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6"/>
  </p:notesMasterIdLst>
  <p:sldIdLst>
    <p:sldId id="256" r:id="rId2"/>
    <p:sldId id="348" r:id="rId3"/>
    <p:sldId id="391" r:id="rId4"/>
    <p:sldId id="392" r:id="rId5"/>
    <p:sldId id="393" r:id="rId6"/>
    <p:sldId id="394" r:id="rId7"/>
    <p:sldId id="395" r:id="rId8"/>
    <p:sldId id="396" r:id="rId9"/>
    <p:sldId id="397" r:id="rId10"/>
    <p:sldId id="399" r:id="rId11"/>
    <p:sldId id="398" r:id="rId12"/>
    <p:sldId id="400" r:id="rId13"/>
    <p:sldId id="401" r:id="rId14"/>
    <p:sldId id="402" r:id="rId15"/>
    <p:sldId id="403" r:id="rId16"/>
    <p:sldId id="405" r:id="rId17"/>
    <p:sldId id="406" r:id="rId18"/>
    <p:sldId id="408" r:id="rId19"/>
    <p:sldId id="404" r:id="rId20"/>
    <p:sldId id="410" r:id="rId21"/>
    <p:sldId id="412" r:id="rId22"/>
    <p:sldId id="409" r:id="rId23"/>
    <p:sldId id="413" r:id="rId24"/>
    <p:sldId id="414" r:id="rId25"/>
    <p:sldId id="415" r:id="rId26"/>
    <p:sldId id="416" r:id="rId27"/>
    <p:sldId id="417" r:id="rId28"/>
    <p:sldId id="418" r:id="rId29"/>
    <p:sldId id="419" r:id="rId30"/>
    <p:sldId id="420" r:id="rId31"/>
    <p:sldId id="421" r:id="rId32"/>
    <p:sldId id="422" r:id="rId33"/>
    <p:sldId id="337" r:id="rId34"/>
    <p:sldId id="382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D73AC-BB3B-4ED0-B92A-2CCF3EE17F0D}" type="datetimeFigureOut">
              <a:rPr lang="en-ID" smtClean="0"/>
              <a:t>30/03/2020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B72E2-3377-4C3B-A31D-4F7E5C3EF35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18812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7C7150C-F5FB-4CEC-8AB8-E02D4FA77B43}" type="datetimeFigureOut">
              <a:rPr lang="en-ID" smtClean="0"/>
              <a:t>30/03/2020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67E6-905C-4B26-88CF-432AD78556D9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030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150C-F5FB-4CEC-8AB8-E02D4FA77B43}" type="datetimeFigureOut">
              <a:rPr lang="en-ID" smtClean="0"/>
              <a:t>30/03/2020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67E6-905C-4B26-88CF-432AD78556D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0361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150C-F5FB-4CEC-8AB8-E02D4FA77B43}" type="datetimeFigureOut">
              <a:rPr lang="en-ID" smtClean="0"/>
              <a:t>30/03/2020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67E6-905C-4B26-88CF-432AD78556D9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5168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150C-F5FB-4CEC-8AB8-E02D4FA77B43}" type="datetimeFigureOut">
              <a:rPr lang="en-ID" smtClean="0"/>
              <a:t>30/03/2020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67E6-905C-4B26-88CF-432AD78556D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26011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150C-F5FB-4CEC-8AB8-E02D4FA77B43}" type="datetimeFigureOut">
              <a:rPr lang="en-ID" smtClean="0"/>
              <a:t>30/03/2020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67E6-905C-4B26-88CF-432AD78556D9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036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150C-F5FB-4CEC-8AB8-E02D4FA77B43}" type="datetimeFigureOut">
              <a:rPr lang="en-ID" smtClean="0"/>
              <a:t>30/03/2020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67E6-905C-4B26-88CF-432AD78556D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3568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150C-F5FB-4CEC-8AB8-E02D4FA77B43}" type="datetimeFigureOut">
              <a:rPr lang="en-ID" smtClean="0"/>
              <a:t>30/03/2020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67E6-905C-4B26-88CF-432AD78556D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41196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150C-F5FB-4CEC-8AB8-E02D4FA77B43}" type="datetimeFigureOut">
              <a:rPr lang="en-ID" smtClean="0"/>
              <a:t>30/03/2020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67E6-905C-4B26-88CF-432AD78556D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7806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150C-F5FB-4CEC-8AB8-E02D4FA77B43}" type="datetimeFigureOut">
              <a:rPr lang="en-ID" smtClean="0"/>
              <a:t>30/03/2020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67E6-905C-4B26-88CF-432AD78556D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5358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150C-F5FB-4CEC-8AB8-E02D4FA77B43}" type="datetimeFigureOut">
              <a:rPr lang="en-ID" smtClean="0"/>
              <a:t>30/03/2020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67E6-905C-4B26-88CF-432AD78556D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5195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150C-F5FB-4CEC-8AB8-E02D4FA77B43}" type="datetimeFigureOut">
              <a:rPr lang="en-ID" smtClean="0"/>
              <a:t>30/03/2020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67E6-905C-4B26-88CF-432AD78556D9}" type="slidenum">
              <a:rPr lang="en-ID" smtClean="0"/>
              <a:t>‹#›</a:t>
            </a:fld>
            <a:endParaRPr lang="en-ID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953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7C7150C-F5FB-4CEC-8AB8-E02D4FA77B43}" type="datetimeFigureOut">
              <a:rPr lang="en-ID" smtClean="0"/>
              <a:t>30/03/2020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21C67E6-905C-4B26-88CF-432AD78556D9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13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14758-0E70-48F2-A8FF-BD64BF138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765964"/>
            <a:ext cx="7772400" cy="1657213"/>
          </a:xfrm>
        </p:spPr>
        <p:txBody>
          <a:bodyPr>
            <a:normAutofit fontScale="90000"/>
          </a:bodyPr>
          <a:lstStyle/>
          <a:p>
            <a:r>
              <a:rPr lang="en-ID" sz="5300" b="1" dirty="0" err="1">
                <a:latin typeface="Aged Machine" pitchFamily="2" charset="0"/>
              </a:rPr>
              <a:t>Kode</a:t>
            </a:r>
            <a:r>
              <a:rPr lang="en-ID" sz="5300" b="1" dirty="0">
                <a:latin typeface="Aged Machine" pitchFamily="2" charset="0"/>
              </a:rPr>
              <a:t> </a:t>
            </a:r>
            <a:r>
              <a:rPr lang="en-ID" sz="5300" b="1" dirty="0" err="1">
                <a:latin typeface="Aged Machine" pitchFamily="2" charset="0"/>
              </a:rPr>
              <a:t>etik</a:t>
            </a:r>
            <a:r>
              <a:rPr lang="en-ID" sz="5300" b="1" dirty="0">
                <a:latin typeface="Aged Machine" pitchFamily="2" charset="0"/>
              </a:rPr>
              <a:t> </a:t>
            </a:r>
            <a:r>
              <a:rPr lang="en-ID" sz="5300" b="1" dirty="0" err="1">
                <a:latin typeface="Aged Machine" pitchFamily="2" charset="0"/>
              </a:rPr>
              <a:t>pekerja</a:t>
            </a:r>
            <a:r>
              <a:rPr lang="en-ID" sz="5300" b="1" dirty="0">
                <a:latin typeface="Aged Machine" pitchFamily="2" charset="0"/>
              </a:rPr>
              <a:t> </a:t>
            </a:r>
            <a:r>
              <a:rPr lang="en-ID" sz="5300" b="1" dirty="0" err="1">
                <a:latin typeface="Aged Machine" pitchFamily="2" charset="0"/>
              </a:rPr>
              <a:t>ti</a:t>
            </a:r>
            <a:r>
              <a:rPr lang="en-ID" sz="5300" b="1" dirty="0">
                <a:latin typeface="Aged Machine" pitchFamily="2" charset="0"/>
              </a:rPr>
              <a:t> </a:t>
            </a:r>
            <a:r>
              <a:rPr lang="en-ID" sz="4400" b="1" dirty="0">
                <a:latin typeface="Aged Machine" pitchFamily="2" charset="0"/>
              </a:rPr>
              <a:t>(</a:t>
            </a:r>
            <a:r>
              <a:rPr lang="en-US" sz="4400" dirty="0">
                <a:latin typeface="Aged Machine" pitchFamily="2" charset="0"/>
              </a:rPr>
              <a:t>GEORGE W REYNOLDS;2015)</a:t>
            </a:r>
            <a:endParaRPr lang="en-ID" b="1" dirty="0">
              <a:latin typeface="Aged Machine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7BB9C-0E68-4D94-935A-3D49379535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lIns="0" tIns="0" rIns="0" bIns="0">
            <a:noAutofit/>
          </a:bodyPr>
          <a:lstStyle/>
          <a:p>
            <a:pPr algn="ctr"/>
            <a:r>
              <a:rPr lang="en-US" sz="9600" b="1" dirty="0">
                <a:solidFill>
                  <a:schemeClr val="accent3">
                    <a:lumMod val="50000"/>
                  </a:schemeClr>
                </a:solidFill>
                <a:ea typeface="Adobe Gothic Std B" panose="020B0800000000000000" pitchFamily="34" charset="-128"/>
              </a:rPr>
              <a:t>4</a:t>
            </a:r>
            <a:endParaRPr lang="en-ID" sz="9600" b="1" dirty="0">
              <a:solidFill>
                <a:schemeClr val="accent3">
                  <a:lumMod val="50000"/>
                </a:schemeClr>
              </a:solidFill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044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C7E66-9A9F-43D5-810E-3BC45A4EE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281181" cy="1499616"/>
          </a:xfrm>
        </p:spPr>
        <p:txBody>
          <a:bodyPr>
            <a:normAutofit/>
          </a:bodyPr>
          <a:lstStyle/>
          <a:p>
            <a:r>
              <a:rPr lang="en-ID" dirty="0" err="1"/>
              <a:t>Hubungan</a:t>
            </a:r>
            <a:r>
              <a:rPr lang="en-ID" dirty="0"/>
              <a:t> Antara </a:t>
            </a:r>
            <a:r>
              <a:rPr lang="en-ID" dirty="0" err="1"/>
              <a:t>Pekerja</a:t>
            </a:r>
            <a:r>
              <a:rPr lang="en-ID" dirty="0"/>
              <a:t> dan </a:t>
            </a:r>
            <a:r>
              <a:rPr lang="en-ID" dirty="0" err="1"/>
              <a:t>Pengusaha</a:t>
            </a:r>
            <a:r>
              <a:rPr lang="en-ID" dirty="0"/>
              <a:t> 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FE8B6-8472-4ED7-98D5-2C262103B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669108" cy="4322618"/>
          </a:xfrm>
        </p:spPr>
        <p:txBody>
          <a:bodyPr>
            <a:normAutofit/>
          </a:bodyPr>
          <a:lstStyle/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pengelola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TI </a:t>
            </a:r>
            <a:r>
              <a:rPr lang="en-ID" dirty="0" err="1"/>
              <a:t>organisasi</a:t>
            </a:r>
            <a:r>
              <a:rPr lang="en-ID" dirty="0"/>
              <a:t>, </a:t>
            </a:r>
            <a:r>
              <a:rPr lang="en-ID" dirty="0" err="1"/>
              <a:t>pekerja</a:t>
            </a:r>
            <a:r>
              <a:rPr lang="en-ID" dirty="0"/>
              <a:t> TI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contoh</a:t>
            </a:r>
            <a:r>
              <a:rPr lang="en-ID" dirty="0"/>
              <a:t> dan </a:t>
            </a:r>
            <a:r>
              <a:rPr lang="en-ID" dirty="0" err="1"/>
              <a:t>menegakkan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</a:t>
            </a:r>
            <a:r>
              <a:rPr lang="en-ID" dirty="0" err="1"/>
              <a:t>terkait</a:t>
            </a:r>
            <a:r>
              <a:rPr lang="en-ID" dirty="0"/>
              <a:t> 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etika</a:t>
            </a:r>
            <a:r>
              <a:rPr lang="en-ID" dirty="0"/>
              <a:t> TI.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dirty="0" err="1"/>
              <a:t>Pekerja</a:t>
            </a:r>
            <a:r>
              <a:rPr lang="en-ID" dirty="0"/>
              <a:t> IT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keterampilan</a:t>
            </a:r>
            <a:r>
              <a:rPr lang="en-ID" dirty="0"/>
              <a:t> dan </a:t>
            </a:r>
            <a:r>
              <a:rPr lang="en-ID" dirty="0" err="1"/>
              <a:t>pengetahuan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menyalahgunakan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dan data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memungkinkan</a:t>
            </a:r>
            <a:r>
              <a:rPr lang="en-ID" dirty="0"/>
              <a:t> orang lain </a:t>
            </a:r>
            <a:r>
              <a:rPr lang="en-ID" dirty="0" err="1"/>
              <a:t>melakukannya</a:t>
            </a:r>
            <a:r>
              <a:rPr lang="en-ID" dirty="0"/>
              <a:t>.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dirty="0" err="1"/>
              <a:t>Pembajakan</a:t>
            </a:r>
            <a:r>
              <a:rPr lang="en-ID" dirty="0"/>
              <a:t> </a:t>
            </a:r>
            <a:r>
              <a:rPr lang="en-ID" dirty="0" err="1"/>
              <a:t>perangkat</a:t>
            </a:r>
            <a:r>
              <a:rPr lang="en-ID" dirty="0"/>
              <a:t> </a:t>
            </a:r>
            <a:r>
              <a:rPr lang="en-ID" dirty="0" err="1"/>
              <a:t>lunak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peluang</a:t>
            </a:r>
            <a:r>
              <a:rPr lang="en-ID" dirty="0"/>
              <a:t> yang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oleh </a:t>
            </a:r>
            <a:r>
              <a:rPr lang="en-ID" dirty="0" err="1"/>
              <a:t>pekerja</a:t>
            </a:r>
            <a:r>
              <a:rPr lang="en-ID" dirty="0"/>
              <a:t> TI.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dirty="0" err="1"/>
              <a:t>Meskipun</a:t>
            </a:r>
            <a:r>
              <a:rPr lang="en-ID" dirty="0"/>
              <a:t> </a:t>
            </a:r>
            <a:r>
              <a:rPr lang="en-ID" dirty="0" err="1"/>
              <a:t>pengguna</a:t>
            </a:r>
            <a:r>
              <a:rPr lang="en-ID" dirty="0"/>
              <a:t> </a:t>
            </a:r>
            <a:r>
              <a:rPr lang="en-ID" dirty="0" err="1"/>
              <a:t>akhir</a:t>
            </a:r>
            <a:r>
              <a:rPr lang="en-ID" dirty="0"/>
              <a:t>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disalahkan</a:t>
            </a:r>
            <a:r>
              <a:rPr lang="en-ID" dirty="0"/>
              <a:t> </a:t>
            </a:r>
            <a:r>
              <a:rPr lang="en-ID" dirty="0" err="1"/>
              <a:t>ketika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salinan</a:t>
            </a:r>
            <a:r>
              <a:rPr lang="en-ID" dirty="0"/>
              <a:t> </a:t>
            </a:r>
            <a:r>
              <a:rPr lang="en-ID" dirty="0" err="1"/>
              <a:t>ilegal</a:t>
            </a:r>
            <a:r>
              <a:rPr lang="en-ID" dirty="0"/>
              <a:t> </a:t>
            </a:r>
            <a:r>
              <a:rPr lang="en-ID" dirty="0" err="1"/>
              <a:t>perangkat</a:t>
            </a:r>
            <a:r>
              <a:rPr lang="en-ID" dirty="0"/>
              <a:t> </a:t>
            </a:r>
            <a:r>
              <a:rPr lang="en-ID" dirty="0" err="1"/>
              <a:t>lunak</a:t>
            </a:r>
            <a:r>
              <a:rPr lang="en-ID" dirty="0"/>
              <a:t> </a:t>
            </a:r>
            <a:r>
              <a:rPr lang="en-ID" dirty="0" err="1"/>
              <a:t>komersial</a:t>
            </a:r>
            <a:r>
              <a:rPr lang="en-ID" dirty="0"/>
              <a:t>, </a:t>
            </a:r>
            <a:r>
              <a:rPr lang="en-ID" dirty="0" err="1"/>
              <a:t>pembajakan</a:t>
            </a:r>
            <a:r>
              <a:rPr lang="en-ID" dirty="0"/>
              <a:t> </a:t>
            </a:r>
            <a:r>
              <a:rPr lang="en-ID" dirty="0" err="1"/>
              <a:t>perangkat</a:t>
            </a:r>
            <a:r>
              <a:rPr lang="en-ID" dirty="0"/>
              <a:t> </a:t>
            </a:r>
            <a:r>
              <a:rPr lang="en-ID" dirty="0" err="1"/>
              <a:t>lunak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lingkungan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terkadang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dilacak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langsung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staf</a:t>
            </a:r>
            <a:r>
              <a:rPr lang="en-ID" dirty="0"/>
              <a:t> TI —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membiarkannya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aktif</a:t>
            </a:r>
            <a:r>
              <a:rPr lang="en-ID" dirty="0"/>
              <a:t> </a:t>
            </a:r>
            <a:r>
              <a:rPr lang="en-ID" dirty="0" err="1"/>
              <a:t>terlibat</a:t>
            </a:r>
            <a:r>
              <a:rPr lang="en-ID" dirty="0"/>
              <a:t> di </a:t>
            </a:r>
            <a:r>
              <a:rPr lang="en-ID" dirty="0" err="1"/>
              <a:t>dalamnya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alasan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mengurangi</a:t>
            </a:r>
            <a:r>
              <a:rPr lang="en-ID" dirty="0"/>
              <a:t> </a:t>
            </a:r>
            <a:r>
              <a:rPr lang="en-ID" dirty="0" err="1"/>
              <a:t>pengeluaran</a:t>
            </a:r>
            <a:r>
              <a:rPr lang="en-ID" dirty="0"/>
              <a:t> </a:t>
            </a:r>
            <a:r>
              <a:rPr lang="en-ID" dirty="0" err="1"/>
              <a:t>terkait</a:t>
            </a:r>
            <a:r>
              <a:rPr lang="en-ID" dirty="0"/>
              <a:t> IT.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22683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A73E1-E968-4717-BF51-341F64DCC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pembajakan</a:t>
            </a:r>
            <a:r>
              <a:rPr lang="en-US" dirty="0"/>
              <a:t> software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CDDFB-264F-4793-8FBE-5B6CFA0B6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81201"/>
            <a:ext cx="10779945" cy="4752108"/>
          </a:xfrm>
        </p:spPr>
        <p:txBody>
          <a:bodyPr>
            <a:normAutofit lnSpcReduction="10000"/>
          </a:bodyPr>
          <a:lstStyle/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dirty="0"/>
              <a:t>Business Software Alliance (BSA)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grup</a:t>
            </a:r>
            <a:r>
              <a:rPr lang="en-ID" dirty="0"/>
              <a:t> </a:t>
            </a:r>
            <a:r>
              <a:rPr lang="en-ID" dirty="0" err="1"/>
              <a:t>dagang</a:t>
            </a:r>
            <a:r>
              <a:rPr lang="en-ID" dirty="0"/>
              <a:t> yang </a:t>
            </a:r>
            <a:r>
              <a:rPr lang="en-ID" dirty="0" err="1"/>
              <a:t>mewakili</a:t>
            </a:r>
            <a:r>
              <a:rPr lang="en-ID" dirty="0"/>
              <a:t> </a:t>
            </a:r>
            <a:r>
              <a:rPr lang="en-ID" dirty="0" err="1"/>
              <a:t>produsen</a:t>
            </a:r>
            <a:r>
              <a:rPr lang="en-ID" dirty="0"/>
              <a:t> </a:t>
            </a:r>
            <a:r>
              <a:rPr lang="en-ID" dirty="0" err="1"/>
              <a:t>perangkat</a:t>
            </a:r>
            <a:r>
              <a:rPr lang="en-ID" dirty="0"/>
              <a:t> </a:t>
            </a:r>
            <a:r>
              <a:rPr lang="en-ID" dirty="0" err="1"/>
              <a:t>lunak</a:t>
            </a:r>
            <a:r>
              <a:rPr lang="en-ID" dirty="0"/>
              <a:t> dan </a:t>
            </a:r>
            <a:r>
              <a:rPr lang="en-ID" dirty="0" err="1"/>
              <a:t>perangkat</a:t>
            </a:r>
            <a:r>
              <a:rPr lang="en-ID" dirty="0"/>
              <a:t> </a:t>
            </a:r>
            <a:r>
              <a:rPr lang="en-ID" dirty="0" err="1"/>
              <a:t>keras</a:t>
            </a:r>
            <a:r>
              <a:rPr lang="en-ID" dirty="0"/>
              <a:t> </a:t>
            </a:r>
            <a:r>
              <a:rPr lang="en-ID" dirty="0" err="1"/>
              <a:t>terbesar</a:t>
            </a:r>
            <a:r>
              <a:rPr lang="en-ID" dirty="0"/>
              <a:t> di dunia.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dirty="0" err="1"/>
              <a:t>Misinya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menghentikan</a:t>
            </a:r>
            <a:r>
              <a:rPr lang="en-ID" dirty="0"/>
              <a:t> </a:t>
            </a:r>
            <a:r>
              <a:rPr lang="en-ID" dirty="0" err="1"/>
              <a:t>penyalinan</a:t>
            </a:r>
            <a:r>
              <a:rPr lang="en-ID" dirty="0"/>
              <a:t> </a:t>
            </a:r>
            <a:r>
              <a:rPr lang="en-ID" dirty="0" err="1"/>
              <a:t>perangkat</a:t>
            </a:r>
            <a:r>
              <a:rPr lang="en-ID" dirty="0"/>
              <a:t> </a:t>
            </a:r>
            <a:r>
              <a:rPr lang="en-ID" dirty="0" err="1"/>
              <a:t>lunak</a:t>
            </a:r>
            <a:r>
              <a:rPr lang="en-ID" dirty="0"/>
              <a:t>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izin</a:t>
            </a:r>
            <a:r>
              <a:rPr lang="en-ID" dirty="0"/>
              <a:t> yang </a:t>
            </a:r>
            <a:r>
              <a:rPr lang="en-ID" dirty="0" err="1"/>
              <a:t>diproduksi</a:t>
            </a:r>
            <a:r>
              <a:rPr lang="en-ID" dirty="0"/>
              <a:t> oleh para </a:t>
            </a:r>
            <a:r>
              <a:rPr lang="en-ID" dirty="0" err="1"/>
              <a:t>anggotanya</a:t>
            </a:r>
            <a:r>
              <a:rPr lang="en-ID" dirty="0"/>
              <a:t>.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dirty="0" err="1"/>
              <a:t>Keanggotaan</a:t>
            </a:r>
            <a:r>
              <a:rPr lang="en-ID" dirty="0"/>
              <a:t> BSA </a:t>
            </a:r>
            <a:r>
              <a:rPr lang="en-ID" dirty="0" err="1"/>
              <a:t>mencapai</a:t>
            </a:r>
            <a:r>
              <a:rPr lang="en-ID" dirty="0"/>
              <a:t> </a:t>
            </a:r>
            <a:r>
              <a:rPr lang="en-ID" dirty="0" err="1"/>
              <a:t>kurang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24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Adobe, Apple, Intel, McAfee, Microsoft, Symantec, dan The Math Works.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tahun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100 </a:t>
            </a:r>
            <a:r>
              <a:rPr lang="en-ID" dirty="0" err="1"/>
              <a:t>kasus</a:t>
            </a:r>
            <a:r>
              <a:rPr lang="en-ID" dirty="0"/>
              <a:t> </a:t>
            </a:r>
            <a:r>
              <a:rPr lang="en-ID" dirty="0" err="1"/>
              <a:t>pembajakan</a:t>
            </a:r>
            <a:r>
              <a:rPr lang="en-ID" dirty="0"/>
              <a:t> </a:t>
            </a:r>
            <a:r>
              <a:rPr lang="en-ID" dirty="0" err="1"/>
              <a:t>perangkat</a:t>
            </a:r>
            <a:r>
              <a:rPr lang="en-ID" dirty="0"/>
              <a:t> </a:t>
            </a:r>
            <a:r>
              <a:rPr lang="en-ID" dirty="0" err="1"/>
              <a:t>lunak</a:t>
            </a:r>
            <a:r>
              <a:rPr lang="en-ID" dirty="0"/>
              <a:t>.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dirty="0" err="1"/>
              <a:t>Investigasi</a:t>
            </a:r>
            <a:r>
              <a:rPr lang="en-ID" dirty="0"/>
              <a:t> BSA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telpon</a:t>
            </a:r>
            <a:r>
              <a:rPr lang="en-ID" dirty="0"/>
              <a:t> </a:t>
            </a:r>
            <a:r>
              <a:rPr lang="en-ID" dirty="0" err="1"/>
              <a:t>pengaduan</a:t>
            </a:r>
            <a:r>
              <a:rPr lang="en-ID" dirty="0"/>
              <a:t>, </a:t>
            </a:r>
            <a:r>
              <a:rPr lang="en-ID" dirty="0" err="1"/>
              <a:t>laporan</a:t>
            </a:r>
            <a:r>
              <a:rPr lang="en-ID" dirty="0"/>
              <a:t> yang </a:t>
            </a:r>
            <a:r>
              <a:rPr lang="en-ID" dirty="0" err="1"/>
              <a:t>dikirim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situs web BSA dan </a:t>
            </a:r>
            <a:r>
              <a:rPr lang="en-ID" dirty="0" err="1"/>
              <a:t>rujukan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.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dirty="0"/>
              <a:t>Banyak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kasus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oleh </a:t>
            </a:r>
            <a:r>
              <a:rPr lang="en-ID" dirty="0" err="1"/>
              <a:t>karyawan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puas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mantan</a:t>
            </a:r>
            <a:r>
              <a:rPr lang="en-ID" dirty="0"/>
              <a:t> </a:t>
            </a:r>
            <a:r>
              <a:rPr lang="en-ID" dirty="0" err="1"/>
              <a:t>karyawan</a:t>
            </a:r>
            <a:r>
              <a:rPr lang="en-ID" dirty="0"/>
              <a:t>.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dirty="0"/>
              <a:t>Pada </a:t>
            </a:r>
            <a:r>
              <a:rPr lang="en-ID" dirty="0" err="1"/>
              <a:t>tahun</a:t>
            </a:r>
            <a:r>
              <a:rPr lang="en-ID" dirty="0"/>
              <a:t> 2011, </a:t>
            </a:r>
            <a:r>
              <a:rPr lang="en-ID" dirty="0" err="1"/>
              <a:t>nilai</a:t>
            </a:r>
            <a:r>
              <a:rPr lang="en-ID" dirty="0"/>
              <a:t> </a:t>
            </a:r>
            <a:r>
              <a:rPr lang="en-ID" dirty="0" err="1"/>
              <a:t>komersial</a:t>
            </a:r>
            <a:r>
              <a:rPr lang="en-ID" dirty="0"/>
              <a:t> </a:t>
            </a:r>
            <a:r>
              <a:rPr lang="en-ID" dirty="0" err="1"/>
              <a:t>pembajakan</a:t>
            </a:r>
            <a:r>
              <a:rPr lang="en-ID" dirty="0"/>
              <a:t> </a:t>
            </a:r>
            <a:r>
              <a:rPr lang="en-ID" dirty="0" err="1"/>
              <a:t>perangkat</a:t>
            </a:r>
            <a:r>
              <a:rPr lang="en-ID" dirty="0"/>
              <a:t> </a:t>
            </a:r>
            <a:r>
              <a:rPr lang="en-ID" dirty="0" err="1"/>
              <a:t>lunak</a:t>
            </a:r>
            <a:r>
              <a:rPr lang="en-ID" dirty="0"/>
              <a:t> di Amerika </a:t>
            </a:r>
            <a:r>
              <a:rPr lang="en-ID" dirty="0" err="1"/>
              <a:t>Serikat</a:t>
            </a:r>
            <a:r>
              <a:rPr lang="en-ID" dirty="0"/>
              <a:t> </a:t>
            </a:r>
            <a:r>
              <a:rPr lang="en-ID" dirty="0" err="1"/>
              <a:t>diperkirakan</a:t>
            </a:r>
            <a:r>
              <a:rPr lang="en-ID" dirty="0"/>
              <a:t> </a:t>
            </a:r>
            <a:r>
              <a:rPr lang="en-ID" dirty="0" err="1"/>
              <a:t>mencapai</a:t>
            </a:r>
            <a:r>
              <a:rPr lang="en-ID" dirty="0"/>
              <a:t> </a:t>
            </a:r>
            <a:r>
              <a:rPr lang="en-ID" dirty="0" err="1"/>
              <a:t>hampir</a:t>
            </a:r>
            <a:r>
              <a:rPr lang="en-ID" dirty="0"/>
              <a:t> $ 10 </a:t>
            </a:r>
            <a:r>
              <a:rPr lang="en-ID" dirty="0" err="1"/>
              <a:t>miliar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31 % </a:t>
            </a:r>
            <a:r>
              <a:rPr lang="en-ID" dirty="0" err="1"/>
              <a:t>pengguna</a:t>
            </a:r>
            <a:r>
              <a:rPr lang="en-ID" dirty="0"/>
              <a:t> </a:t>
            </a:r>
            <a:r>
              <a:rPr lang="en-ID" dirty="0" err="1"/>
              <a:t>komputer</a:t>
            </a:r>
            <a:r>
              <a:rPr lang="en-ID" dirty="0"/>
              <a:t> </a:t>
            </a:r>
            <a:r>
              <a:rPr lang="en-ID" dirty="0" err="1"/>
              <a:t>berpartisipasi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aktivitas</a:t>
            </a:r>
            <a:r>
              <a:rPr lang="en-ID" dirty="0"/>
              <a:t> </a:t>
            </a:r>
            <a:r>
              <a:rPr lang="en-ID" dirty="0" err="1"/>
              <a:t>ilegal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30692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A73E1-E968-4717-BF51-341F64DCC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pembajakan</a:t>
            </a:r>
            <a:r>
              <a:rPr lang="en-US" dirty="0"/>
              <a:t> software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CDDFB-264F-4793-8FBE-5B6CFA0B6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10835363" cy="4773167"/>
          </a:xfrm>
        </p:spPr>
        <p:txBody>
          <a:bodyPr>
            <a:normAutofit fontScale="92500" lnSpcReduction="10000"/>
          </a:bodyPr>
          <a:lstStyle/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Biaya</a:t>
            </a:r>
            <a:r>
              <a:rPr lang="en-ID" sz="2400" dirty="0"/>
              <a:t> </a:t>
            </a:r>
            <a:r>
              <a:rPr lang="en-ID" sz="2400" dirty="0" err="1"/>
              <a:t>hukuman</a:t>
            </a:r>
            <a:r>
              <a:rPr lang="en-ID" sz="2400" dirty="0"/>
              <a:t> </a:t>
            </a:r>
            <a:r>
              <a:rPr lang="en-ID" sz="2400" dirty="0" err="1"/>
              <a:t>pidana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perdata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perusahaan</a:t>
            </a:r>
            <a:r>
              <a:rPr lang="en-ID" sz="2400" dirty="0"/>
              <a:t> dan orang-orang yang </a:t>
            </a:r>
            <a:r>
              <a:rPr lang="en-ID" sz="2400" dirty="0" err="1"/>
              <a:t>terlibat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berkali</a:t>
            </a:r>
            <a:r>
              <a:rPr lang="en-ID" sz="2400" dirty="0"/>
              <a:t>-kali </a:t>
            </a:r>
            <a:r>
              <a:rPr lang="en-ID" sz="2400" dirty="0" err="1"/>
              <a:t>lebih</a:t>
            </a:r>
            <a:r>
              <a:rPr lang="en-ID" sz="2400" dirty="0"/>
              <a:t> mahal </a:t>
            </a:r>
            <a:r>
              <a:rPr lang="en-ID" sz="2400" dirty="0" err="1"/>
              <a:t>daripada</a:t>
            </a:r>
            <a:r>
              <a:rPr lang="en-ID" sz="2400" dirty="0"/>
              <a:t> </a:t>
            </a:r>
            <a:r>
              <a:rPr lang="en-ID" sz="2400" dirty="0" err="1"/>
              <a:t>biaya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memperoleh</a:t>
            </a:r>
            <a:r>
              <a:rPr lang="en-ID" sz="2400" dirty="0"/>
              <a:t>  </a:t>
            </a:r>
            <a:r>
              <a:rPr lang="en-ID" sz="2400" dirty="0" err="1"/>
              <a:t>perangkat</a:t>
            </a:r>
            <a:r>
              <a:rPr lang="en-ID" sz="2400" dirty="0"/>
              <a:t> </a:t>
            </a:r>
            <a:r>
              <a:rPr lang="en-ID" sz="2400" dirty="0" err="1"/>
              <a:t>lunak</a:t>
            </a:r>
            <a:r>
              <a:rPr lang="en-ID" sz="2400" dirty="0"/>
              <a:t> yang </a:t>
            </a:r>
            <a:r>
              <a:rPr lang="en-ID" sz="2400" dirty="0" err="1"/>
              <a:t>berlisensi</a:t>
            </a:r>
            <a:r>
              <a:rPr lang="en-ID" sz="2400" dirty="0"/>
              <a:t>.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Pembuat</a:t>
            </a:r>
            <a:r>
              <a:rPr lang="en-ID" sz="2400" dirty="0"/>
              <a:t> </a:t>
            </a:r>
            <a:r>
              <a:rPr lang="en-ID" sz="2400" dirty="0" err="1"/>
              <a:t>perangkat</a:t>
            </a:r>
            <a:r>
              <a:rPr lang="en-ID" sz="2400" dirty="0"/>
              <a:t> </a:t>
            </a:r>
            <a:r>
              <a:rPr lang="en-ID" sz="2400" dirty="0" err="1"/>
              <a:t>lunak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mengajukan</a:t>
            </a:r>
            <a:r>
              <a:rPr lang="en-ID" sz="2400" dirty="0"/>
              <a:t> </a:t>
            </a:r>
            <a:r>
              <a:rPr lang="en-ID" sz="2400" dirty="0" err="1"/>
              <a:t>gugatan</a:t>
            </a:r>
            <a:r>
              <a:rPr lang="en-ID" sz="2400" dirty="0"/>
              <a:t> </a:t>
            </a:r>
            <a:r>
              <a:rPr lang="en-ID" sz="2400" dirty="0" err="1"/>
              <a:t>perdata</a:t>
            </a:r>
            <a:r>
              <a:rPr lang="en-ID" sz="2400" dirty="0"/>
              <a:t> </a:t>
            </a:r>
            <a:r>
              <a:rPr lang="en-ID" sz="2400" dirty="0" err="1"/>
              <a:t>terhadap</a:t>
            </a:r>
            <a:r>
              <a:rPr lang="en-ID" sz="2400" dirty="0"/>
              <a:t> </a:t>
            </a:r>
            <a:r>
              <a:rPr lang="en-ID" sz="2400" dirty="0" err="1"/>
              <a:t>pembajak</a:t>
            </a:r>
            <a:r>
              <a:rPr lang="en-ID" sz="2400" dirty="0"/>
              <a:t> </a:t>
            </a:r>
            <a:r>
              <a:rPr lang="en-ID" sz="2400" dirty="0" err="1"/>
              <a:t>perangkat</a:t>
            </a:r>
            <a:r>
              <a:rPr lang="en-ID" sz="2400" dirty="0"/>
              <a:t> </a:t>
            </a:r>
            <a:r>
              <a:rPr lang="en-ID" sz="2400" dirty="0" err="1"/>
              <a:t>lunak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hukuman</a:t>
            </a:r>
            <a:r>
              <a:rPr lang="en-ID" sz="2400" dirty="0"/>
              <a:t> </a:t>
            </a:r>
            <a:r>
              <a:rPr lang="en-ID" sz="2400" dirty="0" err="1"/>
              <a:t>hingga</a:t>
            </a:r>
            <a:r>
              <a:rPr lang="en-ID" sz="2400" dirty="0"/>
              <a:t> $ 150.000 per </a:t>
            </a:r>
            <a:r>
              <a:rPr lang="en-ID" sz="2400" dirty="0" err="1"/>
              <a:t>karya</a:t>
            </a:r>
            <a:r>
              <a:rPr lang="en-ID" sz="2400" dirty="0"/>
              <a:t> </a:t>
            </a:r>
            <a:r>
              <a:rPr lang="en-ID" sz="2400" dirty="0" err="1"/>
              <a:t>berhak</a:t>
            </a:r>
            <a:r>
              <a:rPr lang="en-ID" sz="2400" dirty="0"/>
              <a:t> </a:t>
            </a:r>
            <a:r>
              <a:rPr lang="en-ID" sz="2400" dirty="0" err="1"/>
              <a:t>cipta</a:t>
            </a:r>
            <a:r>
              <a:rPr lang="en-ID" sz="2400" dirty="0"/>
              <a:t>.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Selain</a:t>
            </a:r>
            <a:r>
              <a:rPr lang="en-ID" sz="2400" dirty="0"/>
              <a:t> </a:t>
            </a:r>
            <a:r>
              <a:rPr lang="en-ID" sz="2400" dirty="0" err="1"/>
              <a:t>itu</a:t>
            </a:r>
            <a:r>
              <a:rPr lang="en-ID" sz="2400" dirty="0"/>
              <a:t>, </a:t>
            </a:r>
            <a:r>
              <a:rPr lang="en-ID" sz="2400" dirty="0" err="1"/>
              <a:t>pemerintah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menuntut</a:t>
            </a:r>
            <a:r>
              <a:rPr lang="en-ID" sz="2400" dirty="0"/>
              <a:t> para </a:t>
            </a:r>
            <a:r>
              <a:rPr lang="en-ID" sz="2400" dirty="0" err="1"/>
              <a:t>pelanggar</a:t>
            </a:r>
            <a:r>
              <a:rPr lang="en-ID" sz="2400" dirty="0"/>
              <a:t> </a:t>
            </a:r>
            <a:r>
              <a:rPr lang="en-ID" sz="2400" dirty="0" err="1"/>
              <a:t>pidana</a:t>
            </a:r>
            <a:r>
              <a:rPr lang="en-ID" sz="2400" dirty="0"/>
              <a:t> dan </a:t>
            </a:r>
            <a:r>
              <a:rPr lang="en-ID" sz="2400" dirty="0" err="1"/>
              <a:t>mendenda</a:t>
            </a:r>
            <a:r>
              <a:rPr lang="en-ID" sz="2400" dirty="0"/>
              <a:t> </a:t>
            </a:r>
            <a:r>
              <a:rPr lang="en-ID" sz="2400" dirty="0" err="1"/>
              <a:t>mereka</a:t>
            </a:r>
            <a:r>
              <a:rPr lang="en-ID" sz="2400" dirty="0"/>
              <a:t> </a:t>
            </a:r>
            <a:r>
              <a:rPr lang="en-ID" sz="2400" dirty="0" err="1"/>
              <a:t>hingga</a:t>
            </a:r>
            <a:r>
              <a:rPr lang="en-ID" sz="2400" dirty="0"/>
              <a:t> $ 250.000, </a:t>
            </a:r>
            <a:r>
              <a:rPr lang="en-ID" sz="2400" dirty="0" err="1"/>
              <a:t>memenjarakan</a:t>
            </a:r>
            <a:r>
              <a:rPr lang="en-ID" sz="2400" dirty="0"/>
              <a:t> </a:t>
            </a:r>
            <a:r>
              <a:rPr lang="en-ID" sz="2400" dirty="0" err="1"/>
              <a:t>mereka</a:t>
            </a:r>
            <a:r>
              <a:rPr lang="en-ID" sz="2400" dirty="0"/>
              <a:t> </a:t>
            </a:r>
            <a:r>
              <a:rPr lang="en-ID" sz="2400" dirty="0" err="1"/>
              <a:t>hingga</a:t>
            </a:r>
            <a:r>
              <a:rPr lang="en-ID" sz="2400" dirty="0"/>
              <a:t> lima </a:t>
            </a:r>
            <a:r>
              <a:rPr lang="en-ID" sz="2400" dirty="0" err="1"/>
              <a:t>tahun</a:t>
            </a:r>
            <a:r>
              <a:rPr lang="en-ID" sz="2400" dirty="0"/>
              <a:t>,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keduanya</a:t>
            </a:r>
            <a:r>
              <a:rPr lang="en-ID" sz="2400" dirty="0"/>
              <a:t>.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/>
              <a:t>Pada 2012, Alexander Automotive Group </a:t>
            </a:r>
            <a:r>
              <a:rPr lang="en-ID" sz="2400" dirty="0" err="1"/>
              <a:t>membayar</a:t>
            </a:r>
            <a:r>
              <a:rPr lang="en-ID" sz="2400" dirty="0"/>
              <a:t> $ 325.000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menyelesaikan</a:t>
            </a:r>
            <a:r>
              <a:rPr lang="en-ID" sz="2400" dirty="0"/>
              <a:t> </a:t>
            </a:r>
            <a:r>
              <a:rPr lang="en-ID" sz="2400" dirty="0" err="1"/>
              <a:t>klaim</a:t>
            </a:r>
            <a:r>
              <a:rPr lang="en-ID" sz="2400" dirty="0"/>
              <a:t> </a:t>
            </a:r>
            <a:r>
              <a:rPr lang="en-ID" sz="2400" dirty="0" err="1"/>
              <a:t>bahwa</a:t>
            </a:r>
            <a:r>
              <a:rPr lang="en-ID" sz="2400" dirty="0"/>
              <a:t> </a:t>
            </a:r>
            <a:r>
              <a:rPr lang="en-ID" sz="2400" dirty="0" err="1"/>
              <a:t>ia</a:t>
            </a:r>
            <a:r>
              <a:rPr lang="en-ID" sz="2400" dirty="0"/>
              <a:t> </a:t>
            </a:r>
            <a:r>
              <a:rPr lang="en-ID" sz="2400" dirty="0" err="1"/>
              <a:t>menggunakan</a:t>
            </a:r>
            <a:r>
              <a:rPr lang="en-ID" sz="2400" dirty="0"/>
              <a:t> </a:t>
            </a:r>
            <a:r>
              <a:rPr lang="en-ID" sz="2400" dirty="0" err="1"/>
              <a:t>perangkat</a:t>
            </a:r>
            <a:r>
              <a:rPr lang="en-ID" sz="2400" dirty="0"/>
              <a:t> </a:t>
            </a:r>
            <a:r>
              <a:rPr lang="en-ID" sz="2400" dirty="0" err="1"/>
              <a:t>lunak</a:t>
            </a:r>
            <a:r>
              <a:rPr lang="en-ID" sz="2400" dirty="0"/>
              <a:t> Microsoft </a:t>
            </a:r>
            <a:r>
              <a:rPr lang="en-ID" sz="2400" dirty="0" err="1"/>
              <a:t>tanpa</a:t>
            </a:r>
            <a:r>
              <a:rPr lang="en-ID" sz="2400" dirty="0"/>
              <a:t> </a:t>
            </a:r>
            <a:r>
              <a:rPr lang="en-ID" sz="2400" dirty="0" err="1"/>
              <a:t>izin</a:t>
            </a:r>
            <a:r>
              <a:rPr lang="en-ID" sz="2400" dirty="0"/>
              <a:t> di </a:t>
            </a:r>
            <a:r>
              <a:rPr lang="en-ID" sz="2400" dirty="0" err="1"/>
              <a:t>komputernya</a:t>
            </a:r>
            <a:r>
              <a:rPr lang="en-ID" sz="2400" dirty="0"/>
              <a:t>.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bagian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perjanjian</a:t>
            </a:r>
            <a:r>
              <a:rPr lang="en-ID" sz="2400" dirty="0"/>
              <a:t> </a:t>
            </a:r>
            <a:r>
              <a:rPr lang="en-ID" sz="2400" dirty="0" err="1"/>
              <a:t>penyelesaian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BSA, </a:t>
            </a:r>
            <a:r>
              <a:rPr lang="en-ID" sz="2400" dirty="0" err="1"/>
              <a:t>perusahaan</a:t>
            </a:r>
            <a:r>
              <a:rPr lang="en-ID" sz="2400" dirty="0"/>
              <a:t> </a:t>
            </a:r>
            <a:r>
              <a:rPr lang="en-ID" sz="2400" dirty="0" err="1"/>
              <a:t>menghapus</a:t>
            </a:r>
            <a:r>
              <a:rPr lang="en-ID" sz="2400" dirty="0"/>
              <a:t> </a:t>
            </a:r>
            <a:r>
              <a:rPr lang="en-ID" sz="2400" dirty="0" err="1"/>
              <a:t>semua</a:t>
            </a:r>
            <a:r>
              <a:rPr lang="en-ID" sz="2400" dirty="0"/>
              <a:t> </a:t>
            </a:r>
            <a:r>
              <a:rPr lang="en-ID" sz="2400" dirty="0" err="1"/>
              <a:t>salinan</a:t>
            </a:r>
            <a:r>
              <a:rPr lang="en-ID" sz="2400" dirty="0"/>
              <a:t> </a:t>
            </a:r>
            <a:r>
              <a:rPr lang="en-ID" sz="2400" dirty="0" err="1"/>
              <a:t>perangkat</a:t>
            </a:r>
            <a:r>
              <a:rPr lang="en-ID" sz="2400" dirty="0"/>
              <a:t> </a:t>
            </a:r>
            <a:r>
              <a:rPr lang="en-ID" sz="2400" dirty="0" err="1"/>
              <a:t>lunak</a:t>
            </a:r>
            <a:r>
              <a:rPr lang="en-ID" sz="2400" dirty="0"/>
              <a:t> yang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berlisensi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komputernya</a:t>
            </a:r>
            <a:r>
              <a:rPr lang="en-ID" sz="2400" dirty="0"/>
              <a:t>, </a:t>
            </a:r>
            <a:r>
              <a:rPr lang="en-ID" sz="2400" dirty="0" err="1"/>
              <a:t>membeli</a:t>
            </a:r>
            <a:r>
              <a:rPr lang="en-ID" sz="2400" dirty="0"/>
              <a:t> </a:t>
            </a:r>
            <a:r>
              <a:rPr lang="en-ID" sz="2400" dirty="0" err="1"/>
              <a:t>lisensi</a:t>
            </a:r>
            <a:r>
              <a:rPr lang="en-ID" sz="2400" dirty="0"/>
              <a:t> yang </a:t>
            </a:r>
            <a:r>
              <a:rPr lang="en-ID" sz="2400" dirty="0" err="1"/>
              <a:t>diperlukan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menjadi</a:t>
            </a:r>
            <a:r>
              <a:rPr lang="en-ID" sz="2400" dirty="0"/>
              <a:t> </a:t>
            </a:r>
            <a:r>
              <a:rPr lang="en-ID" sz="2400" dirty="0" err="1"/>
              <a:t>patuh</a:t>
            </a:r>
            <a:r>
              <a:rPr lang="en-ID" sz="2400" dirty="0"/>
              <a:t>, dan </a:t>
            </a:r>
            <a:r>
              <a:rPr lang="en-ID" sz="2400" dirty="0" err="1"/>
              <a:t>setuju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menerapkan</a:t>
            </a:r>
            <a:r>
              <a:rPr lang="en-ID" sz="2400" dirty="0"/>
              <a:t> </a:t>
            </a:r>
            <a:r>
              <a:rPr lang="en-ID" sz="2400" dirty="0" err="1"/>
              <a:t>prosedur</a:t>
            </a:r>
            <a:r>
              <a:rPr lang="en-ID" sz="2400" dirty="0"/>
              <a:t> </a:t>
            </a:r>
            <a:r>
              <a:rPr lang="en-ID" sz="2400" dirty="0" err="1"/>
              <a:t>manajemen</a:t>
            </a:r>
            <a:r>
              <a:rPr lang="en-ID" sz="2400" dirty="0"/>
              <a:t> </a:t>
            </a:r>
            <a:r>
              <a:rPr lang="en-ID" sz="2400" dirty="0" err="1"/>
              <a:t>perangkat</a:t>
            </a:r>
            <a:r>
              <a:rPr lang="en-ID" sz="2400" dirty="0"/>
              <a:t> </a:t>
            </a:r>
            <a:r>
              <a:rPr lang="en-ID" sz="2400" dirty="0" err="1"/>
              <a:t>lunak</a:t>
            </a:r>
            <a:r>
              <a:rPr lang="en-ID" sz="2400" dirty="0"/>
              <a:t> yang </a:t>
            </a:r>
            <a:r>
              <a:rPr lang="en-ID" sz="2400" dirty="0" err="1"/>
              <a:t>lebih</a:t>
            </a:r>
            <a:r>
              <a:rPr lang="en-ID" sz="2400" dirty="0"/>
              <a:t> </a:t>
            </a:r>
            <a:r>
              <a:rPr lang="en-ID" sz="2400" dirty="0" err="1"/>
              <a:t>efektif</a:t>
            </a:r>
            <a:r>
              <a:rPr lang="en-ID" sz="2400" dirty="0"/>
              <a:t>.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/>
              <a:t>BSA </a:t>
            </a:r>
            <a:r>
              <a:rPr lang="en-ID" sz="2400" dirty="0" err="1"/>
              <a:t>diberitahu</a:t>
            </a:r>
            <a:r>
              <a:rPr lang="en-ID" sz="2400" dirty="0"/>
              <a:t> </a:t>
            </a:r>
            <a:r>
              <a:rPr lang="en-ID" sz="2400" dirty="0" err="1"/>
              <a:t>tentang</a:t>
            </a:r>
            <a:r>
              <a:rPr lang="en-ID" sz="2400" dirty="0"/>
              <a:t> </a:t>
            </a:r>
            <a:r>
              <a:rPr lang="en-ID" sz="2400" dirty="0" err="1"/>
              <a:t>situasi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laporan</a:t>
            </a:r>
            <a:r>
              <a:rPr lang="en-ID" sz="2400" dirty="0"/>
              <a:t> yang </a:t>
            </a:r>
            <a:r>
              <a:rPr lang="en-ID" sz="2400" dirty="0" err="1"/>
              <a:t>dikirim</a:t>
            </a:r>
            <a:r>
              <a:rPr lang="en-ID" sz="2400" dirty="0"/>
              <a:t> </a:t>
            </a:r>
            <a:r>
              <a:rPr lang="en-ID" sz="2400" dirty="0" err="1"/>
              <a:t>ke</a:t>
            </a:r>
            <a:r>
              <a:rPr lang="en-ID" sz="2400" dirty="0"/>
              <a:t> situs web-nya.13</a:t>
            </a:r>
          </a:p>
          <a:p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4174100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A73E1-E968-4717-BF51-341F64DCC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 </a:t>
            </a:r>
            <a:r>
              <a:rPr lang="en-US" dirty="0" err="1"/>
              <a:t>dagang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CDDFB-264F-4793-8FBE-5B6CFA0B6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5999"/>
            <a:ext cx="10904636" cy="4447309"/>
          </a:xfrm>
        </p:spPr>
        <p:txBody>
          <a:bodyPr>
            <a:normAutofit fontScale="92500" lnSpcReduction="20000"/>
          </a:bodyPr>
          <a:lstStyle/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Kerahasiaan</a:t>
            </a:r>
            <a:r>
              <a:rPr lang="en-ID" sz="2400" dirty="0"/>
              <a:t> </a:t>
            </a:r>
            <a:r>
              <a:rPr lang="en-ID" sz="2400" dirty="0" err="1"/>
              <a:t>perdagangan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bidang</a:t>
            </a:r>
            <a:r>
              <a:rPr lang="en-ID" sz="2400" dirty="0"/>
              <a:t> lain yang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menghadirkan</a:t>
            </a:r>
            <a:r>
              <a:rPr lang="en-ID" sz="2400" dirty="0"/>
              <a:t> </a:t>
            </a:r>
            <a:r>
              <a:rPr lang="en-ID" sz="2400" dirty="0" err="1"/>
              <a:t>tantangan</a:t>
            </a:r>
            <a:r>
              <a:rPr lang="en-ID" sz="2400" dirty="0"/>
              <a:t> </a:t>
            </a:r>
            <a:r>
              <a:rPr lang="en-ID" sz="2400" dirty="0" err="1"/>
              <a:t>bagi</a:t>
            </a:r>
            <a:r>
              <a:rPr lang="en-ID" sz="2400" dirty="0"/>
              <a:t> </a:t>
            </a:r>
            <a:r>
              <a:rPr lang="en-ID" sz="2400" dirty="0" err="1"/>
              <a:t>pekerja</a:t>
            </a:r>
            <a:r>
              <a:rPr lang="en-ID" sz="2400" dirty="0"/>
              <a:t> TI dan </a:t>
            </a:r>
            <a:r>
              <a:rPr lang="en-ID" sz="2400" dirty="0" err="1"/>
              <a:t>perusahaan</a:t>
            </a:r>
            <a:r>
              <a:rPr lang="en-ID" sz="2400" dirty="0"/>
              <a:t>.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Rahasia</a:t>
            </a:r>
            <a:r>
              <a:rPr lang="en-ID" sz="2400" dirty="0"/>
              <a:t> </a:t>
            </a:r>
            <a:r>
              <a:rPr lang="en-ID" sz="2400" dirty="0" err="1"/>
              <a:t>dagang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informasi</a:t>
            </a:r>
            <a:r>
              <a:rPr lang="en-ID" sz="2400" dirty="0"/>
              <a:t> yang pada </a:t>
            </a:r>
            <a:r>
              <a:rPr lang="en-ID" sz="2400" dirty="0" err="1"/>
              <a:t>umumnya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diketahui</a:t>
            </a:r>
            <a:r>
              <a:rPr lang="en-ID" sz="2400" dirty="0"/>
              <a:t> </a:t>
            </a:r>
            <a:r>
              <a:rPr lang="en-ID" sz="2400" dirty="0" err="1"/>
              <a:t>publik</a:t>
            </a:r>
            <a:endParaRPr lang="en-ID" sz="2400" dirty="0"/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menggambarkan</a:t>
            </a:r>
            <a:r>
              <a:rPr lang="en-ID" sz="2400" dirty="0"/>
              <a:t> </a:t>
            </a:r>
            <a:r>
              <a:rPr lang="en-ID" sz="2400" dirty="0" err="1"/>
              <a:t>sesuatu</a:t>
            </a:r>
            <a:r>
              <a:rPr lang="en-ID" sz="2400" dirty="0"/>
              <a:t> yang </a:t>
            </a:r>
            <a:r>
              <a:rPr lang="en-ID" sz="2400" dirty="0" err="1"/>
              <a:t>bernilai</a:t>
            </a:r>
            <a:r>
              <a:rPr lang="en-ID" sz="2400" dirty="0"/>
              <a:t> </a:t>
            </a:r>
            <a:r>
              <a:rPr lang="en-ID" sz="2400" dirty="0" err="1"/>
              <a:t>ekonomi</a:t>
            </a:r>
            <a:r>
              <a:rPr lang="en-ID" sz="2400" dirty="0"/>
              <a:t>, yang </a:t>
            </a:r>
            <a:r>
              <a:rPr lang="en-ID" sz="2400" dirty="0" err="1"/>
              <a:t>membutuhkan</a:t>
            </a:r>
            <a:r>
              <a:rPr lang="en-ID" sz="2400" dirty="0"/>
              <a:t> </a:t>
            </a:r>
            <a:r>
              <a:rPr lang="en-ID" sz="2400" dirty="0" err="1"/>
              <a:t>upaya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biaya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berkembang</a:t>
            </a:r>
            <a:r>
              <a:rPr lang="en-ID" sz="2400" dirty="0"/>
              <a:t> dan </a:t>
            </a:r>
            <a:r>
              <a:rPr lang="en-ID" sz="2400" dirty="0" err="1"/>
              <a:t>memiliki</a:t>
            </a:r>
            <a:r>
              <a:rPr lang="en-ID" sz="2400" dirty="0"/>
              <a:t> </a:t>
            </a:r>
            <a:r>
              <a:rPr lang="en-ID" sz="2400" dirty="0" err="1"/>
              <a:t>tingkat</a:t>
            </a:r>
            <a:r>
              <a:rPr lang="en-ID" sz="2400" dirty="0"/>
              <a:t> </a:t>
            </a:r>
            <a:r>
              <a:rPr lang="en-ID" sz="2400" dirty="0" err="1"/>
              <a:t>keunikan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kebaruan</a:t>
            </a:r>
            <a:r>
              <a:rPr lang="en-ID" sz="2400" dirty="0"/>
              <a:t>.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Rahasia</a:t>
            </a:r>
            <a:r>
              <a:rPr lang="en-ID" sz="2400" dirty="0"/>
              <a:t> </a:t>
            </a:r>
            <a:r>
              <a:rPr lang="en-ID" sz="2400" dirty="0" err="1"/>
              <a:t>dagang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mencakup</a:t>
            </a:r>
            <a:r>
              <a:rPr lang="en-ID" sz="2400" dirty="0"/>
              <a:t> </a:t>
            </a:r>
            <a:r>
              <a:rPr lang="en-ID" sz="2400" dirty="0" err="1"/>
              <a:t>desain</a:t>
            </a:r>
            <a:r>
              <a:rPr lang="en-ID" sz="2400" dirty="0"/>
              <a:t> </a:t>
            </a:r>
            <a:r>
              <a:rPr lang="en-ID" sz="2400" dirty="0" err="1"/>
              <a:t>kode</a:t>
            </a:r>
            <a:r>
              <a:rPr lang="en-ID" sz="2400" dirty="0"/>
              <a:t> </a:t>
            </a:r>
            <a:r>
              <a:rPr lang="en-ID" sz="2400" dirty="0" err="1"/>
              <a:t>perangkat</a:t>
            </a:r>
            <a:r>
              <a:rPr lang="en-ID" sz="2400" dirty="0"/>
              <a:t> </a:t>
            </a:r>
            <a:r>
              <a:rPr lang="en-ID" sz="2400" dirty="0" err="1"/>
              <a:t>lunak</a:t>
            </a:r>
            <a:r>
              <a:rPr lang="en-ID" sz="2400" dirty="0"/>
              <a:t> </a:t>
            </a:r>
            <a:r>
              <a:rPr lang="en-ID" sz="2400" dirty="0" err="1"/>
              <a:t>baru</a:t>
            </a:r>
            <a:r>
              <a:rPr lang="en-ID" sz="2400" dirty="0"/>
              <a:t>, </a:t>
            </a:r>
            <a:r>
              <a:rPr lang="en-ID" sz="2400" dirty="0" err="1"/>
              <a:t>desain</a:t>
            </a:r>
            <a:r>
              <a:rPr lang="en-ID" sz="2400" dirty="0"/>
              <a:t> </a:t>
            </a:r>
            <a:r>
              <a:rPr lang="en-ID" sz="2400" dirty="0" err="1"/>
              <a:t>perangkat</a:t>
            </a:r>
            <a:r>
              <a:rPr lang="en-ID" sz="2400" dirty="0"/>
              <a:t> </a:t>
            </a:r>
            <a:r>
              <a:rPr lang="en-ID" sz="2400" dirty="0" err="1"/>
              <a:t>keras</a:t>
            </a:r>
            <a:r>
              <a:rPr lang="en-ID" sz="2400" dirty="0"/>
              <a:t>, </a:t>
            </a:r>
            <a:r>
              <a:rPr lang="en-ID" sz="2400" dirty="0" err="1"/>
              <a:t>rencana</a:t>
            </a:r>
            <a:r>
              <a:rPr lang="en-ID" sz="2400" dirty="0"/>
              <a:t> </a:t>
            </a:r>
            <a:r>
              <a:rPr lang="en-ID" sz="2400" dirty="0" err="1"/>
              <a:t>bisnis</a:t>
            </a:r>
            <a:r>
              <a:rPr lang="en-ID" sz="2400" dirty="0"/>
              <a:t>, </a:t>
            </a:r>
            <a:r>
              <a:rPr lang="en-ID" sz="2400" dirty="0" err="1"/>
              <a:t>desain</a:t>
            </a:r>
            <a:r>
              <a:rPr lang="en-ID" sz="2400" dirty="0"/>
              <a:t> </a:t>
            </a:r>
            <a:r>
              <a:rPr lang="en-ID" sz="2400" dirty="0" err="1"/>
              <a:t>antarmuka</a:t>
            </a:r>
            <a:r>
              <a:rPr lang="en-ID" sz="2400" dirty="0"/>
              <a:t> </a:t>
            </a:r>
            <a:r>
              <a:rPr lang="en-ID" sz="2400" dirty="0" err="1"/>
              <a:t>pengguna</a:t>
            </a:r>
            <a:r>
              <a:rPr lang="en-ID" sz="2400" dirty="0"/>
              <a:t> </a:t>
            </a:r>
            <a:r>
              <a:rPr lang="en-ID" sz="2400" dirty="0" err="1"/>
              <a:t>ke</a:t>
            </a:r>
            <a:r>
              <a:rPr lang="en-ID" sz="2400" dirty="0"/>
              <a:t> program </a:t>
            </a:r>
            <a:r>
              <a:rPr lang="en-ID" sz="2400" dirty="0" err="1"/>
              <a:t>komputer</a:t>
            </a:r>
            <a:r>
              <a:rPr lang="en-ID" sz="2400" dirty="0"/>
              <a:t>, dan proses </a:t>
            </a:r>
            <a:r>
              <a:rPr lang="en-ID" sz="2400" dirty="0" err="1"/>
              <a:t>pembuatan</a:t>
            </a:r>
            <a:r>
              <a:rPr lang="en-ID" sz="2400" dirty="0"/>
              <a:t>.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Contohnya</a:t>
            </a:r>
            <a:r>
              <a:rPr lang="en-ID" sz="2400" dirty="0"/>
              <a:t> : proses </a:t>
            </a:r>
            <a:r>
              <a:rPr lang="en-ID" sz="2400" dirty="0" err="1"/>
              <a:t>pembuatan</a:t>
            </a:r>
            <a:r>
              <a:rPr lang="en-ID" sz="2400" dirty="0"/>
              <a:t> Intel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prosesor</a:t>
            </a:r>
            <a:r>
              <a:rPr lang="en-ID" sz="2400" dirty="0"/>
              <a:t> chip Quad Core i7.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Pengusaha</a:t>
            </a:r>
            <a:r>
              <a:rPr lang="en-ID" sz="2400" dirty="0"/>
              <a:t> </a:t>
            </a:r>
            <a:r>
              <a:rPr lang="en-ID" sz="2400" dirty="0" err="1"/>
              <a:t>khawatir</a:t>
            </a:r>
            <a:r>
              <a:rPr lang="en-ID" sz="2400" dirty="0"/>
              <a:t> </a:t>
            </a:r>
            <a:r>
              <a:rPr lang="en-ID" sz="2400" dirty="0" err="1"/>
              <a:t>karyawan</a:t>
            </a:r>
            <a:r>
              <a:rPr lang="en-ID" sz="2400" dirty="0"/>
              <a:t> </a:t>
            </a:r>
            <a:r>
              <a:rPr lang="en-ID" sz="2400" dirty="0" err="1"/>
              <a:t>akan</a:t>
            </a:r>
            <a:r>
              <a:rPr lang="en-ID" sz="2400" dirty="0"/>
              <a:t> </a:t>
            </a:r>
            <a:r>
              <a:rPr lang="en-ID" sz="2400" dirty="0" err="1"/>
              <a:t>mengungkapkan</a:t>
            </a:r>
            <a:r>
              <a:rPr lang="en-ID" sz="2400" dirty="0"/>
              <a:t> </a:t>
            </a:r>
            <a:r>
              <a:rPr lang="en-ID" sz="2400" dirty="0" err="1"/>
              <a:t>rahasia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kepada</a:t>
            </a:r>
            <a:r>
              <a:rPr lang="en-ID" sz="2400" dirty="0"/>
              <a:t> </a:t>
            </a:r>
            <a:r>
              <a:rPr lang="en-ID" sz="2400" dirty="0" err="1"/>
              <a:t>pesaing</a:t>
            </a:r>
            <a:r>
              <a:rPr lang="en-ID" sz="2400" dirty="0"/>
              <a:t>, </a:t>
            </a:r>
            <a:r>
              <a:rPr lang="en-ID" sz="2400" dirty="0" err="1"/>
              <a:t>terutama</a:t>
            </a:r>
            <a:r>
              <a:rPr lang="en-ID" sz="2400" dirty="0"/>
              <a:t> </a:t>
            </a:r>
            <a:r>
              <a:rPr lang="en-ID" sz="2400" dirty="0" err="1"/>
              <a:t>jika</a:t>
            </a:r>
            <a:r>
              <a:rPr lang="en-ID" sz="2400" dirty="0"/>
              <a:t> </a:t>
            </a:r>
            <a:r>
              <a:rPr lang="en-ID" sz="2400" dirty="0" err="1"/>
              <a:t>mereka</a:t>
            </a:r>
            <a:r>
              <a:rPr lang="en-ID" sz="2400" dirty="0"/>
              <a:t> </a:t>
            </a:r>
            <a:r>
              <a:rPr lang="en-ID" sz="2400" dirty="0" err="1"/>
              <a:t>meninggalkan</a:t>
            </a:r>
            <a:r>
              <a:rPr lang="en-ID" sz="2400" dirty="0"/>
              <a:t> </a:t>
            </a:r>
            <a:r>
              <a:rPr lang="en-ID" sz="2400" dirty="0" err="1"/>
              <a:t>perusahaan</a:t>
            </a:r>
            <a:r>
              <a:rPr lang="en-ID" sz="2400" dirty="0"/>
              <a:t>.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Akibatnya</a:t>
            </a:r>
            <a:r>
              <a:rPr lang="en-ID" sz="2400" dirty="0"/>
              <a:t>, </a:t>
            </a:r>
            <a:r>
              <a:rPr lang="en-ID" sz="2400" dirty="0" err="1"/>
              <a:t>perusahaan</a:t>
            </a:r>
            <a:r>
              <a:rPr lang="en-ID" sz="2400" dirty="0"/>
              <a:t> </a:t>
            </a:r>
            <a:r>
              <a:rPr lang="en-ID" sz="2400" dirty="0" err="1"/>
              <a:t>sering</a:t>
            </a:r>
            <a:r>
              <a:rPr lang="en-ID" sz="2400" dirty="0"/>
              <a:t> </a:t>
            </a:r>
            <a:r>
              <a:rPr lang="en-ID" sz="2400" dirty="0" err="1"/>
              <a:t>meminta</a:t>
            </a:r>
            <a:r>
              <a:rPr lang="en-ID" sz="2400" dirty="0"/>
              <a:t> </a:t>
            </a:r>
            <a:r>
              <a:rPr lang="en-ID" sz="2400" dirty="0" err="1"/>
              <a:t>karyawan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menandatangani</a:t>
            </a:r>
            <a:r>
              <a:rPr lang="en-ID" sz="2400" dirty="0"/>
              <a:t> </a:t>
            </a:r>
            <a:r>
              <a:rPr lang="en-ID" sz="2400" dirty="0" err="1"/>
              <a:t>perjanjian</a:t>
            </a:r>
            <a:r>
              <a:rPr lang="en-ID" sz="2400" dirty="0"/>
              <a:t> </a:t>
            </a:r>
            <a:r>
              <a:rPr lang="en-ID" sz="2400" dirty="0" err="1"/>
              <a:t>kerahasiaan</a:t>
            </a:r>
            <a:r>
              <a:rPr lang="en-ID" sz="2400" dirty="0"/>
              <a:t> dan </a:t>
            </a:r>
            <a:r>
              <a:rPr lang="en-ID" sz="2400" dirty="0" err="1"/>
              <a:t>berjanji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mengungkapkan</a:t>
            </a:r>
            <a:r>
              <a:rPr lang="en-ID" sz="2400" dirty="0"/>
              <a:t> </a:t>
            </a:r>
            <a:r>
              <a:rPr lang="en-ID" sz="2400" dirty="0" err="1"/>
              <a:t>rahasia</a:t>
            </a:r>
            <a:r>
              <a:rPr lang="en-ID" sz="2400" dirty="0"/>
              <a:t> </a:t>
            </a:r>
            <a:r>
              <a:rPr lang="en-ID" sz="2400" dirty="0" err="1"/>
              <a:t>dagang</a:t>
            </a:r>
            <a:r>
              <a:rPr lang="en-ID" sz="2400" dirty="0"/>
              <a:t> </a:t>
            </a:r>
            <a:r>
              <a:rPr lang="en-ID" sz="2400" dirty="0" err="1"/>
              <a:t>perusahaan</a:t>
            </a:r>
            <a:r>
              <a:rPr lang="en-ID" sz="2400" dirty="0"/>
              <a:t>.</a:t>
            </a:r>
          </a:p>
          <a:p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739066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219D2-5F28-4D2E-A7E6-21AE66D59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Hubungan</a:t>
            </a:r>
            <a:r>
              <a:rPr lang="en-ID" dirty="0"/>
              <a:t> Antara </a:t>
            </a:r>
            <a:r>
              <a:rPr lang="en-ID" dirty="0" err="1"/>
              <a:t>Pekerja</a:t>
            </a:r>
            <a:r>
              <a:rPr lang="en-ID" dirty="0"/>
              <a:t> IT dan </a:t>
            </a:r>
            <a:r>
              <a:rPr lang="en-ID" dirty="0" err="1"/>
              <a:t>Klien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154F6-AD57-49CE-B8EA-DFC032EF9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807654" cy="4461164"/>
          </a:xfrm>
        </p:spPr>
        <p:txBody>
          <a:bodyPr>
            <a:normAutofit/>
          </a:bodyPr>
          <a:lstStyle/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Pekerja</a:t>
            </a:r>
            <a:r>
              <a:rPr lang="en-ID" sz="2400" dirty="0"/>
              <a:t> TI </a:t>
            </a:r>
            <a:r>
              <a:rPr lang="en-ID" sz="2400" dirty="0" err="1"/>
              <a:t>menyediakan</a:t>
            </a:r>
            <a:r>
              <a:rPr lang="en-ID" sz="2400" dirty="0"/>
              <a:t> </a:t>
            </a:r>
            <a:r>
              <a:rPr lang="en-ID" sz="2400" dirty="0" err="1"/>
              <a:t>layanan</a:t>
            </a:r>
            <a:r>
              <a:rPr lang="en-ID" sz="2400" dirty="0"/>
              <a:t> </a:t>
            </a:r>
            <a:r>
              <a:rPr lang="en-ID" sz="2400" dirty="0" err="1"/>
              <a:t>kepada</a:t>
            </a:r>
            <a:r>
              <a:rPr lang="en-ID" sz="2400" dirty="0"/>
              <a:t> </a:t>
            </a:r>
            <a:r>
              <a:rPr lang="en-ID" sz="2400" dirty="0" err="1"/>
              <a:t>klien</a:t>
            </a:r>
            <a:r>
              <a:rPr lang="en-ID" sz="2400" dirty="0"/>
              <a:t>; </a:t>
            </a:r>
            <a:r>
              <a:rPr lang="en-ID" sz="2400" dirty="0" err="1"/>
              <a:t>kadang-kadang</a:t>
            </a:r>
            <a:r>
              <a:rPr lang="en-ID" sz="2400" dirty="0"/>
              <a:t> "</a:t>
            </a:r>
            <a:r>
              <a:rPr lang="en-ID" sz="2400" dirty="0" err="1"/>
              <a:t>klien</a:t>
            </a:r>
            <a:r>
              <a:rPr lang="en-ID" sz="2400" dirty="0"/>
              <a:t>" </a:t>
            </a:r>
            <a:r>
              <a:rPr lang="en-ID" sz="2400" dirty="0" err="1"/>
              <a:t>itu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rekan</a:t>
            </a:r>
            <a:r>
              <a:rPr lang="en-ID" sz="2400" dirty="0"/>
              <a:t> </a:t>
            </a:r>
            <a:r>
              <a:rPr lang="en-ID" sz="2400" dirty="0" err="1"/>
              <a:t>kerja</a:t>
            </a:r>
            <a:r>
              <a:rPr lang="en-ID" sz="2400" dirty="0"/>
              <a:t> yang </a:t>
            </a:r>
            <a:r>
              <a:rPr lang="en-ID" sz="2400" dirty="0" err="1"/>
              <a:t>merupakan</a:t>
            </a:r>
            <a:r>
              <a:rPr lang="en-ID" sz="2400" dirty="0"/>
              <a:t> </a:t>
            </a:r>
            <a:r>
              <a:rPr lang="en-ID" sz="2400" dirty="0" err="1"/>
              <a:t>bagian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organisasi</a:t>
            </a:r>
            <a:r>
              <a:rPr lang="en-ID" sz="2400" dirty="0"/>
              <a:t> yang </a:t>
            </a:r>
            <a:r>
              <a:rPr lang="en-ID" sz="2400" dirty="0" err="1"/>
              <a:t>sama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pekerja</a:t>
            </a:r>
            <a:r>
              <a:rPr lang="en-ID" sz="2400" dirty="0"/>
              <a:t> TI.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kasus</a:t>
            </a:r>
            <a:r>
              <a:rPr lang="en-ID" sz="2400" dirty="0"/>
              <a:t> lain, </a:t>
            </a:r>
            <a:r>
              <a:rPr lang="en-ID" sz="2400" dirty="0" err="1"/>
              <a:t>klien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bagian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organisasi</a:t>
            </a:r>
            <a:r>
              <a:rPr lang="en-ID" sz="2400" dirty="0"/>
              <a:t> yang </a:t>
            </a:r>
            <a:r>
              <a:rPr lang="en-ID" sz="2400" dirty="0" err="1"/>
              <a:t>berbeda</a:t>
            </a:r>
            <a:r>
              <a:rPr lang="en-ID" sz="2400" dirty="0"/>
              <a:t>.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hubungan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, </a:t>
            </a:r>
            <a:r>
              <a:rPr lang="en-ID" sz="2400" dirty="0" err="1"/>
              <a:t>masing-masing</a:t>
            </a:r>
            <a:r>
              <a:rPr lang="en-ID" sz="2400" dirty="0"/>
              <a:t> </a:t>
            </a:r>
            <a:r>
              <a:rPr lang="en-ID" sz="2400" dirty="0" err="1"/>
              <a:t>pihak</a:t>
            </a:r>
            <a:r>
              <a:rPr lang="en-ID" sz="2400" dirty="0"/>
              <a:t> </a:t>
            </a:r>
            <a:r>
              <a:rPr lang="en-ID" sz="2400" dirty="0" err="1"/>
              <a:t>setuju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memberikan</a:t>
            </a:r>
            <a:r>
              <a:rPr lang="en-ID" sz="2400" dirty="0"/>
              <a:t> </a:t>
            </a:r>
            <a:r>
              <a:rPr lang="en-ID" sz="2400" dirty="0" err="1"/>
              <a:t>sesuatu</a:t>
            </a:r>
            <a:r>
              <a:rPr lang="en-ID" sz="2400" dirty="0"/>
              <a:t> yang </a:t>
            </a:r>
            <a:r>
              <a:rPr lang="en-ID" sz="2400" dirty="0" err="1"/>
              <a:t>bernilai</a:t>
            </a:r>
            <a:r>
              <a:rPr lang="en-ID" sz="2400" dirty="0"/>
              <a:t> </a:t>
            </a:r>
            <a:r>
              <a:rPr lang="en-ID" sz="2400" dirty="0" err="1"/>
              <a:t>kepada</a:t>
            </a:r>
            <a:r>
              <a:rPr lang="en-ID" sz="2400" dirty="0"/>
              <a:t> </a:t>
            </a:r>
            <a:r>
              <a:rPr lang="en-ID" sz="2400" dirty="0" err="1"/>
              <a:t>pihak</a:t>
            </a:r>
            <a:r>
              <a:rPr lang="en-ID" sz="2400" dirty="0"/>
              <a:t> lain.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umum</a:t>
            </a:r>
            <a:r>
              <a:rPr lang="en-ID" sz="2400" dirty="0"/>
              <a:t>, </a:t>
            </a:r>
            <a:r>
              <a:rPr lang="en-ID" sz="2400" dirty="0" err="1"/>
              <a:t>pekerja</a:t>
            </a:r>
            <a:r>
              <a:rPr lang="en-ID" sz="2400" dirty="0"/>
              <a:t> TI </a:t>
            </a:r>
            <a:r>
              <a:rPr lang="en-ID" sz="2400" dirty="0" err="1"/>
              <a:t>menyediakan</a:t>
            </a:r>
            <a:r>
              <a:rPr lang="en-ID" sz="2400" dirty="0"/>
              <a:t> </a:t>
            </a:r>
            <a:r>
              <a:rPr lang="en-ID" sz="2400" dirty="0" err="1"/>
              <a:t>perangkat</a:t>
            </a:r>
            <a:r>
              <a:rPr lang="en-ID" sz="2400" dirty="0"/>
              <a:t> </a:t>
            </a:r>
            <a:r>
              <a:rPr lang="en-ID" sz="2400" dirty="0" err="1"/>
              <a:t>keras</a:t>
            </a:r>
            <a:r>
              <a:rPr lang="en-ID" sz="2400" dirty="0"/>
              <a:t>, </a:t>
            </a:r>
            <a:r>
              <a:rPr lang="en-ID" sz="2400" dirty="0" err="1"/>
              <a:t>perangkat</a:t>
            </a:r>
            <a:r>
              <a:rPr lang="en-ID" sz="2400" dirty="0"/>
              <a:t> </a:t>
            </a:r>
            <a:r>
              <a:rPr lang="en-ID" sz="2400" dirty="0" err="1"/>
              <a:t>lunak</a:t>
            </a:r>
            <a:r>
              <a:rPr lang="en-ID" sz="2400" dirty="0"/>
              <a:t>,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layanan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biaya</a:t>
            </a:r>
            <a:r>
              <a:rPr lang="en-ID" sz="2400" dirty="0"/>
              <a:t> </a:t>
            </a:r>
            <a:r>
              <a:rPr lang="en-ID" sz="2400" dirty="0" err="1"/>
              <a:t>tertentu</a:t>
            </a:r>
            <a:r>
              <a:rPr lang="en-ID" sz="2400" dirty="0"/>
              <a:t> dan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jangka</a:t>
            </a:r>
            <a:r>
              <a:rPr lang="en-ID" sz="2400" dirty="0"/>
              <a:t> </a:t>
            </a:r>
            <a:r>
              <a:rPr lang="en-ID" sz="2400" dirty="0" err="1"/>
              <a:t>waktu</a:t>
            </a:r>
            <a:r>
              <a:rPr lang="en-ID" sz="2400" dirty="0"/>
              <a:t> </a:t>
            </a:r>
            <a:r>
              <a:rPr lang="en-ID" sz="2400" dirty="0" err="1"/>
              <a:t>tertentu</a:t>
            </a:r>
            <a:r>
              <a:rPr lang="en-ID" sz="2400" dirty="0"/>
              <a:t>. </a:t>
            </a:r>
          </a:p>
          <a:p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777846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219D2-5F28-4D2E-A7E6-21AE66D59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Hubungan</a:t>
            </a:r>
            <a:r>
              <a:rPr lang="en-ID" dirty="0"/>
              <a:t> Antara </a:t>
            </a:r>
            <a:r>
              <a:rPr lang="en-ID" dirty="0" err="1"/>
              <a:t>Pekerja</a:t>
            </a:r>
            <a:r>
              <a:rPr lang="en-ID" dirty="0"/>
              <a:t> IT dan </a:t>
            </a:r>
            <a:r>
              <a:rPr lang="en-ID" dirty="0" err="1"/>
              <a:t>Klien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154F6-AD57-49CE-B8EA-DFC032EF9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807654" cy="4461164"/>
          </a:xfrm>
        </p:spPr>
        <p:txBody>
          <a:bodyPr>
            <a:normAutofit/>
          </a:bodyPr>
          <a:lstStyle/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contoh</a:t>
            </a:r>
            <a:r>
              <a:rPr lang="en-ID" sz="2400" dirty="0"/>
              <a:t>, </a:t>
            </a:r>
            <a:r>
              <a:rPr lang="en-ID" sz="2400" dirty="0" err="1"/>
              <a:t>seorang</a:t>
            </a:r>
            <a:r>
              <a:rPr lang="en-ID" sz="2400" dirty="0"/>
              <a:t> </a:t>
            </a:r>
            <a:r>
              <a:rPr lang="en-ID" sz="2400" dirty="0" err="1"/>
              <a:t>pekerja</a:t>
            </a:r>
            <a:r>
              <a:rPr lang="en-ID" sz="2400" dirty="0"/>
              <a:t> IT </a:t>
            </a:r>
            <a:r>
              <a:rPr lang="en-ID" sz="2400" dirty="0" err="1"/>
              <a:t>menyetujui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mengimplementasikan</a:t>
            </a:r>
            <a:r>
              <a:rPr lang="en-ID" sz="2400" dirty="0"/>
              <a:t> </a:t>
            </a:r>
            <a:r>
              <a:rPr lang="en-ID" sz="2400" dirty="0" err="1"/>
              <a:t>paket</a:t>
            </a:r>
            <a:r>
              <a:rPr lang="en-ID" sz="2400" dirty="0"/>
              <a:t> </a:t>
            </a:r>
            <a:r>
              <a:rPr lang="en-ID" sz="2400" dirty="0" err="1"/>
              <a:t>perangkat</a:t>
            </a:r>
            <a:r>
              <a:rPr lang="en-ID" sz="2400" dirty="0"/>
              <a:t> </a:t>
            </a:r>
            <a:r>
              <a:rPr lang="en-ID" sz="2400" dirty="0" err="1"/>
              <a:t>lunak</a:t>
            </a:r>
            <a:r>
              <a:rPr lang="en-ID" sz="2400" dirty="0"/>
              <a:t> </a:t>
            </a:r>
            <a:r>
              <a:rPr lang="en-ID" sz="2400" dirty="0" err="1"/>
              <a:t>baru</a:t>
            </a:r>
            <a:r>
              <a:rPr lang="en-ID" sz="2400" dirty="0"/>
              <a:t> yang </a:t>
            </a:r>
            <a:r>
              <a:rPr lang="en-ID" sz="2400" dirty="0" err="1"/>
              <a:t>memenuhi</a:t>
            </a:r>
            <a:r>
              <a:rPr lang="en-ID" sz="2400" dirty="0"/>
              <a:t> </a:t>
            </a:r>
            <a:r>
              <a:rPr lang="en-ID" sz="2400" dirty="0" err="1"/>
              <a:t>persyaratan</a:t>
            </a:r>
            <a:r>
              <a:rPr lang="en-ID" sz="2400" dirty="0"/>
              <a:t> </a:t>
            </a:r>
            <a:r>
              <a:rPr lang="en-ID" sz="2400" dirty="0" err="1"/>
              <a:t>klien</a:t>
            </a:r>
            <a:r>
              <a:rPr lang="en-ID" sz="2400" dirty="0"/>
              <a:t>.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Klien</a:t>
            </a:r>
            <a:r>
              <a:rPr lang="en-ID" sz="2400" dirty="0"/>
              <a:t> </a:t>
            </a:r>
            <a:r>
              <a:rPr lang="en-ID" sz="2400" dirty="0" err="1"/>
              <a:t>memberikan</a:t>
            </a:r>
            <a:r>
              <a:rPr lang="en-ID" sz="2400" dirty="0"/>
              <a:t> </a:t>
            </a:r>
            <a:r>
              <a:rPr lang="en-ID" sz="2400" dirty="0" err="1"/>
              <a:t>kompensasi</a:t>
            </a:r>
            <a:r>
              <a:rPr lang="en-ID" sz="2400" dirty="0"/>
              <a:t>, </a:t>
            </a:r>
            <a:r>
              <a:rPr lang="en-ID" sz="2400" dirty="0" err="1"/>
              <a:t>akses</a:t>
            </a:r>
            <a:r>
              <a:rPr lang="en-ID" sz="2400" dirty="0"/>
              <a:t> </a:t>
            </a:r>
            <a:r>
              <a:rPr lang="en-ID" sz="2400" dirty="0" err="1"/>
              <a:t>ke</a:t>
            </a:r>
            <a:r>
              <a:rPr lang="en-ID" sz="2400" dirty="0"/>
              <a:t> </a:t>
            </a:r>
            <a:r>
              <a:rPr lang="en-ID" sz="2400" dirty="0" err="1"/>
              <a:t>kontak</a:t>
            </a:r>
            <a:r>
              <a:rPr lang="en-ID" sz="2400" dirty="0"/>
              <a:t> </a:t>
            </a:r>
            <a:r>
              <a:rPr lang="en-ID" sz="2400" dirty="0" err="1"/>
              <a:t>utama</a:t>
            </a:r>
            <a:r>
              <a:rPr lang="en-ID" sz="2400" dirty="0"/>
              <a:t>, dan </a:t>
            </a:r>
            <a:r>
              <a:rPr lang="en-ID" sz="2400" dirty="0" err="1"/>
              <a:t>mungkin</a:t>
            </a:r>
            <a:r>
              <a:rPr lang="en-ID" sz="2400" dirty="0"/>
              <a:t> </a:t>
            </a:r>
            <a:r>
              <a:rPr lang="en-ID" sz="2400" dirty="0" err="1"/>
              <a:t>ruang</a:t>
            </a:r>
            <a:r>
              <a:rPr lang="en-ID" sz="2400" dirty="0"/>
              <a:t> </a:t>
            </a:r>
            <a:r>
              <a:rPr lang="en-ID" sz="2400" dirty="0" err="1"/>
              <a:t>kerja</a:t>
            </a:r>
            <a:r>
              <a:rPr lang="en-ID" sz="2400" dirty="0"/>
              <a:t>.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Hubungan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biasanya</a:t>
            </a:r>
            <a:r>
              <a:rPr lang="en-ID" sz="2400" dirty="0"/>
              <a:t> </a:t>
            </a:r>
            <a:r>
              <a:rPr lang="en-ID" sz="2400" dirty="0" err="1"/>
              <a:t>didokumentasikan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istilah</a:t>
            </a:r>
            <a:r>
              <a:rPr lang="en-ID" sz="2400" dirty="0"/>
              <a:t> </a:t>
            </a:r>
            <a:r>
              <a:rPr lang="en-ID" sz="2400" dirty="0" err="1"/>
              <a:t>kontrak</a:t>
            </a:r>
            <a:r>
              <a:rPr lang="en-ID" sz="2400" dirty="0"/>
              <a:t> — </a:t>
            </a:r>
            <a:r>
              <a:rPr lang="en-ID" sz="2400" dirty="0" err="1"/>
              <a:t>siapa</a:t>
            </a:r>
            <a:r>
              <a:rPr lang="en-ID" sz="2400" dirty="0"/>
              <a:t> yang </a:t>
            </a:r>
            <a:r>
              <a:rPr lang="en-ID" sz="2400" dirty="0" err="1"/>
              <a:t>melakukan</a:t>
            </a:r>
            <a:r>
              <a:rPr lang="en-ID" sz="2400" dirty="0"/>
              <a:t> </a:t>
            </a:r>
            <a:r>
              <a:rPr lang="en-ID" sz="2400" dirty="0" err="1"/>
              <a:t>apa</a:t>
            </a:r>
            <a:r>
              <a:rPr lang="en-ID" sz="2400" dirty="0"/>
              <a:t>, </a:t>
            </a:r>
            <a:r>
              <a:rPr lang="en-ID" sz="2400" dirty="0" err="1"/>
              <a:t>kapan</a:t>
            </a:r>
            <a:r>
              <a:rPr lang="en-ID" sz="2400" dirty="0"/>
              <a:t> </a:t>
            </a:r>
            <a:r>
              <a:rPr lang="en-ID" sz="2400" dirty="0" err="1"/>
              <a:t>pekerjaan</a:t>
            </a:r>
            <a:r>
              <a:rPr lang="en-ID" sz="2400" dirty="0"/>
              <a:t> </a:t>
            </a:r>
            <a:r>
              <a:rPr lang="en-ID" sz="2400" dirty="0" err="1"/>
              <a:t>dimulai</a:t>
            </a:r>
            <a:r>
              <a:rPr lang="en-ID" sz="2400" dirty="0"/>
              <a:t>, </a:t>
            </a:r>
            <a:r>
              <a:rPr lang="en-ID" sz="2400" dirty="0" err="1"/>
              <a:t>berapa</a:t>
            </a:r>
            <a:r>
              <a:rPr lang="en-ID" sz="2400" dirty="0"/>
              <a:t> lama, </a:t>
            </a:r>
            <a:r>
              <a:rPr lang="en-ID" sz="2400" dirty="0" err="1"/>
              <a:t>berapa</a:t>
            </a:r>
            <a:r>
              <a:rPr lang="en-ID" sz="2400" dirty="0"/>
              <a:t> </a:t>
            </a:r>
            <a:r>
              <a:rPr lang="en-ID" sz="2400" dirty="0" err="1"/>
              <a:t>banyak</a:t>
            </a:r>
            <a:r>
              <a:rPr lang="en-ID" sz="2400" dirty="0"/>
              <a:t> yang </a:t>
            </a:r>
            <a:r>
              <a:rPr lang="en-ID" sz="2400" dirty="0" err="1"/>
              <a:t>dibayar</a:t>
            </a:r>
            <a:r>
              <a:rPr lang="en-ID" sz="2400" dirty="0"/>
              <a:t> </a:t>
            </a:r>
            <a:r>
              <a:rPr lang="en-ID" sz="2400" dirty="0" err="1"/>
              <a:t>klien</a:t>
            </a:r>
            <a:r>
              <a:rPr lang="en-ID" sz="2400" dirty="0"/>
              <a:t>, dan </a:t>
            </a:r>
            <a:r>
              <a:rPr lang="en-ID" sz="2400" dirty="0" err="1"/>
              <a:t>sebagainya</a:t>
            </a:r>
            <a:r>
              <a:rPr lang="en-ID" sz="2400" dirty="0"/>
              <a:t>.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Meskipun</a:t>
            </a:r>
            <a:r>
              <a:rPr lang="en-ID" sz="2400" dirty="0"/>
              <a:t> </a:t>
            </a:r>
            <a:r>
              <a:rPr lang="en-ID" sz="2400" dirty="0" err="1"/>
              <a:t>sering</a:t>
            </a:r>
            <a:r>
              <a:rPr lang="en-ID" sz="2400" dirty="0"/>
              <a:t> </a:t>
            </a:r>
            <a:r>
              <a:rPr lang="en-ID" sz="2400" dirty="0" err="1"/>
              <a:t>ada</a:t>
            </a:r>
            <a:r>
              <a:rPr lang="en-ID" sz="2400" dirty="0"/>
              <a:t> </a:t>
            </a:r>
            <a:r>
              <a:rPr lang="en-ID" sz="2400" dirty="0" err="1"/>
              <a:t>perbedaan</a:t>
            </a:r>
            <a:r>
              <a:rPr lang="en-ID" sz="2400" dirty="0"/>
              <a:t> </a:t>
            </a:r>
            <a:r>
              <a:rPr lang="en-ID" sz="2400" dirty="0" err="1"/>
              <a:t>besar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keahlian</a:t>
            </a:r>
            <a:r>
              <a:rPr lang="en-ID" sz="2400" dirty="0"/>
              <a:t> </a:t>
            </a:r>
            <a:r>
              <a:rPr lang="en-ID" sz="2400" dirty="0" err="1"/>
              <a:t>teknis</a:t>
            </a:r>
            <a:r>
              <a:rPr lang="en-ID" sz="2400" dirty="0"/>
              <a:t> </a:t>
            </a:r>
            <a:r>
              <a:rPr lang="en-ID" sz="2400" dirty="0" err="1"/>
              <a:t>antara</a:t>
            </a:r>
            <a:r>
              <a:rPr lang="en-ID" sz="2400" dirty="0"/>
              <a:t> </a:t>
            </a:r>
            <a:r>
              <a:rPr lang="en-ID" sz="2400" dirty="0" err="1"/>
              <a:t>pekerja</a:t>
            </a:r>
            <a:r>
              <a:rPr lang="en-ID" sz="2400" dirty="0"/>
              <a:t> TI dan </a:t>
            </a:r>
            <a:r>
              <a:rPr lang="en-ID" sz="2400" dirty="0" err="1"/>
              <a:t>klien</a:t>
            </a:r>
            <a:r>
              <a:rPr lang="en-ID" sz="2400" dirty="0"/>
              <a:t> </a:t>
            </a:r>
            <a:r>
              <a:rPr lang="en-ID" sz="2400" dirty="0" err="1"/>
              <a:t>mereka</a:t>
            </a:r>
            <a:r>
              <a:rPr lang="en-ID" sz="2400" dirty="0"/>
              <a:t>, </a:t>
            </a:r>
            <a:r>
              <a:rPr lang="en-ID" sz="2400" dirty="0" err="1"/>
              <a:t>kedua</a:t>
            </a:r>
            <a:r>
              <a:rPr lang="en-ID" sz="2400" dirty="0"/>
              <a:t> </a:t>
            </a:r>
            <a:r>
              <a:rPr lang="en-ID" sz="2400" dirty="0" err="1"/>
              <a:t>belah</a:t>
            </a:r>
            <a:r>
              <a:rPr lang="en-ID" sz="2400" dirty="0"/>
              <a:t> </a:t>
            </a:r>
            <a:r>
              <a:rPr lang="en-ID" sz="2400" dirty="0" err="1"/>
              <a:t>pihak</a:t>
            </a:r>
            <a:r>
              <a:rPr lang="en-ID" sz="2400" dirty="0"/>
              <a:t> </a:t>
            </a:r>
            <a:r>
              <a:rPr lang="en-ID" sz="2400" dirty="0" err="1"/>
              <a:t>harus</a:t>
            </a:r>
            <a:r>
              <a:rPr lang="en-ID" sz="2400" dirty="0"/>
              <a:t> </a:t>
            </a:r>
            <a:r>
              <a:rPr lang="en-ID" sz="2400" dirty="0" err="1"/>
              <a:t>bekerja</a:t>
            </a:r>
            <a:r>
              <a:rPr lang="en-ID" sz="2400" dirty="0"/>
              <a:t> </a:t>
            </a:r>
            <a:r>
              <a:rPr lang="en-ID" sz="2400" dirty="0" err="1"/>
              <a:t>sama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keberhasilan</a:t>
            </a:r>
            <a:r>
              <a:rPr lang="en-ID" sz="2400" dirty="0"/>
              <a:t> </a:t>
            </a:r>
            <a:r>
              <a:rPr lang="en-ID" sz="2400" dirty="0" err="1"/>
              <a:t>pekerjaan</a:t>
            </a:r>
            <a:r>
              <a:rPr lang="en-ID" sz="2400" dirty="0"/>
              <a:t> </a:t>
            </a:r>
            <a:r>
              <a:rPr lang="en-ID" sz="2400" dirty="0" err="1"/>
              <a:t>tersebut</a:t>
            </a:r>
            <a:r>
              <a:rPr lang="en-ID" sz="2400" dirty="0"/>
              <a:t>.</a:t>
            </a:r>
          </a:p>
          <a:p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191407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219D2-5F28-4D2E-A7E6-21AE66D59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Hubungan</a:t>
            </a:r>
            <a:r>
              <a:rPr lang="en-ID" dirty="0"/>
              <a:t> Antara </a:t>
            </a:r>
            <a:r>
              <a:rPr lang="en-ID" dirty="0" err="1"/>
              <a:t>Pekerja</a:t>
            </a:r>
            <a:r>
              <a:rPr lang="en-ID" dirty="0"/>
              <a:t> IT dan </a:t>
            </a:r>
            <a:r>
              <a:rPr lang="en-ID" dirty="0" err="1"/>
              <a:t>Klien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154F6-AD57-49CE-B8EA-DFC032EF9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807654" cy="4461164"/>
          </a:xfrm>
        </p:spPr>
        <p:txBody>
          <a:bodyPr>
            <a:normAutofit/>
          </a:bodyPr>
          <a:lstStyle/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Biasanya</a:t>
            </a:r>
            <a:r>
              <a:rPr lang="en-ID" sz="2400" dirty="0"/>
              <a:t>, </a:t>
            </a:r>
            <a:r>
              <a:rPr lang="en-ID" sz="2400" dirty="0" err="1"/>
              <a:t>klien</a:t>
            </a:r>
            <a:r>
              <a:rPr lang="en-ID" sz="2400" dirty="0"/>
              <a:t> </a:t>
            </a:r>
            <a:r>
              <a:rPr lang="en-ID" sz="2400" dirty="0" err="1"/>
              <a:t>membuat</a:t>
            </a:r>
            <a:r>
              <a:rPr lang="en-ID" sz="2400" dirty="0"/>
              <a:t> </a:t>
            </a:r>
            <a:r>
              <a:rPr lang="en-ID" sz="2400" dirty="0" err="1"/>
              <a:t>keputusan</a:t>
            </a:r>
            <a:r>
              <a:rPr lang="en-ID" sz="2400" dirty="0"/>
              <a:t> </a:t>
            </a:r>
            <a:r>
              <a:rPr lang="en-ID" sz="2400" dirty="0" err="1"/>
              <a:t>tentang</a:t>
            </a:r>
            <a:r>
              <a:rPr lang="en-ID" sz="2400" dirty="0"/>
              <a:t> </a:t>
            </a:r>
            <a:r>
              <a:rPr lang="en-ID" sz="2400" dirty="0" err="1"/>
              <a:t>suatu</a:t>
            </a:r>
            <a:r>
              <a:rPr lang="en-ID" sz="2400" dirty="0"/>
              <a:t> </a:t>
            </a:r>
            <a:r>
              <a:rPr lang="en-ID" sz="2400" dirty="0" err="1"/>
              <a:t>proyek</a:t>
            </a:r>
            <a:r>
              <a:rPr lang="en-ID" sz="2400" dirty="0"/>
              <a:t> </a:t>
            </a:r>
            <a:r>
              <a:rPr lang="en-ID" sz="2400" dirty="0" err="1"/>
              <a:t>berdasarkan</a:t>
            </a:r>
            <a:r>
              <a:rPr lang="en-ID" sz="2400" dirty="0"/>
              <a:t> </a:t>
            </a:r>
            <a:r>
              <a:rPr lang="en-ID" sz="2400" dirty="0" err="1"/>
              <a:t>informasi</a:t>
            </a:r>
            <a:r>
              <a:rPr lang="en-ID" sz="2400" dirty="0"/>
              <a:t>, </a:t>
            </a:r>
            <a:r>
              <a:rPr lang="en-ID" sz="2400" dirty="0" err="1"/>
              <a:t>alternatif</a:t>
            </a:r>
            <a:r>
              <a:rPr lang="en-ID" sz="2400" dirty="0"/>
              <a:t>, dan </a:t>
            </a:r>
            <a:r>
              <a:rPr lang="en-ID" sz="2400" dirty="0" err="1"/>
              <a:t>rekomendasi</a:t>
            </a:r>
            <a:r>
              <a:rPr lang="en-ID" sz="2400" dirty="0"/>
              <a:t> yang </a:t>
            </a:r>
            <a:r>
              <a:rPr lang="en-ID" sz="2400" dirty="0" err="1"/>
              <a:t>diberikan</a:t>
            </a:r>
            <a:r>
              <a:rPr lang="en-ID" sz="2400" dirty="0"/>
              <a:t> oleh </a:t>
            </a:r>
            <a:r>
              <a:rPr lang="en-ID" sz="2400" dirty="0" err="1"/>
              <a:t>pekerja</a:t>
            </a:r>
            <a:r>
              <a:rPr lang="en-ID" sz="2400" dirty="0"/>
              <a:t> TI.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Klien</a:t>
            </a:r>
            <a:r>
              <a:rPr lang="en-ID" sz="2400" dirty="0"/>
              <a:t> </a:t>
            </a:r>
            <a:r>
              <a:rPr lang="en-ID" sz="2400" dirty="0" err="1"/>
              <a:t>mempercayai</a:t>
            </a:r>
            <a:r>
              <a:rPr lang="en-ID" sz="2400" dirty="0"/>
              <a:t> </a:t>
            </a:r>
            <a:r>
              <a:rPr lang="en-ID" sz="2400" dirty="0" err="1"/>
              <a:t>pekerja</a:t>
            </a:r>
            <a:r>
              <a:rPr lang="en-ID" sz="2400" dirty="0"/>
              <a:t> TI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menggunakan</a:t>
            </a:r>
            <a:r>
              <a:rPr lang="en-ID" sz="2400" dirty="0"/>
              <a:t> </a:t>
            </a:r>
            <a:r>
              <a:rPr lang="en-ID" sz="2400" dirty="0" err="1"/>
              <a:t>keahliannya</a:t>
            </a:r>
            <a:r>
              <a:rPr lang="en-ID" sz="2400" dirty="0"/>
              <a:t> dan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bertindak</a:t>
            </a:r>
            <a:r>
              <a:rPr lang="en-ID" sz="2400" dirty="0"/>
              <a:t> demi </a:t>
            </a:r>
            <a:r>
              <a:rPr lang="en-ID" sz="2400" dirty="0" err="1"/>
              <a:t>kepentingan</a:t>
            </a:r>
            <a:r>
              <a:rPr lang="en-ID" sz="2400" dirty="0"/>
              <a:t> </a:t>
            </a:r>
            <a:r>
              <a:rPr lang="en-ID" sz="2400" dirty="0" err="1"/>
              <a:t>terbaik</a:t>
            </a:r>
            <a:r>
              <a:rPr lang="en-ID" sz="2400" dirty="0"/>
              <a:t> </a:t>
            </a:r>
            <a:r>
              <a:rPr lang="en-ID" sz="2400" dirty="0" err="1"/>
              <a:t>klien</a:t>
            </a:r>
            <a:r>
              <a:rPr lang="en-ID" sz="2400" dirty="0"/>
              <a:t>.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Pekerja</a:t>
            </a:r>
            <a:r>
              <a:rPr lang="en-ID" sz="2400" dirty="0"/>
              <a:t> IT </a:t>
            </a:r>
            <a:r>
              <a:rPr lang="en-ID" sz="2400" dirty="0" err="1"/>
              <a:t>harus</a:t>
            </a:r>
            <a:r>
              <a:rPr lang="en-ID" sz="2400" dirty="0"/>
              <a:t> </a:t>
            </a:r>
            <a:r>
              <a:rPr lang="en-ID" sz="2400" dirty="0" err="1"/>
              <a:t>percaya</a:t>
            </a:r>
            <a:r>
              <a:rPr lang="en-ID" sz="2400" dirty="0"/>
              <a:t> </a:t>
            </a:r>
            <a:r>
              <a:rPr lang="en-ID" sz="2400" dirty="0" err="1"/>
              <a:t>bahwa</a:t>
            </a:r>
            <a:r>
              <a:rPr lang="en-ID" sz="2400" dirty="0"/>
              <a:t> </a:t>
            </a:r>
            <a:r>
              <a:rPr lang="en-ID" sz="2400" dirty="0" err="1"/>
              <a:t>klien</a:t>
            </a:r>
            <a:r>
              <a:rPr lang="en-ID" sz="2400" dirty="0"/>
              <a:t> </a:t>
            </a:r>
            <a:r>
              <a:rPr lang="en-ID" sz="2400" dirty="0" err="1"/>
              <a:t>akan</a:t>
            </a:r>
            <a:r>
              <a:rPr lang="en-ID" sz="2400" dirty="0"/>
              <a:t> </a:t>
            </a:r>
            <a:r>
              <a:rPr lang="en-ID" sz="2400" dirty="0" err="1"/>
              <a:t>memberikan</a:t>
            </a:r>
            <a:r>
              <a:rPr lang="en-ID" sz="2400" dirty="0"/>
              <a:t> </a:t>
            </a:r>
            <a:r>
              <a:rPr lang="en-ID" sz="2400" dirty="0" err="1"/>
              <a:t>informasi</a:t>
            </a:r>
            <a:r>
              <a:rPr lang="en-ID" sz="2400" dirty="0"/>
              <a:t> yang </a:t>
            </a:r>
            <a:r>
              <a:rPr lang="en-ID" sz="2400" dirty="0" err="1"/>
              <a:t>relevan</a:t>
            </a:r>
            <a:r>
              <a:rPr lang="en-ID" sz="2400" dirty="0"/>
              <a:t>, </a:t>
            </a:r>
            <a:r>
              <a:rPr lang="en-ID" sz="2400" dirty="0" err="1"/>
              <a:t>mendengarkan</a:t>
            </a:r>
            <a:r>
              <a:rPr lang="en-ID" sz="2400" dirty="0"/>
              <a:t> dan </a:t>
            </a:r>
            <a:r>
              <a:rPr lang="en-ID" sz="2400" dirty="0" err="1"/>
              <a:t>memahami</a:t>
            </a:r>
            <a:r>
              <a:rPr lang="en-ID" sz="2400" dirty="0"/>
              <a:t> </a:t>
            </a:r>
            <a:r>
              <a:rPr lang="en-ID" sz="2400" dirty="0" err="1"/>
              <a:t>apa</a:t>
            </a:r>
            <a:r>
              <a:rPr lang="en-ID" sz="2400" dirty="0"/>
              <a:t> yang </a:t>
            </a:r>
            <a:r>
              <a:rPr lang="en-ID" sz="2400" dirty="0" err="1"/>
              <a:t>mereka</a:t>
            </a:r>
            <a:r>
              <a:rPr lang="en-ID" sz="2400" dirty="0"/>
              <a:t> </a:t>
            </a:r>
            <a:r>
              <a:rPr lang="en-ID" sz="2400" dirty="0" err="1"/>
              <a:t>sampaikan</a:t>
            </a:r>
            <a:r>
              <a:rPr lang="en-ID" sz="2400" dirty="0"/>
              <a:t>, </a:t>
            </a:r>
            <a:r>
              <a:rPr lang="en-ID" sz="2400" dirty="0" err="1"/>
              <a:t>mengajukan</a:t>
            </a:r>
            <a:r>
              <a:rPr lang="en-ID" sz="2400" dirty="0"/>
              <a:t> </a:t>
            </a:r>
            <a:r>
              <a:rPr lang="en-ID" sz="2400" dirty="0" err="1"/>
              <a:t>pertanyaan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memahami</a:t>
            </a:r>
            <a:r>
              <a:rPr lang="en-ID" sz="2400" dirty="0"/>
              <a:t> </a:t>
            </a:r>
            <a:r>
              <a:rPr lang="en-ID" sz="2400" dirty="0" err="1"/>
              <a:t>dampak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keputusan</a:t>
            </a:r>
            <a:r>
              <a:rPr lang="en-ID" sz="2400" dirty="0"/>
              <a:t> </a:t>
            </a:r>
            <a:r>
              <a:rPr lang="en-ID" sz="2400" dirty="0" err="1"/>
              <a:t>kunci</a:t>
            </a:r>
            <a:r>
              <a:rPr lang="en-ID" sz="2400" dirty="0"/>
              <a:t>, dan </a:t>
            </a:r>
            <a:r>
              <a:rPr lang="en-ID" sz="2400" dirty="0" err="1"/>
              <a:t>menggunakan</a:t>
            </a:r>
            <a:r>
              <a:rPr lang="en-ID" sz="2400" dirty="0"/>
              <a:t> </a:t>
            </a:r>
            <a:r>
              <a:rPr lang="en-ID" sz="2400" dirty="0" err="1"/>
              <a:t>informasi</a:t>
            </a:r>
            <a:r>
              <a:rPr lang="en-ID" sz="2400" dirty="0"/>
              <a:t> </a:t>
            </a:r>
            <a:r>
              <a:rPr lang="en-ID" sz="2400" dirty="0" err="1"/>
              <a:t>tersebut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membuat</a:t>
            </a:r>
            <a:r>
              <a:rPr lang="en-ID" sz="2400" dirty="0"/>
              <a:t> </a:t>
            </a:r>
            <a:r>
              <a:rPr lang="en-ID" sz="2400" dirty="0" err="1"/>
              <a:t>pilihan</a:t>
            </a:r>
            <a:r>
              <a:rPr lang="en-ID" sz="2400" dirty="0"/>
              <a:t> </a:t>
            </a:r>
            <a:r>
              <a:rPr lang="en-ID" sz="2400" dirty="0" err="1"/>
              <a:t>bijak</a:t>
            </a:r>
            <a:r>
              <a:rPr lang="en-ID" sz="2400" dirty="0"/>
              <a:t> di </a:t>
            </a:r>
            <a:r>
              <a:rPr lang="en-ID" sz="2400" dirty="0" err="1"/>
              <a:t>antara</a:t>
            </a:r>
            <a:r>
              <a:rPr lang="en-ID" sz="2400" dirty="0"/>
              <a:t> </a:t>
            </a:r>
            <a:r>
              <a:rPr lang="en-ID" sz="2400" dirty="0" err="1"/>
              <a:t>berbagai</a:t>
            </a:r>
            <a:r>
              <a:rPr lang="en-ID" sz="2400" dirty="0"/>
              <a:t> </a:t>
            </a:r>
            <a:r>
              <a:rPr lang="en-ID" sz="2400" dirty="0" err="1"/>
              <a:t>alternatif</a:t>
            </a:r>
            <a:r>
              <a:rPr lang="en-ID" sz="2400" dirty="0"/>
              <a:t>.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Jadi</a:t>
            </a:r>
            <a:r>
              <a:rPr lang="en-ID" sz="2400" dirty="0"/>
              <a:t>, </a:t>
            </a:r>
            <a:r>
              <a:rPr lang="en-ID" sz="2400" dirty="0" err="1"/>
              <a:t>tanggung</a:t>
            </a:r>
            <a:r>
              <a:rPr lang="en-ID" sz="2400" dirty="0"/>
              <a:t> </a:t>
            </a:r>
            <a:r>
              <a:rPr lang="en-ID" sz="2400" dirty="0" err="1"/>
              <a:t>jawab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pengambilan</a:t>
            </a:r>
            <a:r>
              <a:rPr lang="en-ID" sz="2400" dirty="0"/>
              <a:t> </a:t>
            </a:r>
            <a:r>
              <a:rPr lang="en-ID" sz="2400" dirty="0" err="1"/>
              <a:t>keputusan</a:t>
            </a:r>
            <a:r>
              <a:rPr lang="en-ID" sz="2400" dirty="0"/>
              <a:t> </a:t>
            </a:r>
            <a:r>
              <a:rPr lang="en-ID" sz="2400" dirty="0" err="1"/>
              <a:t>dibagi</a:t>
            </a:r>
            <a:r>
              <a:rPr lang="en-ID" sz="2400" dirty="0"/>
              <a:t> </a:t>
            </a:r>
            <a:r>
              <a:rPr lang="en-ID" sz="2400" dirty="0" err="1"/>
              <a:t>antara</a:t>
            </a:r>
            <a:r>
              <a:rPr lang="en-ID" sz="2400" dirty="0"/>
              <a:t> </a:t>
            </a:r>
            <a:r>
              <a:rPr lang="en-ID" sz="2400" dirty="0" err="1"/>
              <a:t>klien</a:t>
            </a:r>
            <a:r>
              <a:rPr lang="en-ID" sz="2400" dirty="0"/>
              <a:t> dan </a:t>
            </a:r>
            <a:r>
              <a:rPr lang="en-ID" sz="2400" dirty="0" err="1"/>
              <a:t>pekerja</a:t>
            </a:r>
            <a:r>
              <a:rPr lang="en-ID" sz="2400" dirty="0"/>
              <a:t> TI.</a:t>
            </a:r>
          </a:p>
          <a:p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466496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219D2-5F28-4D2E-A7E6-21AE66D59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Hubungan</a:t>
            </a:r>
            <a:r>
              <a:rPr lang="en-ID" dirty="0"/>
              <a:t> Antara </a:t>
            </a:r>
            <a:r>
              <a:rPr lang="en-ID" dirty="0" err="1"/>
              <a:t>Pekerja</a:t>
            </a:r>
            <a:r>
              <a:rPr lang="en-ID" dirty="0"/>
              <a:t> IT dan </a:t>
            </a:r>
            <a:r>
              <a:rPr lang="en-ID" dirty="0" err="1"/>
              <a:t>Klien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154F6-AD57-49CE-B8EA-DFC032EF9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807654" cy="4461164"/>
          </a:xfrm>
        </p:spPr>
        <p:txBody>
          <a:bodyPr>
            <a:normAutofit lnSpcReduction="10000"/>
          </a:bodyPr>
          <a:lstStyle/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/>
              <a:t>Salah </a:t>
            </a:r>
            <a:r>
              <a:rPr lang="en-ID" sz="2400" dirty="0" err="1"/>
              <a:t>satu</a:t>
            </a:r>
            <a:r>
              <a:rPr lang="en-ID" sz="2400" dirty="0"/>
              <a:t> </a:t>
            </a:r>
            <a:r>
              <a:rPr lang="en-ID" sz="2400" dirty="0" err="1"/>
              <a:t>masalah</a:t>
            </a:r>
            <a:r>
              <a:rPr lang="en-ID" sz="2400" dirty="0"/>
              <a:t> </a:t>
            </a:r>
            <a:r>
              <a:rPr lang="en-ID" sz="2400" dirty="0" err="1"/>
              <a:t>etika</a:t>
            </a:r>
            <a:r>
              <a:rPr lang="en-ID" sz="2400" dirty="0"/>
              <a:t> </a:t>
            </a:r>
            <a:r>
              <a:rPr lang="en-ID" sz="2400" dirty="0" err="1"/>
              <a:t>potensial</a:t>
            </a:r>
            <a:r>
              <a:rPr lang="en-ID" sz="2400" dirty="0"/>
              <a:t> yang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mengganggu</a:t>
            </a:r>
            <a:r>
              <a:rPr lang="en-ID" sz="2400" dirty="0"/>
              <a:t> </a:t>
            </a:r>
            <a:r>
              <a:rPr lang="en-ID" sz="2400" dirty="0" err="1"/>
              <a:t>hubungan</a:t>
            </a:r>
            <a:r>
              <a:rPr lang="en-ID" sz="2400" dirty="0"/>
              <a:t> </a:t>
            </a:r>
            <a:r>
              <a:rPr lang="en-ID" sz="2400" dirty="0" err="1"/>
              <a:t>antara</a:t>
            </a:r>
            <a:r>
              <a:rPr lang="en-ID" sz="2400" dirty="0"/>
              <a:t> </a:t>
            </a:r>
            <a:r>
              <a:rPr lang="en-ID" sz="2400" dirty="0" err="1"/>
              <a:t>pekerja</a:t>
            </a:r>
            <a:r>
              <a:rPr lang="en-ID" sz="2400" dirty="0"/>
              <a:t> TI  dan </a:t>
            </a:r>
            <a:r>
              <a:rPr lang="en-ID" sz="2400" dirty="0" err="1"/>
              <a:t>klien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keterlibatan</a:t>
            </a:r>
            <a:r>
              <a:rPr lang="en-ID" sz="2400" dirty="0"/>
              <a:t> </a:t>
            </a:r>
            <a:r>
              <a:rPr lang="en-ID" sz="2400" dirty="0" err="1"/>
              <a:t>konsultan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auditor TI yang </a:t>
            </a:r>
            <a:r>
              <a:rPr lang="en-ID" sz="2400" dirty="0" err="1"/>
              <a:t>berhasil</a:t>
            </a:r>
            <a:r>
              <a:rPr lang="en-ID" sz="2400" dirty="0"/>
              <a:t> </a:t>
            </a:r>
            <a:r>
              <a:rPr lang="en-ID" sz="2400" dirty="0" err="1"/>
              <a:t>mendeteksi</a:t>
            </a:r>
            <a:r>
              <a:rPr lang="en-ID" sz="2400" dirty="0"/>
              <a:t> </a:t>
            </a:r>
            <a:r>
              <a:rPr lang="en-ID" sz="2400" dirty="0" err="1"/>
              <a:t>adanya</a:t>
            </a:r>
            <a:r>
              <a:rPr lang="en-ID" sz="2400" dirty="0"/>
              <a:t> </a:t>
            </a:r>
            <a:r>
              <a:rPr lang="en-ID" sz="2400" dirty="0" err="1"/>
              <a:t>masalah</a:t>
            </a:r>
            <a:r>
              <a:rPr lang="en-ID" sz="2400" dirty="0"/>
              <a:t> pada </a:t>
            </a:r>
            <a:r>
              <a:rPr lang="en-ID" sz="2400" dirty="0" err="1"/>
              <a:t>produk</a:t>
            </a:r>
            <a:r>
              <a:rPr lang="en-ID" sz="2400" dirty="0"/>
              <a:t> </a:t>
            </a:r>
            <a:r>
              <a:rPr lang="en-ID" sz="2400" dirty="0" err="1"/>
              <a:t>mereka</a:t>
            </a:r>
            <a:r>
              <a:rPr lang="en-ID" sz="2400" dirty="0"/>
              <a:t>.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Situasi</a:t>
            </a:r>
            <a:r>
              <a:rPr lang="en-ID" sz="2400" dirty="0"/>
              <a:t> </a:t>
            </a:r>
            <a:r>
              <a:rPr lang="en-ID" sz="2400" dirty="0" err="1"/>
              <a:t>seperti</a:t>
            </a:r>
            <a:r>
              <a:rPr lang="en-ID" sz="2400" dirty="0"/>
              <a:t> </a:t>
            </a:r>
            <a:r>
              <a:rPr lang="en-ID" sz="2400" dirty="0" err="1"/>
              <a:t>itu</a:t>
            </a:r>
            <a:r>
              <a:rPr lang="en-ID" sz="2400" dirty="0"/>
              <a:t> </a:t>
            </a:r>
            <a:r>
              <a:rPr lang="en-ID" sz="2400" dirty="0" err="1"/>
              <a:t>berpotensi</a:t>
            </a:r>
            <a:r>
              <a:rPr lang="en-ID" sz="2400" dirty="0"/>
              <a:t> </a:t>
            </a:r>
            <a:r>
              <a:rPr lang="en-ID" sz="2400" dirty="0" err="1"/>
              <a:t>merusak</a:t>
            </a:r>
            <a:r>
              <a:rPr lang="en-ID" sz="2400" dirty="0"/>
              <a:t> </a:t>
            </a:r>
            <a:r>
              <a:rPr lang="en-ID" sz="2400" dirty="0" err="1"/>
              <a:t>obyektivitas</a:t>
            </a:r>
            <a:r>
              <a:rPr lang="en-ID" sz="2400" dirty="0"/>
              <a:t> </a:t>
            </a:r>
            <a:r>
              <a:rPr lang="en-ID" sz="2400" dirty="0" err="1"/>
              <a:t>pekerja</a:t>
            </a:r>
            <a:r>
              <a:rPr lang="en-ID" sz="2400" dirty="0"/>
              <a:t> TI </a:t>
            </a:r>
            <a:r>
              <a:rPr lang="en-ID" sz="2400" dirty="0" err="1"/>
              <a:t>karena</a:t>
            </a:r>
            <a:r>
              <a:rPr lang="en-ID" sz="2400" dirty="0"/>
              <a:t> </a:t>
            </a:r>
            <a:r>
              <a:rPr lang="en-ID" sz="2400" dirty="0" err="1"/>
              <a:t>konflik</a:t>
            </a:r>
            <a:r>
              <a:rPr lang="en-ID" sz="2400" dirty="0"/>
              <a:t> </a:t>
            </a:r>
            <a:r>
              <a:rPr lang="en-ID" sz="2400" dirty="0" err="1"/>
              <a:t>kepentingan</a:t>
            </a:r>
            <a:r>
              <a:rPr lang="en-ID" sz="2400" dirty="0"/>
              <a:t> — </a:t>
            </a:r>
            <a:r>
              <a:rPr lang="en-ID" sz="2400" dirty="0" err="1"/>
              <a:t>yaitu</a:t>
            </a:r>
            <a:r>
              <a:rPr lang="en-ID" sz="2400" dirty="0"/>
              <a:t>  </a:t>
            </a:r>
            <a:r>
              <a:rPr lang="en-ID" sz="2400" dirty="0" err="1"/>
              <a:t>konflik</a:t>
            </a:r>
            <a:r>
              <a:rPr lang="en-ID" sz="2400" dirty="0"/>
              <a:t> </a:t>
            </a:r>
            <a:r>
              <a:rPr lang="en-ID" sz="2400" dirty="0" err="1"/>
              <a:t>antara</a:t>
            </a:r>
            <a:r>
              <a:rPr lang="en-ID" sz="2400" dirty="0"/>
              <a:t> </a:t>
            </a:r>
            <a:r>
              <a:rPr lang="en-ID" sz="2400" dirty="0" err="1"/>
              <a:t>kepentingan</a:t>
            </a:r>
            <a:r>
              <a:rPr lang="en-ID" sz="2400" dirty="0"/>
              <a:t> </a:t>
            </a:r>
            <a:r>
              <a:rPr lang="en-ID" sz="2400" dirty="0" err="1"/>
              <a:t>diri</a:t>
            </a:r>
            <a:r>
              <a:rPr lang="en-ID" sz="2400" dirty="0"/>
              <a:t> </a:t>
            </a:r>
            <a:r>
              <a:rPr lang="en-ID" sz="2400" dirty="0" err="1"/>
              <a:t>pekerja</a:t>
            </a:r>
            <a:r>
              <a:rPr lang="en-ID" sz="2400" dirty="0"/>
              <a:t> IT (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perusahaan</a:t>
            </a:r>
            <a:r>
              <a:rPr lang="en-ID" sz="2400" dirty="0"/>
              <a:t> IT) dan </a:t>
            </a:r>
            <a:r>
              <a:rPr lang="en-ID" sz="2400" dirty="0" err="1"/>
              <a:t>kepentingan</a:t>
            </a:r>
            <a:r>
              <a:rPr lang="en-ID" sz="2400" dirty="0"/>
              <a:t> </a:t>
            </a:r>
            <a:r>
              <a:rPr lang="en-ID" sz="2400" dirty="0" err="1"/>
              <a:t>klien</a:t>
            </a:r>
            <a:r>
              <a:rPr lang="en-ID" sz="2400" dirty="0"/>
              <a:t>.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Misalnya</a:t>
            </a:r>
            <a:r>
              <a:rPr lang="en-ID" sz="2400" dirty="0"/>
              <a:t>, </a:t>
            </a:r>
          </a:p>
          <a:p>
            <a:pPr marL="900113" indent="0">
              <a:buNone/>
            </a:pP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konsultan</a:t>
            </a:r>
            <a:r>
              <a:rPr lang="en-ID" dirty="0"/>
              <a:t> TI </a:t>
            </a:r>
            <a:r>
              <a:rPr lang="en-ID" dirty="0" err="1"/>
              <a:t>mungkin</a:t>
            </a:r>
            <a:r>
              <a:rPr lang="en-ID" dirty="0"/>
              <a:t> </a:t>
            </a:r>
            <a:r>
              <a:rPr lang="en-ID" dirty="0" err="1"/>
              <a:t>dipekerjakan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menilai</a:t>
            </a:r>
            <a:r>
              <a:rPr lang="en-ID" dirty="0"/>
              <a:t> </a:t>
            </a:r>
            <a:r>
              <a:rPr lang="en-ID" dirty="0" err="1"/>
              <a:t>rencana</a:t>
            </a:r>
            <a:r>
              <a:rPr lang="en-ID" dirty="0"/>
              <a:t> </a:t>
            </a:r>
            <a:r>
              <a:rPr lang="en-ID" dirty="0" err="1"/>
              <a:t>strategis</a:t>
            </a:r>
            <a:r>
              <a:rPr lang="en-ID" dirty="0"/>
              <a:t> TI </a:t>
            </a:r>
            <a:r>
              <a:rPr lang="en-ID" dirty="0" err="1"/>
              <a:t>perusahaan</a:t>
            </a:r>
            <a:r>
              <a:rPr lang="en-ID" dirty="0"/>
              <a:t>. Setelah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minggu</a:t>
            </a:r>
            <a:r>
              <a:rPr lang="en-ID" dirty="0"/>
              <a:t> </a:t>
            </a:r>
            <a:r>
              <a:rPr lang="en-ID" dirty="0" err="1"/>
              <a:t>analisis</a:t>
            </a:r>
            <a:r>
              <a:rPr lang="en-ID" dirty="0"/>
              <a:t>,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konsultan</a:t>
            </a:r>
            <a:r>
              <a:rPr lang="en-ID" dirty="0"/>
              <a:t> </a:t>
            </a:r>
            <a:r>
              <a:rPr lang="en-ID" dirty="0" err="1"/>
              <a:t>mungkin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peringkat</a:t>
            </a:r>
            <a:r>
              <a:rPr lang="en-ID" dirty="0"/>
              <a:t> yang </a:t>
            </a:r>
            <a:r>
              <a:rPr lang="en-ID" dirty="0" err="1"/>
              <a:t>buruk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strategi</a:t>
            </a:r>
            <a:r>
              <a:rPr lang="en-ID" dirty="0"/>
              <a:t> yang </a:t>
            </a:r>
            <a:r>
              <a:rPr lang="en-ID" dirty="0" err="1"/>
              <a:t>ada</a:t>
            </a:r>
            <a:r>
              <a:rPr lang="en-ID" dirty="0"/>
              <a:t> dan </a:t>
            </a:r>
            <a:r>
              <a:rPr lang="en-ID" dirty="0" err="1"/>
              <a:t>bersikeras</a:t>
            </a:r>
            <a:r>
              <a:rPr lang="en-ID" dirty="0"/>
              <a:t> </a:t>
            </a:r>
            <a:r>
              <a:rPr lang="en-ID" dirty="0" err="1"/>
              <a:t>diperlukan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rencana</a:t>
            </a:r>
            <a:r>
              <a:rPr lang="en-ID" dirty="0"/>
              <a:t> </a:t>
            </a:r>
            <a:r>
              <a:rPr lang="en-ID" dirty="0" err="1"/>
              <a:t>strategis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. </a:t>
            </a:r>
            <a:r>
              <a:rPr lang="en-ID" dirty="0" err="1"/>
              <a:t>Temuan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menimbulkan</a:t>
            </a:r>
            <a:r>
              <a:rPr lang="en-ID" dirty="0"/>
              <a:t> </a:t>
            </a:r>
            <a:r>
              <a:rPr lang="en-ID" dirty="0" err="1"/>
              <a:t>pertanyaan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objektivitas</a:t>
            </a:r>
            <a:r>
              <a:rPr lang="en-ID" dirty="0"/>
              <a:t> vendor dan </a:t>
            </a:r>
            <a:r>
              <a:rPr lang="en-ID" dirty="0" err="1"/>
              <a:t>apakah</a:t>
            </a:r>
            <a:r>
              <a:rPr lang="en-ID" dirty="0"/>
              <a:t> </a:t>
            </a:r>
            <a:r>
              <a:rPr lang="en-ID" dirty="0" err="1"/>
              <a:t>rekomendasinya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dipercaya</a:t>
            </a:r>
            <a:r>
              <a:rPr lang="en-ID" dirty="0"/>
              <a:t>.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08763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219D2-5F28-4D2E-A7E6-21AE66D59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Hubungan</a:t>
            </a:r>
            <a:r>
              <a:rPr lang="en-ID" dirty="0"/>
              <a:t> Antara </a:t>
            </a:r>
            <a:r>
              <a:rPr lang="en-ID" dirty="0" err="1"/>
              <a:t>Pekerja</a:t>
            </a:r>
            <a:r>
              <a:rPr lang="en-ID" dirty="0"/>
              <a:t> IT dan </a:t>
            </a:r>
            <a:r>
              <a:rPr lang="en-ID" dirty="0" err="1"/>
              <a:t>Klien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154F6-AD57-49CE-B8EA-DFC032EF9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807654" cy="4461164"/>
          </a:xfrm>
        </p:spPr>
        <p:txBody>
          <a:bodyPr>
            <a:normAutofit/>
          </a:bodyPr>
          <a:lstStyle/>
          <a:p>
            <a:r>
              <a:rPr lang="en-ID" sz="2400" dirty="0" err="1"/>
              <a:t>Contoh</a:t>
            </a:r>
            <a:r>
              <a:rPr lang="en-ID" sz="2400" dirty="0"/>
              <a:t> </a:t>
            </a:r>
            <a:r>
              <a:rPr lang="en-ID" sz="2400" dirty="0" err="1"/>
              <a:t>penyebab</a:t>
            </a:r>
            <a:r>
              <a:rPr lang="en-ID" sz="2400" dirty="0"/>
              <a:t>  </a:t>
            </a:r>
            <a:r>
              <a:rPr lang="en-ID" sz="2400" dirty="0" err="1"/>
              <a:t>masalah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proyek</a:t>
            </a:r>
            <a:r>
              <a:rPr lang="en-ID" sz="2400" dirty="0"/>
              <a:t> TI:</a:t>
            </a:r>
          </a:p>
          <a:p>
            <a:pPr marL="623888" indent="-271463">
              <a:buFont typeface="Wingdings" panose="05000000000000000000" pitchFamily="2" charset="2"/>
              <a:buChar char="§"/>
            </a:pPr>
            <a:r>
              <a:rPr lang="en-ID" sz="2400" dirty="0" err="1"/>
              <a:t>Pelanggan</a:t>
            </a:r>
            <a:r>
              <a:rPr lang="en-ID" sz="2400" dirty="0"/>
              <a:t> </a:t>
            </a:r>
            <a:r>
              <a:rPr lang="en-ID" sz="2400" dirty="0" err="1"/>
              <a:t>mengubah</a:t>
            </a:r>
            <a:r>
              <a:rPr lang="en-ID" sz="2400" dirty="0"/>
              <a:t> </a:t>
            </a:r>
            <a:r>
              <a:rPr lang="en-ID" sz="2400" dirty="0" err="1"/>
              <a:t>ruang</a:t>
            </a:r>
            <a:r>
              <a:rPr lang="en-ID" sz="2400" dirty="0"/>
              <a:t> </a:t>
            </a:r>
            <a:r>
              <a:rPr lang="en-ID" sz="2400" dirty="0" err="1"/>
              <a:t>lingkup</a:t>
            </a:r>
            <a:r>
              <a:rPr lang="en-ID" sz="2400" dirty="0"/>
              <a:t> </a:t>
            </a:r>
            <a:r>
              <a:rPr lang="en-ID" sz="2400" dirty="0" err="1"/>
              <a:t>proyek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persyaratan</a:t>
            </a:r>
            <a:r>
              <a:rPr lang="en-ID" sz="2400" dirty="0"/>
              <a:t> </a:t>
            </a:r>
            <a:r>
              <a:rPr lang="en-ID" sz="2400" dirty="0" err="1"/>
              <a:t>sistem</a:t>
            </a:r>
            <a:r>
              <a:rPr lang="en-ID" sz="2400" dirty="0"/>
              <a:t>.</a:t>
            </a:r>
          </a:p>
          <a:p>
            <a:pPr marL="623888" indent="-271463">
              <a:buFont typeface="Wingdings" panose="05000000000000000000" pitchFamily="2" charset="2"/>
              <a:buChar char="§"/>
            </a:pPr>
            <a:r>
              <a:rPr lang="en-ID" sz="2400" dirty="0" err="1"/>
              <a:t>Komunikasi</a:t>
            </a:r>
            <a:r>
              <a:rPr lang="en-ID" sz="2400" dirty="0"/>
              <a:t> yang </a:t>
            </a:r>
            <a:r>
              <a:rPr lang="en-ID" sz="2400" dirty="0" err="1"/>
              <a:t>buruk</a:t>
            </a:r>
            <a:r>
              <a:rPr lang="en-ID" sz="2400" dirty="0"/>
              <a:t> </a:t>
            </a:r>
            <a:r>
              <a:rPr lang="en-ID" sz="2400" dirty="0" err="1"/>
              <a:t>antara</a:t>
            </a:r>
            <a:r>
              <a:rPr lang="en-ID" sz="2400" dirty="0"/>
              <a:t> </a:t>
            </a:r>
            <a:r>
              <a:rPr lang="en-ID" sz="2400" dirty="0" err="1"/>
              <a:t>pelanggan</a:t>
            </a:r>
            <a:r>
              <a:rPr lang="en-ID" sz="2400" dirty="0"/>
              <a:t> dan vendor </a:t>
            </a:r>
            <a:r>
              <a:rPr lang="en-ID" sz="2400" dirty="0" err="1"/>
              <a:t>mengarah</a:t>
            </a:r>
            <a:r>
              <a:rPr lang="en-ID" sz="2400" dirty="0"/>
              <a:t> pada </a:t>
            </a:r>
            <a:r>
              <a:rPr lang="en-ID" sz="2400" dirty="0" err="1"/>
              <a:t>kinerja</a:t>
            </a:r>
            <a:r>
              <a:rPr lang="en-ID" sz="2400" dirty="0"/>
              <a:t> </a:t>
            </a:r>
            <a:r>
              <a:rPr lang="en-ID" sz="2400" dirty="0" err="1"/>
              <a:t>itu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memenuhi</a:t>
            </a:r>
            <a:r>
              <a:rPr lang="en-ID" sz="2400" dirty="0"/>
              <a:t> </a:t>
            </a:r>
            <a:r>
              <a:rPr lang="en-ID" sz="2400" dirty="0" err="1"/>
              <a:t>harapan</a:t>
            </a:r>
            <a:r>
              <a:rPr lang="en-ID" sz="2400" dirty="0"/>
              <a:t>.</a:t>
            </a:r>
          </a:p>
          <a:p>
            <a:pPr marL="623888" indent="-271463">
              <a:buFont typeface="Wingdings" panose="05000000000000000000" pitchFamily="2" charset="2"/>
              <a:buChar char="§"/>
            </a:pPr>
            <a:r>
              <a:rPr lang="en-ID" sz="2400" dirty="0"/>
              <a:t>Vendor </a:t>
            </a:r>
            <a:r>
              <a:rPr lang="en-ID" sz="2400" dirty="0" err="1"/>
              <a:t>memberikan</a:t>
            </a:r>
            <a:r>
              <a:rPr lang="en-ID" sz="2400" dirty="0"/>
              <a:t> </a:t>
            </a:r>
            <a:r>
              <a:rPr lang="en-ID" sz="2400" dirty="0" err="1"/>
              <a:t>sistem</a:t>
            </a:r>
            <a:r>
              <a:rPr lang="en-ID" sz="2400" dirty="0"/>
              <a:t> yang </a:t>
            </a:r>
            <a:r>
              <a:rPr lang="en-ID" sz="2400" dirty="0" err="1"/>
              <a:t>memenuhi</a:t>
            </a:r>
            <a:r>
              <a:rPr lang="en-ID" sz="2400" dirty="0"/>
              <a:t> </a:t>
            </a:r>
            <a:r>
              <a:rPr lang="en-ID" sz="2400" dirty="0" err="1"/>
              <a:t>persyaratan</a:t>
            </a:r>
            <a:r>
              <a:rPr lang="en-ID" sz="2400" dirty="0"/>
              <a:t> </a:t>
            </a:r>
            <a:r>
              <a:rPr lang="en-ID" sz="2400" dirty="0" err="1"/>
              <a:t>pelanggan</a:t>
            </a:r>
            <a:r>
              <a:rPr lang="en-ID" sz="2400" dirty="0"/>
              <a:t>, </a:t>
            </a:r>
            <a:r>
              <a:rPr lang="en-ID" sz="2400" dirty="0" err="1"/>
              <a:t>tetapi</a:t>
            </a:r>
            <a:r>
              <a:rPr lang="en-ID" sz="2400" dirty="0"/>
              <a:t> </a:t>
            </a:r>
            <a:r>
              <a:rPr lang="en-ID" sz="2400" dirty="0" err="1"/>
              <a:t>pesaing</a:t>
            </a:r>
            <a:r>
              <a:rPr lang="en-ID" sz="2400" dirty="0"/>
              <a:t> </a:t>
            </a:r>
            <a:r>
              <a:rPr lang="en-ID" sz="2400" dirty="0" err="1"/>
              <a:t>keluar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sistem</a:t>
            </a:r>
            <a:r>
              <a:rPr lang="en-ID" sz="2400" dirty="0"/>
              <a:t> yang </a:t>
            </a:r>
            <a:r>
              <a:rPr lang="en-ID" sz="2400" dirty="0" err="1"/>
              <a:t>menawarkan</a:t>
            </a:r>
            <a:r>
              <a:rPr lang="en-ID" sz="2400" dirty="0"/>
              <a:t> </a:t>
            </a:r>
            <a:r>
              <a:rPr lang="en-ID" sz="2400" dirty="0" err="1"/>
              <a:t>fitur</a:t>
            </a:r>
            <a:r>
              <a:rPr lang="en-ID" sz="2400" dirty="0"/>
              <a:t> yang </a:t>
            </a:r>
            <a:r>
              <a:rPr lang="en-ID" sz="2400" dirty="0" err="1"/>
              <a:t>lebih</a:t>
            </a:r>
            <a:r>
              <a:rPr lang="en-ID" sz="2400" dirty="0"/>
              <a:t> </a:t>
            </a:r>
            <a:r>
              <a:rPr lang="en-ID" sz="2400" dirty="0" err="1"/>
              <a:t>bagus</a:t>
            </a:r>
            <a:r>
              <a:rPr lang="en-ID" sz="2400" dirty="0"/>
              <a:t> dan </a:t>
            </a:r>
            <a:r>
              <a:rPr lang="en-ID" sz="2400" dirty="0" err="1"/>
              <a:t>bermanfaat</a:t>
            </a:r>
            <a:endParaRPr lang="en-ID" sz="2400" dirty="0"/>
          </a:p>
          <a:p>
            <a:pPr marL="623888" indent="-271463">
              <a:buFont typeface="Wingdings" panose="05000000000000000000" pitchFamily="2" charset="2"/>
              <a:buChar char="§"/>
            </a:pPr>
            <a:r>
              <a:rPr lang="en-ID" sz="2400" dirty="0" err="1"/>
              <a:t>Pelanggan</a:t>
            </a:r>
            <a:r>
              <a:rPr lang="en-ID" sz="2400" dirty="0"/>
              <a:t> </a:t>
            </a:r>
            <a:r>
              <a:rPr lang="en-ID" sz="2400" dirty="0" err="1"/>
              <a:t>gagal</a:t>
            </a:r>
            <a:r>
              <a:rPr lang="en-ID" sz="2400" dirty="0"/>
              <a:t> </a:t>
            </a:r>
            <a:r>
              <a:rPr lang="en-ID" sz="2400" dirty="0" err="1"/>
              <a:t>mengungkapkan</a:t>
            </a:r>
            <a:r>
              <a:rPr lang="en-ID" sz="2400" dirty="0"/>
              <a:t> </a:t>
            </a:r>
            <a:r>
              <a:rPr lang="en-ID" sz="2400" dirty="0" err="1"/>
              <a:t>informasi</a:t>
            </a:r>
            <a:r>
              <a:rPr lang="en-ID" sz="2400" dirty="0"/>
              <a:t> </a:t>
            </a:r>
            <a:r>
              <a:rPr lang="en-ID" sz="2400" dirty="0" err="1"/>
              <a:t>tentang</a:t>
            </a:r>
            <a:r>
              <a:rPr lang="en-ID" sz="2400" dirty="0"/>
              <a:t> </a:t>
            </a:r>
            <a:r>
              <a:rPr lang="en-ID" sz="2400" dirty="0" err="1"/>
              <a:t>sistem</a:t>
            </a:r>
            <a:r>
              <a:rPr lang="en-ID" sz="2400" dirty="0"/>
              <a:t> lama </a:t>
            </a:r>
            <a:r>
              <a:rPr lang="en-ID" sz="2400" dirty="0" err="1"/>
              <a:t>atau</a:t>
            </a:r>
            <a:r>
              <a:rPr lang="en-ID" sz="2400" dirty="0"/>
              <a:t> basis data yang </a:t>
            </a:r>
            <a:r>
              <a:rPr lang="en-ID" sz="2400" dirty="0" err="1"/>
              <a:t>membuat</a:t>
            </a:r>
            <a:r>
              <a:rPr lang="en-ID" sz="2400" dirty="0"/>
              <a:t> </a:t>
            </a:r>
            <a:r>
              <a:rPr lang="en-ID" sz="2400" dirty="0" err="1"/>
              <a:t>sistem</a:t>
            </a:r>
            <a:r>
              <a:rPr lang="en-ID" sz="2400" dirty="0"/>
              <a:t> </a:t>
            </a:r>
            <a:r>
              <a:rPr lang="en-ID" sz="2400" dirty="0" err="1"/>
              <a:t>baru</a:t>
            </a:r>
            <a:r>
              <a:rPr lang="en-ID" sz="2400" dirty="0"/>
              <a:t> </a:t>
            </a:r>
            <a:r>
              <a:rPr lang="en-ID" sz="2400" dirty="0" err="1"/>
              <a:t>sangat</a:t>
            </a:r>
            <a:r>
              <a:rPr lang="en-ID" sz="2400" dirty="0"/>
              <a:t> </a:t>
            </a:r>
            <a:r>
              <a:rPr lang="en-ID" sz="2400" dirty="0" err="1"/>
              <a:t>sulit</a:t>
            </a:r>
            <a:r>
              <a:rPr lang="en-ID" sz="2400" dirty="0"/>
              <a:t> </a:t>
            </a:r>
            <a:r>
              <a:rPr lang="en-ID" sz="2400" dirty="0" err="1"/>
              <a:t>diimplementasikan</a:t>
            </a:r>
            <a:r>
              <a:rPr lang="en-ID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8453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C206-E6CD-4A2D-8E88-909B687EC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Hubungan</a:t>
            </a:r>
            <a:r>
              <a:rPr lang="en-ID" dirty="0"/>
              <a:t> Antara </a:t>
            </a:r>
            <a:r>
              <a:rPr lang="en-ID" dirty="0" err="1"/>
              <a:t>Pekerja</a:t>
            </a:r>
            <a:r>
              <a:rPr lang="en-ID" dirty="0"/>
              <a:t> dan </a:t>
            </a:r>
            <a:r>
              <a:rPr lang="en-ID" dirty="0" err="1"/>
              <a:t>Pemasok</a:t>
            </a:r>
            <a:r>
              <a:rPr lang="en-ID" dirty="0"/>
              <a:t> 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9BFA9-181E-4B72-B1EA-6057ED52A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02873"/>
            <a:ext cx="10973908" cy="4405745"/>
          </a:xfrm>
        </p:spPr>
        <p:txBody>
          <a:bodyPr>
            <a:noAutofit/>
          </a:bodyPr>
          <a:lstStyle/>
          <a:p>
            <a:pPr marL="360363" indent="-3603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Kebanyakan</a:t>
            </a:r>
            <a:r>
              <a:rPr lang="en-ID" sz="2400" dirty="0"/>
              <a:t> </a:t>
            </a:r>
            <a:r>
              <a:rPr lang="en-ID" sz="2400" dirty="0" err="1"/>
              <a:t>pekerja</a:t>
            </a:r>
            <a:r>
              <a:rPr lang="en-ID" sz="2400" dirty="0"/>
              <a:t> TI </a:t>
            </a:r>
            <a:r>
              <a:rPr lang="en-ID" sz="2400" dirty="0" err="1"/>
              <a:t>memahami</a:t>
            </a:r>
            <a:r>
              <a:rPr lang="en-ID" sz="2400" dirty="0"/>
              <a:t> </a:t>
            </a:r>
            <a:r>
              <a:rPr lang="en-ID" sz="2400" dirty="0" err="1"/>
              <a:t>bahwa</a:t>
            </a:r>
            <a:r>
              <a:rPr lang="en-ID" sz="2400" dirty="0"/>
              <a:t> </a:t>
            </a:r>
            <a:r>
              <a:rPr lang="en-ID" sz="2400" dirty="0" err="1"/>
              <a:t>membangun</a:t>
            </a:r>
            <a:r>
              <a:rPr lang="en-ID" sz="2400" dirty="0"/>
              <a:t> </a:t>
            </a:r>
            <a:r>
              <a:rPr lang="en-ID" sz="2400" dirty="0" err="1"/>
              <a:t>hubungan</a:t>
            </a:r>
            <a:r>
              <a:rPr lang="en-ID" sz="2400" dirty="0"/>
              <a:t> </a:t>
            </a:r>
            <a:r>
              <a:rPr lang="en-ID" sz="2400" dirty="0" err="1"/>
              <a:t>kerja</a:t>
            </a:r>
            <a:r>
              <a:rPr lang="en-ID" sz="2400" dirty="0"/>
              <a:t> yang </a:t>
            </a:r>
            <a:r>
              <a:rPr lang="en-ID" sz="2400" dirty="0" err="1"/>
              <a:t>baik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pemasok</a:t>
            </a:r>
            <a:r>
              <a:rPr lang="en-ID" sz="2400" dirty="0"/>
              <a:t> </a:t>
            </a:r>
            <a:r>
              <a:rPr lang="en-ID" sz="2400" dirty="0" err="1"/>
              <a:t>mendorong</a:t>
            </a:r>
            <a:r>
              <a:rPr lang="en-ID" sz="2400" dirty="0"/>
              <a:t> </a:t>
            </a:r>
            <a:r>
              <a:rPr lang="en-ID" sz="2400" dirty="0" err="1"/>
              <a:t>aliran</a:t>
            </a:r>
            <a:r>
              <a:rPr lang="en-ID" sz="2400" dirty="0"/>
              <a:t> </a:t>
            </a:r>
            <a:r>
              <a:rPr lang="en-ID" sz="2400" dirty="0" err="1"/>
              <a:t>komunikasi</a:t>
            </a:r>
            <a:r>
              <a:rPr lang="en-ID" sz="2400" dirty="0"/>
              <a:t> yang </a:t>
            </a:r>
            <a:r>
              <a:rPr lang="en-ID" sz="2400" dirty="0" err="1"/>
              <a:t>bermanfaat</a:t>
            </a:r>
            <a:r>
              <a:rPr lang="en-ID" sz="2400" dirty="0"/>
              <a:t> </a:t>
            </a:r>
            <a:r>
              <a:rPr lang="en-ID" sz="2400" dirty="0" err="1"/>
              <a:t>serta</a:t>
            </a:r>
            <a:r>
              <a:rPr lang="en-ID" sz="2400" dirty="0"/>
              <a:t> </a:t>
            </a:r>
            <a:r>
              <a:rPr lang="en-ID" sz="2400" dirty="0" err="1"/>
              <a:t>menumbuhkan</a:t>
            </a:r>
            <a:r>
              <a:rPr lang="en-ID" sz="2400" dirty="0"/>
              <a:t> </a:t>
            </a:r>
            <a:r>
              <a:rPr lang="en-ID" sz="2400" dirty="0" err="1"/>
              <a:t>berbagi</a:t>
            </a:r>
            <a:r>
              <a:rPr lang="en-ID" sz="2400" dirty="0"/>
              <a:t> ide. </a:t>
            </a:r>
          </a:p>
          <a:p>
            <a:pPr marL="360363" indent="-3603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Informasi</a:t>
            </a:r>
            <a:r>
              <a:rPr lang="en-ID" sz="2400" dirty="0"/>
              <a:t> </a:t>
            </a:r>
            <a:r>
              <a:rPr lang="en-ID" sz="2400" dirty="0" err="1"/>
              <a:t>semacam</a:t>
            </a:r>
            <a:r>
              <a:rPr lang="en-ID" sz="2400" dirty="0"/>
              <a:t> </a:t>
            </a:r>
            <a:r>
              <a:rPr lang="en-ID" sz="2400" dirty="0" err="1"/>
              <a:t>itu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mengarah</a:t>
            </a:r>
            <a:r>
              <a:rPr lang="en-ID" sz="2400" dirty="0"/>
              <a:t> pada </a:t>
            </a:r>
            <a:r>
              <a:rPr lang="en-ID" sz="2400" dirty="0" err="1"/>
              <a:t>cara</a:t>
            </a:r>
            <a:r>
              <a:rPr lang="en-ID" sz="2400" dirty="0"/>
              <a:t> </a:t>
            </a:r>
            <a:r>
              <a:rPr lang="en-ID" sz="2400" dirty="0" err="1"/>
              <a:t>inovatif</a:t>
            </a:r>
            <a:r>
              <a:rPr lang="en-ID" sz="2400" dirty="0"/>
              <a:t> dan </a:t>
            </a:r>
            <a:r>
              <a:rPr lang="en-ID" sz="2400" dirty="0" err="1"/>
              <a:t>penghematan</a:t>
            </a:r>
            <a:r>
              <a:rPr lang="en-ID" sz="2400" dirty="0"/>
              <a:t> </a:t>
            </a:r>
            <a:r>
              <a:rPr lang="en-ID" sz="2400" dirty="0" err="1"/>
              <a:t>biaya</a:t>
            </a:r>
            <a:r>
              <a:rPr lang="en-ID" sz="2400" dirty="0"/>
              <a:t>.</a:t>
            </a:r>
          </a:p>
          <a:p>
            <a:pPr marL="360363" indent="-3603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Pekerja</a:t>
            </a:r>
            <a:r>
              <a:rPr lang="en-ID" sz="2400" dirty="0"/>
              <a:t> IT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mengembangkan</a:t>
            </a:r>
            <a:r>
              <a:rPr lang="en-ID" sz="2400" dirty="0"/>
              <a:t> </a:t>
            </a:r>
            <a:r>
              <a:rPr lang="en-ID" sz="2400" dirty="0" err="1"/>
              <a:t>hubungan</a:t>
            </a:r>
            <a:r>
              <a:rPr lang="en-ID" sz="2400" dirty="0"/>
              <a:t> yang </a:t>
            </a:r>
            <a:r>
              <a:rPr lang="en-ID" sz="2400" dirty="0" err="1"/>
              <a:t>baik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pemasok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mengikuti</a:t>
            </a:r>
            <a:r>
              <a:rPr lang="en-ID" sz="2400" dirty="0"/>
              <a:t> </a:t>
            </a:r>
            <a:r>
              <a:rPr lang="en-ID" sz="2400" dirty="0" err="1"/>
              <a:t>kebijakan</a:t>
            </a:r>
            <a:r>
              <a:rPr lang="en-ID" sz="2400" dirty="0"/>
              <a:t> dan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membuat</a:t>
            </a:r>
            <a:r>
              <a:rPr lang="en-ID" sz="2400" dirty="0"/>
              <a:t> </a:t>
            </a:r>
            <a:r>
              <a:rPr lang="en-ID" sz="2400" dirty="0" err="1"/>
              <a:t>tuntutan</a:t>
            </a:r>
            <a:r>
              <a:rPr lang="en-ID" sz="2400" dirty="0"/>
              <a:t> yang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masuk</a:t>
            </a:r>
            <a:r>
              <a:rPr lang="en-ID" sz="2400" dirty="0"/>
              <a:t> </a:t>
            </a:r>
            <a:r>
              <a:rPr lang="en-ID" sz="2400" dirty="0" err="1"/>
              <a:t>akal</a:t>
            </a:r>
            <a:r>
              <a:rPr lang="en-ID" sz="2400" dirty="0"/>
              <a:t> </a:t>
            </a:r>
            <a:r>
              <a:rPr lang="en-ID" sz="2400" dirty="0" err="1"/>
              <a:t>bagi</a:t>
            </a:r>
            <a:r>
              <a:rPr lang="en-ID" sz="2400" dirty="0"/>
              <a:t> </a:t>
            </a:r>
            <a:r>
              <a:rPr lang="en-ID" sz="2400" dirty="0" err="1"/>
              <a:t>pemasok</a:t>
            </a:r>
            <a:r>
              <a:rPr lang="en-ID" sz="2400" dirty="0"/>
              <a:t>. </a:t>
            </a:r>
          </a:p>
          <a:p>
            <a:pPr marL="803275" lvl="1" indent="-360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D" sz="2200" dirty="0" err="1"/>
              <a:t>Misal</a:t>
            </a:r>
            <a:r>
              <a:rPr lang="en-ID" sz="2200" dirty="0"/>
              <a:t> : </a:t>
            </a:r>
            <a:r>
              <a:rPr lang="en-ID" sz="2200" dirty="0" err="1"/>
              <a:t>mengancam</a:t>
            </a:r>
            <a:r>
              <a:rPr lang="en-ID" sz="2200" dirty="0"/>
              <a:t> </a:t>
            </a:r>
            <a:r>
              <a:rPr lang="en-ID" sz="2200" dirty="0" err="1"/>
              <a:t>akan</a:t>
            </a:r>
            <a:r>
              <a:rPr lang="en-ID" sz="2200" dirty="0"/>
              <a:t> </a:t>
            </a:r>
            <a:r>
              <a:rPr lang="en-ID" sz="2200" dirty="0" err="1"/>
              <a:t>mengganti</a:t>
            </a:r>
            <a:r>
              <a:rPr lang="en-ID" sz="2200" dirty="0"/>
              <a:t> </a:t>
            </a:r>
            <a:r>
              <a:rPr lang="en-ID" sz="2200" dirty="0" err="1"/>
              <a:t>pemasok</a:t>
            </a:r>
            <a:r>
              <a:rPr lang="en-ID" sz="2200" dirty="0"/>
              <a:t> yang </a:t>
            </a:r>
            <a:r>
              <a:rPr lang="en-ID" sz="2200" dirty="0" err="1"/>
              <a:t>tidak</a:t>
            </a:r>
            <a:r>
              <a:rPr lang="en-ID" sz="2200" dirty="0"/>
              <a:t> </a:t>
            </a:r>
            <a:r>
              <a:rPr lang="en-ID" sz="2200" dirty="0" err="1"/>
              <a:t>bisa</a:t>
            </a:r>
            <a:r>
              <a:rPr lang="en-ID" sz="2200" dirty="0"/>
              <a:t> </a:t>
            </a:r>
            <a:r>
              <a:rPr lang="en-ID" sz="2200" dirty="0" err="1"/>
              <a:t>mengirimkan</a:t>
            </a:r>
            <a:r>
              <a:rPr lang="en-ID" sz="2200" dirty="0"/>
              <a:t> </a:t>
            </a:r>
            <a:r>
              <a:rPr lang="en-ID" sz="2200" dirty="0" err="1"/>
              <a:t>peralatan</a:t>
            </a:r>
            <a:r>
              <a:rPr lang="en-ID" sz="2200" dirty="0"/>
              <a:t> yang </a:t>
            </a:r>
            <a:r>
              <a:rPr lang="en-ID" sz="2200" dirty="0" err="1"/>
              <a:t>diperlukan</a:t>
            </a:r>
            <a:r>
              <a:rPr lang="en-ID" sz="2200" dirty="0"/>
              <a:t> </a:t>
            </a:r>
            <a:r>
              <a:rPr lang="en-ID" sz="2200" dirty="0" err="1"/>
              <a:t>besok</a:t>
            </a:r>
            <a:r>
              <a:rPr lang="en-ID" sz="2200" dirty="0"/>
              <a:t>, </a:t>
            </a:r>
            <a:r>
              <a:rPr lang="en-ID" sz="2200" dirty="0" err="1"/>
              <a:t>padahal</a:t>
            </a:r>
            <a:r>
              <a:rPr lang="en-ID" sz="2200" dirty="0"/>
              <a:t> </a:t>
            </a:r>
            <a:r>
              <a:rPr lang="en-ID" sz="2200" dirty="0" err="1"/>
              <a:t>dia</a:t>
            </a:r>
            <a:r>
              <a:rPr lang="en-ID" sz="2200" dirty="0"/>
              <a:t> </a:t>
            </a:r>
            <a:r>
              <a:rPr lang="en-ID" sz="2200" dirty="0" err="1"/>
              <a:t>tahu</a:t>
            </a:r>
            <a:r>
              <a:rPr lang="en-ID" sz="2200" dirty="0"/>
              <a:t> </a:t>
            </a:r>
            <a:r>
              <a:rPr lang="en-ID" sz="2200" dirty="0" err="1"/>
              <a:t>bahwa</a:t>
            </a:r>
            <a:r>
              <a:rPr lang="en-ID" sz="2200" dirty="0"/>
              <a:t> </a:t>
            </a:r>
            <a:r>
              <a:rPr lang="en-ID" sz="2200" dirty="0" err="1"/>
              <a:t>waktu</a:t>
            </a:r>
            <a:r>
              <a:rPr lang="en-ID" sz="2200" dirty="0"/>
              <a:t> normal </a:t>
            </a:r>
            <a:r>
              <a:rPr lang="en-ID" sz="2200" dirty="0" err="1"/>
              <a:t>industri</a:t>
            </a:r>
            <a:r>
              <a:rPr lang="en-ID" sz="2200" dirty="0"/>
              <a:t> </a:t>
            </a:r>
            <a:r>
              <a:rPr lang="en-ID" sz="2200" dirty="0" err="1"/>
              <a:t>adalah</a:t>
            </a:r>
            <a:r>
              <a:rPr lang="en-ID" sz="2200" dirty="0"/>
              <a:t> </a:t>
            </a:r>
            <a:r>
              <a:rPr lang="en-ID" sz="2200" dirty="0" err="1"/>
              <a:t>satu</a:t>
            </a:r>
            <a:r>
              <a:rPr lang="en-ID" sz="2200" dirty="0"/>
              <a:t> </a:t>
            </a:r>
            <a:r>
              <a:rPr lang="en-ID" sz="2200" dirty="0" err="1"/>
              <a:t>minggu</a:t>
            </a:r>
            <a:endParaRPr lang="en-ID" sz="2200" dirty="0"/>
          </a:p>
          <a:p>
            <a:pPr marL="803275" lvl="1" indent="-3603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200" dirty="0" err="1"/>
              <a:t>Itu</a:t>
            </a:r>
            <a:r>
              <a:rPr lang="en-ID" sz="2200" dirty="0"/>
              <a:t> </a:t>
            </a:r>
            <a:r>
              <a:rPr lang="en-ID" sz="2200" dirty="0" err="1"/>
              <a:t>adalah</a:t>
            </a:r>
            <a:r>
              <a:rPr lang="en-ID" sz="2200" dirty="0"/>
              <a:t> </a:t>
            </a:r>
            <a:r>
              <a:rPr lang="en-ID" sz="2200" dirty="0" err="1"/>
              <a:t>perilaku</a:t>
            </a:r>
            <a:r>
              <a:rPr lang="en-ID" sz="2200" dirty="0"/>
              <a:t> </a:t>
            </a:r>
            <a:r>
              <a:rPr lang="en-ID" sz="2200" dirty="0" err="1"/>
              <a:t>agresif</a:t>
            </a:r>
            <a:r>
              <a:rPr lang="en-ID" sz="2200" dirty="0"/>
              <a:t> yang </a:t>
            </a:r>
            <a:r>
              <a:rPr lang="en-ID" sz="2200" dirty="0" err="1"/>
              <a:t>tidak</a:t>
            </a:r>
            <a:r>
              <a:rPr lang="en-ID" sz="2200" dirty="0"/>
              <a:t> </a:t>
            </a:r>
            <a:r>
              <a:rPr lang="en-ID" sz="2200" dirty="0" err="1"/>
              <a:t>membantu</a:t>
            </a:r>
            <a:r>
              <a:rPr lang="en-ID" sz="2200" dirty="0"/>
              <a:t> </a:t>
            </a:r>
            <a:r>
              <a:rPr lang="en-ID" sz="2200" dirty="0" err="1"/>
              <a:t>membangun</a:t>
            </a:r>
            <a:r>
              <a:rPr lang="en-ID" sz="2200" dirty="0"/>
              <a:t> </a:t>
            </a:r>
            <a:r>
              <a:rPr lang="en-ID" sz="2200" dirty="0" err="1"/>
              <a:t>hubungan</a:t>
            </a:r>
            <a:r>
              <a:rPr lang="en-ID" sz="2200" dirty="0"/>
              <a:t> </a:t>
            </a:r>
            <a:r>
              <a:rPr lang="en-ID" sz="2200" dirty="0" err="1"/>
              <a:t>kerja</a:t>
            </a:r>
            <a:r>
              <a:rPr lang="en-ID" sz="2200" dirty="0"/>
              <a:t> yang </a:t>
            </a:r>
            <a:r>
              <a:rPr lang="en-ID" sz="2200" dirty="0" err="1"/>
              <a:t>baik</a:t>
            </a:r>
            <a:r>
              <a:rPr lang="en-ID" sz="22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10302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4743C-C8AA-4B50-B267-9BD1243FD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topik</a:t>
            </a:r>
            <a:endParaRPr lang="en-US" dirty="0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48942F77-CD1D-411C-AA3F-97E4D1708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3"/>
            <a:ext cx="10530563" cy="4371386"/>
          </a:xfrm>
        </p:spPr>
        <p:txBody>
          <a:bodyPr>
            <a:normAutofit/>
          </a:bodyPr>
          <a:lstStyle/>
          <a:p>
            <a:pPr marL="539750" indent="-539750">
              <a:buFont typeface="Wingdings" panose="05000000000000000000" pitchFamily="2" charset="2"/>
              <a:buChar char="§"/>
            </a:pPr>
            <a:r>
              <a:rPr lang="en-US" sz="2800" dirty="0" err="1"/>
              <a:t>Profesi</a:t>
            </a:r>
            <a:r>
              <a:rPr lang="en-US" sz="2800" dirty="0"/>
              <a:t> </a:t>
            </a:r>
            <a:r>
              <a:rPr lang="en-US" sz="2800" dirty="0" err="1"/>
              <a:t>Menurut</a:t>
            </a:r>
            <a:r>
              <a:rPr lang="en-US" sz="2800" dirty="0"/>
              <a:t> George W Reynolds </a:t>
            </a:r>
          </a:p>
          <a:p>
            <a:pPr marL="539750" indent="-539750">
              <a:buFont typeface="Wingdings" panose="05000000000000000000" pitchFamily="2" charset="2"/>
              <a:buChar char="§"/>
            </a:pPr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pekerja</a:t>
            </a:r>
            <a:r>
              <a:rPr lang="en-US" sz="2800" dirty="0"/>
              <a:t> TI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professional ?</a:t>
            </a:r>
          </a:p>
          <a:p>
            <a:pPr marL="539750" indent="-539750">
              <a:buFont typeface="Wingdings" panose="05000000000000000000" pitchFamily="2" charset="2"/>
              <a:buChar char="§"/>
            </a:pPr>
            <a:r>
              <a:rPr lang="en-ID" sz="2800" dirty="0" err="1"/>
              <a:t>Hubungan</a:t>
            </a:r>
            <a:r>
              <a:rPr lang="en-ID" sz="2800" dirty="0"/>
              <a:t> </a:t>
            </a:r>
            <a:r>
              <a:rPr lang="en-ID" sz="2800" dirty="0" err="1"/>
              <a:t>Profesional</a:t>
            </a:r>
            <a:r>
              <a:rPr lang="en-ID" sz="2800" dirty="0"/>
              <a:t> Yang </a:t>
            </a:r>
            <a:r>
              <a:rPr lang="en-ID" sz="2800" dirty="0" err="1"/>
              <a:t>Harus</a:t>
            </a:r>
            <a:r>
              <a:rPr lang="en-ID" sz="2800" dirty="0"/>
              <a:t> </a:t>
            </a:r>
            <a:r>
              <a:rPr lang="en-ID" sz="2800" dirty="0" err="1"/>
              <a:t>Dikelola</a:t>
            </a:r>
            <a:endParaRPr lang="en-ID" sz="2800" dirty="0"/>
          </a:p>
          <a:p>
            <a:pPr marL="539750" indent="-539750">
              <a:buFont typeface="Wingdings" panose="05000000000000000000" pitchFamily="2" charset="2"/>
              <a:buChar char="§"/>
            </a:pPr>
            <a:r>
              <a:rPr lang="en-ID" sz="2800" dirty="0" err="1"/>
              <a:t>Kode</a:t>
            </a:r>
            <a:r>
              <a:rPr lang="en-ID" sz="2800" dirty="0"/>
              <a:t> </a:t>
            </a:r>
            <a:r>
              <a:rPr lang="en-ID" sz="2800" dirty="0" err="1"/>
              <a:t>Etik</a:t>
            </a:r>
            <a:r>
              <a:rPr lang="en-ID" sz="2800" dirty="0"/>
              <a:t> </a:t>
            </a:r>
            <a:r>
              <a:rPr lang="en-ID" sz="2800" dirty="0" err="1"/>
              <a:t>Profesional</a:t>
            </a:r>
            <a:endParaRPr lang="en-ID" sz="2800" dirty="0"/>
          </a:p>
          <a:p>
            <a:pPr marL="539750" indent="-539750">
              <a:buFont typeface="Wingdings" panose="05000000000000000000" pitchFamily="2" charset="2"/>
              <a:buChar char="§"/>
            </a:pPr>
            <a:r>
              <a:rPr lang="pt-BR" sz="2800" dirty="0"/>
              <a:t>Masalah Etika Umum untuk Pengguna TI</a:t>
            </a:r>
          </a:p>
          <a:p>
            <a:pPr marL="539750" indent="-539750">
              <a:buFont typeface="Wingdings" panose="05000000000000000000" pitchFamily="2" charset="2"/>
              <a:buChar char="§"/>
            </a:pPr>
            <a:r>
              <a:rPr lang="en-ID" sz="2800" dirty="0" err="1"/>
              <a:t>Dukungan</a:t>
            </a:r>
            <a:r>
              <a:rPr lang="en-ID" sz="2800" dirty="0"/>
              <a:t> </a:t>
            </a:r>
            <a:r>
              <a:rPr lang="en-ID" sz="2800" dirty="0" err="1"/>
              <a:t>Praktik</a:t>
            </a:r>
            <a:r>
              <a:rPr lang="en-ID" sz="2800" dirty="0"/>
              <a:t> </a:t>
            </a:r>
            <a:r>
              <a:rPr lang="en-ID" sz="2800" dirty="0" err="1"/>
              <a:t>Etis</a:t>
            </a:r>
            <a:r>
              <a:rPr lang="en-ID" sz="2800" dirty="0"/>
              <a:t> </a:t>
            </a:r>
            <a:r>
              <a:rPr lang="en-ID" sz="2800" dirty="0" err="1"/>
              <a:t>Pengguna</a:t>
            </a:r>
            <a:r>
              <a:rPr lang="en-ID" sz="2800" dirty="0"/>
              <a:t> TI</a:t>
            </a:r>
          </a:p>
          <a:p>
            <a:pPr marL="539750" indent="-539750">
              <a:buFont typeface="Wingdings" panose="05000000000000000000" pitchFamily="2" charset="2"/>
              <a:buChar char="§"/>
            </a:pPr>
            <a:endParaRPr lang="pt-BR" dirty="0"/>
          </a:p>
          <a:p>
            <a:pPr marL="539750" indent="-539750">
              <a:buFont typeface="Wingdings" panose="05000000000000000000" pitchFamily="2" charset="2"/>
              <a:buChar char="§"/>
            </a:pPr>
            <a:endParaRPr lang="en-ID" dirty="0"/>
          </a:p>
          <a:p>
            <a:pPr marL="539750" indent="-539750">
              <a:buFont typeface="Wingdings" panose="05000000000000000000" pitchFamily="2" charset="2"/>
              <a:buChar char="§"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4BAC4-6A00-40F0-B650-F6A8F4BDB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433581" cy="1499616"/>
          </a:xfrm>
        </p:spPr>
        <p:txBody>
          <a:bodyPr>
            <a:normAutofit/>
          </a:bodyPr>
          <a:lstStyle/>
          <a:p>
            <a:r>
              <a:rPr lang="en-ID" dirty="0" err="1"/>
              <a:t>Hubungan</a:t>
            </a:r>
            <a:r>
              <a:rPr lang="en-ID" dirty="0"/>
              <a:t> Antara </a:t>
            </a:r>
            <a:r>
              <a:rPr lang="en-ID" dirty="0" err="1"/>
              <a:t>Pekerja</a:t>
            </a:r>
            <a:r>
              <a:rPr lang="en-ID" dirty="0"/>
              <a:t> IT dan </a:t>
            </a:r>
            <a:r>
              <a:rPr lang="en-ID" dirty="0" err="1"/>
              <a:t>Profesional</a:t>
            </a:r>
            <a:r>
              <a:rPr lang="en-ID" dirty="0"/>
              <a:t> </a:t>
            </a:r>
            <a:r>
              <a:rPr lang="en-ID" dirty="0" err="1"/>
              <a:t>Lainnya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EA2FE-5DEA-4EF4-9744-CB9F38B9A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585981" cy="4308764"/>
          </a:xfrm>
        </p:spPr>
        <p:txBody>
          <a:bodyPr>
            <a:normAutofit/>
          </a:bodyPr>
          <a:lstStyle/>
          <a:p>
            <a:pPr marL="360363" indent="-3603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Profesional</a:t>
            </a:r>
            <a:r>
              <a:rPr lang="en-ID" sz="2400" dirty="0"/>
              <a:t> </a:t>
            </a:r>
            <a:r>
              <a:rPr lang="en-ID" sz="2400" dirty="0" err="1"/>
              <a:t>sering</a:t>
            </a:r>
            <a:r>
              <a:rPr lang="en-ID" sz="2400" dirty="0"/>
              <a:t> </a:t>
            </a:r>
            <a:r>
              <a:rPr lang="en-ID" sz="2400" dirty="0" err="1"/>
              <a:t>saling</a:t>
            </a:r>
            <a:r>
              <a:rPr lang="en-ID" sz="2400" dirty="0"/>
              <a:t> </a:t>
            </a:r>
            <a:r>
              <a:rPr lang="en-ID" sz="2400" dirty="0" err="1"/>
              <a:t>membantu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mendapatkan</a:t>
            </a:r>
            <a:r>
              <a:rPr lang="en-ID" sz="2400" dirty="0"/>
              <a:t> </a:t>
            </a:r>
            <a:r>
              <a:rPr lang="en-ID" sz="2400" dirty="0" err="1"/>
              <a:t>posisi</a:t>
            </a:r>
            <a:r>
              <a:rPr lang="en-ID" sz="2400" dirty="0"/>
              <a:t> (</a:t>
            </a:r>
            <a:r>
              <a:rPr lang="en-ID" sz="2400" dirty="0" err="1"/>
              <a:t>proyek</a:t>
            </a:r>
            <a:r>
              <a:rPr lang="en-ID" sz="2400" dirty="0"/>
              <a:t>/</a:t>
            </a:r>
            <a:r>
              <a:rPr lang="en-ID" sz="2400" dirty="0" err="1"/>
              <a:t>pekerjaan</a:t>
            </a:r>
            <a:r>
              <a:rPr lang="en-ID" sz="2400" dirty="0"/>
              <a:t>) dan </a:t>
            </a:r>
            <a:r>
              <a:rPr lang="en-ID" sz="2400" dirty="0" err="1"/>
              <a:t>akan</a:t>
            </a:r>
            <a:r>
              <a:rPr lang="en-ID" sz="2400" dirty="0"/>
              <a:t> </a:t>
            </a:r>
            <a:r>
              <a:rPr lang="en-ID" sz="2400" dirty="0" err="1"/>
              <a:t>saling</a:t>
            </a:r>
            <a:r>
              <a:rPr lang="en-ID" sz="2400" dirty="0"/>
              <a:t> </a:t>
            </a:r>
            <a:r>
              <a:rPr lang="en-ID" sz="2400" dirty="0" err="1"/>
              <a:t>menjaga</a:t>
            </a:r>
            <a:r>
              <a:rPr lang="en-ID" sz="2400" dirty="0"/>
              <a:t> </a:t>
            </a:r>
            <a:r>
              <a:rPr lang="en-ID" sz="2400" dirty="0" err="1"/>
              <a:t>satu</a:t>
            </a:r>
            <a:r>
              <a:rPr lang="en-ID" sz="2400" dirty="0"/>
              <a:t> </a:t>
            </a:r>
            <a:r>
              <a:rPr lang="en-ID" sz="2400" dirty="0" err="1"/>
              <a:t>sama</a:t>
            </a:r>
            <a:r>
              <a:rPr lang="en-ID" sz="2400" dirty="0"/>
              <a:t> lain di </a:t>
            </a:r>
            <a:r>
              <a:rPr lang="en-ID" sz="2400" dirty="0" err="1"/>
              <a:t>depan</a:t>
            </a:r>
            <a:r>
              <a:rPr lang="en-ID" sz="2400" dirty="0"/>
              <a:t> </a:t>
            </a:r>
            <a:r>
              <a:rPr lang="en-ID" sz="2400" dirty="0" err="1"/>
              <a:t>umum</a:t>
            </a:r>
            <a:r>
              <a:rPr lang="en-ID" sz="2400" dirty="0"/>
              <a:t>.  </a:t>
            </a:r>
          </a:p>
          <a:p>
            <a:pPr marL="623888" lvl="1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ID" sz="2400" dirty="0"/>
              <a:t>Missal,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saling</a:t>
            </a:r>
            <a:r>
              <a:rPr lang="en-ID" sz="2400" dirty="0"/>
              <a:t> </a:t>
            </a:r>
            <a:r>
              <a:rPr lang="en-ID" sz="2400" dirty="0" err="1"/>
              <a:t>mengkritik</a:t>
            </a:r>
            <a:r>
              <a:rPr lang="en-ID" sz="2400" dirty="0"/>
              <a:t> di </a:t>
            </a:r>
            <a:r>
              <a:rPr lang="en-ID" sz="2400" dirty="0" err="1"/>
              <a:t>depan</a:t>
            </a:r>
            <a:r>
              <a:rPr lang="en-ID" sz="2400" dirty="0"/>
              <a:t> </a:t>
            </a:r>
            <a:r>
              <a:rPr lang="en-ID" sz="2400" dirty="0" err="1"/>
              <a:t>umum</a:t>
            </a:r>
            <a:endParaRPr lang="en-ID" sz="2400" dirty="0"/>
          </a:p>
          <a:p>
            <a:pPr marL="360363" indent="-3603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Profesional</a:t>
            </a:r>
            <a:r>
              <a:rPr lang="en-ID" sz="2400" dirty="0"/>
              <a:t> juga </a:t>
            </a:r>
            <a:r>
              <a:rPr lang="en-ID" sz="2400" dirty="0" err="1"/>
              <a:t>akan</a:t>
            </a:r>
            <a:r>
              <a:rPr lang="en-ID" sz="2400" dirty="0"/>
              <a:t> </a:t>
            </a:r>
            <a:r>
              <a:rPr lang="en-ID" sz="2400" dirty="0" err="1"/>
              <a:t>saling</a:t>
            </a:r>
            <a:r>
              <a:rPr lang="en-ID" sz="2400" dirty="0"/>
              <a:t> </a:t>
            </a:r>
            <a:r>
              <a:rPr lang="en-ID" sz="2400" dirty="0" err="1"/>
              <a:t>menjaga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keseluruhan</a:t>
            </a:r>
            <a:r>
              <a:rPr lang="en-ID" sz="2400" dirty="0"/>
              <a:t>, </a:t>
            </a:r>
            <a:r>
              <a:rPr lang="en-ID" sz="2400" dirty="0" err="1"/>
              <a:t>karena</a:t>
            </a:r>
            <a:r>
              <a:rPr lang="en-ID" sz="2400" dirty="0"/>
              <a:t> </a:t>
            </a:r>
            <a:r>
              <a:rPr lang="en-ID" sz="2400" dirty="0" err="1"/>
              <a:t>akan</a:t>
            </a:r>
            <a:r>
              <a:rPr lang="en-ID" sz="2400" dirty="0"/>
              <a:t> </a:t>
            </a:r>
            <a:r>
              <a:rPr lang="en-ID" sz="2400" dirty="0" err="1"/>
              <a:t>mempengaruhi</a:t>
            </a:r>
            <a:r>
              <a:rPr lang="en-ID" sz="2400" dirty="0"/>
              <a:t> </a:t>
            </a:r>
            <a:r>
              <a:rPr lang="en-ID" sz="2400" dirty="0" err="1"/>
              <a:t>bagaimana</a:t>
            </a:r>
            <a:r>
              <a:rPr lang="en-ID" sz="2400" dirty="0"/>
              <a:t> </a:t>
            </a:r>
            <a:r>
              <a:rPr lang="en-ID" sz="2400" dirty="0" err="1"/>
              <a:t>anggota</a:t>
            </a:r>
            <a:r>
              <a:rPr lang="en-ID" sz="2400" dirty="0"/>
              <a:t> </a:t>
            </a:r>
            <a:r>
              <a:rPr lang="en-ID" sz="2400" dirty="0" err="1"/>
              <a:t>individu</a:t>
            </a:r>
            <a:r>
              <a:rPr lang="en-ID" sz="2400" dirty="0"/>
              <a:t> </a:t>
            </a:r>
            <a:r>
              <a:rPr lang="en-ID" sz="2400" dirty="0" err="1"/>
              <a:t>dilihat</a:t>
            </a:r>
            <a:r>
              <a:rPr lang="en-ID" sz="2400" dirty="0"/>
              <a:t> dan </a:t>
            </a:r>
            <a:r>
              <a:rPr lang="en-ID" sz="2400" dirty="0" err="1"/>
              <a:t>diperlakukan</a:t>
            </a:r>
            <a:r>
              <a:rPr lang="en-ID" sz="2400" dirty="0"/>
              <a:t>. </a:t>
            </a:r>
          </a:p>
          <a:p>
            <a:pPr marL="623888" lvl="1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ID" sz="2400" dirty="0" err="1"/>
              <a:t>Contohnya</a:t>
            </a:r>
            <a:r>
              <a:rPr lang="en-ID" sz="2400" dirty="0"/>
              <a:t>, </a:t>
            </a:r>
            <a:r>
              <a:rPr lang="en-ID" sz="2400" dirty="0" err="1"/>
              <a:t>seorang</a:t>
            </a:r>
            <a:r>
              <a:rPr lang="en-ID" sz="2400" dirty="0"/>
              <a:t> guru </a:t>
            </a:r>
            <a:r>
              <a:rPr lang="en-ID" sz="2400" dirty="0" err="1"/>
              <a:t>akan</a:t>
            </a:r>
            <a:r>
              <a:rPr lang="en-ID" sz="2400" dirty="0"/>
              <a:t> </a:t>
            </a:r>
            <a:r>
              <a:rPr lang="en-ID" sz="2400" dirty="0" err="1"/>
              <a:t>menjaga</a:t>
            </a:r>
            <a:r>
              <a:rPr lang="en-ID" sz="2400" dirty="0"/>
              <a:t> </a:t>
            </a:r>
            <a:r>
              <a:rPr lang="en-ID" sz="2400" dirty="0" err="1"/>
              <a:t>professionalitasnya</a:t>
            </a:r>
            <a:r>
              <a:rPr lang="en-ID" sz="2400" dirty="0"/>
              <a:t>, </a:t>
            </a:r>
            <a:r>
              <a:rPr lang="en-ID" sz="2400" dirty="0" err="1"/>
              <a:t>karena</a:t>
            </a:r>
            <a:r>
              <a:rPr lang="en-ID" sz="2400" dirty="0"/>
              <a:t> </a:t>
            </a:r>
            <a:r>
              <a:rPr lang="en-ID" sz="2400" dirty="0" err="1"/>
              <a:t>jika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, </a:t>
            </a:r>
            <a:r>
              <a:rPr lang="en-ID" sz="2400" dirty="0" err="1"/>
              <a:t>maka</a:t>
            </a:r>
            <a:r>
              <a:rPr lang="en-ID" sz="2400" dirty="0"/>
              <a:t> </a:t>
            </a:r>
            <a:r>
              <a:rPr lang="en-ID" sz="2400" dirty="0" err="1"/>
              <a:t>akan</a:t>
            </a:r>
            <a:r>
              <a:rPr lang="en-ID" sz="2400" dirty="0"/>
              <a:t> </a:t>
            </a:r>
            <a:r>
              <a:rPr lang="en-ID" sz="2400" dirty="0" err="1"/>
              <a:t>berimbas</a:t>
            </a:r>
            <a:r>
              <a:rPr lang="en-ID" sz="2400" dirty="0"/>
              <a:t> pada guru-guru yang lain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bahkan</a:t>
            </a:r>
            <a:r>
              <a:rPr lang="en-ID" sz="2400" dirty="0"/>
              <a:t> </a:t>
            </a:r>
            <a:r>
              <a:rPr lang="en-ID" sz="2400" dirty="0" err="1"/>
              <a:t>semua</a:t>
            </a:r>
            <a:r>
              <a:rPr lang="en-ID" sz="2400" dirty="0"/>
              <a:t> guru</a:t>
            </a:r>
          </a:p>
          <a:p>
            <a:pPr marL="360363" indent="-3603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Profesional</a:t>
            </a:r>
            <a:r>
              <a:rPr lang="en-ID" sz="2400" dirty="0"/>
              <a:t> yang </a:t>
            </a:r>
            <a:r>
              <a:rPr lang="en-ID" sz="2400" dirty="0" err="1"/>
              <a:t>berpengalaman</a:t>
            </a:r>
            <a:r>
              <a:rPr lang="en-ID" sz="2400" dirty="0"/>
              <a:t> juga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berfungsi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mentor dan </a:t>
            </a:r>
            <a:r>
              <a:rPr lang="en-ID" sz="2400" dirty="0" err="1"/>
              <a:t>membantu</a:t>
            </a:r>
            <a:r>
              <a:rPr lang="en-ID" sz="2400" dirty="0"/>
              <a:t> </a:t>
            </a:r>
            <a:r>
              <a:rPr lang="en-ID" sz="2400" dirty="0" err="1"/>
              <a:t>mengembangkan</a:t>
            </a:r>
            <a:r>
              <a:rPr lang="en-ID" sz="2400" dirty="0"/>
              <a:t> </a:t>
            </a:r>
            <a:r>
              <a:rPr lang="en-ID" sz="2400" dirty="0" err="1"/>
              <a:t>anggota</a:t>
            </a:r>
            <a:r>
              <a:rPr lang="en-ID" sz="2400" dirty="0"/>
              <a:t> </a:t>
            </a:r>
            <a:r>
              <a:rPr lang="en-ID" sz="2400" dirty="0" err="1"/>
              <a:t>profesi</a:t>
            </a:r>
            <a:r>
              <a:rPr lang="en-ID" sz="2400" dirty="0"/>
              <a:t> yang </a:t>
            </a:r>
            <a:r>
              <a:rPr lang="en-ID" sz="2400" dirty="0" err="1"/>
              <a:t>baru</a:t>
            </a:r>
            <a:r>
              <a:rPr lang="en-ID" sz="24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2466737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4BAC4-6A00-40F0-B650-F6A8F4BDB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433581" cy="1499616"/>
          </a:xfrm>
        </p:spPr>
        <p:txBody>
          <a:bodyPr>
            <a:normAutofit/>
          </a:bodyPr>
          <a:lstStyle/>
          <a:p>
            <a:r>
              <a:rPr lang="en-ID" dirty="0" err="1"/>
              <a:t>Hubungan</a:t>
            </a:r>
            <a:r>
              <a:rPr lang="en-ID" dirty="0"/>
              <a:t> Antara </a:t>
            </a:r>
            <a:r>
              <a:rPr lang="en-ID" dirty="0" err="1"/>
              <a:t>Pekerja</a:t>
            </a:r>
            <a:r>
              <a:rPr lang="en-ID" dirty="0"/>
              <a:t> IT dan </a:t>
            </a:r>
            <a:r>
              <a:rPr lang="en-ID" dirty="0" err="1"/>
              <a:t>Profesional</a:t>
            </a:r>
            <a:r>
              <a:rPr lang="en-ID" dirty="0"/>
              <a:t> </a:t>
            </a:r>
            <a:r>
              <a:rPr lang="en-ID" dirty="0" err="1"/>
              <a:t>Lainnya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EA2FE-5DEA-4EF4-9744-CB9F38B9A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585981" cy="4572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ID" sz="2400" dirty="0" err="1"/>
              <a:t>Sejumlah</a:t>
            </a:r>
            <a:r>
              <a:rPr lang="en-ID" sz="2400" dirty="0"/>
              <a:t> </a:t>
            </a:r>
            <a:r>
              <a:rPr lang="en-ID" sz="2400" dirty="0" err="1"/>
              <a:t>masalah</a:t>
            </a:r>
            <a:r>
              <a:rPr lang="en-ID" sz="2400" dirty="0"/>
              <a:t> </a:t>
            </a:r>
            <a:r>
              <a:rPr lang="en-ID" sz="2400" dirty="0" err="1"/>
              <a:t>etika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muncul</a:t>
            </a:r>
            <a:r>
              <a:rPr lang="en-ID" sz="2400" dirty="0"/>
              <a:t> di </a:t>
            </a:r>
            <a:r>
              <a:rPr lang="en-ID" sz="2400" dirty="0" err="1"/>
              <a:t>antara</a:t>
            </a:r>
            <a:r>
              <a:rPr lang="en-ID" sz="2400" dirty="0"/>
              <a:t> </a:t>
            </a:r>
            <a:r>
              <a:rPr lang="en-ID" sz="2400" dirty="0" err="1"/>
              <a:t>anggota</a:t>
            </a:r>
            <a:r>
              <a:rPr lang="en-ID" sz="2400" dirty="0"/>
              <a:t> </a:t>
            </a:r>
            <a:r>
              <a:rPr lang="en-ID" sz="2400" dirty="0" err="1"/>
              <a:t>profesi</a:t>
            </a:r>
            <a:r>
              <a:rPr lang="en-ID" sz="2400" dirty="0"/>
              <a:t> TI :</a:t>
            </a:r>
          </a:p>
          <a:p>
            <a:pPr marL="539750" lvl="1" indent="-360363" defTabSz="72072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Manipulasi</a:t>
            </a:r>
            <a:r>
              <a:rPr lang="en-ID" sz="2400" dirty="0"/>
              <a:t> </a:t>
            </a:r>
            <a:r>
              <a:rPr lang="en-ID" sz="2400" dirty="0" err="1"/>
              <a:t>pengalaman</a:t>
            </a:r>
            <a:r>
              <a:rPr lang="en-ID" sz="2400" dirty="0"/>
              <a:t> </a:t>
            </a:r>
            <a:r>
              <a:rPr lang="en-ID" sz="2400" dirty="0" err="1"/>
              <a:t>kerja</a:t>
            </a:r>
            <a:r>
              <a:rPr lang="en-ID" sz="2400" dirty="0"/>
              <a:t>, yang </a:t>
            </a:r>
            <a:r>
              <a:rPr lang="en-ID" sz="2400" dirty="0" err="1"/>
              <a:t>melibatkan</a:t>
            </a:r>
            <a:r>
              <a:rPr lang="en-ID" sz="2400" dirty="0"/>
              <a:t> </a:t>
            </a:r>
            <a:r>
              <a:rPr lang="en-ID" sz="2400" dirty="0" err="1"/>
              <a:t>kebohongan</a:t>
            </a:r>
            <a:r>
              <a:rPr lang="en-ID" sz="2400" dirty="0"/>
              <a:t> pada resume </a:t>
            </a:r>
            <a:r>
              <a:rPr lang="en-ID" sz="2400" dirty="0" err="1"/>
              <a:t>pengalaman</a:t>
            </a:r>
            <a:r>
              <a:rPr lang="en-ID" sz="2400" dirty="0"/>
              <a:t> </a:t>
            </a:r>
            <a:r>
              <a:rPr lang="en-ID" sz="2400" dirty="0" err="1"/>
              <a:t>kerja</a:t>
            </a:r>
            <a:r>
              <a:rPr lang="en-ID" sz="2400" dirty="0"/>
              <a:t> , </a:t>
            </a:r>
            <a:r>
              <a:rPr lang="en-ID" sz="2400" dirty="0" err="1"/>
              <a:t>misalnya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sengaja</a:t>
            </a:r>
            <a:r>
              <a:rPr lang="en-ID" sz="2400" dirty="0"/>
              <a:t>  </a:t>
            </a:r>
            <a:r>
              <a:rPr lang="en-ID" sz="2400" dirty="0" err="1"/>
              <a:t>mengklaim</a:t>
            </a:r>
            <a:r>
              <a:rPr lang="en-ID" sz="2400" dirty="0"/>
              <a:t> </a:t>
            </a:r>
            <a:r>
              <a:rPr lang="en-ID" sz="2400" dirty="0" err="1"/>
              <a:t>kompetensi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keterampilan</a:t>
            </a:r>
            <a:r>
              <a:rPr lang="en-ID" sz="2400" dirty="0"/>
              <a:t> TI yang </a:t>
            </a:r>
            <a:r>
              <a:rPr lang="en-ID" sz="2400" dirty="0" err="1"/>
              <a:t>saat</a:t>
            </a:r>
            <a:r>
              <a:rPr lang="en-ID" sz="2400" dirty="0"/>
              <a:t> </a:t>
            </a:r>
            <a:r>
              <a:rPr lang="en-ID" sz="2400" dirty="0" err="1"/>
              <a:t>itu</a:t>
            </a:r>
            <a:r>
              <a:rPr lang="en-ID" sz="2400" dirty="0"/>
              <a:t> </a:t>
            </a:r>
            <a:r>
              <a:rPr lang="en-ID" sz="2400" dirty="0" err="1"/>
              <a:t>sangat</a:t>
            </a:r>
            <a:r>
              <a:rPr lang="en-ID" sz="2400" dirty="0"/>
              <a:t> </a:t>
            </a:r>
            <a:r>
              <a:rPr lang="en-ID" sz="2400" dirty="0" err="1"/>
              <a:t>diminati</a:t>
            </a:r>
            <a:r>
              <a:rPr lang="en-ID" sz="2400" dirty="0"/>
              <a:t>. </a:t>
            </a:r>
          </a:p>
          <a:p>
            <a:pPr marL="1344613" lvl="2" indent="-360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D" sz="2000" dirty="0" err="1"/>
              <a:t>Tindakan</a:t>
            </a:r>
            <a:r>
              <a:rPr lang="en-ID" sz="2000" dirty="0"/>
              <a:t>  </a:t>
            </a:r>
            <a:r>
              <a:rPr lang="en-ID" sz="2000" dirty="0" err="1"/>
              <a:t>semacam</a:t>
            </a:r>
            <a:r>
              <a:rPr lang="en-ID" sz="2000" dirty="0"/>
              <a:t> </a:t>
            </a:r>
            <a:r>
              <a:rPr lang="en-ID" sz="2000" dirty="0" err="1"/>
              <a:t>itu</a:t>
            </a:r>
            <a:r>
              <a:rPr lang="en-ID" sz="2000" dirty="0"/>
              <a:t>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merusak</a:t>
            </a:r>
            <a:r>
              <a:rPr lang="en-ID" sz="2000" dirty="0"/>
              <a:t> </a:t>
            </a:r>
            <a:r>
              <a:rPr lang="en-ID" sz="2000" dirty="0" err="1"/>
              <a:t>profesi</a:t>
            </a:r>
            <a:r>
              <a:rPr lang="en-ID" sz="2000" dirty="0"/>
              <a:t> dan </a:t>
            </a:r>
            <a:r>
              <a:rPr lang="en-ID" sz="2000" dirty="0" err="1"/>
              <a:t>individu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jangka</a:t>
            </a:r>
            <a:r>
              <a:rPr lang="en-ID" sz="2000" dirty="0"/>
              <a:t> </a:t>
            </a:r>
            <a:r>
              <a:rPr lang="en-ID" sz="2000" dirty="0" err="1"/>
              <a:t>panjang</a:t>
            </a:r>
            <a:r>
              <a:rPr lang="en-ID" sz="2000" dirty="0"/>
              <a:t>. </a:t>
            </a:r>
          </a:p>
          <a:p>
            <a:pPr marL="1344613" lvl="2" indent="-3603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000" dirty="0"/>
              <a:t>Banyak </a:t>
            </a:r>
            <a:r>
              <a:rPr lang="en-ID" sz="2000" dirty="0" err="1"/>
              <a:t>perusahaan</a:t>
            </a:r>
            <a:r>
              <a:rPr lang="en-ID" sz="2000" dirty="0"/>
              <a:t> TI </a:t>
            </a:r>
            <a:r>
              <a:rPr lang="en-ID" sz="2000" dirty="0" err="1"/>
              <a:t>menjadikan</a:t>
            </a:r>
            <a:r>
              <a:rPr lang="en-ID" sz="2000" dirty="0"/>
              <a:t> </a:t>
            </a:r>
            <a:r>
              <a:rPr lang="en-ID" sz="2000" dirty="0" err="1"/>
              <a:t>alasan</a:t>
            </a:r>
            <a:r>
              <a:rPr lang="en-ID" sz="2000" dirty="0"/>
              <a:t> </a:t>
            </a:r>
            <a:r>
              <a:rPr lang="en-ID" sz="2000" dirty="0" err="1"/>
              <a:t>manipulasi</a:t>
            </a:r>
            <a:r>
              <a:rPr lang="en-ID" sz="2000" dirty="0"/>
              <a:t> resume </a:t>
            </a:r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/>
              <a:t>alasan</a:t>
            </a:r>
            <a:r>
              <a:rPr lang="en-ID" sz="2000" dirty="0"/>
              <a:t> </a:t>
            </a:r>
            <a:r>
              <a:rPr lang="en-ID" sz="2000" dirty="0" err="1"/>
              <a:t>pemecatan</a:t>
            </a:r>
            <a:r>
              <a:rPr lang="en-ID" sz="2000" dirty="0"/>
              <a:t>.</a:t>
            </a:r>
          </a:p>
          <a:p>
            <a:pPr marL="539750" indent="-360363" defTabSz="539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dirty="0" err="1"/>
              <a:t>Berbagi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pantas</a:t>
            </a:r>
            <a:r>
              <a:rPr lang="en-ID" dirty="0"/>
              <a:t>. </a:t>
            </a:r>
          </a:p>
          <a:p>
            <a:pPr marL="1344613" lvl="1" indent="-360363" defTabSz="539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000" dirty="0"/>
              <a:t>Karena </a:t>
            </a:r>
            <a:r>
              <a:rPr lang="en-ID" sz="2000" dirty="0" err="1"/>
              <a:t>pekerja</a:t>
            </a:r>
            <a:r>
              <a:rPr lang="en-ID" sz="2000" dirty="0"/>
              <a:t> IT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memiliki</a:t>
            </a:r>
            <a:r>
              <a:rPr lang="en-ID" sz="2000" dirty="0"/>
              <a:t> </a:t>
            </a:r>
            <a:r>
              <a:rPr lang="en-ID" sz="2000" dirty="0" err="1"/>
              <a:t>akses</a:t>
            </a:r>
            <a:r>
              <a:rPr lang="en-ID" sz="2000" dirty="0"/>
              <a:t> </a:t>
            </a:r>
            <a:r>
              <a:rPr lang="en-ID" sz="2000" dirty="0" err="1"/>
              <a:t>ke</a:t>
            </a:r>
            <a:r>
              <a:rPr lang="en-ID" sz="2000" dirty="0"/>
              <a:t> database </a:t>
            </a:r>
            <a:r>
              <a:rPr lang="en-ID" sz="2000" dirty="0" err="1"/>
              <a:t>perusahaan</a:t>
            </a:r>
            <a:r>
              <a:rPr lang="en-ID" sz="2000" dirty="0"/>
              <a:t>, </a:t>
            </a:r>
            <a:r>
              <a:rPr lang="en-ID" sz="2000" dirty="0" err="1"/>
              <a:t>maka</a:t>
            </a:r>
            <a:r>
              <a:rPr lang="en-ID" sz="2000" dirty="0"/>
              <a:t> </a:t>
            </a:r>
            <a:r>
              <a:rPr lang="en-ID" sz="2000" dirty="0" err="1"/>
              <a:t>mereka</a:t>
            </a:r>
            <a:r>
              <a:rPr lang="en-ID" sz="2000" dirty="0"/>
              <a:t> </a:t>
            </a:r>
            <a:r>
              <a:rPr lang="en-ID" sz="2000" dirty="0" err="1"/>
              <a:t>bisa</a:t>
            </a:r>
            <a:r>
              <a:rPr lang="en-ID" sz="2000" dirty="0"/>
              <a:t> </a:t>
            </a:r>
            <a:r>
              <a:rPr lang="en-ID" sz="2000" dirty="0" err="1"/>
              <a:t>saja</a:t>
            </a:r>
            <a:r>
              <a:rPr lang="en-ID" sz="2000" dirty="0"/>
              <a:t> </a:t>
            </a:r>
            <a:r>
              <a:rPr lang="en-ID" sz="2000" dirty="0" err="1"/>
              <a:t>menjual</a:t>
            </a:r>
            <a:r>
              <a:rPr lang="en-ID" sz="2000" dirty="0"/>
              <a:t> </a:t>
            </a:r>
            <a:r>
              <a:rPr lang="en-ID" sz="2000" dirty="0" err="1"/>
              <a:t>informasi</a:t>
            </a:r>
            <a:r>
              <a:rPr lang="en-ID" sz="2000" dirty="0"/>
              <a:t> </a:t>
            </a:r>
            <a:r>
              <a:rPr lang="en-ID" sz="2000" dirty="0" err="1"/>
              <a:t>pribadi</a:t>
            </a:r>
            <a:r>
              <a:rPr lang="en-ID" sz="2000" dirty="0"/>
              <a:t> dan </a:t>
            </a:r>
            <a:r>
              <a:rPr lang="en-ID" sz="2000" dirty="0" err="1"/>
              <a:t>rahasia</a:t>
            </a:r>
            <a:r>
              <a:rPr lang="en-ID" sz="2000" dirty="0"/>
              <a:t> </a:t>
            </a:r>
            <a:r>
              <a:rPr lang="en-ID" sz="2000" dirty="0" err="1"/>
              <a:t>tentang</a:t>
            </a:r>
            <a:r>
              <a:rPr lang="en-ID" sz="2000" dirty="0"/>
              <a:t> </a:t>
            </a:r>
            <a:r>
              <a:rPr lang="en-ID" sz="2000" dirty="0" err="1"/>
              <a:t>karyawan</a:t>
            </a:r>
            <a:r>
              <a:rPr lang="en-ID" sz="2000" dirty="0"/>
              <a:t>, </a:t>
            </a:r>
            <a:r>
              <a:rPr lang="en-ID" sz="2000" dirty="0" err="1"/>
              <a:t>pelanggan</a:t>
            </a:r>
            <a:r>
              <a:rPr lang="en-ID" sz="2000" dirty="0"/>
              <a:t>, </a:t>
            </a:r>
            <a:r>
              <a:rPr lang="en-ID" sz="2000" dirty="0" err="1"/>
              <a:t>pemasok</a:t>
            </a:r>
            <a:r>
              <a:rPr lang="en-ID" sz="2000" dirty="0"/>
              <a:t>, </a:t>
            </a:r>
            <a:r>
              <a:rPr lang="en-ID" sz="2000" dirty="0" err="1"/>
              <a:t>rencana</a:t>
            </a:r>
            <a:r>
              <a:rPr lang="en-ID" sz="2000" dirty="0"/>
              <a:t> </a:t>
            </a:r>
            <a:r>
              <a:rPr lang="en-ID" sz="2000" dirty="0" err="1"/>
              <a:t>produk</a:t>
            </a:r>
            <a:r>
              <a:rPr lang="en-ID" sz="2000" dirty="0"/>
              <a:t> </a:t>
            </a:r>
            <a:r>
              <a:rPr lang="en-ID" sz="2000" dirty="0" err="1"/>
              <a:t>baru</a:t>
            </a:r>
            <a:r>
              <a:rPr lang="en-ID" sz="2000" dirty="0"/>
              <a:t>, </a:t>
            </a:r>
            <a:r>
              <a:rPr lang="en-ID" sz="2000" dirty="0" err="1"/>
              <a:t>promosi</a:t>
            </a:r>
            <a:r>
              <a:rPr lang="en-ID" sz="2000" dirty="0"/>
              <a:t>, </a:t>
            </a:r>
            <a:r>
              <a:rPr lang="en-ID" sz="2000" dirty="0" err="1"/>
              <a:t>anggaran</a:t>
            </a:r>
            <a:r>
              <a:rPr lang="en-ID" sz="2000" dirty="0"/>
              <a:t>, dan </a:t>
            </a:r>
            <a:r>
              <a:rPr lang="en-ID" sz="2000" dirty="0" err="1"/>
              <a:t>sebagainya</a:t>
            </a:r>
            <a:r>
              <a:rPr lang="en-ID" sz="2000" dirty="0"/>
              <a:t> </a:t>
            </a:r>
            <a:r>
              <a:rPr lang="en-ID" sz="2000" dirty="0" err="1"/>
              <a:t>ke</a:t>
            </a:r>
            <a:r>
              <a:rPr lang="en-ID" sz="2000" dirty="0"/>
              <a:t> </a:t>
            </a:r>
            <a:r>
              <a:rPr lang="en-ID" sz="2000" dirty="0" err="1"/>
              <a:t>perusahaan</a:t>
            </a:r>
            <a:r>
              <a:rPr lang="en-ID" sz="2000" dirty="0"/>
              <a:t> lain.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509006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C206-E6CD-4A2D-8E88-909B687EC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Hubungan</a:t>
            </a:r>
            <a:r>
              <a:rPr lang="en-ID" dirty="0"/>
              <a:t> Antara </a:t>
            </a:r>
            <a:r>
              <a:rPr lang="en-ID" dirty="0" err="1"/>
              <a:t>Pekerja</a:t>
            </a:r>
            <a:r>
              <a:rPr lang="en-ID" dirty="0"/>
              <a:t> dan </a:t>
            </a:r>
            <a:r>
              <a:rPr lang="en-ID" dirty="0" err="1"/>
              <a:t>Pemasok</a:t>
            </a:r>
            <a:r>
              <a:rPr lang="en-ID" dirty="0"/>
              <a:t> 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9BFA9-181E-4B72-B1EA-6057ED52A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641399" cy="4572000"/>
          </a:xfrm>
        </p:spPr>
        <p:txBody>
          <a:bodyPr>
            <a:normAutofit lnSpcReduction="10000"/>
          </a:bodyPr>
          <a:lstStyle/>
          <a:p>
            <a:pPr marL="442913" indent="-442913">
              <a:buFont typeface="Wingdings" panose="05000000000000000000" pitchFamily="2" charset="2"/>
              <a:buChar char="§"/>
            </a:pPr>
            <a:r>
              <a:rPr lang="en-ID" dirty="0" err="1"/>
              <a:t>Pemasok</a:t>
            </a:r>
            <a:r>
              <a:rPr lang="en-ID" dirty="0"/>
              <a:t> </a:t>
            </a: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berusaha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menjaga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positif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pelanggan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penjualan</a:t>
            </a:r>
            <a:r>
              <a:rPr lang="en-ID" dirty="0"/>
              <a:t>. </a:t>
            </a:r>
          </a:p>
          <a:p>
            <a:pPr marL="442913" indent="-442913">
              <a:buFont typeface="Wingdings" panose="05000000000000000000" pitchFamily="2" charset="2"/>
              <a:buChar char="§"/>
            </a:pP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mencapai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,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kadang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etis</a:t>
            </a:r>
            <a:r>
              <a:rPr lang="en-ID" dirty="0"/>
              <a:t>  — </a:t>
            </a:r>
            <a:r>
              <a:rPr lang="en-ID" dirty="0" err="1"/>
              <a:t>misalnya</a:t>
            </a:r>
            <a:r>
              <a:rPr lang="en-ID" dirty="0"/>
              <a:t>, </a:t>
            </a:r>
            <a:r>
              <a:rPr lang="en-ID" dirty="0" err="1"/>
              <a:t>menawarkan</a:t>
            </a:r>
            <a:r>
              <a:rPr lang="en-ID" dirty="0"/>
              <a:t> </a:t>
            </a:r>
            <a:r>
              <a:rPr lang="en-ID" dirty="0" err="1"/>
              <a:t>hadiah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pekerja</a:t>
            </a:r>
            <a:r>
              <a:rPr lang="en-ID" dirty="0"/>
              <a:t> IT yang </a:t>
            </a:r>
            <a:r>
              <a:rPr lang="en-ID" dirty="0" err="1"/>
              <a:t>sebenarnya</a:t>
            </a:r>
            <a:r>
              <a:rPr lang="en-ID" dirty="0"/>
              <a:t> </a:t>
            </a:r>
            <a:r>
              <a:rPr lang="en-ID" dirty="0" err="1"/>
              <a:t>dimaksudkan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suap</a:t>
            </a:r>
            <a:r>
              <a:rPr lang="en-ID" dirty="0"/>
              <a:t>.</a:t>
            </a:r>
          </a:p>
          <a:p>
            <a:pPr marL="442913" indent="-442913">
              <a:buFont typeface="Wingdings" panose="05000000000000000000" pitchFamily="2" charset="2"/>
              <a:buChar char="§"/>
            </a:pPr>
            <a:r>
              <a:rPr lang="en-ID" dirty="0" err="1"/>
              <a:t>Pekerja</a:t>
            </a:r>
            <a:r>
              <a:rPr lang="en-ID" dirty="0"/>
              <a:t> IT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boleh</a:t>
            </a:r>
            <a:r>
              <a:rPr lang="en-ID" dirty="0"/>
              <a:t> </a:t>
            </a:r>
            <a:r>
              <a:rPr lang="en-ID" dirty="0" err="1"/>
              <a:t>menerima</a:t>
            </a:r>
            <a:r>
              <a:rPr lang="en-ID" dirty="0"/>
              <a:t> </a:t>
            </a:r>
            <a:r>
              <a:rPr lang="en-ID" dirty="0" err="1"/>
              <a:t>suap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vendor, oleh </a:t>
            </a:r>
            <a:r>
              <a:rPr lang="en-ID" dirty="0" err="1"/>
              <a:t>karenanya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bijaksana</a:t>
            </a:r>
            <a:r>
              <a:rPr lang="en-ID" dirty="0"/>
              <a:t>, </a:t>
            </a:r>
            <a:r>
              <a:rPr lang="en-ID" dirty="0" err="1"/>
              <a:t>apakah</a:t>
            </a:r>
            <a:r>
              <a:rPr lang="en-ID" dirty="0"/>
              <a:t> ‘</a:t>
            </a:r>
            <a:r>
              <a:rPr lang="en-ID" dirty="0" err="1"/>
              <a:t>pemberian</a:t>
            </a:r>
            <a:r>
              <a:rPr lang="en-ID" dirty="0"/>
              <a:t> </a:t>
            </a:r>
            <a:r>
              <a:rPr lang="en-ID" dirty="0" err="1"/>
              <a:t>hadiah</a:t>
            </a:r>
            <a:r>
              <a:rPr lang="en-ID" dirty="0"/>
              <a:t>’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merupkan</a:t>
            </a:r>
            <a:r>
              <a:rPr lang="en-ID" dirty="0"/>
              <a:t> </a:t>
            </a:r>
            <a:r>
              <a:rPr lang="en-ID" dirty="0" err="1"/>
              <a:t>suap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bukan</a:t>
            </a:r>
            <a:r>
              <a:rPr lang="en-ID" dirty="0"/>
              <a:t>. </a:t>
            </a:r>
          </a:p>
          <a:p>
            <a:pPr marL="442913" indent="-442913">
              <a:buFont typeface="Wingdings" panose="05000000000000000000" pitchFamily="2" charset="2"/>
              <a:buChar char="§"/>
            </a:pPr>
            <a:r>
              <a:rPr lang="en-ID" dirty="0" err="1"/>
              <a:t>Misalnya</a:t>
            </a:r>
            <a:r>
              <a:rPr lang="en-ID" dirty="0"/>
              <a:t>, </a:t>
            </a:r>
            <a:r>
              <a:rPr lang="en-ID" dirty="0" err="1"/>
              <a:t>menerima</a:t>
            </a:r>
            <a:r>
              <a:rPr lang="en-ID" dirty="0"/>
              <a:t> </a:t>
            </a:r>
            <a:r>
              <a:rPr lang="en-ID" dirty="0" err="1"/>
              <a:t>undangan</a:t>
            </a:r>
            <a:r>
              <a:rPr lang="en-ID" dirty="0"/>
              <a:t> </a:t>
            </a:r>
            <a:r>
              <a:rPr lang="en-ID" dirty="0" err="1"/>
              <a:t>makan</a:t>
            </a:r>
            <a:r>
              <a:rPr lang="en-ID" dirty="0"/>
              <a:t> </a:t>
            </a:r>
            <a:r>
              <a:rPr lang="en-ID" dirty="0" err="1"/>
              <a:t>malam</a:t>
            </a:r>
            <a:r>
              <a:rPr lang="en-ID" dirty="0"/>
              <a:t> di </a:t>
            </a:r>
            <a:r>
              <a:rPr lang="en-ID" dirty="0" err="1"/>
              <a:t>restoran</a:t>
            </a:r>
            <a:r>
              <a:rPr lang="en-ID" dirty="0"/>
              <a:t> yang mahal, </a:t>
            </a:r>
            <a:r>
              <a:rPr lang="en-ID" dirty="0" err="1"/>
              <a:t>mungkin</a:t>
            </a:r>
            <a:r>
              <a:rPr lang="en-ID" dirty="0"/>
              <a:t> </a:t>
            </a:r>
            <a:r>
              <a:rPr lang="en-ID" dirty="0" err="1"/>
              <a:t>tampaknya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indikasi</a:t>
            </a:r>
            <a:r>
              <a:rPr lang="en-ID" dirty="0"/>
              <a:t> </a:t>
            </a:r>
            <a:r>
              <a:rPr lang="en-ID" dirty="0" err="1"/>
              <a:t>apa-apa</a:t>
            </a:r>
            <a:r>
              <a:rPr lang="en-ID" dirty="0"/>
              <a:t> </a:t>
            </a:r>
            <a:r>
              <a:rPr lang="en-ID" dirty="0" err="1"/>
              <a:t>selain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menjalin</a:t>
            </a:r>
            <a:r>
              <a:rPr lang="en-ID" dirty="0"/>
              <a:t> </a:t>
            </a:r>
            <a:r>
              <a:rPr lang="en-ID" dirty="0" err="1"/>
              <a:t>kejasama</a:t>
            </a:r>
            <a:r>
              <a:rPr lang="en-ID" dirty="0"/>
              <a:t> yang </a:t>
            </a:r>
            <a:r>
              <a:rPr lang="en-ID" dirty="0" err="1"/>
              <a:t>baik</a:t>
            </a:r>
            <a:r>
              <a:rPr lang="en-ID" dirty="0"/>
              <a:t>,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dianggap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suap</a:t>
            </a:r>
            <a:r>
              <a:rPr lang="en-ID" dirty="0"/>
              <a:t> oleh auditor. </a:t>
            </a:r>
          </a:p>
          <a:p>
            <a:pPr marL="442913" indent="-442913">
              <a:buFont typeface="Wingdings" panose="05000000000000000000" pitchFamily="2" charset="2"/>
              <a:buChar char="§"/>
            </a:pPr>
            <a:r>
              <a:rPr lang="en-ID" dirty="0" err="1"/>
              <a:t>Suap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tindakan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uang</a:t>
            </a:r>
            <a:r>
              <a:rPr lang="en-ID" dirty="0"/>
              <a:t>, </a:t>
            </a:r>
            <a:r>
              <a:rPr lang="en-ID" dirty="0" err="1"/>
              <a:t>properti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bantuan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seseorang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pemerintah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mendapatkan</a:t>
            </a:r>
            <a:r>
              <a:rPr lang="en-ID" dirty="0"/>
              <a:t> </a:t>
            </a:r>
            <a:r>
              <a:rPr lang="en-ID" dirty="0" err="1"/>
              <a:t>keuntungan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. </a:t>
            </a:r>
          </a:p>
          <a:p>
            <a:pPr marL="442913" indent="-442913">
              <a:buFont typeface="Wingdings" panose="05000000000000000000" pitchFamily="2" charset="2"/>
              <a:buChar char="§"/>
            </a:pPr>
            <a:r>
              <a:rPr lang="en-ID" dirty="0"/>
              <a:t>Orang yang </a:t>
            </a:r>
            <a:r>
              <a:rPr lang="en-ID" dirty="0" err="1"/>
              <a:t>menawarkan</a:t>
            </a:r>
            <a:r>
              <a:rPr lang="en-ID" dirty="0"/>
              <a:t> </a:t>
            </a:r>
            <a:r>
              <a:rPr lang="en-ID" dirty="0" err="1"/>
              <a:t>suap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kejahatan</a:t>
            </a:r>
            <a:r>
              <a:rPr lang="en-ID" dirty="0"/>
              <a:t> </a:t>
            </a:r>
            <a:r>
              <a:rPr lang="en-ID" dirty="0" err="1"/>
              <a:t>ketika</a:t>
            </a:r>
            <a:r>
              <a:rPr lang="en-ID" dirty="0"/>
              <a:t> </a:t>
            </a:r>
            <a:r>
              <a:rPr lang="en-ID" dirty="0" err="1"/>
              <a:t>tawaran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dibuat</a:t>
            </a:r>
            <a:r>
              <a:rPr lang="en-ID" dirty="0"/>
              <a:t>, dan </a:t>
            </a:r>
            <a:r>
              <a:rPr lang="en-ID" dirty="0" err="1"/>
              <a:t>si</a:t>
            </a:r>
            <a:r>
              <a:rPr lang="en-ID" dirty="0"/>
              <a:t> </a:t>
            </a:r>
            <a:r>
              <a:rPr lang="en-ID" dirty="0" err="1"/>
              <a:t>penerima</a:t>
            </a:r>
            <a:r>
              <a:rPr lang="en-ID" dirty="0"/>
              <a:t> </a:t>
            </a:r>
            <a:r>
              <a:rPr lang="en-ID" dirty="0" err="1"/>
              <a:t>bersalah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dia</a:t>
            </a:r>
            <a:r>
              <a:rPr lang="en-ID" dirty="0"/>
              <a:t> </a:t>
            </a:r>
            <a:r>
              <a:rPr lang="en-ID" dirty="0" err="1"/>
              <a:t>menerima</a:t>
            </a:r>
            <a:r>
              <a:rPr lang="en-ID" dirty="0"/>
              <a:t> </a:t>
            </a:r>
            <a:r>
              <a:rPr lang="en-ID" dirty="0" err="1"/>
              <a:t>suap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79493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1BDD9-9322-4BF3-8ABE-176E35F99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322745" cy="1499616"/>
          </a:xfrm>
        </p:spPr>
        <p:txBody>
          <a:bodyPr>
            <a:normAutofit/>
          </a:bodyPr>
          <a:lstStyle/>
          <a:p>
            <a:r>
              <a:rPr lang="en-ID" dirty="0" err="1"/>
              <a:t>Hubungan</a:t>
            </a:r>
            <a:r>
              <a:rPr lang="en-ID" dirty="0"/>
              <a:t> Antara </a:t>
            </a:r>
            <a:r>
              <a:rPr lang="en-ID" dirty="0" err="1"/>
              <a:t>Pekerja</a:t>
            </a:r>
            <a:r>
              <a:rPr lang="en-ID" dirty="0"/>
              <a:t> IT dan </a:t>
            </a:r>
            <a:r>
              <a:rPr lang="en-ID" dirty="0" err="1"/>
              <a:t>Pengguna</a:t>
            </a:r>
            <a:r>
              <a:rPr lang="en-ID" dirty="0"/>
              <a:t> 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4F876-8EB7-4C8A-9A5E-012819FA7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849217" cy="4419600"/>
          </a:xfrm>
        </p:spPr>
        <p:txBody>
          <a:bodyPr>
            <a:normAutofit lnSpcReduction="10000"/>
          </a:bodyPr>
          <a:lstStyle/>
          <a:p>
            <a:pPr marL="442913" indent="-442913">
              <a:buFont typeface="Wingdings" panose="05000000000000000000" pitchFamily="2" charset="2"/>
              <a:buChar char="§"/>
            </a:pPr>
            <a:r>
              <a:rPr lang="en-ID" dirty="0" err="1"/>
              <a:t>Istilah</a:t>
            </a:r>
            <a:r>
              <a:rPr lang="en-ID" dirty="0"/>
              <a:t> </a:t>
            </a:r>
            <a:r>
              <a:rPr lang="en-ID" dirty="0" err="1"/>
              <a:t>pengguna</a:t>
            </a:r>
            <a:r>
              <a:rPr lang="en-ID" dirty="0"/>
              <a:t> TI </a:t>
            </a:r>
            <a:r>
              <a:rPr lang="en-ID" dirty="0" err="1"/>
              <a:t>mengacu</a:t>
            </a:r>
            <a:r>
              <a:rPr lang="en-ID" dirty="0"/>
              <a:t> pada </a:t>
            </a:r>
            <a:r>
              <a:rPr lang="en-ID" dirty="0" err="1"/>
              <a:t>seseorang</a:t>
            </a:r>
            <a:r>
              <a:rPr lang="en-ID" dirty="0"/>
              <a:t> yang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produk</a:t>
            </a:r>
            <a:r>
              <a:rPr lang="en-ID" dirty="0"/>
              <a:t> </a:t>
            </a:r>
            <a:r>
              <a:rPr lang="en-ID" dirty="0" err="1"/>
              <a:t>perangkat</a:t>
            </a:r>
            <a:r>
              <a:rPr lang="en-ID" dirty="0"/>
              <a:t> </a:t>
            </a:r>
            <a:r>
              <a:rPr lang="en-ID" dirty="0" err="1"/>
              <a:t>keras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perangkat</a:t>
            </a:r>
            <a:r>
              <a:rPr lang="en-ID" dirty="0"/>
              <a:t> </a:t>
            </a:r>
            <a:r>
              <a:rPr lang="en-ID" dirty="0" err="1"/>
              <a:t>lunak</a:t>
            </a:r>
            <a:r>
              <a:rPr lang="en-ID" dirty="0"/>
              <a:t> (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disebut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user)</a:t>
            </a:r>
          </a:p>
          <a:p>
            <a:pPr marL="442913" indent="-442913">
              <a:buFont typeface="Wingdings" panose="05000000000000000000" pitchFamily="2" charset="2"/>
              <a:buChar char="§"/>
            </a:pPr>
            <a:r>
              <a:rPr lang="en-ID" dirty="0" err="1"/>
              <a:t>Pengguna</a:t>
            </a:r>
            <a:r>
              <a:rPr lang="en-ID" dirty="0"/>
              <a:t> TI </a:t>
            </a:r>
            <a:r>
              <a:rPr lang="en-ID" dirty="0" err="1"/>
              <a:t>membutuhkan</a:t>
            </a:r>
            <a:r>
              <a:rPr lang="en-ID" dirty="0"/>
              <a:t> </a:t>
            </a:r>
            <a:r>
              <a:rPr lang="en-ID" dirty="0" err="1"/>
              <a:t>produk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manfaat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meningkatkannya</a:t>
            </a:r>
            <a:r>
              <a:rPr lang="en-ID" dirty="0"/>
              <a:t> </a:t>
            </a:r>
            <a:r>
              <a:rPr lang="en-ID" dirty="0" err="1"/>
              <a:t>produktifitas</a:t>
            </a:r>
            <a:r>
              <a:rPr lang="en-ID" dirty="0"/>
              <a:t>.</a:t>
            </a:r>
          </a:p>
          <a:p>
            <a:pPr marL="442913" indent="-442913">
              <a:buFont typeface="Wingdings" panose="05000000000000000000" pitchFamily="2" charset="2"/>
              <a:buChar char="§"/>
            </a:pPr>
            <a:r>
              <a:rPr lang="en-ID" dirty="0" err="1"/>
              <a:t>Pekerja</a:t>
            </a:r>
            <a:r>
              <a:rPr lang="en-ID" dirty="0"/>
              <a:t> IT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memahami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dan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pengguna</a:t>
            </a:r>
            <a:r>
              <a:rPr lang="en-ID" dirty="0"/>
              <a:t> dan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produk</a:t>
            </a:r>
            <a:r>
              <a:rPr lang="en-ID" dirty="0"/>
              <a:t> dan </a:t>
            </a:r>
            <a:r>
              <a:rPr lang="en-ID" dirty="0" err="1"/>
              <a:t>layanan</a:t>
            </a:r>
            <a:r>
              <a:rPr lang="en-ID" dirty="0"/>
              <a:t> yang paling </a:t>
            </a:r>
            <a:r>
              <a:rPr lang="en-ID" dirty="0" err="1"/>
              <a:t>memenuhi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— 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anggaran</a:t>
            </a:r>
            <a:r>
              <a:rPr lang="en-ID" dirty="0"/>
              <a:t> dan </a:t>
            </a:r>
            <a:r>
              <a:rPr lang="en-ID" dirty="0" err="1"/>
              <a:t>waktu</a:t>
            </a:r>
            <a:r>
              <a:rPr lang="en-ID" dirty="0"/>
              <a:t>. </a:t>
            </a:r>
          </a:p>
          <a:p>
            <a:pPr marL="442913" indent="-442913">
              <a:buFont typeface="Wingdings" panose="05000000000000000000" pitchFamily="2" charset="2"/>
              <a:buChar char="§"/>
            </a:pPr>
            <a:r>
              <a:rPr lang="en-ID" dirty="0" err="1"/>
              <a:t>Pekerja</a:t>
            </a:r>
            <a:r>
              <a:rPr lang="en-ID" dirty="0"/>
              <a:t> IT juga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tanggung</a:t>
            </a:r>
            <a:r>
              <a:rPr lang="en-ID" dirty="0"/>
              <a:t> </a:t>
            </a:r>
            <a:r>
              <a:rPr lang="en-ID" dirty="0" err="1"/>
              <a:t>jawab</a:t>
            </a:r>
            <a:r>
              <a:rPr lang="en-ID" dirty="0"/>
              <a:t> </a:t>
            </a:r>
            <a:r>
              <a:rPr lang="en-ID" dirty="0" err="1"/>
              <a:t>utama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membangun</a:t>
            </a:r>
            <a:r>
              <a:rPr lang="en-ID" dirty="0"/>
              <a:t> </a:t>
            </a:r>
            <a:r>
              <a:rPr lang="en-ID" dirty="0" err="1"/>
              <a:t>lingkungan</a:t>
            </a:r>
            <a:r>
              <a:rPr lang="en-ID" dirty="0"/>
              <a:t> yang </a:t>
            </a:r>
            <a:r>
              <a:rPr lang="en-ID" dirty="0" err="1"/>
              <a:t>mendukung</a:t>
            </a:r>
            <a:r>
              <a:rPr lang="en-ID" dirty="0"/>
              <a:t> </a:t>
            </a:r>
            <a:r>
              <a:rPr lang="en-ID" dirty="0" err="1"/>
              <a:t>perilaku</a:t>
            </a:r>
            <a:r>
              <a:rPr lang="en-ID" dirty="0"/>
              <a:t> </a:t>
            </a:r>
            <a:r>
              <a:rPr lang="en-ID" dirty="0" err="1"/>
              <a:t>etis</a:t>
            </a:r>
            <a:r>
              <a:rPr lang="en-ID" dirty="0"/>
              <a:t>  </a:t>
            </a:r>
            <a:r>
              <a:rPr lang="en-ID" dirty="0" err="1"/>
              <a:t>pengguna</a:t>
            </a:r>
            <a:r>
              <a:rPr lang="en-ID" dirty="0"/>
              <a:t>. </a:t>
            </a:r>
          </a:p>
          <a:p>
            <a:pPr marL="442913" indent="-442913">
              <a:buFont typeface="Wingdings" panose="05000000000000000000" pitchFamily="2" charset="2"/>
              <a:buChar char="§"/>
            </a:pPr>
            <a:r>
              <a:rPr lang="en-ID" dirty="0" err="1"/>
              <a:t>Lingkungan</a:t>
            </a:r>
            <a:r>
              <a:rPr lang="en-ID" dirty="0"/>
              <a:t> yang </a:t>
            </a:r>
            <a:r>
              <a:rPr lang="en-ID" dirty="0" err="1"/>
              <a:t>dimaksud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,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mendorong</a:t>
            </a:r>
            <a:r>
              <a:rPr lang="en-ID" dirty="0"/>
              <a:t> </a:t>
            </a:r>
            <a:r>
              <a:rPr lang="en-ID" dirty="0" err="1"/>
              <a:t>pembajakan</a:t>
            </a:r>
            <a:r>
              <a:rPr lang="en-ID" dirty="0"/>
              <a:t> </a:t>
            </a:r>
            <a:r>
              <a:rPr lang="en-ID" dirty="0" err="1"/>
              <a:t>perangkat</a:t>
            </a:r>
            <a:r>
              <a:rPr lang="en-ID" dirty="0"/>
              <a:t> </a:t>
            </a:r>
            <a:r>
              <a:rPr lang="en-ID" dirty="0" err="1"/>
              <a:t>lunak</a:t>
            </a:r>
            <a:r>
              <a:rPr lang="en-ID" dirty="0"/>
              <a:t>, </a:t>
            </a:r>
            <a:r>
              <a:rPr lang="en-ID" dirty="0" err="1"/>
              <a:t>meminimalkan</a:t>
            </a:r>
            <a:r>
              <a:rPr lang="en-ID" dirty="0"/>
              <a:t> 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komputasi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tepat</a:t>
            </a:r>
            <a:r>
              <a:rPr lang="en-ID" dirty="0"/>
              <a:t>, dan </a:t>
            </a:r>
            <a:r>
              <a:rPr lang="en-ID" dirty="0" err="1"/>
              <a:t>menghindari</a:t>
            </a:r>
            <a:r>
              <a:rPr lang="en-ID" dirty="0"/>
              <a:t> </a:t>
            </a:r>
            <a:r>
              <a:rPr lang="en-ID" dirty="0" err="1"/>
              <a:t>berbagi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pantas</a:t>
            </a:r>
            <a:r>
              <a:rPr lang="en-ID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617682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2BA9F-0080-45E4-8568-7BB44B22A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114927" cy="1499616"/>
          </a:xfrm>
        </p:spPr>
        <p:txBody>
          <a:bodyPr>
            <a:normAutofit/>
          </a:bodyPr>
          <a:lstStyle/>
          <a:p>
            <a:r>
              <a:rPr lang="en-ID" dirty="0" err="1"/>
              <a:t>Hubungan</a:t>
            </a:r>
            <a:r>
              <a:rPr lang="en-ID" dirty="0"/>
              <a:t> Antara </a:t>
            </a:r>
            <a:r>
              <a:rPr lang="en-ID" dirty="0" err="1"/>
              <a:t>Pekerja</a:t>
            </a:r>
            <a:r>
              <a:rPr lang="en-ID" dirty="0"/>
              <a:t> IT dan Masyarakat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96F37-E3BE-4428-BD3E-C611D2AB3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5999"/>
            <a:ext cx="10766090" cy="4461165"/>
          </a:xfrm>
        </p:spPr>
        <p:txBody>
          <a:bodyPr>
            <a:normAutofit/>
          </a:bodyPr>
          <a:lstStyle/>
          <a:p>
            <a:pPr marL="360363" indent="-360363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ID" sz="2400" dirty="0" err="1"/>
              <a:t>Undang-undang</a:t>
            </a:r>
            <a:r>
              <a:rPr lang="en-ID" sz="2400" dirty="0"/>
              <a:t> </a:t>
            </a:r>
            <a:r>
              <a:rPr lang="en-ID" sz="2400" dirty="0" err="1"/>
              <a:t>bisanya</a:t>
            </a:r>
            <a:r>
              <a:rPr lang="en-ID" sz="2400" dirty="0"/>
              <a:t> </a:t>
            </a:r>
            <a:r>
              <a:rPr lang="en-ID" sz="2400" dirty="0" err="1"/>
              <a:t>menetapkan</a:t>
            </a:r>
            <a:r>
              <a:rPr lang="en-ID" sz="2400" dirty="0"/>
              <a:t> </a:t>
            </a:r>
            <a:r>
              <a:rPr lang="en-ID" sz="2400" dirty="0" err="1"/>
              <a:t>standar</a:t>
            </a:r>
            <a:r>
              <a:rPr lang="en-ID" sz="2400" dirty="0"/>
              <a:t> </a:t>
            </a:r>
            <a:r>
              <a:rPr lang="en-ID" sz="2400" dirty="0" err="1"/>
              <a:t>keselamatan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produk</a:t>
            </a:r>
            <a:r>
              <a:rPr lang="en-ID" sz="2400" dirty="0"/>
              <a:t> dan </a:t>
            </a:r>
            <a:r>
              <a:rPr lang="en-ID" sz="2400" dirty="0" err="1"/>
              <a:t>layanan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melindungi</a:t>
            </a:r>
            <a:r>
              <a:rPr lang="en-ID" sz="2400" dirty="0"/>
              <a:t> </a:t>
            </a:r>
            <a:r>
              <a:rPr lang="en-ID" sz="2400" dirty="0" err="1"/>
              <a:t>masyarakat</a:t>
            </a:r>
            <a:r>
              <a:rPr lang="en-ID" sz="2400" dirty="0"/>
              <a:t>.</a:t>
            </a:r>
          </a:p>
          <a:p>
            <a:pPr marL="360363" indent="-360363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ID" sz="2400" dirty="0" err="1"/>
              <a:t>Tapi</a:t>
            </a:r>
            <a:r>
              <a:rPr lang="en-ID" sz="2400" dirty="0"/>
              <a:t> </a:t>
            </a:r>
            <a:r>
              <a:rPr lang="en-ID" sz="2400" dirty="0" err="1"/>
              <a:t>kadang</a:t>
            </a:r>
            <a:r>
              <a:rPr lang="en-ID" sz="2400" dirty="0"/>
              <a:t> UU </a:t>
            </a:r>
            <a:r>
              <a:rPr lang="en-ID" sz="2400" dirty="0" err="1"/>
              <a:t>kurang</a:t>
            </a:r>
            <a:r>
              <a:rPr lang="en-ID" sz="2400" dirty="0"/>
              <a:t> </a:t>
            </a:r>
            <a:r>
              <a:rPr lang="en-ID" sz="2400" dirty="0" err="1"/>
              <a:t>sempurna</a:t>
            </a:r>
            <a:r>
              <a:rPr lang="en-ID" sz="2400" dirty="0"/>
              <a:t>, dan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bisa</a:t>
            </a:r>
            <a:r>
              <a:rPr lang="en-ID" sz="2400" dirty="0"/>
              <a:t> </a:t>
            </a:r>
            <a:r>
              <a:rPr lang="en-ID" sz="2400" dirty="0" err="1"/>
              <a:t>melindungi</a:t>
            </a:r>
            <a:r>
              <a:rPr lang="en-ID" sz="2400" dirty="0"/>
              <a:t> </a:t>
            </a:r>
            <a:r>
              <a:rPr lang="en-ID" sz="2400" dirty="0" err="1"/>
              <a:t>semua</a:t>
            </a:r>
            <a:r>
              <a:rPr lang="en-ID" sz="2400" dirty="0"/>
              <a:t> </a:t>
            </a:r>
            <a:r>
              <a:rPr lang="en-ID" sz="2400" dirty="0" err="1"/>
              <a:t>efek</a:t>
            </a:r>
            <a:r>
              <a:rPr lang="en-ID" sz="2400" dirty="0"/>
              <a:t> </a:t>
            </a:r>
            <a:r>
              <a:rPr lang="en-ID" sz="2400" dirty="0" err="1"/>
              <a:t>samping</a:t>
            </a:r>
            <a:r>
              <a:rPr lang="en-ID" sz="2400" dirty="0"/>
              <a:t> negative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suatu</a:t>
            </a:r>
            <a:r>
              <a:rPr lang="en-ID" sz="2400" dirty="0"/>
              <a:t> </a:t>
            </a:r>
            <a:r>
              <a:rPr lang="en-ID" sz="2400" dirty="0" err="1"/>
              <a:t>produk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proses. </a:t>
            </a:r>
          </a:p>
          <a:p>
            <a:pPr marL="360363" indent="-360363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ID" sz="2400" dirty="0" err="1"/>
              <a:t>Seringkali</a:t>
            </a:r>
            <a:r>
              <a:rPr lang="en-ID" sz="2400" dirty="0"/>
              <a:t>, </a:t>
            </a:r>
            <a:r>
              <a:rPr lang="en-ID" sz="2400" dirty="0" err="1"/>
              <a:t>profesional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jelas</a:t>
            </a:r>
            <a:r>
              <a:rPr lang="en-ID" sz="2400" dirty="0"/>
              <a:t> </a:t>
            </a:r>
            <a:r>
              <a:rPr lang="en-ID" sz="2400" dirty="0" err="1"/>
              <a:t>melihat</a:t>
            </a:r>
            <a:r>
              <a:rPr lang="en-ID" sz="2400" dirty="0"/>
              <a:t> </a:t>
            </a:r>
            <a:r>
              <a:rPr lang="en-ID" sz="2400" dirty="0" err="1"/>
              <a:t>efek</a:t>
            </a:r>
            <a:r>
              <a:rPr lang="en-ID" sz="2400" dirty="0"/>
              <a:t> </a:t>
            </a:r>
            <a:r>
              <a:rPr lang="en-ID" sz="2400" dirty="0" err="1"/>
              <a:t>samping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suatu</a:t>
            </a:r>
            <a:r>
              <a:rPr lang="en-ID" sz="2400" dirty="0"/>
              <a:t> </a:t>
            </a:r>
            <a:r>
              <a:rPr lang="en-ID" sz="2400" dirty="0" err="1"/>
              <a:t>pekerjaan</a:t>
            </a:r>
            <a:r>
              <a:rPr lang="en-ID" sz="2400" dirty="0"/>
              <a:t> dan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mengambil</a:t>
            </a:r>
            <a:r>
              <a:rPr lang="en-ID" sz="2400" dirty="0"/>
              <a:t> </a:t>
            </a:r>
            <a:r>
              <a:rPr lang="en-ID" sz="2400" dirty="0" err="1"/>
              <a:t>tindakan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menghilangkan</a:t>
            </a:r>
            <a:r>
              <a:rPr lang="en-ID" sz="2400" dirty="0"/>
              <a:t> </a:t>
            </a:r>
            <a:r>
              <a:rPr lang="en-ID" sz="2400" dirty="0" err="1"/>
              <a:t>potensi</a:t>
            </a:r>
            <a:r>
              <a:rPr lang="en-ID" sz="2400" dirty="0"/>
              <a:t> </a:t>
            </a:r>
            <a:r>
              <a:rPr lang="en-ID" sz="2400" dirty="0" err="1"/>
              <a:t>risiko</a:t>
            </a:r>
            <a:r>
              <a:rPr lang="en-ID" sz="2400" dirty="0"/>
              <a:t> </a:t>
            </a:r>
            <a:r>
              <a:rPr lang="en-ID" sz="2400" dirty="0" err="1"/>
              <a:t>publik</a:t>
            </a:r>
            <a:r>
              <a:rPr lang="en-ID" sz="2400" dirty="0"/>
              <a:t>.</a:t>
            </a:r>
          </a:p>
          <a:p>
            <a:pPr marL="360363" indent="-360363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ID" sz="2400" dirty="0"/>
              <a:t>Hal </a:t>
            </a:r>
            <a:r>
              <a:rPr lang="en-ID" sz="2400" dirty="0" err="1"/>
              <a:t>inilah</a:t>
            </a:r>
            <a:r>
              <a:rPr lang="en-ID" sz="2400" dirty="0"/>
              <a:t> yang </a:t>
            </a:r>
            <a:r>
              <a:rPr lang="en-ID" sz="2400" dirty="0" err="1"/>
              <a:t>diharapkan</a:t>
            </a:r>
            <a:r>
              <a:rPr lang="en-ID" sz="2400" dirty="0"/>
              <a:t> </a:t>
            </a:r>
            <a:r>
              <a:rPr lang="en-ID" sz="2400" dirty="0" err="1"/>
              <a:t>masyarakat</a:t>
            </a:r>
            <a:r>
              <a:rPr lang="en-ID" sz="2400" dirty="0"/>
              <a:t>, </a:t>
            </a:r>
            <a:r>
              <a:rPr lang="en-ID" sz="2400" dirty="0" err="1"/>
              <a:t>bahwa</a:t>
            </a:r>
            <a:r>
              <a:rPr lang="en-ID" sz="2400" dirty="0"/>
              <a:t> </a:t>
            </a:r>
            <a:r>
              <a:rPr lang="en-ID" sz="2400" dirty="0" err="1"/>
              <a:t>anggota</a:t>
            </a:r>
            <a:r>
              <a:rPr lang="en-ID" sz="2400" dirty="0"/>
              <a:t> </a:t>
            </a:r>
            <a:r>
              <a:rPr lang="en-ID" sz="2400" dirty="0" err="1"/>
              <a:t>profesi</a:t>
            </a:r>
            <a:r>
              <a:rPr lang="en-ID" sz="2400" dirty="0"/>
              <a:t> </a:t>
            </a:r>
            <a:r>
              <a:rPr lang="en-ID" sz="2400" dirty="0" err="1"/>
              <a:t>bisa</a:t>
            </a:r>
            <a:r>
              <a:rPr lang="en-ID" sz="2400" dirty="0"/>
              <a:t> </a:t>
            </a:r>
            <a:r>
              <a:rPr lang="en-ID" sz="2400" dirty="0" err="1"/>
              <a:t>memberikan</a:t>
            </a:r>
            <a:r>
              <a:rPr lang="en-ID" sz="2400" dirty="0"/>
              <a:t> </a:t>
            </a:r>
            <a:r>
              <a:rPr lang="en-ID" sz="2400" dirty="0" err="1"/>
              <a:t>manfaat</a:t>
            </a:r>
            <a:r>
              <a:rPr lang="en-ID" sz="2400" dirty="0"/>
              <a:t> yang </a:t>
            </a:r>
            <a:r>
              <a:rPr lang="en-ID" sz="2400" dirty="0" err="1"/>
              <a:t>signifikan</a:t>
            </a:r>
            <a:r>
              <a:rPr lang="en-ID" sz="2400" dirty="0"/>
              <a:t> dan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menyebabkan</a:t>
            </a:r>
            <a:r>
              <a:rPr lang="en-ID" sz="2400" dirty="0"/>
              <a:t> </a:t>
            </a:r>
            <a:r>
              <a:rPr lang="en-ID" sz="2400" dirty="0" err="1"/>
              <a:t>kerugian</a:t>
            </a:r>
            <a:r>
              <a:rPr lang="en-ID" sz="2400" dirty="0"/>
              <a:t> </a:t>
            </a:r>
            <a:r>
              <a:rPr lang="en-ID" sz="2400" dirty="0" err="1"/>
              <a:t>melalui</a:t>
            </a:r>
            <a:r>
              <a:rPr lang="en-ID" sz="2400" dirty="0"/>
              <a:t> </a:t>
            </a:r>
            <a:r>
              <a:rPr lang="en-ID" sz="2400" dirty="0" err="1"/>
              <a:t>tindakan</a:t>
            </a:r>
            <a:r>
              <a:rPr lang="en-ID" sz="2400" dirty="0"/>
              <a:t> </a:t>
            </a:r>
            <a:r>
              <a:rPr lang="en-ID" sz="2400" dirty="0" err="1"/>
              <a:t>mereka</a:t>
            </a:r>
            <a:r>
              <a:rPr lang="en-ID" sz="2400" dirty="0"/>
              <a:t>. </a:t>
            </a:r>
          </a:p>
          <a:p>
            <a:pPr>
              <a:lnSpc>
                <a:spcPct val="110000"/>
              </a:lnSpc>
            </a:pP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6812070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2BA9F-0080-45E4-8568-7BB44B22A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114927" cy="1499616"/>
          </a:xfrm>
        </p:spPr>
        <p:txBody>
          <a:bodyPr>
            <a:normAutofit/>
          </a:bodyPr>
          <a:lstStyle/>
          <a:p>
            <a:r>
              <a:rPr lang="en-ID" dirty="0" err="1"/>
              <a:t>Hubungan</a:t>
            </a:r>
            <a:r>
              <a:rPr lang="en-ID" dirty="0"/>
              <a:t> Antara </a:t>
            </a:r>
            <a:r>
              <a:rPr lang="en-ID" dirty="0" err="1"/>
              <a:t>Pekerja</a:t>
            </a:r>
            <a:r>
              <a:rPr lang="en-ID" dirty="0"/>
              <a:t> dan Masyarakat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96F37-E3BE-4428-BD3E-C611D2AB3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5999"/>
            <a:ext cx="10766090" cy="4461165"/>
          </a:xfrm>
        </p:spPr>
        <p:txBody>
          <a:bodyPr>
            <a:noAutofit/>
          </a:bodyPr>
          <a:lstStyle/>
          <a:p>
            <a:pPr marL="360363" indent="-360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Tindakan</a:t>
            </a:r>
            <a:r>
              <a:rPr lang="en-ID" sz="2400" dirty="0"/>
              <a:t> </a:t>
            </a:r>
            <a:r>
              <a:rPr lang="en-ID" sz="2400" dirty="0" err="1"/>
              <a:t>seorang</a:t>
            </a:r>
            <a:r>
              <a:rPr lang="en-ID" sz="2400" dirty="0"/>
              <a:t> </a:t>
            </a:r>
            <a:r>
              <a:rPr lang="en-ID" sz="2400" dirty="0" err="1"/>
              <a:t>pekerja</a:t>
            </a:r>
            <a:r>
              <a:rPr lang="en-ID" sz="2400" dirty="0"/>
              <a:t> IT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mempengaruhi</a:t>
            </a:r>
            <a:r>
              <a:rPr lang="en-ID" sz="2400" dirty="0"/>
              <a:t> </a:t>
            </a:r>
            <a:r>
              <a:rPr lang="en-ID" sz="2400" dirty="0" err="1"/>
              <a:t>masyarakat</a:t>
            </a:r>
            <a:r>
              <a:rPr lang="en-ID" sz="2400" dirty="0"/>
              <a:t>,  </a:t>
            </a:r>
            <a:r>
              <a:rPr lang="en-ID" sz="2400" dirty="0" err="1"/>
              <a:t>misalnya</a:t>
            </a:r>
            <a:r>
              <a:rPr lang="en-ID" sz="2400" dirty="0"/>
              <a:t> :</a:t>
            </a:r>
          </a:p>
          <a:p>
            <a:pPr marL="623888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ID" sz="2000" dirty="0" err="1"/>
              <a:t>Seorang</a:t>
            </a:r>
            <a:r>
              <a:rPr lang="en-ID" sz="2000" dirty="0"/>
              <a:t> </a:t>
            </a:r>
            <a:r>
              <a:rPr lang="en-ID" sz="2000" dirty="0" err="1"/>
              <a:t>analis</a:t>
            </a:r>
            <a:r>
              <a:rPr lang="en-ID" sz="2000" dirty="0"/>
              <a:t> system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merancang</a:t>
            </a:r>
            <a:r>
              <a:rPr lang="en-ID" sz="2000" dirty="0"/>
              <a:t> </a:t>
            </a:r>
            <a:r>
              <a:rPr lang="en-ID" sz="2000" dirty="0" err="1"/>
              <a:t>sistem</a:t>
            </a:r>
            <a:r>
              <a:rPr lang="en-ID" sz="2000" dirty="0"/>
              <a:t> </a:t>
            </a:r>
            <a:r>
              <a:rPr lang="en-ID" sz="2000" dirty="0" err="1"/>
              <a:t>kontrol</a:t>
            </a:r>
            <a:r>
              <a:rPr lang="en-ID" sz="2000" dirty="0"/>
              <a:t> </a:t>
            </a:r>
            <a:r>
              <a:rPr lang="en-ID" sz="2000" dirty="0" err="1"/>
              <a:t>berbasis</a:t>
            </a:r>
            <a:r>
              <a:rPr lang="en-ID" sz="2000" dirty="0"/>
              <a:t> </a:t>
            </a:r>
            <a:r>
              <a:rPr lang="en-ID" sz="2000" dirty="0" err="1"/>
              <a:t>komputer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memantau</a:t>
            </a:r>
            <a:r>
              <a:rPr lang="en-ID" sz="2000" dirty="0"/>
              <a:t> proses </a:t>
            </a:r>
            <a:r>
              <a:rPr lang="en-ID" sz="2000" dirty="0" err="1"/>
              <a:t>pembuatan</a:t>
            </a:r>
            <a:r>
              <a:rPr lang="en-ID" sz="2000" dirty="0"/>
              <a:t> </a:t>
            </a:r>
            <a:r>
              <a:rPr lang="en-ID" sz="2000" dirty="0" err="1"/>
              <a:t>bahan</a:t>
            </a:r>
            <a:r>
              <a:rPr lang="en-ID" sz="2000" dirty="0"/>
              <a:t> </a:t>
            </a:r>
            <a:r>
              <a:rPr lang="en-ID" sz="2000" dirty="0" err="1"/>
              <a:t>kimia</a:t>
            </a:r>
            <a:r>
              <a:rPr lang="en-ID" sz="2000" dirty="0"/>
              <a:t> oleh </a:t>
            </a:r>
            <a:r>
              <a:rPr lang="en-ID" sz="2000" dirty="0" err="1"/>
              <a:t>pabrik</a:t>
            </a:r>
            <a:r>
              <a:rPr lang="en-ID" sz="2000" dirty="0"/>
              <a:t> yang </a:t>
            </a:r>
            <a:r>
              <a:rPr lang="en-ID" sz="2000" dirty="0" err="1"/>
              <a:t>berdekatan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tempat</a:t>
            </a:r>
            <a:r>
              <a:rPr lang="en-ID" sz="2000" dirty="0"/>
              <a:t> </a:t>
            </a:r>
            <a:r>
              <a:rPr lang="en-ID" sz="2000" dirty="0" err="1"/>
              <a:t>tinggalnya</a:t>
            </a:r>
            <a:r>
              <a:rPr lang="en-ID" sz="2000" dirty="0"/>
              <a:t>. </a:t>
            </a:r>
            <a:r>
              <a:rPr lang="en-ID" sz="2000" dirty="0" err="1"/>
              <a:t>Kegagalan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kesalahan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sistem</a:t>
            </a:r>
            <a:r>
              <a:rPr lang="en-ID" sz="2000" dirty="0"/>
              <a:t>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menimbulkan</a:t>
            </a:r>
            <a:r>
              <a:rPr lang="en-ID" sz="2000" dirty="0"/>
              <a:t> </a:t>
            </a:r>
            <a:r>
              <a:rPr lang="en-ID" sz="2000" dirty="0" err="1"/>
              <a:t>resiko</a:t>
            </a:r>
            <a:r>
              <a:rPr lang="en-ID" sz="2000" dirty="0"/>
              <a:t> </a:t>
            </a:r>
            <a:r>
              <a:rPr lang="en-ID" sz="2000" dirty="0" err="1"/>
              <a:t>bagi</a:t>
            </a:r>
            <a:r>
              <a:rPr lang="en-ID" sz="2000" dirty="0"/>
              <a:t> </a:t>
            </a:r>
            <a:r>
              <a:rPr lang="en-ID" sz="2000" dirty="0" err="1"/>
              <a:t>penduduk</a:t>
            </a:r>
            <a:r>
              <a:rPr lang="en-ID" sz="2000" dirty="0"/>
              <a:t> di </a:t>
            </a:r>
            <a:r>
              <a:rPr lang="en-ID" sz="2000" dirty="0" err="1"/>
              <a:t>dekat</a:t>
            </a:r>
            <a:r>
              <a:rPr lang="en-ID" sz="2000" dirty="0"/>
              <a:t> </a:t>
            </a:r>
            <a:r>
              <a:rPr lang="en-ID" sz="2000" dirty="0" err="1"/>
              <a:t>pabrik</a:t>
            </a:r>
            <a:r>
              <a:rPr lang="en-ID" sz="2000" dirty="0"/>
              <a:t>. </a:t>
            </a:r>
            <a:r>
              <a:rPr lang="en-ID" sz="2000" dirty="0" err="1"/>
              <a:t>Jika</a:t>
            </a:r>
            <a:r>
              <a:rPr lang="en-ID" sz="2000" dirty="0"/>
              <a:t> </a:t>
            </a:r>
            <a:r>
              <a:rPr lang="en-ID" sz="2000" dirty="0" err="1"/>
              <a:t>kebetulan</a:t>
            </a:r>
            <a:r>
              <a:rPr lang="en-ID" sz="2000" dirty="0"/>
              <a:t> </a:t>
            </a:r>
            <a:r>
              <a:rPr lang="en-ID" sz="2000" dirty="0" err="1"/>
              <a:t>sistemnya</a:t>
            </a:r>
            <a:r>
              <a:rPr lang="en-ID" sz="2000" dirty="0"/>
              <a:t> </a:t>
            </a:r>
            <a:r>
              <a:rPr lang="en-ID" sz="2000" dirty="0" err="1"/>
              <a:t>memang</a:t>
            </a:r>
            <a:r>
              <a:rPr lang="en-ID" sz="2000" dirty="0"/>
              <a:t> salah dan </a:t>
            </a:r>
            <a:r>
              <a:rPr lang="en-ID" sz="2000" dirty="0" err="1"/>
              <a:t>penduduk</a:t>
            </a:r>
            <a:r>
              <a:rPr lang="en-ID" sz="2000" dirty="0"/>
              <a:t> </a:t>
            </a:r>
            <a:r>
              <a:rPr lang="en-ID" sz="2000" dirty="0" err="1"/>
              <a:t>terkena</a:t>
            </a:r>
            <a:r>
              <a:rPr lang="en-ID" sz="2000" dirty="0"/>
              <a:t> </a:t>
            </a:r>
            <a:r>
              <a:rPr lang="en-ID" sz="2000" dirty="0" err="1"/>
              <a:t>resiko</a:t>
            </a:r>
            <a:r>
              <a:rPr lang="en-ID" sz="2000" dirty="0"/>
              <a:t> </a:t>
            </a:r>
            <a:r>
              <a:rPr lang="en-ID" sz="2000" dirty="0" err="1"/>
              <a:t>tersebut</a:t>
            </a:r>
            <a:r>
              <a:rPr lang="en-ID" sz="2000" dirty="0"/>
              <a:t>, </a:t>
            </a:r>
            <a:r>
              <a:rPr lang="en-ID" sz="2000" dirty="0" err="1"/>
              <a:t>maka</a:t>
            </a:r>
            <a:r>
              <a:rPr lang="en-ID" sz="2000" dirty="0"/>
              <a:t> </a:t>
            </a:r>
            <a:r>
              <a:rPr lang="en-ID" sz="2000" dirty="0" err="1"/>
              <a:t>akibatnya</a:t>
            </a:r>
            <a:r>
              <a:rPr lang="en-ID" sz="2000" dirty="0"/>
              <a:t>, </a:t>
            </a:r>
            <a:r>
              <a:rPr lang="en-ID" sz="2000" dirty="0" err="1"/>
              <a:t>seorang</a:t>
            </a:r>
            <a:r>
              <a:rPr lang="en-ID" sz="2000" dirty="0"/>
              <a:t> </a:t>
            </a:r>
            <a:r>
              <a:rPr lang="en-ID" sz="2000" dirty="0" err="1"/>
              <a:t>analis</a:t>
            </a:r>
            <a:r>
              <a:rPr lang="en-ID" sz="2000" dirty="0"/>
              <a:t> </a:t>
            </a:r>
            <a:r>
              <a:rPr lang="en-ID" sz="2000" dirty="0" err="1"/>
              <a:t>sitem</a:t>
            </a:r>
            <a:r>
              <a:rPr lang="en-ID" sz="2000" dirty="0"/>
              <a:t> </a:t>
            </a:r>
            <a:r>
              <a:rPr lang="en-ID" sz="2000" dirty="0" err="1"/>
              <a:t>tersebut</a:t>
            </a:r>
            <a:r>
              <a:rPr lang="en-ID" sz="2000" dirty="0"/>
              <a:t> </a:t>
            </a:r>
            <a:r>
              <a:rPr lang="en-ID" sz="2000" dirty="0" err="1"/>
              <a:t>mendapat</a:t>
            </a:r>
            <a:r>
              <a:rPr lang="en-ID" sz="2000" dirty="0"/>
              <a:t> </a:t>
            </a:r>
            <a:r>
              <a:rPr lang="en-ID" sz="2000" dirty="0" err="1"/>
              <a:t>imbas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merenggangnya</a:t>
            </a:r>
            <a:r>
              <a:rPr lang="en-ID" sz="2000" dirty="0"/>
              <a:t> </a:t>
            </a:r>
            <a:r>
              <a:rPr lang="en-ID" sz="2000" dirty="0" err="1"/>
              <a:t>hubungan</a:t>
            </a:r>
            <a:r>
              <a:rPr lang="en-ID" sz="2000" dirty="0"/>
              <a:t> </a:t>
            </a:r>
            <a:r>
              <a:rPr lang="en-ID" sz="2000" dirty="0" err="1"/>
              <a:t>baik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anggota</a:t>
            </a:r>
            <a:r>
              <a:rPr lang="en-ID" sz="2000" dirty="0"/>
              <a:t> </a:t>
            </a:r>
            <a:r>
              <a:rPr lang="en-ID" sz="2000" dirty="0" err="1"/>
              <a:t>masyarakat</a:t>
            </a:r>
            <a:r>
              <a:rPr lang="en-ID" sz="2000" dirty="0"/>
              <a:t>. </a:t>
            </a:r>
          </a:p>
          <a:p>
            <a:pPr marL="360363" indent="-360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Saat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ada</a:t>
            </a:r>
            <a:r>
              <a:rPr lang="en-ID" sz="2400" dirty="0"/>
              <a:t> </a:t>
            </a:r>
            <a:r>
              <a:rPr lang="en-ID" sz="2400" dirty="0" err="1"/>
              <a:t>organisasi</a:t>
            </a:r>
            <a:r>
              <a:rPr lang="en-ID" sz="2400" dirty="0"/>
              <a:t> formal yang </a:t>
            </a:r>
            <a:r>
              <a:rPr lang="en-ID" sz="2400" dirty="0" err="1"/>
              <a:t>bertanggung</a:t>
            </a:r>
            <a:r>
              <a:rPr lang="en-ID" sz="2400" dirty="0"/>
              <a:t> </a:t>
            </a:r>
            <a:r>
              <a:rPr lang="en-ID" sz="2400" dirty="0" err="1"/>
              <a:t>jawab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menetapkan</a:t>
            </a:r>
            <a:r>
              <a:rPr lang="en-ID" sz="2400" dirty="0"/>
              <a:t> dan </a:t>
            </a:r>
            <a:r>
              <a:rPr lang="en-ID" sz="2400" dirty="0" err="1"/>
              <a:t>mempertahankan</a:t>
            </a:r>
            <a:r>
              <a:rPr lang="en-ID" sz="2400" dirty="0"/>
              <a:t> </a:t>
            </a:r>
            <a:r>
              <a:rPr lang="en-ID" sz="2400" dirty="0" err="1"/>
              <a:t>standar</a:t>
            </a:r>
            <a:r>
              <a:rPr lang="en-ID" sz="2400" dirty="0"/>
              <a:t> yang </a:t>
            </a:r>
            <a:r>
              <a:rPr lang="en-ID" sz="2400" dirty="0" err="1"/>
              <a:t>melindungi</a:t>
            </a:r>
            <a:r>
              <a:rPr lang="en-ID" sz="2400" dirty="0"/>
              <a:t> </a:t>
            </a:r>
            <a:r>
              <a:rPr lang="en-ID" sz="2400" dirty="0" err="1"/>
              <a:t>masyarakat</a:t>
            </a:r>
            <a:r>
              <a:rPr lang="en-ID" sz="2400" dirty="0"/>
              <a:t>.</a:t>
            </a:r>
          </a:p>
          <a:p>
            <a:pPr marL="360363" indent="-360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Namun</a:t>
            </a:r>
            <a:r>
              <a:rPr lang="en-ID" sz="2400" dirty="0"/>
              <a:t>, </a:t>
            </a:r>
            <a:r>
              <a:rPr lang="en-ID" sz="2400" dirty="0" err="1"/>
              <a:t>ada</a:t>
            </a:r>
            <a:r>
              <a:rPr lang="en-ID" sz="2400" dirty="0"/>
              <a:t> </a:t>
            </a:r>
            <a:r>
              <a:rPr lang="en-ID" sz="2400" dirty="0" err="1"/>
              <a:t>sejumlah</a:t>
            </a:r>
            <a:r>
              <a:rPr lang="en-ID" sz="2400" dirty="0"/>
              <a:t> </a:t>
            </a:r>
            <a:r>
              <a:rPr lang="en-ID" sz="2400" dirty="0" err="1"/>
              <a:t>organisasi</a:t>
            </a:r>
            <a:r>
              <a:rPr lang="en-ID" sz="2400" dirty="0"/>
              <a:t> professional yang </a:t>
            </a:r>
            <a:r>
              <a:rPr lang="en-ID" sz="2400" dirty="0" err="1"/>
              <a:t>memberikan</a:t>
            </a:r>
            <a:r>
              <a:rPr lang="en-ID" sz="2400" dirty="0"/>
              <a:t> </a:t>
            </a:r>
            <a:r>
              <a:rPr lang="en-ID" sz="2400" dirty="0" err="1"/>
              <a:t>kode</a:t>
            </a:r>
            <a:r>
              <a:rPr lang="en-ID" sz="2400" dirty="0"/>
              <a:t> </a:t>
            </a:r>
            <a:r>
              <a:rPr lang="en-ID" sz="2400" dirty="0" err="1"/>
              <a:t>etik</a:t>
            </a:r>
            <a:r>
              <a:rPr lang="en-ID" sz="2400" dirty="0"/>
              <a:t> </a:t>
            </a:r>
            <a:r>
              <a:rPr lang="en-ID" sz="2400" dirty="0" err="1"/>
              <a:t>profesional</a:t>
            </a:r>
            <a:r>
              <a:rPr lang="en-ID" sz="2400" dirty="0"/>
              <a:t> yang </a:t>
            </a:r>
            <a:r>
              <a:rPr lang="en-ID" sz="2400" dirty="0" err="1"/>
              <a:t>berguna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memandu</a:t>
            </a:r>
            <a:r>
              <a:rPr lang="en-ID" sz="2400" dirty="0"/>
              <a:t> </a:t>
            </a:r>
            <a:r>
              <a:rPr lang="en-ID" sz="2400" dirty="0" err="1"/>
              <a:t>tindakan</a:t>
            </a:r>
            <a:r>
              <a:rPr lang="en-ID" sz="2400" dirty="0"/>
              <a:t> yang </a:t>
            </a:r>
            <a:r>
              <a:rPr lang="en-ID" sz="2400" dirty="0" err="1"/>
              <a:t>mendukung</a:t>
            </a:r>
            <a:r>
              <a:rPr lang="en-ID" sz="2400" dirty="0"/>
              <a:t> </a:t>
            </a:r>
            <a:r>
              <a:rPr lang="en-ID" sz="2400" dirty="0" err="1"/>
              <a:t>perilaku</a:t>
            </a:r>
            <a:r>
              <a:rPr lang="en-ID" sz="2400" dirty="0"/>
              <a:t> </a:t>
            </a:r>
            <a:r>
              <a:rPr lang="en-ID" sz="2400" dirty="0" err="1"/>
              <a:t>etis</a:t>
            </a:r>
            <a:r>
              <a:rPr lang="en-ID" sz="2400" dirty="0"/>
              <a:t> </a:t>
            </a:r>
            <a:r>
              <a:rPr lang="en-ID" sz="2400" dirty="0" err="1"/>
              <a:t>pekerja</a:t>
            </a:r>
            <a:r>
              <a:rPr lang="en-ID" sz="2400" dirty="0"/>
              <a:t> IT.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ID" sz="2400" dirty="0"/>
              <a:t> 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6518070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95123-9DDE-474E-B8BF-9655A61A4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Kode</a:t>
            </a:r>
            <a:r>
              <a:rPr lang="en-ID" dirty="0"/>
              <a:t> </a:t>
            </a:r>
            <a:r>
              <a:rPr lang="en-ID" dirty="0" err="1"/>
              <a:t>Etik</a:t>
            </a:r>
            <a:r>
              <a:rPr lang="en-ID" dirty="0"/>
              <a:t> </a:t>
            </a:r>
            <a:r>
              <a:rPr lang="en-ID" dirty="0" err="1"/>
              <a:t>Profesional</a:t>
            </a:r>
            <a:endParaRPr lang="en-ID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E8E9FF-3C51-42BE-BE1B-286379F4A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3"/>
            <a:ext cx="10876927" cy="4551494"/>
          </a:xfrm>
        </p:spPr>
        <p:txBody>
          <a:bodyPr>
            <a:noAutofit/>
          </a:bodyPr>
          <a:lstStyle/>
          <a:p>
            <a:pPr marL="360363" indent="-360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Kode</a:t>
            </a:r>
            <a:r>
              <a:rPr lang="en-ID" sz="2400" dirty="0"/>
              <a:t> </a:t>
            </a:r>
            <a:r>
              <a:rPr lang="en-ID" sz="2400" dirty="0" err="1"/>
              <a:t>etik</a:t>
            </a:r>
            <a:r>
              <a:rPr lang="en-ID" sz="2400" dirty="0"/>
              <a:t> </a:t>
            </a:r>
            <a:r>
              <a:rPr lang="en-ID" sz="2400" dirty="0" err="1"/>
              <a:t>profesional</a:t>
            </a:r>
            <a:r>
              <a:rPr lang="en-ID" sz="2400" dirty="0"/>
              <a:t> </a:t>
            </a:r>
            <a:r>
              <a:rPr lang="en-ID" sz="2400" dirty="0" err="1"/>
              <a:t>menyatakan</a:t>
            </a:r>
            <a:r>
              <a:rPr lang="en-ID" sz="2400" dirty="0"/>
              <a:t> </a:t>
            </a:r>
            <a:r>
              <a:rPr lang="en-ID" sz="2400" dirty="0" err="1"/>
              <a:t>prinsip</a:t>
            </a:r>
            <a:r>
              <a:rPr lang="en-ID" sz="2400" dirty="0"/>
              <a:t> dan </a:t>
            </a:r>
            <a:r>
              <a:rPr lang="en-ID" sz="2400" dirty="0" err="1"/>
              <a:t>nilai</a:t>
            </a:r>
            <a:r>
              <a:rPr lang="en-ID" sz="2400" dirty="0"/>
              <a:t> inti yang </a:t>
            </a:r>
            <a:r>
              <a:rPr lang="en-ID" sz="2400" dirty="0" err="1"/>
              <a:t>penting</a:t>
            </a:r>
            <a:r>
              <a:rPr lang="en-ID" sz="2400" dirty="0"/>
              <a:t> </a:t>
            </a:r>
            <a:r>
              <a:rPr lang="en-ID" sz="2400" dirty="0" err="1"/>
              <a:t>bagi</a:t>
            </a:r>
            <a:r>
              <a:rPr lang="en-ID" sz="2400" dirty="0"/>
              <a:t> </a:t>
            </a:r>
            <a:r>
              <a:rPr lang="en-ID" sz="2400" dirty="0" err="1"/>
              <a:t>kelompok</a:t>
            </a:r>
            <a:r>
              <a:rPr lang="en-ID" sz="2400" dirty="0"/>
              <a:t> </a:t>
            </a:r>
            <a:r>
              <a:rPr lang="en-ID" sz="2400" dirty="0" err="1"/>
              <a:t>pekerjaan</a:t>
            </a:r>
            <a:r>
              <a:rPr lang="en-ID" sz="2400" dirty="0"/>
              <a:t> </a:t>
            </a:r>
            <a:r>
              <a:rPr lang="en-ID" sz="2400" dirty="0" err="1"/>
              <a:t>tertentu</a:t>
            </a:r>
            <a:r>
              <a:rPr lang="en-ID" sz="2400" dirty="0"/>
              <a:t>. </a:t>
            </a:r>
          </a:p>
          <a:p>
            <a:pPr marL="360363" indent="-360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Sebagian</a:t>
            </a:r>
            <a:r>
              <a:rPr lang="en-ID" sz="2400" dirty="0"/>
              <a:t> </a:t>
            </a:r>
            <a:r>
              <a:rPr lang="en-ID" sz="2400" dirty="0" err="1"/>
              <a:t>besar</a:t>
            </a:r>
            <a:r>
              <a:rPr lang="en-ID" sz="2400" dirty="0"/>
              <a:t> </a:t>
            </a:r>
            <a:r>
              <a:rPr lang="en-ID" sz="2400" dirty="0" err="1"/>
              <a:t>kode</a:t>
            </a:r>
            <a:r>
              <a:rPr lang="en-ID" sz="2400" dirty="0"/>
              <a:t> </a:t>
            </a:r>
            <a:r>
              <a:rPr lang="en-ID" sz="2400" dirty="0" err="1"/>
              <a:t>etik</a:t>
            </a:r>
            <a:r>
              <a:rPr lang="en-ID" sz="2400" dirty="0"/>
              <a:t> yang </a:t>
            </a:r>
            <a:r>
              <a:rPr lang="en-ID" sz="2400" dirty="0" err="1"/>
              <a:t>dibuat</a:t>
            </a:r>
            <a:r>
              <a:rPr lang="en-ID" sz="2400" dirty="0"/>
              <a:t> oleh </a:t>
            </a:r>
            <a:r>
              <a:rPr lang="en-ID" sz="2400" dirty="0" err="1"/>
              <a:t>organisasi</a:t>
            </a:r>
            <a:r>
              <a:rPr lang="en-ID" sz="2400" dirty="0"/>
              <a:t> </a:t>
            </a:r>
            <a:r>
              <a:rPr lang="en-ID" sz="2400" dirty="0" err="1"/>
              <a:t>profesional</a:t>
            </a:r>
            <a:r>
              <a:rPr lang="en-ID" sz="2400" dirty="0"/>
              <a:t> </a:t>
            </a:r>
            <a:r>
              <a:rPr lang="en-ID" sz="2400" dirty="0" err="1"/>
              <a:t>miliki</a:t>
            </a:r>
            <a:r>
              <a:rPr lang="en-ID" sz="2400" dirty="0"/>
              <a:t> </a:t>
            </a:r>
            <a:r>
              <a:rPr lang="en-ID" sz="2400" dirty="0" err="1"/>
              <a:t>dua</a:t>
            </a:r>
            <a:r>
              <a:rPr lang="en-ID" sz="2400" dirty="0"/>
              <a:t> </a:t>
            </a:r>
            <a:r>
              <a:rPr lang="en-ID" sz="2400" dirty="0" err="1"/>
              <a:t>bagian</a:t>
            </a:r>
            <a:r>
              <a:rPr lang="en-ID" sz="2400" dirty="0"/>
              <a:t> </a:t>
            </a:r>
            <a:r>
              <a:rPr lang="en-ID" sz="2400" dirty="0" err="1"/>
              <a:t>utama</a:t>
            </a:r>
            <a:r>
              <a:rPr lang="en-ID" sz="2400" dirty="0"/>
              <a:t>: </a:t>
            </a:r>
          </a:p>
          <a:p>
            <a:pPr marL="984250" lvl="1" indent="-360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Menguraikan</a:t>
            </a:r>
            <a:r>
              <a:rPr lang="en-ID" sz="2400" dirty="0"/>
              <a:t> </a:t>
            </a:r>
            <a:r>
              <a:rPr lang="en-ID" sz="2400" dirty="0" err="1"/>
              <a:t>apa</a:t>
            </a:r>
            <a:r>
              <a:rPr lang="en-ID" sz="2400" dirty="0"/>
              <a:t> yang </a:t>
            </a:r>
            <a:r>
              <a:rPr lang="en-ID" sz="2400" dirty="0" err="1"/>
              <a:t>menjadi</a:t>
            </a:r>
            <a:r>
              <a:rPr lang="en-ID" sz="2400" dirty="0"/>
              <a:t> </a:t>
            </a:r>
            <a:r>
              <a:rPr lang="en-ID" sz="2400" dirty="0" err="1"/>
              <a:t>keinginan</a:t>
            </a:r>
            <a:r>
              <a:rPr lang="en-ID" sz="2400" dirty="0"/>
              <a:t> </a:t>
            </a:r>
            <a:r>
              <a:rPr lang="en-ID" sz="2400" dirty="0" err="1"/>
              <a:t>organisasi</a:t>
            </a:r>
            <a:r>
              <a:rPr lang="en-ID" sz="2400" dirty="0"/>
              <a:t> </a:t>
            </a:r>
          </a:p>
          <a:p>
            <a:pPr marL="984250" lvl="1" indent="-360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Mencantumkan</a:t>
            </a:r>
            <a:r>
              <a:rPr lang="en-ID" sz="2400" dirty="0"/>
              <a:t> </a:t>
            </a:r>
            <a:r>
              <a:rPr lang="en-ID" sz="2400" dirty="0" err="1"/>
              <a:t>aturan</a:t>
            </a:r>
            <a:r>
              <a:rPr lang="en-ID" sz="2400" dirty="0"/>
              <a:t> dan </a:t>
            </a:r>
            <a:r>
              <a:rPr lang="en-ID" sz="2400" dirty="0" err="1"/>
              <a:t>prinsip</a:t>
            </a:r>
            <a:r>
              <a:rPr lang="en-ID" sz="2400" dirty="0"/>
              <a:t> yang </a:t>
            </a:r>
            <a:r>
              <a:rPr lang="en-ID" sz="2400" dirty="0" err="1"/>
              <a:t>diharapkan</a:t>
            </a:r>
            <a:r>
              <a:rPr lang="en-ID" sz="2400" dirty="0"/>
              <a:t> oleh </a:t>
            </a:r>
            <a:r>
              <a:rPr lang="en-ID" sz="2400" dirty="0" err="1"/>
              <a:t>anggota</a:t>
            </a:r>
            <a:r>
              <a:rPr lang="en-ID" sz="2400" dirty="0"/>
              <a:t> </a:t>
            </a:r>
            <a:r>
              <a:rPr lang="en-ID" sz="2400" dirty="0" err="1"/>
              <a:t>organisasi</a:t>
            </a:r>
            <a:endParaRPr lang="en-ID" sz="2400" dirty="0"/>
          </a:p>
          <a:p>
            <a:pPr marL="360363" indent="-360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Hukum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memberikan</a:t>
            </a:r>
            <a:r>
              <a:rPr lang="en-ID" sz="2400" dirty="0"/>
              <a:t> </a:t>
            </a:r>
            <a:r>
              <a:rPr lang="en-ID" sz="2400" dirty="0" err="1"/>
              <a:t>panduan</a:t>
            </a:r>
            <a:r>
              <a:rPr lang="en-ID" sz="2400" dirty="0"/>
              <a:t> </a:t>
            </a:r>
            <a:r>
              <a:rPr lang="en-ID" sz="2400" dirty="0" err="1"/>
              <a:t>lengkap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perilaku</a:t>
            </a:r>
            <a:r>
              <a:rPr lang="en-ID" sz="2400" dirty="0"/>
              <a:t> </a:t>
            </a:r>
            <a:r>
              <a:rPr lang="en-ID" sz="2400" dirty="0" err="1"/>
              <a:t>etis</a:t>
            </a:r>
            <a:r>
              <a:rPr lang="en-ID" sz="2400" dirty="0"/>
              <a:t>. </a:t>
            </a:r>
          </a:p>
          <a:p>
            <a:pPr marL="360363" indent="-360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Hanya</a:t>
            </a:r>
            <a:r>
              <a:rPr lang="en-ID" sz="2400" dirty="0"/>
              <a:t> </a:t>
            </a:r>
            <a:r>
              <a:rPr lang="en-ID" sz="2400" dirty="0" err="1"/>
              <a:t>karena</a:t>
            </a:r>
            <a:r>
              <a:rPr lang="en-ID" sz="2400" dirty="0"/>
              <a:t> </a:t>
            </a:r>
            <a:r>
              <a:rPr lang="en-ID" sz="2400" dirty="0" err="1"/>
              <a:t>suatu</a:t>
            </a:r>
            <a:r>
              <a:rPr lang="en-ID" sz="2400" dirty="0"/>
              <a:t> </a:t>
            </a:r>
            <a:r>
              <a:rPr lang="en-ID" sz="2400" dirty="0" err="1"/>
              <a:t>kegiatan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didefinisikan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ilegal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berarti</a:t>
            </a:r>
            <a:r>
              <a:rPr lang="en-ID" sz="2400" dirty="0"/>
              <a:t> </a:t>
            </a:r>
            <a:r>
              <a:rPr lang="en-ID" sz="2400" dirty="0" err="1"/>
              <a:t>itu</a:t>
            </a:r>
            <a:r>
              <a:rPr lang="en-ID" sz="2400" dirty="0"/>
              <a:t> </a:t>
            </a:r>
            <a:r>
              <a:rPr lang="en-ID" sz="2400" dirty="0" err="1"/>
              <a:t>etis</a:t>
            </a:r>
            <a:r>
              <a:rPr lang="en-ID" sz="2400" dirty="0"/>
              <a:t>. </a:t>
            </a:r>
          </a:p>
          <a:p>
            <a:pPr marL="360363" indent="-360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Kode</a:t>
            </a:r>
            <a:r>
              <a:rPr lang="en-ID" sz="2400" dirty="0"/>
              <a:t> </a:t>
            </a:r>
            <a:r>
              <a:rPr lang="en-ID" sz="2400" dirty="0" err="1"/>
              <a:t>etik</a:t>
            </a:r>
            <a:r>
              <a:rPr lang="en-ID" sz="2400" dirty="0"/>
              <a:t> </a:t>
            </a:r>
            <a:r>
              <a:rPr lang="en-ID" sz="2400" dirty="0" err="1"/>
              <a:t>profesional</a:t>
            </a:r>
            <a:r>
              <a:rPr lang="en-ID" sz="2400" dirty="0"/>
              <a:t> juga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bisa</a:t>
            </a:r>
            <a:r>
              <a:rPr lang="en-ID" sz="2400" dirty="0"/>
              <a:t> </a:t>
            </a:r>
            <a:r>
              <a:rPr lang="en-ID" sz="2400" dirty="0" err="1"/>
              <a:t>diharapkan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memberikan</a:t>
            </a:r>
            <a:r>
              <a:rPr lang="en-ID" sz="2400" dirty="0"/>
              <a:t> </a:t>
            </a:r>
            <a:r>
              <a:rPr lang="en-ID" sz="2400" dirty="0" err="1"/>
              <a:t>jawaban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setiap</a:t>
            </a:r>
            <a:r>
              <a:rPr lang="en-ID" sz="2400" dirty="0"/>
              <a:t> </a:t>
            </a:r>
            <a:r>
              <a:rPr lang="en-ID" sz="2400" dirty="0" err="1"/>
              <a:t>dilema</a:t>
            </a:r>
            <a:r>
              <a:rPr lang="en-ID" sz="2400" dirty="0"/>
              <a:t> </a:t>
            </a:r>
            <a:r>
              <a:rPr lang="en-ID" sz="2400" dirty="0" err="1"/>
              <a:t>etika</a:t>
            </a:r>
            <a:r>
              <a:rPr lang="en-ID" sz="2400" dirty="0"/>
              <a:t> —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ada</a:t>
            </a:r>
            <a:r>
              <a:rPr lang="en-ID" sz="2400" dirty="0"/>
              <a:t> </a:t>
            </a:r>
            <a:r>
              <a:rPr lang="en-ID" sz="2400" dirty="0" err="1"/>
              <a:t>kode</a:t>
            </a:r>
            <a:r>
              <a:rPr lang="en-ID" sz="2400" dirty="0"/>
              <a:t> yang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menjadi</a:t>
            </a:r>
            <a:r>
              <a:rPr lang="en-ID" sz="2400" dirty="0"/>
              <a:t> definitive </a:t>
            </a:r>
            <a:r>
              <a:rPr lang="en-ID" sz="2400" dirty="0" err="1"/>
              <a:t>koleksi</a:t>
            </a:r>
            <a:r>
              <a:rPr lang="en-ID" sz="2400" dirty="0"/>
              <a:t> </a:t>
            </a:r>
            <a:r>
              <a:rPr lang="en-ID" sz="2400" dirty="0" err="1"/>
              <a:t>standar</a:t>
            </a:r>
            <a:r>
              <a:rPr lang="en-ID" sz="2400" dirty="0"/>
              <a:t> </a:t>
            </a:r>
            <a:r>
              <a:rPr lang="en-ID" sz="2400" dirty="0" err="1"/>
              <a:t>perilaku</a:t>
            </a:r>
            <a:r>
              <a:rPr lang="en-ID" sz="2400" dirty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9122447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95123-9DDE-474E-B8BF-9655A61A4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Kode</a:t>
            </a:r>
            <a:r>
              <a:rPr lang="en-ID" dirty="0"/>
              <a:t> </a:t>
            </a:r>
            <a:r>
              <a:rPr lang="en-ID" dirty="0" err="1"/>
              <a:t>Etik</a:t>
            </a:r>
            <a:r>
              <a:rPr lang="en-ID" dirty="0"/>
              <a:t> </a:t>
            </a:r>
            <a:r>
              <a:rPr lang="en-ID" dirty="0" err="1"/>
              <a:t>Profesional</a:t>
            </a:r>
            <a:endParaRPr lang="en-ID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E8E9FF-3C51-42BE-BE1B-286379F4A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3"/>
            <a:ext cx="10876927" cy="45514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dirty="0" err="1"/>
              <a:t>Mengikuti</a:t>
            </a:r>
            <a:r>
              <a:rPr lang="en-ID" dirty="0"/>
              <a:t> </a:t>
            </a:r>
            <a:r>
              <a:rPr lang="en-ID" dirty="0" err="1"/>
              <a:t>kode</a:t>
            </a:r>
            <a:r>
              <a:rPr lang="en-ID" dirty="0"/>
              <a:t> </a:t>
            </a:r>
            <a:r>
              <a:rPr lang="en-ID" dirty="0" err="1"/>
              <a:t>etik</a:t>
            </a:r>
            <a:r>
              <a:rPr lang="en-ID" dirty="0"/>
              <a:t> </a:t>
            </a:r>
            <a:r>
              <a:rPr lang="en-ID" dirty="0" err="1"/>
              <a:t>profesi</a:t>
            </a:r>
            <a:r>
              <a:rPr lang="en-ID" dirty="0"/>
              <a:t> </a:t>
            </a:r>
            <a:r>
              <a:rPr lang="en-ID" dirty="0" err="1"/>
              <a:t>bisavmenghasilkan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manfaat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individu</a:t>
            </a:r>
            <a:r>
              <a:rPr lang="en-ID" dirty="0"/>
              <a:t>, </a:t>
            </a:r>
            <a:r>
              <a:rPr lang="en-ID" dirty="0" err="1"/>
              <a:t>profesi</a:t>
            </a:r>
            <a:r>
              <a:rPr lang="en-ID" dirty="0"/>
              <a:t>, dan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keseluruhan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:</a:t>
            </a:r>
          </a:p>
          <a:p>
            <a:pPr marL="442913" indent="-263525">
              <a:buFont typeface="Wingdings" panose="05000000000000000000" pitchFamily="2" charset="2"/>
              <a:buChar char="§"/>
              <a:tabLst>
                <a:tab pos="442913" algn="l"/>
              </a:tabLst>
            </a:pPr>
            <a:r>
              <a:rPr lang="en-ID" dirty="0" err="1"/>
              <a:t>Pengambilan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 </a:t>
            </a:r>
            <a:r>
              <a:rPr lang="en-ID" dirty="0" err="1"/>
              <a:t>etis</a:t>
            </a:r>
            <a:r>
              <a:rPr lang="en-ID" dirty="0"/>
              <a:t> — </a:t>
            </a:r>
            <a:r>
              <a:rPr lang="en-ID" dirty="0" err="1"/>
              <a:t>Ketaatan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kode</a:t>
            </a:r>
            <a:r>
              <a:rPr lang="en-ID" dirty="0"/>
              <a:t> </a:t>
            </a:r>
            <a:r>
              <a:rPr lang="en-ID" dirty="0" err="1"/>
              <a:t>etik</a:t>
            </a:r>
            <a:r>
              <a:rPr lang="en-ID" dirty="0"/>
              <a:t> </a:t>
            </a:r>
            <a:r>
              <a:rPr lang="en-ID" dirty="0" err="1"/>
              <a:t>profesional</a:t>
            </a:r>
            <a:r>
              <a:rPr lang="en-ID" dirty="0"/>
              <a:t> </a:t>
            </a:r>
            <a:r>
              <a:rPr lang="en-ID" dirty="0" err="1"/>
              <a:t>berarti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praktisi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seperangkat</a:t>
            </a:r>
            <a:r>
              <a:rPr lang="en-ID" dirty="0"/>
              <a:t> </a:t>
            </a:r>
            <a:r>
              <a:rPr lang="en-ID" dirty="0" err="1"/>
              <a:t>nilai-nilai</a:t>
            </a:r>
            <a:r>
              <a:rPr lang="en-ID" dirty="0"/>
              <a:t> inti dan </a:t>
            </a:r>
            <a:r>
              <a:rPr lang="en-ID" dirty="0" err="1"/>
              <a:t>keyakinan</a:t>
            </a:r>
            <a:r>
              <a:rPr lang="en-ID" dirty="0"/>
              <a:t> yang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pedoman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pengambilan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 yang </a:t>
            </a:r>
            <a:r>
              <a:rPr lang="en-ID" dirty="0" err="1"/>
              <a:t>etis</a:t>
            </a:r>
            <a:r>
              <a:rPr lang="en-ID" dirty="0"/>
              <a:t>.</a:t>
            </a:r>
          </a:p>
          <a:p>
            <a:pPr marL="442913" indent="-263525">
              <a:buFont typeface="Wingdings" panose="05000000000000000000" pitchFamily="2" charset="2"/>
              <a:buChar char="§"/>
              <a:tabLst>
                <a:tab pos="442913" algn="l"/>
              </a:tabLst>
            </a:pPr>
            <a:r>
              <a:rPr lang="en-ID" dirty="0" err="1"/>
              <a:t>Standar</a:t>
            </a:r>
            <a:r>
              <a:rPr lang="en-ID" dirty="0"/>
              <a:t> </a:t>
            </a:r>
            <a:r>
              <a:rPr lang="en-ID" dirty="0" err="1"/>
              <a:t>praktik</a:t>
            </a:r>
            <a:r>
              <a:rPr lang="en-ID" dirty="0"/>
              <a:t> dan </a:t>
            </a:r>
            <a:r>
              <a:rPr lang="en-ID" dirty="0" err="1"/>
              <a:t>perilaku</a:t>
            </a:r>
            <a:r>
              <a:rPr lang="en-ID" dirty="0"/>
              <a:t> </a:t>
            </a:r>
            <a:r>
              <a:rPr lang="en-ID" dirty="0" err="1"/>
              <a:t>etis</a:t>
            </a:r>
            <a:r>
              <a:rPr lang="en-ID" dirty="0"/>
              <a:t> yang </a:t>
            </a:r>
            <a:r>
              <a:rPr lang="en-ID" dirty="0" err="1"/>
              <a:t>tinggi</a:t>
            </a:r>
            <a:r>
              <a:rPr lang="en-ID" dirty="0"/>
              <a:t> — </a:t>
            </a:r>
            <a:r>
              <a:rPr lang="en-ID" dirty="0" err="1"/>
              <a:t>Kepatuhan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kode</a:t>
            </a:r>
            <a:r>
              <a:rPr lang="en-ID" dirty="0"/>
              <a:t> </a:t>
            </a:r>
            <a:r>
              <a:rPr lang="en-ID" dirty="0" err="1"/>
              <a:t>etik</a:t>
            </a:r>
            <a:r>
              <a:rPr lang="en-ID" dirty="0"/>
              <a:t>  </a:t>
            </a:r>
            <a:r>
              <a:rPr lang="en-ID" dirty="0" err="1"/>
              <a:t>mengingatkan</a:t>
            </a:r>
            <a:r>
              <a:rPr lang="en-ID" dirty="0"/>
              <a:t> para </a:t>
            </a:r>
            <a:r>
              <a:rPr lang="en-ID" dirty="0" err="1"/>
              <a:t>profesional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tanggung</a:t>
            </a:r>
            <a:r>
              <a:rPr lang="en-ID" dirty="0"/>
              <a:t> </a:t>
            </a:r>
            <a:r>
              <a:rPr lang="en-ID" dirty="0" err="1"/>
              <a:t>jawab</a:t>
            </a:r>
            <a:r>
              <a:rPr lang="en-ID" dirty="0"/>
              <a:t> dan </a:t>
            </a:r>
            <a:r>
              <a:rPr lang="en-ID" dirty="0" err="1"/>
              <a:t>tugasnya</a:t>
            </a:r>
            <a:r>
              <a:rPr lang="en-ID" dirty="0"/>
              <a:t>. </a:t>
            </a:r>
            <a:r>
              <a:rPr lang="en-ID" dirty="0" err="1"/>
              <a:t>Mencegah</a:t>
            </a:r>
            <a:r>
              <a:rPr lang="en-ID" dirty="0"/>
              <a:t> 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penyimpangan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pekrjaannya</a:t>
            </a:r>
            <a:r>
              <a:rPr lang="en-ID" dirty="0"/>
              <a:t>. </a:t>
            </a:r>
          </a:p>
          <a:p>
            <a:pPr marL="442913" indent="-263525">
              <a:buFont typeface="Wingdings" panose="05000000000000000000" pitchFamily="2" charset="2"/>
              <a:buChar char="§"/>
              <a:tabLst>
                <a:tab pos="442913" algn="l"/>
              </a:tabLst>
            </a:pPr>
            <a:r>
              <a:rPr lang="en-ID" dirty="0" err="1"/>
              <a:t>Kepercayaan</a:t>
            </a:r>
            <a:r>
              <a:rPr lang="en-ID" dirty="0"/>
              <a:t> dan rasa </a:t>
            </a:r>
            <a:r>
              <a:rPr lang="en-ID" dirty="0" err="1"/>
              <a:t>hormat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 — </a:t>
            </a:r>
            <a:r>
              <a:rPr lang="en-ID" dirty="0" err="1"/>
              <a:t>Kepercayaan</a:t>
            </a:r>
            <a:r>
              <a:rPr lang="en-ID" dirty="0"/>
              <a:t> </a:t>
            </a:r>
            <a:r>
              <a:rPr lang="en-ID" dirty="0" err="1"/>
              <a:t>publik</a:t>
            </a:r>
            <a:r>
              <a:rPr lang="en-ID" dirty="0"/>
              <a:t> </a:t>
            </a:r>
            <a:r>
              <a:rPr lang="en-ID" dirty="0" err="1"/>
              <a:t>dibangun</a:t>
            </a:r>
            <a:r>
              <a:rPr lang="en-ID" dirty="0"/>
              <a:t> di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harapan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profesional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berperilaku</a:t>
            </a:r>
            <a:r>
              <a:rPr lang="en-ID" dirty="0"/>
              <a:t> </a:t>
            </a:r>
            <a:r>
              <a:rPr lang="en-ID" dirty="0" err="1"/>
              <a:t>etis</a:t>
            </a:r>
            <a:r>
              <a:rPr lang="en-ID" dirty="0"/>
              <a:t>. </a:t>
            </a:r>
          </a:p>
          <a:p>
            <a:pPr marL="442913" indent="-263525">
              <a:buFont typeface="Wingdings" panose="05000000000000000000" pitchFamily="2" charset="2"/>
              <a:buChar char="§"/>
              <a:tabLst>
                <a:tab pos="442913" algn="l"/>
              </a:tabLst>
            </a:pPr>
            <a:r>
              <a:rPr lang="en-ID" dirty="0" err="1"/>
              <a:t>Tolok</a:t>
            </a:r>
            <a:r>
              <a:rPr lang="en-ID" dirty="0"/>
              <a:t> </a:t>
            </a:r>
            <a:r>
              <a:rPr lang="en-ID" dirty="0" err="1"/>
              <a:t>ukur</a:t>
            </a:r>
            <a:r>
              <a:rPr lang="en-ID" dirty="0"/>
              <a:t> </a:t>
            </a:r>
            <a:r>
              <a:rPr lang="en-ID" dirty="0" err="1"/>
              <a:t>evaluasi</a:t>
            </a:r>
            <a:r>
              <a:rPr lang="en-ID" dirty="0"/>
              <a:t> — </a:t>
            </a:r>
            <a:r>
              <a:rPr lang="en-ID" dirty="0" err="1"/>
              <a:t>Kode</a:t>
            </a:r>
            <a:r>
              <a:rPr lang="en-ID" dirty="0"/>
              <a:t> </a:t>
            </a:r>
            <a:r>
              <a:rPr lang="en-ID" dirty="0" err="1"/>
              <a:t>etik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tolok</a:t>
            </a:r>
            <a:r>
              <a:rPr lang="en-ID" dirty="0"/>
              <a:t> </a:t>
            </a:r>
            <a:r>
              <a:rPr lang="en-ID" dirty="0" err="1"/>
              <a:t>ukur</a:t>
            </a:r>
            <a:r>
              <a:rPr lang="en-ID" dirty="0"/>
              <a:t> </a:t>
            </a:r>
            <a:r>
              <a:rPr lang="en-ID" dirty="0" err="1"/>
              <a:t>evaluasi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profesional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sarana</a:t>
            </a:r>
            <a:r>
              <a:rPr lang="en-ID" dirty="0"/>
              <a:t> </a:t>
            </a:r>
            <a:r>
              <a:rPr lang="en-ID" dirty="0" err="1"/>
              <a:t>evaluasi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. 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5324747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1641F-6D7E-4938-A3E2-784F9993D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Masalah Etika Umum untuk Pengguna TI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C36DF-9EEE-4AA4-8FB4-D9721E57A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3"/>
            <a:ext cx="10849217" cy="46069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ID" sz="2400" dirty="0" err="1">
                <a:solidFill>
                  <a:srgbClr val="0070C0"/>
                </a:solidFill>
              </a:rPr>
              <a:t>Pembajakan</a:t>
            </a:r>
            <a:r>
              <a:rPr lang="en-ID" sz="2400" dirty="0">
                <a:solidFill>
                  <a:srgbClr val="0070C0"/>
                </a:solidFill>
              </a:rPr>
              <a:t> </a:t>
            </a:r>
            <a:r>
              <a:rPr lang="en-ID" sz="2400" dirty="0" err="1">
                <a:solidFill>
                  <a:srgbClr val="0070C0"/>
                </a:solidFill>
              </a:rPr>
              <a:t>Perangkat</a:t>
            </a:r>
            <a:r>
              <a:rPr lang="en-ID" sz="2400" dirty="0">
                <a:solidFill>
                  <a:srgbClr val="0070C0"/>
                </a:solidFill>
              </a:rPr>
              <a:t> </a:t>
            </a:r>
            <a:r>
              <a:rPr lang="en-ID" sz="2400" dirty="0" err="1">
                <a:solidFill>
                  <a:srgbClr val="0070C0"/>
                </a:solidFill>
              </a:rPr>
              <a:t>Lunak</a:t>
            </a:r>
            <a:r>
              <a:rPr lang="en-ID" sz="2400" dirty="0">
                <a:solidFill>
                  <a:srgbClr val="0070C0"/>
                </a:solidFill>
              </a:rPr>
              <a:t> </a:t>
            </a:r>
          </a:p>
          <a:p>
            <a:pPr marL="623888" indent="-360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D" sz="2000" dirty="0" err="1"/>
              <a:t>Merupakan</a:t>
            </a:r>
            <a:r>
              <a:rPr lang="en-ID" sz="2000" dirty="0"/>
              <a:t> </a:t>
            </a:r>
            <a:r>
              <a:rPr lang="en-ID" sz="2000" dirty="0" err="1"/>
              <a:t>peluang</a:t>
            </a:r>
            <a:r>
              <a:rPr lang="en-ID" sz="2000" dirty="0"/>
              <a:t> </a:t>
            </a:r>
            <a:r>
              <a:rPr lang="en-ID" sz="2000" dirty="0" err="1"/>
              <a:t>besar</a:t>
            </a:r>
            <a:r>
              <a:rPr lang="en-ID" sz="2000" dirty="0"/>
              <a:t> </a:t>
            </a:r>
            <a:r>
              <a:rPr lang="en-ID" sz="2000" dirty="0" err="1"/>
              <a:t>bagi</a:t>
            </a:r>
            <a:r>
              <a:rPr lang="en-ID" sz="2000" dirty="0"/>
              <a:t> </a:t>
            </a:r>
            <a:r>
              <a:rPr lang="en-ID" sz="2000" dirty="0" err="1"/>
              <a:t>pengguna</a:t>
            </a:r>
            <a:r>
              <a:rPr lang="en-ID" sz="2000" dirty="0"/>
              <a:t> TI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membajak</a:t>
            </a:r>
            <a:r>
              <a:rPr lang="en-ID" sz="2000" dirty="0"/>
              <a:t> </a:t>
            </a:r>
            <a:r>
              <a:rPr lang="en-ID" sz="2000" dirty="0" err="1"/>
              <a:t>perangkat</a:t>
            </a:r>
            <a:r>
              <a:rPr lang="en-ID" sz="2000" dirty="0"/>
              <a:t> </a:t>
            </a:r>
            <a:r>
              <a:rPr lang="en-ID" sz="2000" dirty="0" err="1"/>
              <a:t>lunak</a:t>
            </a:r>
            <a:r>
              <a:rPr lang="en-ID" sz="2000" dirty="0"/>
              <a:t>, </a:t>
            </a:r>
            <a:r>
              <a:rPr lang="en-ID" sz="2000" dirty="0" err="1"/>
              <a:t>baik</a:t>
            </a:r>
            <a:r>
              <a:rPr lang="en-ID" sz="2000" dirty="0"/>
              <a:t> </a:t>
            </a:r>
            <a:r>
              <a:rPr lang="en-ID" sz="2000" dirty="0" err="1"/>
              <a:t>dilakukan</a:t>
            </a:r>
            <a:r>
              <a:rPr lang="en-ID" sz="2000" dirty="0"/>
              <a:t> </a:t>
            </a:r>
            <a:r>
              <a:rPr lang="en-ID" sz="2000" dirty="0" err="1"/>
              <a:t>secara</a:t>
            </a:r>
            <a:r>
              <a:rPr lang="en-ID" sz="2000" dirty="0"/>
              <a:t> </a:t>
            </a:r>
            <a:r>
              <a:rPr lang="en-ID" sz="2000" dirty="0" err="1"/>
              <a:t>diam-diam</a:t>
            </a:r>
            <a:r>
              <a:rPr lang="en-ID" sz="2000" dirty="0"/>
              <a:t> </a:t>
            </a:r>
            <a:r>
              <a:rPr lang="en-ID" sz="2000" dirty="0" err="1"/>
              <a:t>maupun</a:t>
            </a:r>
            <a:r>
              <a:rPr lang="en-ID" sz="2000" dirty="0"/>
              <a:t> </a:t>
            </a:r>
            <a:r>
              <a:rPr lang="en-ID" sz="2000" dirty="0" err="1"/>
              <a:t>diketahui</a:t>
            </a:r>
            <a:r>
              <a:rPr lang="en-ID" sz="2000" dirty="0"/>
              <a:t> oleh </a:t>
            </a:r>
            <a:r>
              <a:rPr lang="en-ID" sz="2000" dirty="0" err="1"/>
              <a:t>perusahaan</a:t>
            </a:r>
            <a:r>
              <a:rPr lang="en-ID" sz="2000" dirty="0"/>
              <a:t> </a:t>
            </a:r>
            <a:r>
              <a:rPr lang="en-ID" sz="2000" dirty="0" err="1"/>
              <a:t>tempat</a:t>
            </a:r>
            <a:r>
              <a:rPr lang="en-ID" sz="2000" dirty="0"/>
              <a:t> </a:t>
            </a:r>
            <a:r>
              <a:rPr lang="en-ID" sz="2000" dirty="0" err="1"/>
              <a:t>bernaung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suatu</a:t>
            </a:r>
            <a:r>
              <a:rPr lang="en-ID" sz="2000" dirty="0"/>
              <a:t> </a:t>
            </a:r>
            <a:r>
              <a:rPr lang="en-ID" sz="2000" dirty="0" err="1"/>
              <a:t>alasan</a:t>
            </a:r>
            <a:r>
              <a:rPr lang="en-ID" sz="2000" dirty="0"/>
              <a:t> </a:t>
            </a:r>
            <a:r>
              <a:rPr lang="en-ID" sz="2000" dirty="0" err="1"/>
              <a:t>tertentu</a:t>
            </a:r>
            <a:r>
              <a:rPr lang="en-ID" sz="2000" dirty="0"/>
              <a:t>.</a:t>
            </a:r>
          </a:p>
          <a:p>
            <a:pPr marL="623888" indent="-360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D" sz="2000" dirty="0" err="1"/>
              <a:t>Kebijakan</a:t>
            </a:r>
            <a:r>
              <a:rPr lang="en-ID" sz="2000" dirty="0"/>
              <a:t> dan </a:t>
            </a:r>
            <a:r>
              <a:rPr lang="en-ID" sz="2000" dirty="0" err="1"/>
              <a:t>manajemen</a:t>
            </a:r>
            <a:r>
              <a:rPr lang="en-ID" sz="2000" dirty="0"/>
              <a:t> Perusahaan </a:t>
            </a:r>
            <a:r>
              <a:rPr lang="en-ID" sz="2000" dirty="0" err="1"/>
              <a:t>harus</a:t>
            </a:r>
            <a:r>
              <a:rPr lang="en-ID" sz="2000" dirty="0"/>
              <a:t> </a:t>
            </a:r>
            <a:r>
              <a:rPr lang="en-ID" sz="2000" dirty="0" err="1"/>
              <a:t>menindak</a:t>
            </a:r>
            <a:r>
              <a:rPr lang="en-ID" sz="2000" dirty="0"/>
              <a:t> dan </a:t>
            </a:r>
            <a:r>
              <a:rPr lang="en-ID" sz="2000" dirty="0" err="1"/>
              <a:t>melarang</a:t>
            </a:r>
            <a:r>
              <a:rPr lang="en-ID" sz="2000" dirty="0"/>
              <a:t>  </a:t>
            </a:r>
            <a:r>
              <a:rPr lang="en-ID" sz="2000" dirty="0" err="1"/>
              <a:t>perilaku</a:t>
            </a:r>
            <a:r>
              <a:rPr lang="en-ID" sz="2000" dirty="0"/>
              <a:t> </a:t>
            </a:r>
            <a:r>
              <a:rPr lang="en-ID" sz="2000" dirty="0" err="1"/>
              <a:t>pembajakan</a:t>
            </a:r>
            <a:r>
              <a:rPr lang="en-ID" sz="2000" dirty="0"/>
              <a:t>.</a:t>
            </a:r>
          </a:p>
          <a:p>
            <a:pPr marL="623888" indent="-360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D" sz="2000" dirty="0"/>
              <a:t>Di </a:t>
            </a:r>
            <a:r>
              <a:rPr lang="en-ID" sz="2000" dirty="0" err="1"/>
              <a:t>Cina</a:t>
            </a:r>
            <a:r>
              <a:rPr lang="en-ID" sz="2000" dirty="0"/>
              <a:t> </a:t>
            </a:r>
            <a:r>
              <a:rPr lang="en-ID" sz="2000" dirty="0" err="1"/>
              <a:t>tingkat</a:t>
            </a:r>
            <a:r>
              <a:rPr lang="en-ID" sz="2000" dirty="0"/>
              <a:t> </a:t>
            </a:r>
            <a:r>
              <a:rPr lang="en-ID" sz="2000" dirty="0" err="1"/>
              <a:t>pembajakan</a:t>
            </a:r>
            <a:r>
              <a:rPr lang="en-ID" sz="2000" dirty="0"/>
              <a:t> </a:t>
            </a:r>
            <a:r>
              <a:rPr lang="en-ID" sz="2000" dirty="0" err="1"/>
              <a:t>perangkat</a:t>
            </a:r>
            <a:r>
              <a:rPr lang="en-ID" sz="2000" dirty="0"/>
              <a:t> </a:t>
            </a:r>
            <a:r>
              <a:rPr lang="en-ID" sz="2000" dirty="0" err="1"/>
              <a:t>lunak</a:t>
            </a:r>
            <a:r>
              <a:rPr lang="en-ID" sz="2000" dirty="0"/>
              <a:t> </a:t>
            </a:r>
            <a:r>
              <a:rPr lang="en-ID" sz="2000" dirty="0" err="1"/>
              <a:t>melebihi</a:t>
            </a:r>
            <a:r>
              <a:rPr lang="en-ID" sz="2000" dirty="0"/>
              <a:t> 80%, </a:t>
            </a:r>
            <a:r>
              <a:rPr lang="en-ID" sz="2000" dirty="0" err="1"/>
              <a:t>jadi</a:t>
            </a:r>
            <a:r>
              <a:rPr lang="en-ID" sz="2000" dirty="0"/>
              <a:t> </a:t>
            </a:r>
            <a:r>
              <a:rPr lang="en-ID" sz="2000" dirty="0" err="1"/>
              <a:t>jelas</a:t>
            </a:r>
            <a:r>
              <a:rPr lang="en-ID" sz="2000" dirty="0"/>
              <a:t> </a:t>
            </a:r>
            <a:r>
              <a:rPr lang="en-ID" sz="2000" dirty="0" err="1"/>
              <a:t>bahwa</a:t>
            </a:r>
            <a:r>
              <a:rPr lang="en-ID" sz="2000" dirty="0"/>
              <a:t> </a:t>
            </a:r>
            <a:r>
              <a:rPr lang="en-ID" sz="2000" dirty="0" err="1"/>
              <a:t>manajer</a:t>
            </a:r>
            <a:r>
              <a:rPr lang="en-ID" sz="2000" dirty="0"/>
              <a:t> </a:t>
            </a:r>
            <a:r>
              <a:rPr lang="en-ID" sz="2000" dirty="0" err="1"/>
              <a:t>bisnis</a:t>
            </a:r>
            <a:r>
              <a:rPr lang="en-ID" sz="2000" dirty="0"/>
              <a:t> dan </a:t>
            </a:r>
            <a:r>
              <a:rPr lang="en-ID" sz="2000" dirty="0" err="1"/>
              <a:t>Profesional</a:t>
            </a:r>
            <a:r>
              <a:rPr lang="en-ID" sz="2000" dirty="0"/>
              <a:t> TI di negara </a:t>
            </a:r>
            <a:r>
              <a:rPr lang="en-ID" sz="2000" dirty="0" err="1"/>
              <a:t>itu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mengambil</a:t>
            </a:r>
            <a:r>
              <a:rPr lang="en-ID" sz="2000" dirty="0"/>
              <a:t> </a:t>
            </a:r>
            <a:r>
              <a:rPr lang="en-ID" sz="2000" dirty="0" err="1"/>
              <a:t>sikap</a:t>
            </a:r>
            <a:r>
              <a:rPr lang="en-ID" sz="2000" dirty="0"/>
              <a:t> yang </a:t>
            </a:r>
            <a:r>
              <a:rPr lang="en-ID" sz="2000" dirty="0" err="1"/>
              <a:t>kuat</a:t>
            </a:r>
            <a:r>
              <a:rPr lang="en-ID" sz="2000" dirty="0"/>
              <a:t> </a:t>
            </a:r>
            <a:r>
              <a:rPr lang="en-ID" sz="2000" dirty="0" err="1"/>
              <a:t>terhadap</a:t>
            </a:r>
            <a:r>
              <a:rPr lang="en-ID" sz="2000" dirty="0"/>
              <a:t> </a:t>
            </a:r>
            <a:r>
              <a:rPr lang="en-ID" sz="2000" dirty="0" err="1"/>
              <a:t>praktik</a:t>
            </a:r>
            <a:r>
              <a:rPr lang="en-ID" sz="2000" dirty="0"/>
              <a:t> </a:t>
            </a:r>
            <a:r>
              <a:rPr lang="en-ID" sz="2000" dirty="0" err="1"/>
              <a:t>tersebut</a:t>
            </a:r>
            <a:r>
              <a:rPr lang="en-ID" sz="2000" dirty="0"/>
              <a:t>.</a:t>
            </a:r>
          </a:p>
          <a:p>
            <a:pPr marL="623888" indent="-360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D" sz="2000" dirty="0" err="1"/>
              <a:t>Pelanggaran</a:t>
            </a:r>
            <a:r>
              <a:rPr lang="en-ID" sz="2000" dirty="0"/>
              <a:t> </a:t>
            </a:r>
            <a:r>
              <a:rPr lang="en-ID" sz="2000" dirty="0" err="1"/>
              <a:t>umum</a:t>
            </a:r>
            <a:r>
              <a:rPr lang="en-ID" sz="2000" dirty="0"/>
              <a:t> </a:t>
            </a:r>
            <a:r>
              <a:rPr lang="en-ID" sz="2000" dirty="0" err="1"/>
              <a:t>terjadi</a:t>
            </a:r>
            <a:r>
              <a:rPr lang="en-ID" sz="2000" dirty="0"/>
              <a:t> </a:t>
            </a:r>
            <a:r>
              <a:rPr lang="en-ID" sz="2000" dirty="0" err="1"/>
              <a:t>ketika</a:t>
            </a:r>
            <a:r>
              <a:rPr lang="en-ID" sz="2000" dirty="0"/>
              <a:t> </a:t>
            </a:r>
            <a:r>
              <a:rPr lang="en-ID" sz="2000" dirty="0" err="1"/>
              <a:t>karyawan</a:t>
            </a:r>
            <a:r>
              <a:rPr lang="en-ID" sz="2000" dirty="0"/>
              <a:t> </a:t>
            </a:r>
            <a:r>
              <a:rPr lang="en-ID" sz="2000" dirty="0" err="1"/>
              <a:t>menyalin</a:t>
            </a:r>
            <a:r>
              <a:rPr lang="en-ID" sz="2000" dirty="0"/>
              <a:t> </a:t>
            </a:r>
            <a:r>
              <a:rPr lang="en-ID" sz="2000" dirty="0" err="1"/>
              <a:t>perangkat</a:t>
            </a:r>
            <a:r>
              <a:rPr lang="en-ID" sz="2000" dirty="0"/>
              <a:t> </a:t>
            </a:r>
            <a:r>
              <a:rPr lang="en-ID" sz="2000" dirty="0" err="1"/>
              <a:t>lunak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komputer</a:t>
            </a:r>
            <a:r>
              <a:rPr lang="en-ID" sz="2000" dirty="0"/>
              <a:t> </a:t>
            </a:r>
            <a:r>
              <a:rPr lang="en-ID" sz="2000" dirty="0" err="1"/>
              <a:t>kerja</a:t>
            </a:r>
            <a:r>
              <a:rPr lang="en-ID" sz="2000" dirty="0"/>
              <a:t> </a:t>
            </a:r>
            <a:r>
              <a:rPr lang="en-ID" sz="2000" dirty="0" err="1"/>
              <a:t>mereka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digunakan</a:t>
            </a:r>
            <a:r>
              <a:rPr lang="en-ID" sz="2000" dirty="0"/>
              <a:t> di </a:t>
            </a:r>
            <a:r>
              <a:rPr lang="en-ID" sz="2000" dirty="0" err="1"/>
              <a:t>rumah</a:t>
            </a:r>
            <a:r>
              <a:rPr lang="en-ID" sz="2000" dirty="0"/>
              <a:t>.</a:t>
            </a:r>
          </a:p>
          <a:p>
            <a:pPr marL="623888" indent="-360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D" sz="2000" dirty="0" err="1"/>
              <a:t>Meningkatnya</a:t>
            </a:r>
            <a:r>
              <a:rPr lang="en-ID" sz="2000" dirty="0"/>
              <a:t> </a:t>
            </a:r>
            <a:r>
              <a:rPr lang="en-ID" sz="2000" dirty="0" err="1"/>
              <a:t>popularitas</a:t>
            </a:r>
            <a:r>
              <a:rPr lang="en-ID" sz="2000" dirty="0"/>
              <a:t> </a:t>
            </a:r>
            <a:r>
              <a:rPr lang="en-ID" sz="2000" dirty="0" err="1"/>
              <a:t>sistem</a:t>
            </a:r>
            <a:r>
              <a:rPr lang="en-ID" sz="2000" dirty="0"/>
              <a:t> </a:t>
            </a:r>
            <a:r>
              <a:rPr lang="en-ID" sz="2000" dirty="0" err="1"/>
              <a:t>operasi</a:t>
            </a:r>
            <a:r>
              <a:rPr lang="en-ID" sz="2000" dirty="0"/>
              <a:t> smartphone Android </a:t>
            </a:r>
            <a:r>
              <a:rPr lang="en-ID" sz="2000" dirty="0" err="1"/>
              <a:t>telah</a:t>
            </a:r>
            <a:r>
              <a:rPr lang="en-ID" sz="2000" dirty="0"/>
              <a:t> </a:t>
            </a:r>
            <a:r>
              <a:rPr lang="en-ID" sz="2000" dirty="0" err="1"/>
              <a:t>menciptakan</a:t>
            </a:r>
            <a:r>
              <a:rPr lang="en-ID" sz="2000" dirty="0"/>
              <a:t> </a:t>
            </a:r>
            <a:r>
              <a:rPr lang="en-ID" sz="2000" dirty="0" err="1"/>
              <a:t>masalah</a:t>
            </a:r>
            <a:r>
              <a:rPr lang="en-ID" sz="2000" dirty="0"/>
              <a:t> </a:t>
            </a:r>
            <a:r>
              <a:rPr lang="en-ID" sz="2000" dirty="0" err="1"/>
              <a:t>pembajakan</a:t>
            </a:r>
            <a:r>
              <a:rPr lang="en-ID" sz="2000" dirty="0"/>
              <a:t> </a:t>
            </a:r>
            <a:r>
              <a:rPr lang="en-ID" sz="2000" dirty="0" err="1"/>
              <a:t>perangkat</a:t>
            </a:r>
            <a:r>
              <a:rPr lang="en-ID" sz="2000" dirty="0"/>
              <a:t> </a:t>
            </a:r>
            <a:r>
              <a:rPr lang="en-ID" sz="2000" dirty="0" err="1"/>
              <a:t>lunak</a:t>
            </a:r>
            <a:r>
              <a:rPr lang="en-ID" sz="2000" dirty="0"/>
              <a:t> yang </a:t>
            </a:r>
            <a:r>
              <a:rPr lang="en-ID" sz="2000" dirty="0" err="1"/>
              <a:t>serius</a:t>
            </a:r>
            <a:r>
              <a:rPr lang="en-ID" sz="2000" dirty="0"/>
              <a:t>. </a:t>
            </a:r>
          </a:p>
          <a:p>
            <a:pPr marL="623888" indent="-360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D" sz="2000" dirty="0" err="1"/>
              <a:t>Beberapa</a:t>
            </a:r>
            <a:r>
              <a:rPr lang="en-ID" sz="2000" dirty="0"/>
              <a:t> </a:t>
            </a:r>
            <a:r>
              <a:rPr lang="en-ID" sz="2000" dirty="0" err="1"/>
              <a:t>pengguna</a:t>
            </a:r>
            <a:r>
              <a:rPr lang="en-ID" sz="2000" dirty="0"/>
              <a:t> </a:t>
            </a:r>
            <a:r>
              <a:rPr lang="en-ID" sz="2000" dirty="0" err="1"/>
              <a:t>akhir</a:t>
            </a:r>
            <a:r>
              <a:rPr lang="en-ID" sz="2000" dirty="0"/>
              <a:t> IT </a:t>
            </a:r>
            <a:r>
              <a:rPr lang="en-ID" sz="2000" dirty="0" err="1"/>
              <a:t>telah</a:t>
            </a:r>
            <a:r>
              <a:rPr lang="en-ID" sz="2000" dirty="0"/>
              <a:t> </a:t>
            </a:r>
            <a:r>
              <a:rPr lang="en-ID" sz="2000" dirty="0" err="1"/>
              <a:t>menemukan</a:t>
            </a:r>
            <a:r>
              <a:rPr lang="en-ID" sz="2000" dirty="0"/>
              <a:t> </a:t>
            </a:r>
            <a:r>
              <a:rPr lang="en-ID" sz="2000" dirty="0" err="1"/>
              <a:t>cara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mengunduh</a:t>
            </a:r>
            <a:r>
              <a:rPr lang="en-ID" sz="2000" dirty="0"/>
              <a:t> </a:t>
            </a:r>
            <a:r>
              <a:rPr lang="en-ID" sz="2000" dirty="0" err="1"/>
              <a:t>aplikasi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situs Web Pasar Android </a:t>
            </a:r>
            <a:r>
              <a:rPr lang="en-ID" sz="2000" dirty="0" err="1"/>
              <a:t>tanpa</a:t>
            </a:r>
            <a:r>
              <a:rPr lang="en-ID" sz="2000" dirty="0"/>
              <a:t> </a:t>
            </a:r>
            <a:r>
              <a:rPr lang="en-ID" sz="2000" dirty="0" err="1"/>
              <a:t>membayarnya</a:t>
            </a:r>
            <a:r>
              <a:rPr lang="en-ID" sz="2000" dirty="0"/>
              <a:t>, </a:t>
            </a:r>
            <a:r>
              <a:rPr lang="en-ID" sz="2000" dirty="0" err="1"/>
              <a:t>lalu</a:t>
            </a:r>
            <a:r>
              <a:rPr lang="en-ID" sz="2000" dirty="0"/>
              <a:t> </a:t>
            </a:r>
            <a:r>
              <a:rPr lang="en-ID" sz="2000" dirty="0" err="1"/>
              <a:t>menggunakannya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menjualnya</a:t>
            </a:r>
            <a:r>
              <a:rPr lang="en-ID" sz="2000" dirty="0"/>
              <a:t> </a:t>
            </a:r>
            <a:r>
              <a:rPr lang="en-ID" sz="2000" dirty="0" err="1"/>
              <a:t>kepada</a:t>
            </a:r>
            <a:r>
              <a:rPr lang="en-ID" sz="2000" dirty="0"/>
              <a:t> orang lain. </a:t>
            </a:r>
          </a:p>
        </p:txBody>
      </p:sp>
    </p:spTree>
    <p:extLst>
      <p:ext uri="{BB962C8B-B14F-4D97-AF65-F5344CB8AC3E}">
        <p14:creationId xmlns:p14="http://schemas.microsoft.com/office/powerpoint/2010/main" val="11750745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1641F-6D7E-4938-A3E2-784F9993D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Masalah Etika Umum untuk Pengguna TI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C36DF-9EEE-4AA4-8FB4-D9721E57A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5999"/>
            <a:ext cx="10849217" cy="440574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ID" sz="2400" dirty="0" err="1">
                <a:solidFill>
                  <a:srgbClr val="0070C0"/>
                </a:solidFill>
              </a:rPr>
              <a:t>Penggunaan</a:t>
            </a:r>
            <a:r>
              <a:rPr lang="en-ID" sz="2400" dirty="0">
                <a:solidFill>
                  <a:srgbClr val="0070C0"/>
                </a:solidFill>
              </a:rPr>
              <a:t> </a:t>
            </a:r>
            <a:r>
              <a:rPr lang="en-ID" sz="2400" dirty="0" err="1">
                <a:solidFill>
                  <a:srgbClr val="0070C0"/>
                </a:solidFill>
              </a:rPr>
              <a:t>Sumber</a:t>
            </a:r>
            <a:r>
              <a:rPr lang="en-ID" sz="2400" dirty="0">
                <a:solidFill>
                  <a:srgbClr val="0070C0"/>
                </a:solidFill>
              </a:rPr>
              <a:t> </a:t>
            </a:r>
            <a:r>
              <a:rPr lang="en-ID" sz="2400" dirty="0" err="1">
                <a:solidFill>
                  <a:srgbClr val="0070C0"/>
                </a:solidFill>
              </a:rPr>
              <a:t>Daya</a:t>
            </a:r>
            <a:r>
              <a:rPr lang="en-ID" sz="2400" dirty="0">
                <a:solidFill>
                  <a:srgbClr val="0070C0"/>
                </a:solidFill>
              </a:rPr>
              <a:t> </a:t>
            </a:r>
            <a:r>
              <a:rPr lang="en-ID" sz="2400" dirty="0" err="1">
                <a:solidFill>
                  <a:srgbClr val="0070C0"/>
                </a:solidFill>
              </a:rPr>
              <a:t>Komputasi</a:t>
            </a:r>
            <a:r>
              <a:rPr lang="en-ID" sz="2400" dirty="0">
                <a:solidFill>
                  <a:srgbClr val="0070C0"/>
                </a:solidFill>
              </a:rPr>
              <a:t> yang </a:t>
            </a:r>
            <a:r>
              <a:rPr lang="en-ID" sz="2400" dirty="0" err="1">
                <a:solidFill>
                  <a:srgbClr val="0070C0"/>
                </a:solidFill>
              </a:rPr>
              <a:t>Tidak</a:t>
            </a:r>
            <a:r>
              <a:rPr lang="en-ID" sz="2400" dirty="0">
                <a:solidFill>
                  <a:srgbClr val="0070C0"/>
                </a:solidFill>
              </a:rPr>
              <a:t> </a:t>
            </a:r>
            <a:r>
              <a:rPr lang="en-ID" sz="2400" dirty="0" err="1">
                <a:solidFill>
                  <a:srgbClr val="0070C0"/>
                </a:solidFill>
              </a:rPr>
              <a:t>Pantas</a:t>
            </a:r>
            <a:endParaRPr lang="en-ID" sz="2400" dirty="0">
              <a:solidFill>
                <a:srgbClr val="0070C0"/>
              </a:solidFill>
            </a:endParaRPr>
          </a:p>
          <a:p>
            <a:pPr marL="539750" indent="-2698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D" sz="2000" dirty="0" err="1"/>
              <a:t>Karyawan</a:t>
            </a:r>
            <a:r>
              <a:rPr lang="en-ID" sz="2000" dirty="0"/>
              <a:t>  </a:t>
            </a:r>
            <a:r>
              <a:rPr lang="en-ID" sz="2000" dirty="0" err="1"/>
              <a:t>menggunakan</a:t>
            </a:r>
            <a:r>
              <a:rPr lang="en-ID" sz="2000" dirty="0"/>
              <a:t> </a:t>
            </a:r>
            <a:r>
              <a:rPr lang="en-ID" sz="2000" dirty="0" err="1"/>
              <a:t>komputer</a:t>
            </a:r>
            <a:r>
              <a:rPr lang="en-ID" sz="2000" dirty="0"/>
              <a:t> </a:t>
            </a:r>
            <a:r>
              <a:rPr lang="en-ID" sz="2000" dirty="0" err="1"/>
              <a:t>kantor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menjelajahi</a:t>
            </a:r>
            <a:r>
              <a:rPr lang="en-ID" sz="2000" dirty="0"/>
              <a:t> situs Web yang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ada</a:t>
            </a:r>
            <a:r>
              <a:rPr lang="en-ID" sz="2000" dirty="0"/>
              <a:t> </a:t>
            </a:r>
            <a:r>
              <a:rPr lang="en-ID" sz="2000" dirty="0" err="1"/>
              <a:t>hubungannya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pekerjaan</a:t>
            </a:r>
            <a:r>
              <a:rPr lang="en-ID" sz="2000" dirty="0"/>
              <a:t> </a:t>
            </a:r>
            <a:r>
              <a:rPr lang="en-ID" sz="2000" dirty="0" err="1"/>
              <a:t>mereka</a:t>
            </a:r>
            <a:r>
              <a:rPr lang="en-ID" sz="2000" dirty="0"/>
              <a:t>, </a:t>
            </a:r>
            <a:r>
              <a:rPr lang="en-ID" sz="2000" dirty="0" err="1"/>
              <a:t>berpartisipasi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ruang</a:t>
            </a:r>
            <a:r>
              <a:rPr lang="en-ID" sz="2000" dirty="0"/>
              <a:t> </a:t>
            </a:r>
            <a:r>
              <a:rPr lang="en-ID" sz="2000" dirty="0" err="1"/>
              <a:t>obrolan</a:t>
            </a:r>
            <a:r>
              <a:rPr lang="en-ID" sz="2000" dirty="0"/>
              <a:t>, </a:t>
            </a:r>
            <a:r>
              <a:rPr lang="en-ID" sz="2000" dirty="0" err="1"/>
              <a:t>melihat</a:t>
            </a:r>
            <a:r>
              <a:rPr lang="en-ID" sz="2000" dirty="0"/>
              <a:t> situs porno, dan </a:t>
            </a:r>
            <a:r>
              <a:rPr lang="en-ID" sz="2000" dirty="0" err="1"/>
              <a:t>bermain</a:t>
            </a:r>
            <a:r>
              <a:rPr lang="en-ID" sz="2000" dirty="0"/>
              <a:t> game.</a:t>
            </a:r>
          </a:p>
          <a:p>
            <a:pPr marL="539750" indent="-2698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D" sz="2000" dirty="0" err="1"/>
              <a:t>Kegiatan-kegiatan</a:t>
            </a:r>
            <a:r>
              <a:rPr lang="en-ID" sz="2000" dirty="0"/>
              <a:t> </a:t>
            </a:r>
            <a:r>
              <a:rPr lang="en-ID" sz="2000" dirty="0" err="1"/>
              <a:t>ini</a:t>
            </a:r>
            <a:r>
              <a:rPr lang="en-ID" sz="2000" dirty="0"/>
              <a:t> </a:t>
            </a:r>
            <a:r>
              <a:rPr lang="en-ID" sz="2000" dirty="0" err="1"/>
              <a:t>mengurangi</a:t>
            </a:r>
            <a:r>
              <a:rPr lang="en-ID" sz="2000" dirty="0"/>
              <a:t> </a:t>
            </a:r>
            <a:r>
              <a:rPr lang="en-ID" sz="2000" dirty="0" err="1"/>
              <a:t>produktivitas</a:t>
            </a:r>
            <a:r>
              <a:rPr lang="en-ID" sz="2000" dirty="0"/>
              <a:t> </a:t>
            </a:r>
            <a:r>
              <a:rPr lang="en-ID" sz="2000" dirty="0" err="1"/>
              <a:t>pekerja</a:t>
            </a:r>
            <a:r>
              <a:rPr lang="en-ID" sz="2000" dirty="0"/>
              <a:t> dan </a:t>
            </a:r>
            <a:r>
              <a:rPr lang="en-ID" sz="2000" dirty="0" err="1"/>
              <a:t>membuang</a:t>
            </a:r>
            <a:r>
              <a:rPr lang="en-ID" sz="2000" dirty="0"/>
              <a:t> </a:t>
            </a:r>
            <a:r>
              <a:rPr lang="en-ID" sz="2000" dirty="0" err="1"/>
              <a:t>waktu</a:t>
            </a:r>
            <a:r>
              <a:rPr lang="en-ID" sz="2000" dirty="0"/>
              <a:t>. </a:t>
            </a:r>
          </a:p>
          <a:p>
            <a:pPr marL="539750" indent="-2698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D" sz="2000" dirty="0" err="1"/>
              <a:t>Beberapa</a:t>
            </a:r>
            <a:r>
              <a:rPr lang="en-ID" sz="2000" dirty="0"/>
              <a:t> </a:t>
            </a:r>
            <a:r>
              <a:rPr lang="en-ID" sz="2000" dirty="0" err="1"/>
              <a:t>kegiatan</a:t>
            </a:r>
            <a:r>
              <a:rPr lang="en-ID" sz="2000" dirty="0"/>
              <a:t> yang </a:t>
            </a:r>
            <a:r>
              <a:rPr lang="en-ID" sz="2000" dirty="0" err="1"/>
              <a:t>tergolong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pornografi</a:t>
            </a:r>
            <a:r>
              <a:rPr lang="en-ID" sz="2000" dirty="0"/>
              <a:t> dan </a:t>
            </a:r>
            <a:r>
              <a:rPr lang="en-ID" sz="2000" dirty="0" err="1"/>
              <a:t>ujaran</a:t>
            </a:r>
            <a:r>
              <a:rPr lang="en-ID" sz="2000" dirty="0"/>
              <a:t> </a:t>
            </a:r>
            <a:r>
              <a:rPr lang="en-ID" sz="2000" dirty="0" err="1"/>
              <a:t>kebencian</a:t>
            </a:r>
            <a:r>
              <a:rPr lang="en-ID" sz="2000" dirty="0"/>
              <a:t>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mengarah</a:t>
            </a:r>
            <a:r>
              <a:rPr lang="en-ID" sz="2000" dirty="0"/>
              <a:t> pada </a:t>
            </a:r>
            <a:r>
              <a:rPr lang="en-ID" sz="2000" dirty="0" err="1"/>
              <a:t>tuntutan</a:t>
            </a:r>
            <a:r>
              <a:rPr lang="en-ID" sz="2000" dirty="0"/>
              <a:t> </a:t>
            </a:r>
            <a:r>
              <a:rPr lang="en-ID" sz="2000" dirty="0" err="1"/>
              <a:t>hukum</a:t>
            </a:r>
            <a:r>
              <a:rPr lang="en-ID" sz="2000" dirty="0"/>
              <a:t> dan </a:t>
            </a:r>
            <a:r>
              <a:rPr lang="en-ID" sz="2000" dirty="0" err="1"/>
              <a:t>tuduhan</a:t>
            </a:r>
            <a:r>
              <a:rPr lang="en-ID" sz="2000" dirty="0"/>
              <a:t> </a:t>
            </a:r>
            <a:r>
              <a:rPr lang="en-ID" sz="2000" dirty="0" err="1"/>
              <a:t>bahwa</a:t>
            </a:r>
            <a:r>
              <a:rPr lang="en-ID" sz="2000" dirty="0"/>
              <a:t> </a:t>
            </a:r>
            <a:r>
              <a:rPr lang="en-ID" sz="2000" dirty="0" err="1"/>
              <a:t>perusahaan</a:t>
            </a:r>
            <a:r>
              <a:rPr lang="en-ID" sz="2000" dirty="0"/>
              <a:t> </a:t>
            </a:r>
            <a:r>
              <a:rPr lang="en-ID" sz="2000" dirty="0" err="1"/>
              <a:t>mengizinkan</a:t>
            </a:r>
            <a:r>
              <a:rPr lang="en-ID" sz="2000" dirty="0"/>
              <a:t> </a:t>
            </a:r>
            <a:r>
              <a:rPr lang="en-ID" sz="2000" dirty="0" err="1"/>
              <a:t>lingkungan</a:t>
            </a:r>
            <a:r>
              <a:rPr lang="en-ID" sz="2000" dirty="0"/>
              <a:t> </a:t>
            </a:r>
            <a:r>
              <a:rPr lang="en-ID" sz="2000" dirty="0" err="1"/>
              <a:t>kerja</a:t>
            </a:r>
            <a:r>
              <a:rPr lang="en-ID" sz="2000" dirty="0"/>
              <a:t> </a:t>
            </a:r>
            <a:r>
              <a:rPr lang="en-ID" sz="2000" dirty="0" err="1"/>
              <a:t>kondusif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pelecehan</a:t>
            </a:r>
            <a:r>
              <a:rPr lang="en-ID" sz="2000" dirty="0"/>
              <a:t> </a:t>
            </a:r>
            <a:r>
              <a:rPr lang="en-ID" sz="2000" dirty="0" err="1"/>
              <a:t>ras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seksual</a:t>
            </a:r>
            <a:r>
              <a:rPr lang="en-ID" sz="2000" dirty="0"/>
              <a:t>. </a:t>
            </a:r>
          </a:p>
          <a:p>
            <a:pPr marL="539750" indent="-2698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D" sz="2000" dirty="0"/>
              <a:t>Salah </a:t>
            </a:r>
            <a:r>
              <a:rPr lang="en-ID" sz="2000" dirty="0" err="1"/>
              <a:t>satu</a:t>
            </a:r>
            <a:r>
              <a:rPr lang="en-ID" sz="2000" dirty="0"/>
              <a:t> yang </a:t>
            </a:r>
            <a:r>
              <a:rPr lang="en-ID" sz="2000" dirty="0" err="1"/>
              <a:t>perlu</a:t>
            </a:r>
            <a:r>
              <a:rPr lang="en-ID" sz="2000" dirty="0"/>
              <a:t> </a:t>
            </a:r>
            <a:r>
              <a:rPr lang="en-ID" sz="2000" dirty="0" err="1"/>
              <a:t>diperhatikan</a:t>
            </a:r>
            <a:r>
              <a:rPr lang="en-ID" sz="2000" dirty="0"/>
              <a:t> </a:t>
            </a:r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banyaknya</a:t>
            </a:r>
            <a:r>
              <a:rPr lang="en-ID" sz="2000" dirty="0"/>
              <a:t> situs </a:t>
            </a:r>
            <a:r>
              <a:rPr lang="en-ID" sz="2000" dirty="0" err="1"/>
              <a:t>pornografi</a:t>
            </a:r>
            <a:r>
              <a:rPr lang="en-ID" sz="2000" dirty="0"/>
              <a:t> </a:t>
            </a:r>
            <a:r>
              <a:rPr lang="en-ID" sz="2000" dirty="0" err="1"/>
              <a:t>terinfeksi</a:t>
            </a:r>
            <a:r>
              <a:rPr lang="en-ID" sz="2000" dirty="0"/>
              <a:t> virus </a:t>
            </a:r>
            <a:r>
              <a:rPr lang="en-ID" sz="2000" dirty="0" err="1"/>
              <a:t>komputer</a:t>
            </a:r>
            <a:r>
              <a:rPr lang="en-ID" sz="2000" dirty="0"/>
              <a:t> dan malware.</a:t>
            </a:r>
          </a:p>
        </p:txBody>
      </p:sp>
    </p:spTree>
    <p:extLst>
      <p:ext uri="{BB962C8B-B14F-4D97-AF65-F5344CB8AC3E}">
        <p14:creationId xmlns:p14="http://schemas.microsoft.com/office/powerpoint/2010/main" val="2874057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4D77D-CC3A-48F5-87C4-28C455758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PROFESI MENURUT GEORGE W REYNOLDS (2015)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E84AE-A0BE-47A4-BAA7-098E946A8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10766090" cy="4773168"/>
          </a:xfrm>
        </p:spPr>
        <p:txBody>
          <a:bodyPr>
            <a:normAutofit/>
          </a:bodyPr>
          <a:lstStyle/>
          <a:p>
            <a:pPr marL="442913" indent="-4429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Profesi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panggilan</a:t>
            </a:r>
            <a:r>
              <a:rPr lang="en-ID" sz="2400" dirty="0"/>
              <a:t> yang </a:t>
            </a:r>
            <a:r>
              <a:rPr lang="en-ID" sz="2400" dirty="0" err="1"/>
              <a:t>membutuhkan</a:t>
            </a:r>
            <a:r>
              <a:rPr lang="en-ID" sz="2400" dirty="0"/>
              <a:t> </a:t>
            </a:r>
            <a:r>
              <a:rPr lang="en-ID" sz="2400" dirty="0" err="1"/>
              <a:t>pengetahuan</a:t>
            </a:r>
            <a:r>
              <a:rPr lang="en-ID" sz="2400" dirty="0"/>
              <a:t> </a:t>
            </a:r>
            <a:r>
              <a:rPr lang="en-ID" sz="2400" dirty="0" err="1"/>
              <a:t>khusus</a:t>
            </a:r>
            <a:r>
              <a:rPr lang="en-ID" sz="2400" dirty="0"/>
              <a:t> dan </a:t>
            </a:r>
            <a:r>
              <a:rPr lang="en-ID" sz="2400" dirty="0" err="1"/>
              <a:t>seringkali</a:t>
            </a:r>
            <a:r>
              <a:rPr lang="en-ID" sz="2400" dirty="0"/>
              <a:t> </a:t>
            </a:r>
            <a:r>
              <a:rPr lang="en-ID" sz="2400" dirty="0" err="1"/>
              <a:t>memerlukan</a:t>
            </a:r>
            <a:r>
              <a:rPr lang="en-ID" sz="2400" dirty="0"/>
              <a:t> </a:t>
            </a:r>
            <a:r>
              <a:rPr lang="en-ID" sz="2400" dirty="0" err="1"/>
              <a:t>persiapan</a:t>
            </a:r>
            <a:r>
              <a:rPr lang="en-ID" sz="2400" dirty="0"/>
              <a:t> </a:t>
            </a:r>
            <a:r>
              <a:rPr lang="en-ID" sz="2400" dirty="0" err="1"/>
              <a:t>akademik</a:t>
            </a:r>
            <a:r>
              <a:rPr lang="en-ID" sz="2400" dirty="0"/>
              <a:t> yang </a:t>
            </a:r>
            <a:r>
              <a:rPr lang="en-ID" sz="2400" dirty="0" err="1"/>
              <a:t>panjang</a:t>
            </a:r>
            <a:r>
              <a:rPr lang="en-ID" sz="2400" dirty="0"/>
              <a:t> dan </a:t>
            </a:r>
            <a:r>
              <a:rPr lang="en-ID" sz="2400" dirty="0" err="1"/>
              <a:t>intensif</a:t>
            </a:r>
            <a:r>
              <a:rPr lang="en-ID" sz="2400" dirty="0"/>
              <a:t>. </a:t>
            </a:r>
          </a:p>
          <a:p>
            <a:pPr marL="442913" indent="-4429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Peraturan</a:t>
            </a:r>
            <a:r>
              <a:rPr lang="en-ID" sz="2400" dirty="0"/>
              <a:t> federal Amerika </a:t>
            </a:r>
            <a:r>
              <a:rPr lang="en-ID" sz="2400" dirty="0" err="1"/>
              <a:t>Serikat</a:t>
            </a:r>
            <a:r>
              <a:rPr lang="en-ID" sz="2400" dirty="0"/>
              <a:t> </a:t>
            </a:r>
            <a:r>
              <a:rPr lang="en-ID" sz="2400" dirty="0" err="1"/>
              <a:t>mendefinisikan</a:t>
            </a:r>
            <a:r>
              <a:rPr lang="en-ID" sz="2400" dirty="0"/>
              <a:t> “</a:t>
            </a:r>
            <a:r>
              <a:rPr lang="en-ID" sz="2400" dirty="0" err="1"/>
              <a:t>karyawan</a:t>
            </a:r>
            <a:r>
              <a:rPr lang="en-ID" sz="2400" dirty="0"/>
              <a:t> </a:t>
            </a:r>
            <a:r>
              <a:rPr lang="en-ID" sz="2400" dirty="0" err="1"/>
              <a:t>profesional</a:t>
            </a:r>
            <a:r>
              <a:rPr lang="en-ID" sz="2400" dirty="0"/>
              <a:t>” </a:t>
            </a:r>
            <a:r>
              <a:rPr lang="en-ID" sz="2400" dirty="0" err="1"/>
              <a:t>sebagai</a:t>
            </a:r>
            <a:r>
              <a:rPr lang="en-ID" sz="2400" dirty="0"/>
              <a:t> orang yang </a:t>
            </a:r>
            <a:r>
              <a:rPr lang="en-ID" sz="2400" dirty="0" err="1"/>
              <a:t>terlibat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pekerjaan</a:t>
            </a:r>
            <a:r>
              <a:rPr lang="en-ID" sz="2400" dirty="0"/>
              <a:t> yang : </a:t>
            </a:r>
          </a:p>
          <a:p>
            <a:pPr marL="998537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ID" sz="2400" dirty="0" err="1"/>
              <a:t>Membutuhkan</a:t>
            </a:r>
            <a:r>
              <a:rPr lang="en-ID" sz="2400" dirty="0"/>
              <a:t> </a:t>
            </a:r>
            <a:r>
              <a:rPr lang="en-ID" sz="2400" dirty="0" err="1"/>
              <a:t>pengetahuan</a:t>
            </a:r>
            <a:r>
              <a:rPr lang="en-ID" sz="2400" dirty="0"/>
              <a:t> </a:t>
            </a:r>
            <a:r>
              <a:rPr lang="en-ID" sz="2400" dirty="0" err="1"/>
              <a:t>lanjutan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bidang</a:t>
            </a:r>
            <a:r>
              <a:rPr lang="en-ID" sz="2400" dirty="0"/>
              <a:t> </a:t>
            </a:r>
            <a:r>
              <a:rPr lang="en-ID" sz="2400" dirty="0" err="1"/>
              <a:t>sains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pembelajaran</a:t>
            </a:r>
            <a:r>
              <a:rPr lang="en-ID" sz="2400" dirty="0"/>
              <a:t> yang </a:t>
            </a:r>
            <a:r>
              <a:rPr lang="en-ID" sz="2400" dirty="0" err="1"/>
              <a:t>biasanya</a:t>
            </a:r>
            <a:r>
              <a:rPr lang="en-ID" sz="2400" dirty="0"/>
              <a:t> </a:t>
            </a:r>
            <a:r>
              <a:rPr lang="en-ID" sz="2400" dirty="0" err="1"/>
              <a:t>diperoleh</a:t>
            </a:r>
            <a:r>
              <a:rPr lang="en-ID" sz="2400" dirty="0"/>
              <a:t> </a:t>
            </a:r>
            <a:r>
              <a:rPr lang="en-ID" sz="2400" dirty="0" err="1"/>
              <a:t>melalui</a:t>
            </a:r>
            <a:r>
              <a:rPr lang="en-ID" sz="2400" dirty="0"/>
              <a:t> </a:t>
            </a:r>
            <a:r>
              <a:rPr lang="en-ID" sz="2400" dirty="0" err="1"/>
              <a:t>kursus</a:t>
            </a:r>
            <a:r>
              <a:rPr lang="en-ID" sz="2400" dirty="0"/>
              <a:t> </a:t>
            </a:r>
            <a:r>
              <a:rPr lang="en-ID" sz="2400" dirty="0" err="1"/>
              <a:t>khusus</a:t>
            </a:r>
            <a:r>
              <a:rPr lang="en-ID" sz="2400" dirty="0"/>
              <a:t> yang </a:t>
            </a:r>
            <a:r>
              <a:rPr lang="en-ID" sz="2400" dirty="0" err="1"/>
              <a:t>meliputi</a:t>
            </a:r>
            <a:r>
              <a:rPr lang="en-ID" sz="2400" dirty="0"/>
              <a:t> </a:t>
            </a:r>
            <a:r>
              <a:rPr lang="en-ID" sz="2400" dirty="0" err="1"/>
              <a:t>pengajaran</a:t>
            </a:r>
            <a:r>
              <a:rPr lang="en-ID" sz="2400" dirty="0"/>
              <a:t> dan </a:t>
            </a:r>
            <a:r>
              <a:rPr lang="en-ID" sz="2400" dirty="0" err="1"/>
              <a:t>pembelajaran</a:t>
            </a:r>
            <a:r>
              <a:rPr lang="en-ID" sz="2400" dirty="0"/>
              <a:t> yang lama, </a:t>
            </a:r>
            <a:r>
              <a:rPr lang="en-ID" sz="2400" dirty="0" err="1"/>
              <a:t>baik</a:t>
            </a:r>
            <a:r>
              <a:rPr lang="en-ID" sz="2400" dirty="0"/>
              <a:t> di </a:t>
            </a:r>
            <a:r>
              <a:rPr lang="en-ID" sz="2400" dirty="0" err="1"/>
              <a:t>lembaga</a:t>
            </a:r>
            <a:r>
              <a:rPr lang="en-ID" sz="2400" dirty="0"/>
              <a:t> </a:t>
            </a:r>
            <a:r>
              <a:rPr lang="en-ID" sz="2400" dirty="0" err="1"/>
              <a:t>pendidikan</a:t>
            </a:r>
            <a:r>
              <a:rPr lang="en-ID" sz="2400" dirty="0"/>
              <a:t> </a:t>
            </a:r>
            <a:r>
              <a:rPr lang="en-ID" sz="2400" dirty="0" err="1"/>
              <a:t>tinggi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instansi</a:t>
            </a:r>
            <a:r>
              <a:rPr lang="en-ID" sz="2400" dirty="0"/>
              <a:t> (</a:t>
            </a:r>
            <a:r>
              <a:rPr lang="en-ID" sz="2400" dirty="0" err="1"/>
              <a:t>sesuai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 </a:t>
            </a:r>
            <a:r>
              <a:rPr lang="en-ID" sz="2400" dirty="0" err="1"/>
              <a:t>profesinya</a:t>
            </a:r>
            <a:r>
              <a:rPr lang="en-ID" sz="2400" dirty="0"/>
              <a:t>)</a:t>
            </a:r>
          </a:p>
          <a:p>
            <a:pPr marL="998537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ID" sz="2400" dirty="0" err="1"/>
              <a:t>Membutuhkan</a:t>
            </a:r>
            <a:r>
              <a:rPr lang="en-ID" sz="2400" dirty="0"/>
              <a:t> </a:t>
            </a:r>
            <a:r>
              <a:rPr lang="en-ID" sz="2400" dirty="0" err="1"/>
              <a:t>pelaksanaan</a:t>
            </a:r>
            <a:r>
              <a:rPr lang="en-ID" sz="2400" dirty="0"/>
              <a:t> </a:t>
            </a:r>
            <a:r>
              <a:rPr lang="en-ID" sz="2400" dirty="0" err="1"/>
              <a:t>kebijaksanaan</a:t>
            </a:r>
            <a:r>
              <a:rPr lang="en-ID" sz="2400" dirty="0"/>
              <a:t> dan </a:t>
            </a:r>
            <a:r>
              <a:rPr lang="en-ID" sz="2400" dirty="0" err="1"/>
              <a:t>penilaian</a:t>
            </a:r>
            <a:r>
              <a:rPr lang="en-ID" sz="2400" dirty="0"/>
              <a:t> yang </a:t>
            </a:r>
            <a:r>
              <a:rPr lang="en-ID" sz="2400" dirty="0" err="1"/>
              <a:t>konsisten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kinerjanya</a:t>
            </a:r>
            <a:r>
              <a:rPr lang="en-ID" sz="2400" dirty="0"/>
              <a:t>; </a:t>
            </a:r>
          </a:p>
          <a:p>
            <a:pPr marL="998537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7285728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1641F-6D7E-4938-A3E2-784F9993D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Masalah Etika Umum untuk Pengguna TI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C36DF-9EEE-4AA4-8FB4-D9721E57A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5999"/>
            <a:ext cx="10849217" cy="440574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ID" sz="2400" dirty="0" err="1">
                <a:solidFill>
                  <a:srgbClr val="0070C0"/>
                </a:solidFill>
              </a:rPr>
              <a:t>Berbagi</a:t>
            </a:r>
            <a:r>
              <a:rPr lang="en-ID" sz="2400" dirty="0">
                <a:solidFill>
                  <a:srgbClr val="0070C0"/>
                </a:solidFill>
              </a:rPr>
              <a:t> </a:t>
            </a:r>
            <a:r>
              <a:rPr lang="en-ID" sz="2400" dirty="0" err="1">
                <a:solidFill>
                  <a:srgbClr val="0070C0"/>
                </a:solidFill>
              </a:rPr>
              <a:t>Informasi</a:t>
            </a:r>
            <a:r>
              <a:rPr lang="en-ID" sz="2400" dirty="0">
                <a:solidFill>
                  <a:srgbClr val="0070C0"/>
                </a:solidFill>
              </a:rPr>
              <a:t> yang </a:t>
            </a:r>
            <a:r>
              <a:rPr lang="en-ID" sz="2400" dirty="0" err="1">
                <a:solidFill>
                  <a:srgbClr val="0070C0"/>
                </a:solidFill>
              </a:rPr>
              <a:t>Tidak</a:t>
            </a:r>
            <a:r>
              <a:rPr lang="en-ID" sz="2400" dirty="0">
                <a:solidFill>
                  <a:srgbClr val="0070C0"/>
                </a:solidFill>
              </a:rPr>
              <a:t> </a:t>
            </a:r>
            <a:r>
              <a:rPr lang="en-ID" sz="2400" dirty="0" err="1">
                <a:solidFill>
                  <a:srgbClr val="0070C0"/>
                </a:solidFill>
              </a:rPr>
              <a:t>Pantas</a:t>
            </a:r>
            <a:endParaRPr lang="en-ID" sz="2400" dirty="0">
              <a:solidFill>
                <a:srgbClr val="0070C0"/>
              </a:solidFill>
            </a:endParaRPr>
          </a:p>
          <a:p>
            <a:pPr marL="360363" indent="-2778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D" sz="2000" dirty="0" err="1"/>
              <a:t>Setiap</a:t>
            </a:r>
            <a:r>
              <a:rPr lang="en-ID" sz="2000" dirty="0"/>
              <a:t> </a:t>
            </a:r>
            <a:r>
              <a:rPr lang="en-ID" sz="2000" dirty="0" err="1"/>
              <a:t>organisasi</a:t>
            </a:r>
            <a:r>
              <a:rPr lang="en-ID" sz="2000" dirty="0"/>
              <a:t> </a:t>
            </a:r>
            <a:r>
              <a:rPr lang="en-ID" sz="2000" dirty="0" err="1"/>
              <a:t>menyimpan</a:t>
            </a:r>
            <a:r>
              <a:rPr lang="en-ID" sz="2000" dirty="0"/>
              <a:t> </a:t>
            </a:r>
            <a:r>
              <a:rPr lang="en-ID" sz="2000" dirty="0" err="1"/>
              <a:t>sejumlah</a:t>
            </a:r>
            <a:r>
              <a:rPr lang="en-ID" sz="2000" dirty="0"/>
              <a:t> </a:t>
            </a:r>
            <a:r>
              <a:rPr lang="en-ID" sz="2000" dirty="0" err="1"/>
              <a:t>besar</a:t>
            </a:r>
            <a:r>
              <a:rPr lang="en-ID" sz="2000" dirty="0"/>
              <a:t> </a:t>
            </a:r>
            <a:r>
              <a:rPr lang="en-ID" sz="2000" dirty="0" err="1"/>
              <a:t>informasi</a:t>
            </a:r>
            <a:r>
              <a:rPr lang="en-ID" sz="2000" dirty="0"/>
              <a:t> yang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diklasifikasikan</a:t>
            </a:r>
            <a:r>
              <a:rPr lang="en-ID" sz="2000" dirty="0"/>
              <a:t> </a:t>
            </a:r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/>
              <a:t>pribadi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rahasia</a:t>
            </a:r>
            <a:r>
              <a:rPr lang="en-ID" sz="2000" dirty="0"/>
              <a:t>. </a:t>
            </a:r>
          </a:p>
          <a:p>
            <a:pPr marL="360363" indent="-2778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D" sz="2000" dirty="0"/>
              <a:t>Data </a:t>
            </a:r>
            <a:r>
              <a:rPr lang="en-ID" sz="2000" dirty="0" err="1"/>
              <a:t>pribadi</a:t>
            </a:r>
            <a:r>
              <a:rPr lang="en-ID" sz="2000" dirty="0"/>
              <a:t> </a:t>
            </a:r>
            <a:r>
              <a:rPr lang="en-ID" sz="2000" dirty="0" err="1"/>
              <a:t>bisa</a:t>
            </a:r>
            <a:r>
              <a:rPr lang="en-ID" sz="2000" dirty="0"/>
              <a:t> </a:t>
            </a:r>
            <a:r>
              <a:rPr lang="en-ID" sz="2000" dirty="0" err="1"/>
              <a:t>berupa</a:t>
            </a:r>
            <a:r>
              <a:rPr lang="en-ID" sz="2000" dirty="0"/>
              <a:t> data </a:t>
            </a:r>
            <a:r>
              <a:rPr lang="en-ID" sz="2000" dirty="0" err="1"/>
              <a:t>karyawan</a:t>
            </a:r>
            <a:r>
              <a:rPr lang="en-ID" sz="2000" dirty="0"/>
              <a:t>, data </a:t>
            </a:r>
            <a:r>
              <a:rPr lang="en-ID" sz="2000" dirty="0" err="1"/>
              <a:t>pelanggan</a:t>
            </a:r>
            <a:r>
              <a:rPr lang="en-ID" sz="2000" dirty="0"/>
              <a:t>, data </a:t>
            </a:r>
            <a:r>
              <a:rPr lang="en-ID" sz="2000" dirty="0" err="1"/>
              <a:t>produksi</a:t>
            </a:r>
            <a:r>
              <a:rPr lang="en-ID" sz="2000" dirty="0"/>
              <a:t>, </a:t>
            </a:r>
            <a:r>
              <a:rPr lang="en-ID" sz="2000" dirty="0" err="1"/>
              <a:t>dll</a:t>
            </a:r>
            <a:r>
              <a:rPr lang="en-ID" sz="2000" dirty="0"/>
              <a:t>.</a:t>
            </a:r>
          </a:p>
          <a:p>
            <a:pPr marL="360363" indent="-2778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D" sz="2000" dirty="0" err="1"/>
              <a:t>Informasi</a:t>
            </a:r>
            <a:r>
              <a:rPr lang="en-ID" sz="2000" dirty="0"/>
              <a:t> </a:t>
            </a:r>
            <a:r>
              <a:rPr lang="en-ID" sz="2000" dirty="0" err="1"/>
              <a:t>rahasia</a:t>
            </a:r>
            <a:r>
              <a:rPr lang="en-ID" sz="2000" dirty="0"/>
              <a:t> </a:t>
            </a:r>
            <a:r>
              <a:rPr lang="en-ID" sz="2000" dirty="0" err="1"/>
              <a:t>bisa</a:t>
            </a:r>
            <a:r>
              <a:rPr lang="en-ID" sz="2000" dirty="0"/>
              <a:t> </a:t>
            </a:r>
            <a:r>
              <a:rPr lang="en-ID" sz="2000" dirty="0" err="1"/>
              <a:t>berupa</a:t>
            </a:r>
            <a:r>
              <a:rPr lang="en-ID" sz="2000" dirty="0"/>
              <a:t> </a:t>
            </a:r>
            <a:r>
              <a:rPr lang="en-ID" sz="2000" dirty="0" err="1"/>
              <a:t>catatan</a:t>
            </a:r>
            <a:r>
              <a:rPr lang="en-ID" sz="2000" dirty="0"/>
              <a:t> </a:t>
            </a:r>
            <a:r>
              <a:rPr lang="en-ID" sz="2000" dirty="0" err="1"/>
              <a:t>perusahaan</a:t>
            </a:r>
            <a:r>
              <a:rPr lang="en-ID" sz="2000" dirty="0"/>
              <a:t> dan </a:t>
            </a:r>
            <a:r>
              <a:rPr lang="en-ID" sz="2000" dirty="0" err="1"/>
              <a:t>operasinya</a:t>
            </a:r>
            <a:r>
              <a:rPr lang="en-ID" sz="2000" dirty="0"/>
              <a:t>, </a:t>
            </a:r>
            <a:r>
              <a:rPr lang="en-ID" sz="2000" dirty="0" err="1"/>
              <a:t>termasuk</a:t>
            </a:r>
            <a:r>
              <a:rPr lang="en-ID" sz="2000" dirty="0"/>
              <a:t> </a:t>
            </a:r>
            <a:r>
              <a:rPr lang="en-ID" sz="2000" dirty="0" err="1"/>
              <a:t>rencana</a:t>
            </a:r>
            <a:r>
              <a:rPr lang="en-ID" sz="2000" dirty="0"/>
              <a:t> </a:t>
            </a:r>
            <a:r>
              <a:rPr lang="en-ID" sz="2000" dirty="0" err="1"/>
              <a:t>penjualan</a:t>
            </a:r>
            <a:r>
              <a:rPr lang="en-ID" sz="2000" dirty="0"/>
              <a:t> dan </a:t>
            </a:r>
            <a:r>
              <a:rPr lang="en-ID" sz="2000" dirty="0" err="1"/>
              <a:t>promosi</a:t>
            </a:r>
            <a:r>
              <a:rPr lang="en-ID" sz="2000" dirty="0"/>
              <a:t>, </a:t>
            </a:r>
            <a:r>
              <a:rPr lang="en-ID" sz="2000" dirty="0" err="1"/>
              <a:t>proyeksi</a:t>
            </a:r>
            <a:r>
              <a:rPr lang="en-ID" sz="2000" dirty="0"/>
              <a:t> </a:t>
            </a:r>
            <a:r>
              <a:rPr lang="en-ID" sz="2000" dirty="0" err="1"/>
              <a:t>kepegawaian</a:t>
            </a:r>
            <a:r>
              <a:rPr lang="en-ID" sz="2000" dirty="0"/>
              <a:t>, proses </a:t>
            </a:r>
            <a:r>
              <a:rPr lang="en-ID" sz="2000" dirty="0" err="1"/>
              <a:t>pembuatan</a:t>
            </a:r>
            <a:r>
              <a:rPr lang="en-ID" sz="2000" dirty="0"/>
              <a:t>, </a:t>
            </a:r>
            <a:r>
              <a:rPr lang="en-ID" sz="2000" dirty="0" err="1"/>
              <a:t>produk</a:t>
            </a:r>
            <a:r>
              <a:rPr lang="en-ID" sz="2000" dirty="0"/>
              <a:t> formula, </a:t>
            </a:r>
            <a:r>
              <a:rPr lang="en-ID" sz="2000" dirty="0" err="1"/>
              <a:t>rencana</a:t>
            </a:r>
            <a:r>
              <a:rPr lang="en-ID" sz="2000" dirty="0"/>
              <a:t> </a:t>
            </a:r>
            <a:r>
              <a:rPr lang="en-ID" sz="2000" dirty="0" err="1"/>
              <a:t>taktis</a:t>
            </a:r>
            <a:r>
              <a:rPr lang="en-ID" sz="2000" dirty="0"/>
              <a:t> dan </a:t>
            </a:r>
            <a:r>
              <a:rPr lang="en-ID" sz="2000" dirty="0" err="1"/>
              <a:t>strategis</a:t>
            </a:r>
            <a:r>
              <a:rPr lang="en-ID" sz="2000" dirty="0"/>
              <a:t>, dan </a:t>
            </a:r>
            <a:r>
              <a:rPr lang="en-ID" sz="2000" dirty="0" err="1"/>
              <a:t>penelitian</a:t>
            </a:r>
            <a:r>
              <a:rPr lang="en-ID" sz="2000" dirty="0"/>
              <a:t> dan </a:t>
            </a:r>
            <a:r>
              <a:rPr lang="en-ID" sz="2000" dirty="0" err="1"/>
              <a:t>pengembangan</a:t>
            </a:r>
            <a:r>
              <a:rPr lang="en-ID" sz="2000" dirty="0"/>
              <a:t>. </a:t>
            </a:r>
          </a:p>
          <a:p>
            <a:pPr marL="360363" indent="-2778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D" sz="2000" dirty="0" err="1"/>
              <a:t>Pengguna</a:t>
            </a:r>
            <a:r>
              <a:rPr lang="en-ID" sz="2000" dirty="0"/>
              <a:t> TI yang </a:t>
            </a:r>
            <a:r>
              <a:rPr lang="en-ID" sz="2000" dirty="0" err="1"/>
              <a:t>membagikan</a:t>
            </a:r>
            <a:r>
              <a:rPr lang="en-ID" sz="2000" dirty="0"/>
              <a:t> </a:t>
            </a:r>
            <a:r>
              <a:rPr lang="en-ID" sz="2000" dirty="0" err="1"/>
              <a:t>informasi</a:t>
            </a:r>
            <a:r>
              <a:rPr lang="en-ID" sz="2000" dirty="0"/>
              <a:t> </a:t>
            </a:r>
            <a:r>
              <a:rPr lang="en-ID" sz="2000" dirty="0" err="1"/>
              <a:t>ini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pihak</a:t>
            </a:r>
            <a:r>
              <a:rPr lang="en-ID" sz="2000" dirty="0"/>
              <a:t> yang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berwenang</a:t>
            </a:r>
            <a:r>
              <a:rPr lang="en-ID" sz="2000" dirty="0"/>
              <a:t>, </a:t>
            </a:r>
            <a:r>
              <a:rPr lang="en-ID" sz="2000" dirty="0" err="1"/>
              <a:t>sengaja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, </a:t>
            </a:r>
            <a:r>
              <a:rPr lang="en-ID" sz="2000" dirty="0" err="1"/>
              <a:t>telah</a:t>
            </a:r>
            <a:r>
              <a:rPr lang="en-ID" sz="2000" dirty="0"/>
              <a:t> </a:t>
            </a:r>
            <a:r>
              <a:rPr lang="en-ID" sz="2000" dirty="0" err="1"/>
              <a:t>melanggar</a:t>
            </a:r>
            <a:r>
              <a:rPr lang="en-ID" sz="2000" dirty="0"/>
              <a:t> </a:t>
            </a:r>
            <a:r>
              <a:rPr lang="en-ID" sz="2000" dirty="0" err="1"/>
              <a:t>privasi</a:t>
            </a:r>
            <a:r>
              <a:rPr lang="en-ID" sz="2000" dirty="0"/>
              <a:t> </a:t>
            </a:r>
            <a:r>
              <a:rPr lang="en-ID" sz="2000" dirty="0" err="1"/>
              <a:t>seseorang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menciptakan</a:t>
            </a:r>
            <a:r>
              <a:rPr lang="en-ID" sz="2000" dirty="0"/>
              <a:t> </a:t>
            </a:r>
            <a:r>
              <a:rPr lang="en-ID" sz="2000" dirty="0" err="1"/>
              <a:t>potensi</a:t>
            </a:r>
            <a:r>
              <a:rPr lang="en-ID" sz="2000" dirty="0"/>
              <a:t> </a:t>
            </a:r>
            <a:r>
              <a:rPr lang="en-ID" sz="2000" dirty="0" err="1"/>
              <a:t>informasi</a:t>
            </a:r>
            <a:r>
              <a:rPr lang="en-ID" sz="2000" dirty="0"/>
              <a:t> </a:t>
            </a:r>
            <a:r>
              <a:rPr lang="en-ID" sz="2000" dirty="0" err="1"/>
              <a:t>perusahaan</a:t>
            </a:r>
            <a:r>
              <a:rPr lang="en-ID" sz="2000" dirty="0"/>
              <a:t> </a:t>
            </a:r>
            <a:r>
              <a:rPr lang="en-ID" sz="2000" dirty="0" err="1"/>
              <a:t>jatuh</a:t>
            </a:r>
            <a:r>
              <a:rPr lang="en-ID" sz="2000" dirty="0"/>
              <a:t> </a:t>
            </a:r>
            <a:r>
              <a:rPr lang="en-ID" sz="2000" dirty="0" err="1"/>
              <a:t>ke</a:t>
            </a:r>
            <a:r>
              <a:rPr lang="en-ID" sz="2000" dirty="0"/>
              <a:t> </a:t>
            </a:r>
            <a:r>
              <a:rPr lang="en-ID" sz="2000" dirty="0" err="1"/>
              <a:t>tangan</a:t>
            </a:r>
            <a:r>
              <a:rPr lang="en-ID" sz="2000" dirty="0"/>
              <a:t> </a:t>
            </a:r>
            <a:r>
              <a:rPr lang="en-ID" sz="2000" dirty="0" err="1"/>
              <a:t>pesaing</a:t>
            </a:r>
            <a:r>
              <a:rPr lang="en-ID" sz="2000" dirty="0"/>
              <a:t>. </a:t>
            </a:r>
          </a:p>
          <a:p>
            <a:pPr marL="360363" indent="-2778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D" sz="2000" dirty="0" err="1"/>
              <a:t>Misalnya</a:t>
            </a:r>
            <a:r>
              <a:rPr lang="en-ID" sz="2000" dirty="0"/>
              <a:t>, </a:t>
            </a:r>
            <a:r>
              <a:rPr lang="en-ID" sz="2000" dirty="0" err="1"/>
              <a:t>seorang</a:t>
            </a:r>
            <a:r>
              <a:rPr lang="en-ID" sz="2000" dirty="0"/>
              <a:t> </a:t>
            </a:r>
            <a:r>
              <a:rPr lang="en-ID" sz="2000" dirty="0" err="1"/>
              <a:t>karyawan</a:t>
            </a:r>
            <a:r>
              <a:rPr lang="en-ID" sz="2000" dirty="0"/>
              <a:t> </a:t>
            </a:r>
            <a:r>
              <a:rPr lang="en-ID" sz="2000" dirty="0" err="1"/>
              <a:t>mengakses</a:t>
            </a:r>
            <a:r>
              <a:rPr lang="en-ID" sz="2000" dirty="0"/>
              <a:t> </a:t>
            </a:r>
            <a:r>
              <a:rPr lang="en-ID" sz="2000" dirty="0" err="1"/>
              <a:t>catatan</a:t>
            </a:r>
            <a:r>
              <a:rPr lang="en-ID" sz="2000" dirty="0"/>
              <a:t> </a:t>
            </a:r>
            <a:r>
              <a:rPr lang="en-ID" sz="2000" dirty="0" err="1"/>
              <a:t>gaji</a:t>
            </a:r>
            <a:r>
              <a:rPr lang="en-ID" sz="2000" dirty="0"/>
              <a:t> </a:t>
            </a:r>
            <a:r>
              <a:rPr lang="en-ID" sz="2000" dirty="0" err="1"/>
              <a:t>rekan</a:t>
            </a:r>
            <a:r>
              <a:rPr lang="en-ID" sz="2000" dirty="0"/>
              <a:t> </a:t>
            </a:r>
            <a:r>
              <a:rPr lang="en-ID" sz="2000" dirty="0" err="1"/>
              <a:t>kerja</a:t>
            </a:r>
            <a:r>
              <a:rPr lang="en-ID" sz="2000" dirty="0"/>
              <a:t> </a:t>
            </a:r>
            <a:r>
              <a:rPr lang="en-ID" sz="2000" dirty="0" err="1"/>
              <a:t>lainnya</a:t>
            </a:r>
            <a:r>
              <a:rPr lang="en-ID" sz="2000" dirty="0"/>
              <a:t> </a:t>
            </a:r>
            <a:r>
              <a:rPr lang="en-ID" sz="2000" dirty="0" err="1"/>
              <a:t>melalui</a:t>
            </a:r>
            <a:r>
              <a:rPr lang="en-ID" sz="2000" dirty="0"/>
              <a:t> </a:t>
            </a:r>
            <a:r>
              <a:rPr lang="en-ID" sz="2000" dirty="0" err="1"/>
              <a:t>sistem</a:t>
            </a:r>
            <a:r>
              <a:rPr lang="en-ID" sz="2000" dirty="0"/>
              <a:t> </a:t>
            </a:r>
            <a:r>
              <a:rPr lang="en-ID" sz="2000" dirty="0" err="1"/>
              <a:t>kepegawaian</a:t>
            </a:r>
            <a:r>
              <a:rPr lang="en-ID" sz="2000" dirty="0"/>
              <a:t> </a:t>
            </a:r>
            <a:r>
              <a:rPr lang="en-ID" sz="2000" dirty="0" err="1"/>
              <a:t>perusahaan</a:t>
            </a:r>
            <a:r>
              <a:rPr lang="en-ID" sz="2000" dirty="0"/>
              <a:t> dan </a:t>
            </a:r>
            <a:r>
              <a:rPr lang="en-ID" sz="2000" dirty="0" err="1"/>
              <a:t>kemudian</a:t>
            </a:r>
            <a:r>
              <a:rPr lang="en-ID" sz="2000" dirty="0"/>
              <a:t> </a:t>
            </a:r>
            <a:r>
              <a:rPr lang="en-ID" sz="2000" dirty="0" err="1"/>
              <a:t>mendiskusikannya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rekan</a:t>
            </a:r>
            <a:r>
              <a:rPr lang="en-ID" sz="2000" dirty="0"/>
              <a:t> </a:t>
            </a:r>
            <a:r>
              <a:rPr lang="en-ID" sz="2000" dirty="0" err="1"/>
              <a:t>kerja</a:t>
            </a:r>
            <a:r>
              <a:rPr lang="en-ID" sz="2000" dirty="0"/>
              <a:t> yang lain, </a:t>
            </a:r>
            <a:r>
              <a:rPr lang="en-ID" sz="2000" dirty="0" err="1"/>
              <a:t>itu</a:t>
            </a:r>
            <a:r>
              <a:rPr lang="en-ID" sz="2000" dirty="0"/>
              <a:t> </a:t>
            </a:r>
            <a:r>
              <a:rPr lang="en-ID" sz="2000" dirty="0" err="1"/>
              <a:t>menjadi</a:t>
            </a:r>
            <a:r>
              <a:rPr lang="en-ID" sz="2000" dirty="0"/>
              <a:t> </a:t>
            </a:r>
            <a:r>
              <a:rPr lang="en-ID" sz="2000" dirty="0" err="1"/>
              <a:t>pelanggaran</a:t>
            </a:r>
            <a:r>
              <a:rPr lang="en-ID" sz="2000" dirty="0"/>
              <a:t> </a:t>
            </a:r>
            <a:r>
              <a:rPr lang="en-ID" sz="2000" dirty="0" err="1"/>
              <a:t>nyata</a:t>
            </a:r>
            <a:r>
              <a:rPr lang="en-ID" sz="2000" dirty="0"/>
              <a:t> </a:t>
            </a:r>
            <a:r>
              <a:rPr lang="en-ID" sz="2000" dirty="0" err="1"/>
              <a:t>terhadap</a:t>
            </a:r>
            <a:r>
              <a:rPr lang="en-ID" sz="2000" dirty="0"/>
              <a:t> </a:t>
            </a:r>
            <a:r>
              <a:rPr lang="en-ID" sz="2000" dirty="0" err="1"/>
              <a:t>privasi</a:t>
            </a:r>
            <a:r>
              <a:rPr lang="en-ID" sz="2000" dirty="0"/>
              <a:t> </a:t>
            </a:r>
            <a:r>
              <a:rPr lang="en-ID" sz="2000" dirty="0" err="1"/>
              <a:t>rekan</a:t>
            </a:r>
            <a:r>
              <a:rPr lang="en-ID" sz="2000" dirty="0"/>
              <a:t> </a:t>
            </a:r>
            <a:r>
              <a:rPr lang="en-ID" sz="2000" dirty="0" err="1"/>
              <a:t>kerja</a:t>
            </a:r>
            <a:r>
              <a:rPr lang="en-ID" sz="2000" dirty="0"/>
              <a:t>.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9824778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D9304-56FA-480F-9FD7-5AF00F967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dukungan</a:t>
            </a:r>
            <a:r>
              <a:rPr lang="en-ID" dirty="0"/>
              <a:t> </a:t>
            </a:r>
            <a:r>
              <a:rPr lang="en-ID" dirty="0" err="1"/>
              <a:t>Praktik</a:t>
            </a:r>
            <a:r>
              <a:rPr lang="en-ID" dirty="0"/>
              <a:t> </a:t>
            </a:r>
            <a:r>
              <a:rPr lang="en-ID" dirty="0" err="1"/>
              <a:t>Etis</a:t>
            </a:r>
            <a:r>
              <a:rPr lang="en-ID" dirty="0"/>
              <a:t> </a:t>
            </a:r>
            <a:r>
              <a:rPr lang="en-ID" dirty="0" err="1"/>
              <a:t>Pengguna</a:t>
            </a:r>
            <a:r>
              <a:rPr lang="en-ID" dirty="0"/>
              <a:t> 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BB7F8-C752-4393-B1FF-99BF1E89C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5999"/>
            <a:ext cx="10876927" cy="4391891"/>
          </a:xfrm>
        </p:spPr>
        <p:txBody>
          <a:bodyPr>
            <a:normAutofit/>
          </a:bodyPr>
          <a:lstStyle/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Meningkatnya</a:t>
            </a:r>
            <a:r>
              <a:rPr lang="en-ID" sz="2400" dirty="0"/>
              <a:t> </a:t>
            </a:r>
            <a:r>
              <a:rPr lang="en-ID" sz="2400" dirty="0" err="1"/>
              <a:t>penggunaan</a:t>
            </a:r>
            <a:r>
              <a:rPr lang="en-ID" sz="2400" dirty="0"/>
              <a:t> TI </a:t>
            </a:r>
            <a:r>
              <a:rPr lang="en-ID" sz="2400" dirty="0" err="1"/>
              <a:t>telah</a:t>
            </a:r>
            <a:r>
              <a:rPr lang="en-ID" sz="2400" dirty="0"/>
              <a:t> </a:t>
            </a:r>
            <a:r>
              <a:rPr lang="en-ID" sz="2400" dirty="0" err="1"/>
              <a:t>meningkatkan</a:t>
            </a:r>
            <a:r>
              <a:rPr lang="en-ID" sz="2400" dirty="0"/>
              <a:t> </a:t>
            </a:r>
            <a:r>
              <a:rPr lang="en-ID" sz="2400" dirty="0" err="1"/>
              <a:t>potensi</a:t>
            </a:r>
            <a:r>
              <a:rPr lang="en-ID" sz="2400" dirty="0"/>
              <a:t> </a:t>
            </a:r>
            <a:r>
              <a:rPr lang="en-ID" sz="2400" dirty="0" err="1"/>
              <a:t>masalah</a:t>
            </a:r>
            <a:r>
              <a:rPr lang="en-ID" sz="2400" dirty="0"/>
              <a:t> </a:t>
            </a:r>
            <a:r>
              <a:rPr lang="en-ID" sz="2400" dirty="0" err="1"/>
              <a:t>etika</a:t>
            </a:r>
            <a:r>
              <a:rPr lang="en-ID" sz="2400" dirty="0"/>
              <a:t> </a:t>
            </a:r>
            <a:r>
              <a:rPr lang="en-ID" sz="2400" dirty="0" err="1"/>
              <a:t>baru</a:t>
            </a:r>
            <a:r>
              <a:rPr lang="en-ID" sz="2400" dirty="0"/>
              <a:t>; </a:t>
            </a:r>
            <a:r>
              <a:rPr lang="en-ID" sz="2400" dirty="0" err="1"/>
              <a:t>sehingga</a:t>
            </a:r>
            <a:r>
              <a:rPr lang="en-ID" sz="2400" dirty="0"/>
              <a:t> </a:t>
            </a:r>
            <a:r>
              <a:rPr lang="en-ID" sz="2400" dirty="0" err="1"/>
              <a:t>banyak</a:t>
            </a:r>
            <a:r>
              <a:rPr lang="en-ID" sz="2400" dirty="0"/>
              <a:t> </a:t>
            </a:r>
            <a:r>
              <a:rPr lang="en-ID" sz="2400" dirty="0" err="1"/>
              <a:t>organisasi</a:t>
            </a:r>
            <a:r>
              <a:rPr lang="en-ID" sz="2400" dirty="0"/>
              <a:t> </a:t>
            </a:r>
            <a:r>
              <a:rPr lang="en-ID" sz="2400" dirty="0" err="1"/>
              <a:t>telah</a:t>
            </a:r>
            <a:r>
              <a:rPr lang="en-ID" sz="2400" dirty="0"/>
              <a:t> </a:t>
            </a:r>
            <a:r>
              <a:rPr lang="en-ID" sz="2400" dirty="0" err="1"/>
              <a:t>mengakui</a:t>
            </a:r>
            <a:r>
              <a:rPr lang="en-ID" sz="2400" dirty="0"/>
              <a:t> </a:t>
            </a:r>
            <a:r>
              <a:rPr lang="en-ID" sz="2400" dirty="0" err="1"/>
              <a:t>perlunya</a:t>
            </a:r>
            <a:r>
              <a:rPr lang="en-ID" sz="2400" dirty="0"/>
              <a:t> </a:t>
            </a:r>
            <a:r>
              <a:rPr lang="en-ID" sz="2400" dirty="0" err="1"/>
              <a:t>mengembangkan</a:t>
            </a:r>
            <a:r>
              <a:rPr lang="en-ID" sz="2400" dirty="0"/>
              <a:t> </a:t>
            </a:r>
            <a:r>
              <a:rPr lang="en-ID" sz="2400" dirty="0" err="1"/>
              <a:t>kebijakan</a:t>
            </a:r>
            <a:r>
              <a:rPr lang="en-ID" sz="2400" dirty="0"/>
              <a:t> yang </a:t>
            </a:r>
            <a:r>
              <a:rPr lang="en-ID" sz="2400" dirty="0" err="1"/>
              <a:t>melindungi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pelanggaran</a:t>
            </a:r>
            <a:r>
              <a:rPr lang="en-ID" sz="2400" dirty="0"/>
              <a:t>.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Meskipun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ada</a:t>
            </a:r>
            <a:r>
              <a:rPr lang="en-ID" sz="2400" dirty="0"/>
              <a:t> </a:t>
            </a:r>
            <a:r>
              <a:rPr lang="en-ID" sz="2400" dirty="0" err="1"/>
              <a:t>kebijakan</a:t>
            </a:r>
            <a:r>
              <a:rPr lang="en-ID" sz="2400" dirty="0"/>
              <a:t> yang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menghentikan</a:t>
            </a:r>
            <a:r>
              <a:rPr lang="en-ID" sz="2400" dirty="0"/>
              <a:t> </a:t>
            </a:r>
            <a:r>
              <a:rPr lang="en-ID" sz="2400" dirty="0" err="1"/>
              <a:t>pelaku</a:t>
            </a:r>
            <a:r>
              <a:rPr lang="en-ID" sz="2400" dirty="0"/>
              <a:t> </a:t>
            </a:r>
            <a:r>
              <a:rPr lang="en-ID" sz="2400" dirty="0" err="1"/>
              <a:t>kesalahan</a:t>
            </a:r>
            <a:r>
              <a:rPr lang="en-ID" sz="2400" dirty="0"/>
              <a:t>, </a:t>
            </a:r>
            <a:r>
              <a:rPr lang="en-ID" sz="2400" dirty="0" err="1"/>
              <a:t>kebijakan</a:t>
            </a:r>
            <a:r>
              <a:rPr lang="en-ID" sz="2400" dirty="0"/>
              <a:t> </a:t>
            </a:r>
            <a:r>
              <a:rPr lang="en-ID" sz="2400" dirty="0" err="1"/>
              <a:t>tersebut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menetapkan</a:t>
            </a:r>
            <a:r>
              <a:rPr lang="en-ID" sz="2400" dirty="0"/>
              <a:t> </a:t>
            </a:r>
            <a:r>
              <a:rPr lang="en-ID" sz="2400" dirty="0" err="1"/>
              <a:t>hak-hak</a:t>
            </a:r>
            <a:r>
              <a:rPr lang="en-ID" sz="2400" dirty="0"/>
              <a:t> </a:t>
            </a:r>
            <a:r>
              <a:rPr lang="en-ID" sz="2400" dirty="0" err="1"/>
              <a:t>umum</a:t>
            </a:r>
            <a:r>
              <a:rPr lang="en-ID" sz="2400" dirty="0"/>
              <a:t> dan </a:t>
            </a:r>
            <a:r>
              <a:rPr lang="en-ID" sz="2400" dirty="0" err="1"/>
              <a:t>tanggung</a:t>
            </a:r>
            <a:r>
              <a:rPr lang="en-ID" sz="2400" dirty="0"/>
              <a:t> </a:t>
            </a:r>
            <a:r>
              <a:rPr lang="en-ID" sz="2400" dirty="0" err="1"/>
              <a:t>jawab</a:t>
            </a:r>
            <a:r>
              <a:rPr lang="en-ID" sz="2400" dirty="0"/>
              <a:t> </a:t>
            </a:r>
            <a:r>
              <a:rPr lang="en-ID" sz="2400" dirty="0" err="1"/>
              <a:t>semua</a:t>
            </a:r>
            <a:r>
              <a:rPr lang="en-ID" sz="2400" dirty="0"/>
              <a:t> </a:t>
            </a:r>
            <a:r>
              <a:rPr lang="en-ID" sz="2400" dirty="0" err="1"/>
              <a:t>pengguna</a:t>
            </a:r>
            <a:r>
              <a:rPr lang="en-ID" sz="2400" dirty="0"/>
              <a:t> TI, </a:t>
            </a:r>
            <a:r>
              <a:rPr lang="en-ID" sz="2400" dirty="0" err="1"/>
              <a:t>menetapkan</a:t>
            </a:r>
            <a:r>
              <a:rPr lang="en-ID" sz="2400" dirty="0"/>
              <a:t> </a:t>
            </a:r>
            <a:r>
              <a:rPr lang="en-ID" sz="2400" dirty="0" err="1"/>
              <a:t>batasan</a:t>
            </a:r>
            <a:r>
              <a:rPr lang="en-ID" sz="2400" dirty="0"/>
              <a:t> </a:t>
            </a:r>
            <a:r>
              <a:rPr lang="en-ID" sz="2400" dirty="0" err="1"/>
              <a:t>perilaku</a:t>
            </a:r>
            <a:r>
              <a:rPr lang="en-ID" sz="2400" dirty="0"/>
              <a:t> yang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diterima</a:t>
            </a:r>
            <a:r>
              <a:rPr lang="en-ID" sz="2400" dirty="0"/>
              <a:t> dan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diterima</a:t>
            </a:r>
            <a:r>
              <a:rPr lang="en-ID" sz="2400" dirty="0"/>
              <a:t>, dan </a:t>
            </a:r>
            <a:r>
              <a:rPr lang="en-ID" sz="2400" dirty="0" err="1"/>
              <a:t>memungkinkan</a:t>
            </a:r>
            <a:r>
              <a:rPr lang="en-ID" sz="2400" dirty="0"/>
              <a:t> </a:t>
            </a:r>
            <a:r>
              <a:rPr lang="en-ID" sz="2400" dirty="0" err="1"/>
              <a:t>manajemen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menghukum</a:t>
            </a:r>
            <a:r>
              <a:rPr lang="en-ID" sz="2400" dirty="0"/>
              <a:t> </a:t>
            </a:r>
            <a:r>
              <a:rPr lang="en-ID" sz="2400" dirty="0" err="1"/>
              <a:t>pelanggar</a:t>
            </a:r>
            <a:r>
              <a:rPr lang="en-ID" sz="2400" dirty="0"/>
              <a:t>.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Ketaatan</a:t>
            </a:r>
            <a:r>
              <a:rPr lang="en-ID" sz="2400" dirty="0"/>
              <a:t> </a:t>
            </a:r>
            <a:r>
              <a:rPr lang="en-ID" sz="2400" dirty="0" err="1"/>
              <a:t>terhadap</a:t>
            </a:r>
            <a:r>
              <a:rPr lang="en-ID" sz="2400" dirty="0"/>
              <a:t> </a:t>
            </a:r>
            <a:r>
              <a:rPr lang="en-ID" sz="2400" dirty="0" err="1"/>
              <a:t>suatu</a:t>
            </a:r>
            <a:r>
              <a:rPr lang="en-ID" sz="2400" dirty="0"/>
              <a:t> </a:t>
            </a:r>
            <a:r>
              <a:rPr lang="en-ID" sz="2400" dirty="0" err="1"/>
              <a:t>kebijakan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meningkatkan</a:t>
            </a:r>
            <a:r>
              <a:rPr lang="en-ID" sz="2400" dirty="0"/>
              <a:t> </a:t>
            </a:r>
            <a:r>
              <a:rPr lang="en-ID" sz="2400" dirty="0" err="1"/>
              <a:t>layanan</a:t>
            </a:r>
            <a:r>
              <a:rPr lang="en-ID" sz="2400" dirty="0"/>
              <a:t> </a:t>
            </a:r>
            <a:r>
              <a:rPr lang="en-ID" sz="2400" dirty="0" err="1"/>
              <a:t>kepada</a:t>
            </a:r>
            <a:r>
              <a:rPr lang="en-ID" sz="2400" dirty="0"/>
              <a:t> </a:t>
            </a:r>
            <a:r>
              <a:rPr lang="en-ID" sz="2400" dirty="0" err="1"/>
              <a:t>pengguna</a:t>
            </a:r>
            <a:r>
              <a:rPr lang="en-ID" sz="2400" dirty="0"/>
              <a:t>, </a:t>
            </a:r>
            <a:r>
              <a:rPr lang="en-ID" sz="2400" dirty="0" err="1"/>
              <a:t>meningkatkan</a:t>
            </a:r>
            <a:r>
              <a:rPr lang="en-ID" sz="2400" dirty="0"/>
              <a:t> </a:t>
            </a:r>
            <a:r>
              <a:rPr lang="en-ID" sz="2400" dirty="0" err="1"/>
              <a:t>produktivitas</a:t>
            </a:r>
            <a:r>
              <a:rPr lang="en-ID" sz="2400" dirty="0"/>
              <a:t>, dan </a:t>
            </a:r>
            <a:r>
              <a:rPr lang="en-ID" sz="2400" dirty="0" err="1"/>
              <a:t>mengurangi</a:t>
            </a:r>
            <a:r>
              <a:rPr lang="en-ID" sz="2400" dirty="0"/>
              <a:t> </a:t>
            </a:r>
            <a:r>
              <a:rPr lang="en-ID" sz="2400" dirty="0" err="1"/>
              <a:t>biaya</a:t>
            </a:r>
            <a:r>
              <a:rPr lang="en-ID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0238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D9304-56FA-480F-9FD7-5AF00F967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dukungan</a:t>
            </a:r>
            <a:r>
              <a:rPr lang="en-ID" dirty="0"/>
              <a:t> </a:t>
            </a:r>
            <a:r>
              <a:rPr lang="en-ID" dirty="0" err="1"/>
              <a:t>Praktik</a:t>
            </a:r>
            <a:r>
              <a:rPr lang="en-ID" dirty="0"/>
              <a:t> </a:t>
            </a:r>
            <a:r>
              <a:rPr lang="en-ID" dirty="0" err="1"/>
              <a:t>Etis</a:t>
            </a:r>
            <a:r>
              <a:rPr lang="en-ID" dirty="0"/>
              <a:t> </a:t>
            </a:r>
            <a:r>
              <a:rPr lang="en-ID" dirty="0" err="1"/>
              <a:t>Pengguna</a:t>
            </a:r>
            <a:r>
              <a:rPr lang="en-ID" dirty="0"/>
              <a:t> 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BB7F8-C752-4393-B1FF-99BF1E89C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5999"/>
            <a:ext cx="10876927" cy="4391891"/>
          </a:xfrm>
        </p:spPr>
        <p:txBody>
          <a:bodyPr>
            <a:normAutofit/>
          </a:bodyPr>
          <a:lstStyle/>
          <a:p>
            <a:pPr marL="360363" indent="-360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D" sz="2400" dirty="0"/>
              <a:t>Perusahaan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mengambil</a:t>
            </a:r>
            <a:r>
              <a:rPr lang="en-ID" sz="2400" dirty="0"/>
              <a:t> </a:t>
            </a:r>
            <a:r>
              <a:rPr lang="en-ID" sz="2400" dirty="0" err="1"/>
              <a:t>beberapa</a:t>
            </a:r>
            <a:r>
              <a:rPr lang="en-ID" sz="2400" dirty="0"/>
              <a:t> </a:t>
            </a:r>
            <a:r>
              <a:rPr lang="en-ID" sz="2400" dirty="0" err="1"/>
              <a:t>tindakan</a:t>
            </a:r>
            <a:r>
              <a:rPr lang="en-ID" sz="2400" dirty="0"/>
              <a:t> </a:t>
            </a:r>
            <a:r>
              <a:rPr lang="en-ID" sz="2400" dirty="0" err="1"/>
              <a:t>berikut</a:t>
            </a:r>
            <a:r>
              <a:rPr lang="en-ID" sz="2400" dirty="0"/>
              <a:t> </a:t>
            </a:r>
            <a:r>
              <a:rPr lang="en-ID" sz="2400" dirty="0" err="1"/>
              <a:t>saat</a:t>
            </a:r>
            <a:r>
              <a:rPr lang="en-ID" sz="2400" dirty="0"/>
              <a:t> </a:t>
            </a:r>
            <a:r>
              <a:rPr lang="en-ID" sz="2400" dirty="0" err="1"/>
              <a:t>membuat</a:t>
            </a:r>
            <a:r>
              <a:rPr lang="en-ID" sz="2400" dirty="0"/>
              <a:t> </a:t>
            </a:r>
            <a:r>
              <a:rPr lang="en-ID" sz="2400" dirty="0" err="1"/>
              <a:t>kebijakan</a:t>
            </a:r>
            <a:r>
              <a:rPr lang="en-ID" sz="2400" dirty="0"/>
              <a:t> </a:t>
            </a:r>
            <a:r>
              <a:rPr lang="en-ID" sz="2400" dirty="0" err="1"/>
              <a:t>penggunaan</a:t>
            </a:r>
            <a:r>
              <a:rPr lang="en-ID" sz="2400" dirty="0"/>
              <a:t> TI :</a:t>
            </a:r>
          </a:p>
          <a:p>
            <a:pPr marL="900113" lvl="1" indent="-2762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ID" sz="2400" dirty="0" err="1"/>
              <a:t>Menetapkan</a:t>
            </a:r>
            <a:r>
              <a:rPr lang="en-ID" sz="2400" dirty="0"/>
              <a:t> </a:t>
            </a:r>
            <a:r>
              <a:rPr lang="en-ID" sz="2400" dirty="0" err="1"/>
              <a:t>Pedoman</a:t>
            </a:r>
            <a:r>
              <a:rPr lang="en-ID" sz="2400" dirty="0"/>
              <a:t> </a:t>
            </a:r>
            <a:r>
              <a:rPr lang="en-ID" sz="2400" dirty="0" err="1"/>
              <a:t>Penggunaan</a:t>
            </a:r>
            <a:r>
              <a:rPr lang="en-ID" sz="2400" dirty="0"/>
              <a:t> </a:t>
            </a:r>
            <a:r>
              <a:rPr lang="en-ID" sz="2400" dirty="0" err="1"/>
              <a:t>Perangkat</a:t>
            </a:r>
            <a:r>
              <a:rPr lang="en-ID" sz="2400" dirty="0"/>
              <a:t> </a:t>
            </a:r>
            <a:r>
              <a:rPr lang="en-ID" sz="2400" dirty="0" err="1"/>
              <a:t>Lunak</a:t>
            </a:r>
            <a:r>
              <a:rPr lang="en-ID" sz="2400" dirty="0"/>
              <a:t> Perusahaan</a:t>
            </a:r>
          </a:p>
          <a:p>
            <a:pPr marL="900113" lvl="1" indent="-2762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ID" sz="2400" dirty="0" err="1"/>
              <a:t>Menentukan</a:t>
            </a:r>
            <a:r>
              <a:rPr lang="en-ID" sz="2400" dirty="0"/>
              <a:t> </a:t>
            </a:r>
            <a:r>
              <a:rPr lang="en-ID" sz="2400" dirty="0" err="1"/>
              <a:t>Penggunaan</a:t>
            </a:r>
            <a:r>
              <a:rPr lang="en-ID" sz="2400" dirty="0"/>
              <a:t> </a:t>
            </a:r>
            <a:r>
              <a:rPr lang="en-ID" sz="2400" dirty="0" err="1"/>
              <a:t>Sumber</a:t>
            </a:r>
            <a:r>
              <a:rPr lang="en-ID" sz="2400" dirty="0"/>
              <a:t> </a:t>
            </a:r>
            <a:r>
              <a:rPr lang="en-ID" sz="2400" dirty="0" err="1"/>
              <a:t>Daya</a:t>
            </a:r>
            <a:r>
              <a:rPr lang="en-ID" sz="2400" dirty="0"/>
              <a:t> TI yang </a:t>
            </a:r>
            <a:r>
              <a:rPr lang="en-ID" sz="2400" dirty="0" err="1"/>
              <a:t>Tepat</a:t>
            </a:r>
            <a:endParaRPr lang="en-ID" sz="2400" dirty="0"/>
          </a:p>
          <a:p>
            <a:pPr marL="900113" lvl="1" indent="-2762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ID" sz="2400" dirty="0" err="1"/>
              <a:t>Penataan</a:t>
            </a:r>
            <a:r>
              <a:rPr lang="en-ID" sz="2400" dirty="0"/>
              <a:t> </a:t>
            </a:r>
            <a:r>
              <a:rPr lang="en-ID" sz="2400" dirty="0" err="1"/>
              <a:t>Sistem</a:t>
            </a:r>
            <a:r>
              <a:rPr lang="en-ID" sz="2400" dirty="0"/>
              <a:t> </a:t>
            </a:r>
            <a:r>
              <a:rPr lang="en-ID" sz="2400" dirty="0" err="1"/>
              <a:t>Informasi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Melindungi</a:t>
            </a:r>
            <a:r>
              <a:rPr lang="en-ID" sz="2400" dirty="0"/>
              <a:t> Data dan </a:t>
            </a:r>
            <a:r>
              <a:rPr lang="en-ID" sz="2400" dirty="0" err="1"/>
              <a:t>Informasi</a:t>
            </a:r>
            <a:endParaRPr lang="en-ID" sz="2400" dirty="0"/>
          </a:p>
          <a:p>
            <a:pPr marL="900113" lvl="1" indent="-2762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ID" sz="2400" dirty="0" err="1"/>
              <a:t>Menginstal</a:t>
            </a:r>
            <a:r>
              <a:rPr lang="en-ID" sz="2400" dirty="0"/>
              <a:t> dan </a:t>
            </a:r>
            <a:r>
              <a:rPr lang="en-ID" sz="2400" dirty="0" err="1"/>
              <a:t>Memelihara</a:t>
            </a:r>
            <a:r>
              <a:rPr lang="en-ID" sz="2400" dirty="0"/>
              <a:t> Firewall Perusahaan</a:t>
            </a:r>
          </a:p>
        </p:txBody>
      </p:sp>
    </p:spTree>
    <p:extLst>
      <p:ext uri="{BB962C8B-B14F-4D97-AF65-F5344CB8AC3E}">
        <p14:creationId xmlns:p14="http://schemas.microsoft.com/office/powerpoint/2010/main" val="2204067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6B75F8F-5A83-4732-8BEE-B87F1BDF2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79B824-D2D4-4809-8658-B0F1E83F2C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6" name="Picture 2" descr="Hasil gambar untuk thanks you">
            <a:extLst>
              <a:ext uri="{FF2B5EF4-FFF2-40B4-BE49-F238E27FC236}">
                <a16:creationId xmlns:a16="http://schemas.microsoft.com/office/drawing/2014/main" id="{FC5DEF80-2B81-4A16-9BAB-EC2171AF5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l="2586" t="29145" r="3017" b="31994"/>
          <a:stretch>
            <a:fillRect/>
          </a:stretch>
        </p:blipFill>
        <p:spPr bwMode="auto">
          <a:xfrm>
            <a:off x="457200" y="4960137"/>
            <a:ext cx="7772400" cy="14630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26455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9CB4D-1D8C-4367-9FAB-6C3A45968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 :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uts</a:t>
            </a:r>
            <a:r>
              <a:rPr lang="en-US" dirty="0"/>
              <a:t>, </a:t>
            </a:r>
            <a:r>
              <a:rPr lang="en-US" dirty="0" err="1"/>
              <a:t>dikerjakan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individu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53880-523D-476F-ACFE-CC4DAD190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Presiden</a:t>
            </a:r>
            <a:r>
              <a:rPr lang="en-US" dirty="0"/>
              <a:t> Joko Widodo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penularan</a:t>
            </a:r>
            <a:r>
              <a:rPr lang="en-US" dirty="0"/>
              <a:t> dan </a:t>
            </a:r>
            <a:r>
              <a:rPr lang="en-US" dirty="0" err="1"/>
              <a:t>penyebaran</a:t>
            </a:r>
            <a:r>
              <a:rPr lang="en-US" dirty="0"/>
              <a:t> COVID-19 di negara Indonesia </a:t>
            </a:r>
            <a:r>
              <a:rPr lang="en-US" dirty="0" err="1"/>
              <a:t>tercinta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tanggungjawab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dan orang-orang yang </a:t>
            </a:r>
            <a:r>
              <a:rPr lang="en-US" dirty="0" err="1"/>
              <a:t>berprofesi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Indonesia..</a:t>
            </a:r>
          </a:p>
          <a:p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professional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analisislah</a:t>
            </a:r>
            <a:r>
              <a:rPr lang="en-US" dirty="0"/>
              <a:t> 2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menyebarnya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(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oleh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social media)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Mengapa</a:t>
            </a:r>
            <a:r>
              <a:rPr lang="en-US" dirty="0"/>
              <a:t> /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penularan</a:t>
            </a:r>
            <a:r>
              <a:rPr lang="en-US" dirty="0"/>
              <a:t>/</a:t>
            </a:r>
            <a:r>
              <a:rPr lang="en-US" dirty="0" err="1"/>
              <a:t>penyebaran</a:t>
            </a:r>
            <a:r>
              <a:rPr lang="en-US" dirty="0"/>
              <a:t> COVID 19 </a:t>
            </a:r>
            <a:r>
              <a:rPr lang="en-US" dirty="0" err="1"/>
              <a:t>tersebut</a:t>
            </a:r>
            <a:r>
              <a:rPr lang="en-US" dirty="0"/>
              <a:t> !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56104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4D77D-CC3A-48F5-87C4-28C455758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PROFESI MENURUT GEORGE W REYNOLDS (2015)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E84AE-A0BE-47A4-BAA7-098E946A8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766090" cy="4572000"/>
          </a:xfrm>
        </p:spPr>
        <p:txBody>
          <a:bodyPr>
            <a:noAutofit/>
          </a:bodyPr>
          <a:lstStyle/>
          <a:p>
            <a:pPr marL="900113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n-ID" sz="2400" dirty="0" err="1"/>
              <a:t>Sebagian</a:t>
            </a:r>
            <a:r>
              <a:rPr lang="en-ID" sz="2400" dirty="0"/>
              <a:t> </a:t>
            </a:r>
            <a:r>
              <a:rPr lang="en-ID" sz="2400" dirty="0" err="1"/>
              <a:t>besar</a:t>
            </a:r>
            <a:r>
              <a:rPr lang="en-ID" sz="2400" dirty="0"/>
              <a:t> </a:t>
            </a:r>
            <a:r>
              <a:rPr lang="en-ID" sz="2400" dirty="0" err="1"/>
              <a:t>bersifat</a:t>
            </a:r>
            <a:r>
              <a:rPr lang="en-ID" sz="2400" dirty="0"/>
              <a:t> </a:t>
            </a:r>
            <a:r>
              <a:rPr lang="en-ID" sz="2400" dirty="0" err="1"/>
              <a:t>intelektual</a:t>
            </a:r>
            <a:r>
              <a:rPr lang="en-ID" sz="2400" dirty="0"/>
              <a:t> dan </a:t>
            </a:r>
            <a:r>
              <a:rPr lang="en-ID" sz="2400" dirty="0" err="1"/>
              <a:t>bervariasi</a:t>
            </a:r>
            <a:r>
              <a:rPr lang="en-ID" sz="2400" dirty="0"/>
              <a:t> (missal, </a:t>
            </a:r>
            <a:r>
              <a:rPr lang="en-ID" sz="2400" dirty="0" err="1"/>
              <a:t>dibedakan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pekerjaan</a:t>
            </a:r>
            <a:r>
              <a:rPr lang="en-ID" sz="2400" dirty="0"/>
              <a:t> mental, manual, </a:t>
            </a:r>
            <a:r>
              <a:rPr lang="en-ID" sz="2400" dirty="0" err="1"/>
              <a:t>mekanik</a:t>
            </a:r>
            <a:r>
              <a:rPr lang="en-ID" sz="2400" dirty="0"/>
              <a:t>,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fisik</a:t>
            </a:r>
            <a:r>
              <a:rPr lang="en-ID" sz="2400" dirty="0"/>
              <a:t> yang </a:t>
            </a:r>
            <a:r>
              <a:rPr lang="en-ID" sz="2400" dirty="0" err="1"/>
              <a:t>rutin</a:t>
            </a:r>
            <a:r>
              <a:rPr lang="en-ID" sz="2400" dirty="0"/>
              <a:t>);</a:t>
            </a:r>
          </a:p>
          <a:p>
            <a:pPr marL="900113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n-ID" sz="2400" dirty="0" err="1"/>
              <a:t>Bersifat</a:t>
            </a:r>
            <a:r>
              <a:rPr lang="en-ID" sz="2400" dirty="0"/>
              <a:t> </a:t>
            </a:r>
            <a:r>
              <a:rPr lang="en-ID" sz="2400" dirty="0" err="1"/>
              <a:t>sedemikian</a:t>
            </a:r>
            <a:r>
              <a:rPr lang="en-ID" sz="2400" dirty="0"/>
              <a:t> </a:t>
            </a:r>
            <a:r>
              <a:rPr lang="en-ID" sz="2400" dirty="0" err="1"/>
              <a:t>sehingga</a:t>
            </a:r>
            <a:r>
              <a:rPr lang="en-ID" sz="2400" dirty="0"/>
              <a:t> output yang </a:t>
            </a:r>
            <a:r>
              <a:rPr lang="en-ID" sz="2400" dirty="0" err="1"/>
              <a:t>dihasilkan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hasil</a:t>
            </a:r>
            <a:r>
              <a:rPr lang="en-ID" sz="2400" dirty="0"/>
              <a:t> </a:t>
            </a:r>
            <a:r>
              <a:rPr lang="en-ID" sz="2400" dirty="0" err="1"/>
              <a:t>pekerjaan</a:t>
            </a:r>
            <a:r>
              <a:rPr lang="en-ID" sz="2400" dirty="0"/>
              <a:t> yang </a:t>
            </a:r>
            <a:r>
              <a:rPr lang="en-ID" sz="2400" dirty="0" err="1"/>
              <a:t>dicapai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dibakukan</a:t>
            </a:r>
            <a:r>
              <a:rPr lang="en-ID" sz="2400" dirty="0"/>
              <a:t> </a:t>
            </a:r>
            <a:r>
              <a:rPr lang="en-ID" sz="2400" dirty="0" err="1"/>
              <a:t>sehubungan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periode</a:t>
            </a:r>
            <a:r>
              <a:rPr lang="en-ID" sz="2400" dirty="0"/>
              <a:t> </a:t>
            </a:r>
            <a:r>
              <a:rPr lang="en-ID" sz="2400" dirty="0" err="1"/>
              <a:t>waktu</a:t>
            </a:r>
            <a:r>
              <a:rPr lang="en-ID" sz="2400" dirty="0"/>
              <a:t> </a:t>
            </a:r>
            <a:r>
              <a:rPr lang="en-ID" sz="2400" dirty="0" err="1"/>
              <a:t>tertentu</a:t>
            </a:r>
            <a:r>
              <a:rPr lang="en-ID" sz="2400" dirty="0"/>
              <a:t>. </a:t>
            </a:r>
          </a:p>
          <a:p>
            <a:pPr marL="360363" indent="-3603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Sehingga</a:t>
            </a:r>
            <a:r>
              <a:rPr lang="en-ID" sz="2400" dirty="0"/>
              <a:t> para </a:t>
            </a:r>
            <a:r>
              <a:rPr lang="en-ID" sz="2400" dirty="0" err="1"/>
              <a:t>profesional</a:t>
            </a:r>
            <a:r>
              <a:rPr lang="en-ID" sz="2400" dirty="0"/>
              <a:t> </a:t>
            </a:r>
            <a:r>
              <a:rPr lang="en-ID" sz="2400" dirty="0" err="1"/>
              <a:t>membutuhkan</a:t>
            </a:r>
            <a:r>
              <a:rPr lang="en-ID" sz="2400" dirty="0"/>
              <a:t> </a:t>
            </a:r>
            <a:r>
              <a:rPr lang="en-ID" sz="2400" dirty="0" err="1"/>
              <a:t>pelatihan</a:t>
            </a:r>
            <a:r>
              <a:rPr lang="en-ID" sz="2400" dirty="0"/>
              <a:t> dan </a:t>
            </a:r>
            <a:r>
              <a:rPr lang="en-ID" sz="2400" dirty="0" err="1"/>
              <a:t>pengalaman</a:t>
            </a:r>
            <a:r>
              <a:rPr lang="en-ID" sz="2400" dirty="0"/>
              <a:t> </a:t>
            </a:r>
            <a:r>
              <a:rPr lang="en-ID" sz="2400" dirty="0" err="1"/>
              <a:t>tingkat</a:t>
            </a:r>
            <a:r>
              <a:rPr lang="en-ID" sz="2400" dirty="0"/>
              <a:t> </a:t>
            </a:r>
            <a:r>
              <a:rPr lang="en-ID" sz="2400" dirty="0" err="1"/>
              <a:t>lanjut</a:t>
            </a:r>
            <a:r>
              <a:rPr lang="en-ID" sz="2400" dirty="0"/>
              <a:t>; </a:t>
            </a:r>
            <a:r>
              <a:rPr lang="en-ID" sz="2400" dirty="0" err="1"/>
              <a:t>mereka</a:t>
            </a:r>
            <a:r>
              <a:rPr lang="en-ID" sz="2400" dirty="0"/>
              <a:t> </a:t>
            </a:r>
            <a:r>
              <a:rPr lang="en-ID" sz="2400" dirty="0" err="1"/>
              <a:t>harus</a:t>
            </a:r>
            <a:r>
              <a:rPr lang="en-ID" sz="2400" dirty="0"/>
              <a:t> </a:t>
            </a:r>
            <a:r>
              <a:rPr lang="en-ID" sz="2400" dirty="0" err="1"/>
              <a:t>melakukan</a:t>
            </a:r>
            <a:r>
              <a:rPr lang="en-ID" sz="2400" dirty="0"/>
              <a:t> </a:t>
            </a:r>
            <a:r>
              <a:rPr lang="en-ID" sz="2400" dirty="0" err="1"/>
              <a:t>kebijaksanaan</a:t>
            </a:r>
            <a:r>
              <a:rPr lang="en-ID" sz="2400" dirty="0"/>
              <a:t> dan </a:t>
            </a:r>
            <a:r>
              <a:rPr lang="en-ID" sz="2400" dirty="0" err="1"/>
              <a:t>penilaian</a:t>
            </a:r>
            <a:r>
              <a:rPr lang="en-ID" sz="2400" dirty="0"/>
              <a:t> </a:t>
            </a:r>
            <a:r>
              <a:rPr lang="en-ID" sz="2400" dirty="0" err="1"/>
              <a:t>selama</a:t>
            </a:r>
            <a:r>
              <a:rPr lang="en-ID" sz="2400" dirty="0"/>
              <a:t> </a:t>
            </a:r>
            <a:r>
              <a:rPr lang="en-ID" sz="2400" dirty="0" err="1"/>
              <a:t>pekerjaan</a:t>
            </a:r>
            <a:r>
              <a:rPr lang="en-ID" sz="2400" dirty="0"/>
              <a:t> </a:t>
            </a:r>
            <a:r>
              <a:rPr lang="en-ID" sz="2400" dirty="0" err="1"/>
              <a:t>mereka</a:t>
            </a:r>
            <a:r>
              <a:rPr lang="en-ID" sz="2400" dirty="0"/>
              <a:t>; dan </a:t>
            </a:r>
            <a:r>
              <a:rPr lang="en-ID" sz="2400" dirty="0" err="1"/>
              <a:t>pekerjaan</a:t>
            </a:r>
            <a:r>
              <a:rPr lang="en-ID" sz="2400" dirty="0"/>
              <a:t> </a:t>
            </a:r>
            <a:r>
              <a:rPr lang="en-ID" sz="2400" dirty="0" err="1"/>
              <a:t>mereka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distandarisasi</a:t>
            </a:r>
            <a:r>
              <a:rPr lang="en-ID" sz="24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486219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4D77D-CC3A-48F5-87C4-28C455758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PROFESI MENURUT GEORGE W REYNOLDS (2015)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E84AE-A0BE-47A4-BAA7-098E946A8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766090" cy="4170218"/>
          </a:xfrm>
        </p:spPr>
        <p:txBody>
          <a:bodyPr>
            <a:normAutofit/>
          </a:bodyPr>
          <a:lstStyle/>
          <a:p>
            <a:pPr marL="442913" indent="-4429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400" dirty="0"/>
              <a:t>Para professional juga </a:t>
            </a:r>
            <a:r>
              <a:rPr lang="en-ID" sz="2400" dirty="0" err="1"/>
              <a:t>mestinya</a:t>
            </a:r>
            <a:r>
              <a:rPr lang="en-ID" sz="2400" dirty="0"/>
              <a:t> </a:t>
            </a:r>
            <a:r>
              <a:rPr lang="en-ID" sz="2400" dirty="0" err="1"/>
              <a:t>berkontribusi</a:t>
            </a:r>
            <a:r>
              <a:rPr lang="en-ID" sz="2400" dirty="0"/>
              <a:t> pada </a:t>
            </a:r>
            <a:r>
              <a:rPr lang="en-ID" sz="2400" dirty="0" err="1"/>
              <a:t>masyarakat</a:t>
            </a:r>
            <a:r>
              <a:rPr lang="en-ID" sz="2400" dirty="0"/>
              <a:t>,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berpartisipasi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program </a:t>
            </a:r>
            <a:r>
              <a:rPr lang="en-ID" sz="2400" dirty="0" err="1"/>
              <a:t>pelatihan</a:t>
            </a:r>
            <a:r>
              <a:rPr lang="en-ID" sz="2400" dirty="0"/>
              <a:t> (</a:t>
            </a:r>
            <a:r>
              <a:rPr lang="en-ID" sz="2400" dirty="0" err="1"/>
              <a:t>baik</a:t>
            </a:r>
            <a:r>
              <a:rPr lang="en-ID" sz="2400" dirty="0"/>
              <a:t> formal </a:t>
            </a:r>
            <a:r>
              <a:rPr lang="en-ID" sz="2400" dirty="0" err="1"/>
              <a:t>maupun</a:t>
            </a:r>
            <a:r>
              <a:rPr lang="en-ID" sz="2400" dirty="0"/>
              <a:t> informal),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tetap</a:t>
            </a:r>
            <a:r>
              <a:rPr lang="en-ID" sz="2400" dirty="0"/>
              <a:t> </a:t>
            </a:r>
            <a:r>
              <a:rPr lang="en-ID" sz="2400" dirty="0" err="1"/>
              <a:t>mengikuti</a:t>
            </a:r>
            <a:r>
              <a:rPr lang="en-ID" sz="2400" dirty="0"/>
              <a:t> </a:t>
            </a:r>
            <a:r>
              <a:rPr lang="en-ID" sz="2400" dirty="0" err="1"/>
              <a:t>perkembangan</a:t>
            </a:r>
            <a:r>
              <a:rPr lang="en-ID" sz="2400" dirty="0"/>
              <a:t> di </a:t>
            </a:r>
            <a:r>
              <a:rPr lang="en-ID" sz="2400" dirty="0" err="1"/>
              <a:t>bidang</a:t>
            </a:r>
            <a:r>
              <a:rPr lang="en-ID" sz="2400" dirty="0"/>
              <a:t> </a:t>
            </a:r>
            <a:r>
              <a:rPr lang="en-ID" sz="2400" dirty="0" err="1"/>
              <a:t>mereka</a:t>
            </a:r>
            <a:r>
              <a:rPr lang="en-ID" sz="2400" dirty="0"/>
              <a:t>, dan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membantu</a:t>
            </a:r>
            <a:r>
              <a:rPr lang="en-ID" sz="2400" dirty="0"/>
              <a:t> para </a:t>
            </a:r>
            <a:r>
              <a:rPr lang="en-ID" sz="2400" dirty="0" err="1"/>
              <a:t>profesional</a:t>
            </a:r>
            <a:r>
              <a:rPr lang="en-ID" sz="2400" dirty="0"/>
              <a:t> lain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perkembangan</a:t>
            </a:r>
            <a:r>
              <a:rPr lang="en-ID" sz="2400" dirty="0"/>
              <a:t> </a:t>
            </a:r>
            <a:r>
              <a:rPr lang="en-ID" sz="2400" dirty="0" err="1"/>
              <a:t>mereka</a:t>
            </a:r>
            <a:r>
              <a:rPr lang="en-ID" sz="2400" dirty="0"/>
              <a:t>. </a:t>
            </a:r>
          </a:p>
          <a:p>
            <a:pPr marL="442913" indent="-4429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Selain</a:t>
            </a:r>
            <a:r>
              <a:rPr lang="en-ID" sz="2400" dirty="0"/>
              <a:t> </a:t>
            </a:r>
            <a:r>
              <a:rPr lang="en-ID" sz="2400" dirty="0" err="1"/>
              <a:t>itu</a:t>
            </a:r>
            <a:r>
              <a:rPr lang="en-ID" sz="2400" dirty="0"/>
              <a:t>, </a:t>
            </a:r>
            <a:r>
              <a:rPr lang="en-ID" sz="2400" dirty="0" err="1"/>
              <a:t>banyak</a:t>
            </a:r>
            <a:r>
              <a:rPr lang="en-ID" sz="2400" dirty="0"/>
              <a:t> </a:t>
            </a:r>
            <a:r>
              <a:rPr lang="en-ID" sz="2400" dirty="0" err="1"/>
              <a:t>peran</a:t>
            </a:r>
            <a:r>
              <a:rPr lang="en-ID" sz="2400" dirty="0"/>
              <a:t> </a:t>
            </a:r>
            <a:r>
              <a:rPr lang="en-ID" sz="2400" dirty="0" err="1"/>
              <a:t>profesional</a:t>
            </a:r>
            <a:r>
              <a:rPr lang="en-ID" sz="2400" dirty="0"/>
              <a:t> </a:t>
            </a:r>
            <a:r>
              <a:rPr lang="en-ID" sz="2400" dirty="0" err="1"/>
              <a:t>membawa</a:t>
            </a:r>
            <a:r>
              <a:rPr lang="en-ID" sz="2400" dirty="0"/>
              <a:t> </a:t>
            </a:r>
            <a:r>
              <a:rPr lang="en-ID" sz="2400" dirty="0" err="1"/>
              <a:t>hak</a:t>
            </a:r>
            <a:r>
              <a:rPr lang="en-ID" sz="2400" dirty="0"/>
              <a:t> dan </a:t>
            </a:r>
            <a:r>
              <a:rPr lang="en-ID" sz="2400" dirty="0" err="1"/>
              <a:t>tanggung</a:t>
            </a:r>
            <a:r>
              <a:rPr lang="en-ID" sz="2400" dirty="0"/>
              <a:t> </a:t>
            </a:r>
            <a:r>
              <a:rPr lang="en-ID" sz="2400" dirty="0" err="1"/>
              <a:t>jawab</a:t>
            </a:r>
            <a:r>
              <a:rPr lang="en-ID" sz="2400" dirty="0"/>
              <a:t> </a:t>
            </a:r>
            <a:r>
              <a:rPr lang="en-ID" sz="2400" dirty="0" err="1"/>
              <a:t>khusus</a:t>
            </a:r>
            <a:r>
              <a:rPr lang="en-ID" sz="2400" dirty="0"/>
              <a:t>.</a:t>
            </a:r>
          </a:p>
          <a:p>
            <a:pPr marL="442913" indent="-4429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Dokter</a:t>
            </a:r>
            <a:r>
              <a:rPr lang="en-ID" sz="2400" dirty="0"/>
              <a:t>, </a:t>
            </a:r>
            <a:r>
              <a:rPr lang="en-ID" sz="2400" dirty="0" err="1"/>
              <a:t>misalnya</a:t>
            </a:r>
            <a:r>
              <a:rPr lang="en-ID" sz="2400" dirty="0"/>
              <a:t>, </a:t>
            </a:r>
            <a:r>
              <a:rPr lang="en-ID" sz="2400" dirty="0" err="1"/>
              <a:t>meresepkan</a:t>
            </a:r>
            <a:r>
              <a:rPr lang="en-ID" sz="2400" dirty="0"/>
              <a:t> </a:t>
            </a:r>
            <a:r>
              <a:rPr lang="en-ID" sz="2400" dirty="0" err="1"/>
              <a:t>obat</a:t>
            </a:r>
            <a:r>
              <a:rPr lang="en-ID" sz="2400" dirty="0"/>
              <a:t>, </a:t>
            </a:r>
            <a:r>
              <a:rPr lang="en-ID" sz="2400" dirty="0" err="1"/>
              <a:t>melakukan</a:t>
            </a:r>
            <a:r>
              <a:rPr lang="en-ID" sz="2400" dirty="0"/>
              <a:t> </a:t>
            </a:r>
            <a:r>
              <a:rPr lang="en-ID" sz="2400" dirty="0" err="1"/>
              <a:t>pembedahan</a:t>
            </a:r>
            <a:r>
              <a:rPr lang="en-ID" sz="2400" dirty="0"/>
              <a:t>, dan </a:t>
            </a:r>
            <a:r>
              <a:rPr lang="en-ID" sz="2400" dirty="0" err="1"/>
              <a:t>meminta</a:t>
            </a:r>
            <a:r>
              <a:rPr lang="en-ID" sz="2400" dirty="0"/>
              <a:t> </a:t>
            </a:r>
            <a:r>
              <a:rPr lang="en-ID" sz="2400" dirty="0" err="1"/>
              <a:t>informasi</a:t>
            </a:r>
            <a:r>
              <a:rPr lang="en-ID" sz="2400" dirty="0"/>
              <a:t> </a:t>
            </a:r>
            <a:r>
              <a:rPr lang="en-ID" sz="2400" dirty="0" err="1"/>
              <a:t>rahasia</a:t>
            </a:r>
            <a:r>
              <a:rPr lang="en-ID" sz="2400" dirty="0"/>
              <a:t> </a:t>
            </a:r>
            <a:r>
              <a:rPr lang="en-ID" sz="2400" dirty="0" err="1"/>
              <a:t>pasien</a:t>
            </a:r>
            <a:r>
              <a:rPr lang="en-ID" sz="2400" dirty="0"/>
              <a:t> </a:t>
            </a:r>
            <a:r>
              <a:rPr lang="en-ID" sz="2400" dirty="0" err="1"/>
              <a:t>sambil</a:t>
            </a:r>
            <a:r>
              <a:rPr lang="en-ID" sz="2400" dirty="0"/>
              <a:t> </a:t>
            </a:r>
            <a:r>
              <a:rPr lang="en-ID" sz="2400" dirty="0" err="1"/>
              <a:t>menjaga</a:t>
            </a:r>
            <a:r>
              <a:rPr lang="en-ID" sz="2400" dirty="0"/>
              <a:t> </a:t>
            </a:r>
            <a:r>
              <a:rPr lang="en-ID" sz="2400" dirty="0" err="1"/>
              <a:t>kerahasiaan</a:t>
            </a:r>
            <a:r>
              <a:rPr lang="en-ID" sz="2400" dirty="0"/>
              <a:t> </a:t>
            </a:r>
            <a:r>
              <a:rPr lang="en-ID" sz="2400" dirty="0" err="1"/>
              <a:t>dokter-pasien</a:t>
            </a:r>
            <a:r>
              <a:rPr lang="en-ID" sz="24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540906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B5C5E-F9DE-45F1-AC93-AF821DBC3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Apakah</a:t>
            </a:r>
            <a:r>
              <a:rPr lang="en-US" sz="4400" dirty="0"/>
              <a:t> </a:t>
            </a:r>
            <a:r>
              <a:rPr lang="en-US" sz="4400" dirty="0" err="1"/>
              <a:t>pekerja</a:t>
            </a:r>
            <a:r>
              <a:rPr lang="en-US" sz="4400" dirty="0"/>
              <a:t> it </a:t>
            </a:r>
            <a:r>
              <a:rPr lang="en-US" sz="4400" dirty="0" err="1"/>
              <a:t>bisa</a:t>
            </a:r>
            <a:r>
              <a:rPr lang="en-US" sz="4400" dirty="0"/>
              <a:t> </a:t>
            </a:r>
            <a:r>
              <a:rPr lang="en-US" sz="4400" dirty="0" err="1"/>
              <a:t>menjadi</a:t>
            </a:r>
            <a:r>
              <a:rPr lang="en-US" sz="4400" dirty="0"/>
              <a:t> professional?</a:t>
            </a:r>
            <a:endParaRPr lang="en-ID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64F11-608B-4AB8-A039-CE8BB136E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10793799" cy="4773168"/>
          </a:xfrm>
        </p:spPr>
        <p:txBody>
          <a:bodyPr>
            <a:normAutofit lnSpcReduction="10000"/>
          </a:bodyPr>
          <a:lstStyle/>
          <a:p>
            <a:pPr marL="442913" indent="-442913">
              <a:buFont typeface="Wingdings" panose="05000000000000000000" pitchFamily="2" charset="2"/>
              <a:buChar char="§"/>
            </a:pPr>
            <a:r>
              <a:rPr lang="en-ID" sz="2400" dirty="0"/>
              <a:t>Banyak </a:t>
            </a:r>
            <a:r>
              <a:rPr lang="en-ID" sz="2400" dirty="0" err="1"/>
              <a:t>pekerja</a:t>
            </a:r>
            <a:r>
              <a:rPr lang="en-ID" sz="2400" dirty="0"/>
              <a:t> </a:t>
            </a:r>
            <a:r>
              <a:rPr lang="en-ID" sz="2400" dirty="0" err="1"/>
              <a:t>bisnis</a:t>
            </a:r>
            <a:r>
              <a:rPr lang="en-ID" sz="2400" dirty="0"/>
              <a:t> </a:t>
            </a:r>
            <a:r>
              <a:rPr lang="en-ID" sz="2400" dirty="0" err="1"/>
              <a:t>memiliki</a:t>
            </a:r>
            <a:r>
              <a:rPr lang="en-ID" sz="2400" dirty="0"/>
              <a:t> </a:t>
            </a:r>
            <a:r>
              <a:rPr lang="en-ID" sz="2400" dirty="0" err="1"/>
              <a:t>tugas</a:t>
            </a:r>
            <a:r>
              <a:rPr lang="en-ID" sz="2400" dirty="0"/>
              <a:t>, </a:t>
            </a:r>
            <a:r>
              <a:rPr lang="en-ID" sz="2400" dirty="0" err="1"/>
              <a:t>latar</a:t>
            </a:r>
            <a:r>
              <a:rPr lang="en-ID" sz="2400" dirty="0"/>
              <a:t> </a:t>
            </a:r>
            <a:r>
              <a:rPr lang="en-ID" sz="2400" dirty="0" err="1"/>
              <a:t>belakang</a:t>
            </a:r>
            <a:r>
              <a:rPr lang="en-ID" sz="2400" dirty="0"/>
              <a:t>, dan </a:t>
            </a:r>
            <a:r>
              <a:rPr lang="en-ID" sz="2400" dirty="0" err="1"/>
              <a:t>pelatihan</a:t>
            </a:r>
            <a:r>
              <a:rPr lang="en-ID" sz="2400" dirty="0"/>
              <a:t> yang </a:t>
            </a:r>
            <a:r>
              <a:rPr lang="en-ID" sz="2400" dirty="0" err="1"/>
              <a:t>memenuhi</a:t>
            </a:r>
            <a:r>
              <a:rPr lang="en-ID" sz="2400" dirty="0"/>
              <a:t> </a:t>
            </a:r>
            <a:r>
              <a:rPr lang="en-ID" sz="2400" dirty="0" err="1"/>
              <a:t>syarat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diklasifikasikan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profesional</a:t>
            </a:r>
            <a:r>
              <a:rPr lang="en-ID" sz="2400" dirty="0"/>
              <a:t>, </a:t>
            </a:r>
            <a:r>
              <a:rPr lang="en-ID" sz="2400" dirty="0" err="1"/>
              <a:t>termasuk</a:t>
            </a:r>
            <a:r>
              <a:rPr lang="en-ID" sz="2400" dirty="0"/>
              <a:t> </a:t>
            </a:r>
            <a:r>
              <a:rPr lang="en-ID" sz="2400" dirty="0" err="1"/>
              <a:t>analis</a:t>
            </a:r>
            <a:r>
              <a:rPr lang="en-ID" sz="2400" dirty="0"/>
              <a:t> </a:t>
            </a:r>
            <a:r>
              <a:rPr lang="en-ID" sz="2400" dirty="0" err="1"/>
              <a:t>pemasaran</a:t>
            </a:r>
            <a:r>
              <a:rPr lang="en-ID" sz="2400" dirty="0"/>
              <a:t>, </a:t>
            </a:r>
            <a:r>
              <a:rPr lang="en-ID" sz="2400" dirty="0" err="1"/>
              <a:t>konsultan</a:t>
            </a:r>
            <a:r>
              <a:rPr lang="en-ID" sz="2400" dirty="0"/>
              <a:t> </a:t>
            </a:r>
            <a:r>
              <a:rPr lang="en-ID" sz="2400" dirty="0" err="1"/>
              <a:t>keuangan</a:t>
            </a:r>
            <a:r>
              <a:rPr lang="en-ID" sz="2400" dirty="0"/>
              <a:t>, dan </a:t>
            </a:r>
            <a:r>
              <a:rPr lang="en-ID" sz="2400" dirty="0" err="1"/>
              <a:t>spesialis</a:t>
            </a:r>
            <a:r>
              <a:rPr lang="en-ID" sz="2400" dirty="0"/>
              <a:t> TI </a:t>
            </a:r>
            <a:r>
              <a:rPr lang="en-ID" sz="2400" dirty="0" err="1"/>
              <a:t>seperti</a:t>
            </a:r>
            <a:r>
              <a:rPr lang="en-ID" sz="2400" dirty="0"/>
              <a:t> </a:t>
            </a:r>
            <a:r>
              <a:rPr lang="en-ID" sz="2400" dirty="0" err="1"/>
              <a:t>pengembang</a:t>
            </a:r>
            <a:r>
              <a:rPr lang="en-ID" sz="2400" dirty="0"/>
              <a:t> </a:t>
            </a:r>
            <a:r>
              <a:rPr lang="en-ID" sz="2400" dirty="0" err="1"/>
              <a:t>aplikasi</a:t>
            </a:r>
            <a:r>
              <a:rPr lang="en-ID" sz="2400" dirty="0"/>
              <a:t> </a:t>
            </a:r>
            <a:r>
              <a:rPr lang="en-ID" sz="2400" dirty="0" err="1"/>
              <a:t>seluler</a:t>
            </a:r>
            <a:r>
              <a:rPr lang="en-ID" sz="2400" dirty="0"/>
              <a:t>, </a:t>
            </a:r>
            <a:r>
              <a:rPr lang="en-ID" sz="2400" dirty="0" err="1"/>
              <a:t>insinyur</a:t>
            </a:r>
            <a:r>
              <a:rPr lang="en-ID" sz="2400" dirty="0"/>
              <a:t> </a:t>
            </a:r>
            <a:r>
              <a:rPr lang="en-ID" sz="2400" dirty="0" err="1"/>
              <a:t>perangkat</a:t>
            </a:r>
            <a:r>
              <a:rPr lang="en-ID" sz="2400" dirty="0"/>
              <a:t> </a:t>
            </a:r>
            <a:r>
              <a:rPr lang="en-ID" sz="2400" dirty="0" err="1"/>
              <a:t>lunak</a:t>
            </a:r>
            <a:r>
              <a:rPr lang="en-ID" sz="2400" dirty="0"/>
              <a:t>, </a:t>
            </a:r>
            <a:r>
              <a:rPr lang="en-ID" sz="2400" dirty="0" err="1"/>
              <a:t>analis</a:t>
            </a:r>
            <a:r>
              <a:rPr lang="en-ID" sz="2400" dirty="0"/>
              <a:t> </a:t>
            </a:r>
            <a:r>
              <a:rPr lang="en-ID" sz="2400" dirty="0" err="1"/>
              <a:t>sistem</a:t>
            </a:r>
            <a:r>
              <a:rPr lang="en-ID" sz="2400" dirty="0"/>
              <a:t>, dan administrator </a:t>
            </a:r>
            <a:r>
              <a:rPr lang="en-ID" sz="2400" dirty="0" err="1"/>
              <a:t>jaringan</a:t>
            </a:r>
            <a:r>
              <a:rPr lang="en-ID" sz="2400" dirty="0"/>
              <a:t>. </a:t>
            </a:r>
          </a:p>
          <a:p>
            <a:pPr marL="442913" indent="-442913">
              <a:buFont typeface="Wingdings" panose="05000000000000000000" pitchFamily="2" charset="2"/>
              <a:buChar char="§"/>
            </a:pPr>
            <a:r>
              <a:rPr lang="en-ID" sz="2400" dirty="0" err="1"/>
              <a:t>Namun</a:t>
            </a:r>
            <a:r>
              <a:rPr lang="en-ID" sz="2400" dirty="0"/>
              <a:t>, orang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berargumen</a:t>
            </a:r>
            <a:r>
              <a:rPr lang="en-ID" sz="2400" dirty="0"/>
              <a:t> </a:t>
            </a:r>
            <a:r>
              <a:rPr lang="en-ID" sz="2400" dirty="0" err="1"/>
              <a:t>bahwa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semua</a:t>
            </a:r>
            <a:r>
              <a:rPr lang="en-ID" sz="2400" dirty="0"/>
              <a:t> </a:t>
            </a:r>
            <a:r>
              <a:rPr lang="en-ID" sz="2400" dirty="0" err="1"/>
              <a:t>peran</a:t>
            </a:r>
            <a:r>
              <a:rPr lang="en-ID" sz="2400" dirty="0"/>
              <a:t> TI </a:t>
            </a:r>
            <a:r>
              <a:rPr lang="en-ID" sz="2400" dirty="0" err="1"/>
              <a:t>memerlukan</a:t>
            </a:r>
            <a:r>
              <a:rPr lang="en-ID" sz="2400" dirty="0"/>
              <a:t> “</a:t>
            </a:r>
            <a:r>
              <a:rPr lang="en-ID" sz="2400" dirty="0" err="1"/>
              <a:t>perkembangan</a:t>
            </a:r>
            <a:r>
              <a:rPr lang="en-ID" sz="2400" dirty="0"/>
              <a:t> </a:t>
            </a:r>
            <a:r>
              <a:rPr lang="en-ID" sz="2400" dirty="0" err="1"/>
              <a:t>pengetahuan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bidang</a:t>
            </a:r>
            <a:r>
              <a:rPr lang="en-ID" sz="2400" dirty="0"/>
              <a:t> </a:t>
            </a:r>
            <a:r>
              <a:rPr lang="en-ID" sz="2400" dirty="0" err="1"/>
              <a:t>sains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pembelajaran</a:t>
            </a:r>
            <a:r>
              <a:rPr lang="en-ID" sz="2400" dirty="0"/>
              <a:t> yang </a:t>
            </a:r>
            <a:r>
              <a:rPr lang="en-ID" sz="2400" dirty="0" err="1"/>
              <a:t>biasanya</a:t>
            </a:r>
            <a:r>
              <a:rPr lang="en-ID" sz="2400" dirty="0"/>
              <a:t> </a:t>
            </a:r>
            <a:r>
              <a:rPr lang="en-ID" sz="2400" dirty="0" err="1"/>
              <a:t>diperoleh</a:t>
            </a:r>
            <a:r>
              <a:rPr lang="en-ID" sz="2400" dirty="0"/>
              <a:t> </a:t>
            </a:r>
            <a:r>
              <a:rPr lang="en-ID" sz="2400" dirty="0" err="1"/>
              <a:t>melalui</a:t>
            </a:r>
            <a:r>
              <a:rPr lang="en-ID" sz="2400" dirty="0"/>
              <a:t> </a:t>
            </a:r>
            <a:r>
              <a:rPr lang="en-ID" sz="2400" dirty="0" err="1"/>
              <a:t>kursus</a:t>
            </a:r>
            <a:r>
              <a:rPr lang="en-ID" sz="2400" dirty="0"/>
              <a:t> </a:t>
            </a:r>
            <a:r>
              <a:rPr lang="en-ID" sz="2400" dirty="0" err="1"/>
              <a:t>pengajaran</a:t>
            </a:r>
            <a:r>
              <a:rPr lang="en-ID" sz="2400" dirty="0"/>
              <a:t> dan </a:t>
            </a:r>
            <a:r>
              <a:rPr lang="en-ID" sz="2400" dirty="0" err="1"/>
              <a:t>pembelajaran</a:t>
            </a:r>
            <a:r>
              <a:rPr lang="en-ID" sz="2400" dirty="0"/>
              <a:t> </a:t>
            </a:r>
            <a:r>
              <a:rPr lang="en-ID" sz="2400" dirty="0" err="1"/>
              <a:t>intelektual</a:t>
            </a:r>
            <a:r>
              <a:rPr lang="en-ID" sz="2400" dirty="0"/>
              <a:t> </a:t>
            </a:r>
            <a:r>
              <a:rPr lang="en-ID" sz="2400" dirty="0" err="1"/>
              <a:t>khusus</a:t>
            </a:r>
            <a:r>
              <a:rPr lang="en-ID" sz="2400" dirty="0"/>
              <a:t>“.</a:t>
            </a:r>
          </a:p>
          <a:p>
            <a:pPr marL="442913" indent="-442913">
              <a:buFont typeface="Wingdings" panose="05000000000000000000" pitchFamily="2" charset="2"/>
              <a:buChar char="§"/>
            </a:pPr>
            <a:r>
              <a:rPr lang="en-ID" sz="2400" dirty="0"/>
              <a:t>Di Amerika </a:t>
            </a:r>
            <a:r>
              <a:rPr lang="en-ID" sz="2400" dirty="0" err="1"/>
              <a:t>Serikat</a:t>
            </a:r>
            <a:r>
              <a:rPr lang="en-ID" sz="2400" dirty="0"/>
              <a:t>,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perspektif</a:t>
            </a:r>
            <a:r>
              <a:rPr lang="en-ID" sz="2400" dirty="0"/>
              <a:t> </a:t>
            </a:r>
            <a:r>
              <a:rPr lang="en-ID" sz="2400" dirty="0" err="1"/>
              <a:t>hukum</a:t>
            </a:r>
            <a:r>
              <a:rPr lang="en-ID" sz="2400" dirty="0"/>
              <a:t>, </a:t>
            </a:r>
            <a:r>
              <a:rPr lang="en-ID" sz="2400" dirty="0" err="1"/>
              <a:t>pekerja</a:t>
            </a:r>
            <a:r>
              <a:rPr lang="en-ID" sz="2400" dirty="0"/>
              <a:t> TI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diakui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profesional</a:t>
            </a:r>
            <a:r>
              <a:rPr lang="en-ID" sz="2400" dirty="0"/>
              <a:t> </a:t>
            </a:r>
            <a:r>
              <a:rPr lang="en-ID" sz="2400" dirty="0" err="1"/>
              <a:t>karena</a:t>
            </a:r>
            <a:r>
              <a:rPr lang="en-ID" sz="2400" dirty="0"/>
              <a:t> </a:t>
            </a:r>
            <a:r>
              <a:rPr lang="en-ID" sz="2400" dirty="0" err="1"/>
              <a:t>mereka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dilisensikan</a:t>
            </a:r>
            <a:r>
              <a:rPr lang="en-ID" sz="2400" dirty="0"/>
              <a:t> oleh negara </a:t>
            </a:r>
            <a:r>
              <a:rPr lang="en-ID" sz="2400" dirty="0" err="1"/>
              <a:t>bagian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pemerintah</a:t>
            </a:r>
            <a:r>
              <a:rPr lang="en-ID" sz="2400" dirty="0"/>
              <a:t> federal. </a:t>
            </a:r>
          </a:p>
          <a:p>
            <a:pPr marL="442913" indent="-442913">
              <a:buFont typeface="Wingdings" panose="05000000000000000000" pitchFamily="2" charset="2"/>
              <a:buChar char="§"/>
            </a:pPr>
            <a:r>
              <a:rPr lang="en-ID" sz="2400" dirty="0"/>
              <a:t>Hal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menjadi</a:t>
            </a:r>
            <a:r>
              <a:rPr lang="en-ID" sz="2400" dirty="0"/>
              <a:t> </a:t>
            </a:r>
            <a:r>
              <a:rPr lang="en-ID" sz="2400" dirty="0" err="1"/>
              <a:t>pembeda</a:t>
            </a:r>
            <a:r>
              <a:rPr lang="en-ID" sz="2400" dirty="0"/>
              <a:t>, </a:t>
            </a:r>
            <a:r>
              <a:rPr lang="en-ID" sz="2400" dirty="0" err="1"/>
              <a:t>misalnya</a:t>
            </a:r>
            <a:r>
              <a:rPr lang="en-ID" sz="2400" dirty="0"/>
              <a:t>,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tuntutan</a:t>
            </a:r>
            <a:r>
              <a:rPr lang="en-ID" sz="2400" dirty="0"/>
              <a:t> </a:t>
            </a:r>
            <a:r>
              <a:rPr lang="en-ID" sz="2400" dirty="0" err="1"/>
              <a:t>hukum</a:t>
            </a:r>
            <a:r>
              <a:rPr lang="en-ID" sz="2400" dirty="0"/>
              <a:t> </a:t>
            </a:r>
            <a:r>
              <a:rPr lang="en-ID" sz="2400" dirty="0" err="1"/>
              <a:t>malpraktek</a:t>
            </a:r>
            <a:r>
              <a:rPr lang="en-ID" sz="2400" dirty="0"/>
              <a:t>, </a:t>
            </a:r>
            <a:r>
              <a:rPr lang="en-ID" sz="2400" dirty="0" err="1"/>
              <a:t>karena</a:t>
            </a:r>
            <a:r>
              <a:rPr lang="en-ID" sz="2400" dirty="0"/>
              <a:t> </a:t>
            </a:r>
            <a:r>
              <a:rPr lang="en-ID" sz="2400" dirty="0" err="1"/>
              <a:t>pengadilan</a:t>
            </a:r>
            <a:r>
              <a:rPr lang="en-ID" sz="2400" dirty="0"/>
              <a:t> </a:t>
            </a:r>
            <a:r>
              <a:rPr lang="en-ID" sz="2400" dirty="0" err="1"/>
              <a:t>telah</a:t>
            </a:r>
            <a:r>
              <a:rPr lang="en-ID" sz="2400" dirty="0"/>
              <a:t> </a:t>
            </a:r>
            <a:r>
              <a:rPr lang="en-ID" sz="2400" dirty="0" err="1"/>
              <a:t>memutuskan</a:t>
            </a:r>
            <a:r>
              <a:rPr lang="en-ID" sz="2400" dirty="0"/>
              <a:t> </a:t>
            </a:r>
            <a:r>
              <a:rPr lang="en-ID" sz="2400" dirty="0" err="1"/>
              <a:t>bahwa</a:t>
            </a:r>
            <a:r>
              <a:rPr lang="en-ID" sz="2400" dirty="0"/>
              <a:t> </a:t>
            </a:r>
            <a:r>
              <a:rPr lang="en-ID" sz="2400" dirty="0" err="1"/>
              <a:t>pekerja</a:t>
            </a:r>
            <a:r>
              <a:rPr lang="en-ID" sz="2400" dirty="0"/>
              <a:t> TI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bertanggung</a:t>
            </a:r>
            <a:r>
              <a:rPr lang="en-ID" sz="2400" dirty="0"/>
              <a:t> </a:t>
            </a:r>
            <a:r>
              <a:rPr lang="en-ID" sz="2400" dirty="0" err="1"/>
              <a:t>jawab</a:t>
            </a:r>
            <a:r>
              <a:rPr lang="en-ID" sz="2400" dirty="0"/>
              <a:t> </a:t>
            </a:r>
            <a:r>
              <a:rPr lang="en-ID" sz="2400" dirty="0" err="1"/>
              <a:t>atas</a:t>
            </a:r>
            <a:r>
              <a:rPr lang="en-ID" sz="2400" dirty="0"/>
              <a:t> </a:t>
            </a:r>
            <a:r>
              <a:rPr lang="en-ID" sz="2400" dirty="0" err="1"/>
              <a:t>malpraktek</a:t>
            </a:r>
            <a:r>
              <a:rPr lang="en-ID" sz="2400" dirty="0"/>
              <a:t>, </a:t>
            </a:r>
            <a:r>
              <a:rPr lang="en-ID" sz="2400" dirty="0" err="1"/>
              <a:t>maka</a:t>
            </a:r>
            <a:r>
              <a:rPr lang="en-ID" sz="2400" dirty="0"/>
              <a:t> </a:t>
            </a:r>
            <a:r>
              <a:rPr lang="en-ID" sz="2400" dirty="0" err="1"/>
              <a:t>mereka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memenuhi</a:t>
            </a:r>
            <a:r>
              <a:rPr lang="en-ID" sz="2400" dirty="0"/>
              <a:t> </a:t>
            </a:r>
            <a:r>
              <a:rPr lang="en-ID" sz="2400" dirty="0" err="1"/>
              <a:t>definisi</a:t>
            </a:r>
            <a:r>
              <a:rPr lang="en-ID" sz="2400" dirty="0"/>
              <a:t> </a:t>
            </a:r>
            <a:r>
              <a:rPr lang="en-ID" sz="2400" dirty="0" err="1"/>
              <a:t>hukum</a:t>
            </a:r>
            <a:r>
              <a:rPr lang="en-ID" sz="2400" dirty="0"/>
              <a:t> </a:t>
            </a:r>
            <a:r>
              <a:rPr lang="en-ID" sz="2400" dirty="0" err="1"/>
              <a:t>seorang</a:t>
            </a:r>
            <a:r>
              <a:rPr lang="en-ID" sz="2400" dirty="0"/>
              <a:t> </a:t>
            </a:r>
            <a:r>
              <a:rPr lang="en-ID" sz="2400" dirty="0" err="1"/>
              <a:t>profesional</a:t>
            </a:r>
            <a:r>
              <a:rPr lang="en-ID" sz="2400" dirty="0"/>
              <a:t>.</a:t>
            </a:r>
          </a:p>
          <a:p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425398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0DFAB-39D3-4041-AEC6-509D0314B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0308890" cy="1499616"/>
          </a:xfrm>
        </p:spPr>
        <p:txBody>
          <a:bodyPr>
            <a:normAutofit/>
          </a:bodyPr>
          <a:lstStyle/>
          <a:p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Profesional</a:t>
            </a:r>
            <a:r>
              <a:rPr lang="en-ID" dirty="0"/>
              <a:t> Yang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Dikelola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68406-3BFA-43B9-B009-FEAC16494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4739362" cy="4023360"/>
          </a:xfrm>
        </p:spPr>
        <p:txBody>
          <a:bodyPr>
            <a:normAutofit/>
          </a:bodyPr>
          <a:lstStyle/>
          <a:p>
            <a:pPr marL="360363" indent="-3603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Pekerja</a:t>
            </a:r>
            <a:r>
              <a:rPr lang="en-ID" sz="2400" dirty="0"/>
              <a:t> IT </a:t>
            </a:r>
            <a:r>
              <a:rPr lang="en-ID" sz="2400" dirty="0" err="1"/>
              <a:t>biasanya</a:t>
            </a:r>
            <a:r>
              <a:rPr lang="en-ID" sz="2400" dirty="0"/>
              <a:t> </a:t>
            </a:r>
            <a:r>
              <a:rPr lang="en-ID" sz="2400" dirty="0" err="1"/>
              <a:t>terlibat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banyak</a:t>
            </a:r>
            <a:r>
              <a:rPr lang="en-ID" sz="2400" dirty="0"/>
              <a:t> </a:t>
            </a:r>
            <a:r>
              <a:rPr lang="en-ID" sz="2400" dirty="0" err="1"/>
              <a:t>hubungan</a:t>
            </a:r>
            <a:r>
              <a:rPr lang="en-ID" sz="2400" dirty="0"/>
              <a:t> yang </a:t>
            </a:r>
            <a:r>
              <a:rPr lang="en-ID" sz="2400" dirty="0" err="1"/>
              <a:t>berbeda</a:t>
            </a:r>
            <a:r>
              <a:rPr lang="en-ID" sz="2400" dirty="0"/>
              <a:t>, </a:t>
            </a:r>
            <a:r>
              <a:rPr lang="en-ID" sz="2400" dirty="0" err="1"/>
              <a:t>termasuk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pengusaha</a:t>
            </a:r>
            <a:r>
              <a:rPr lang="en-ID" sz="2400" dirty="0"/>
              <a:t>, </a:t>
            </a:r>
            <a:r>
              <a:rPr lang="en-ID" sz="2400" dirty="0" err="1"/>
              <a:t>klien</a:t>
            </a:r>
            <a:r>
              <a:rPr lang="en-ID" sz="2400" dirty="0"/>
              <a:t>, </a:t>
            </a:r>
            <a:r>
              <a:rPr lang="en-ID" sz="2400" dirty="0" err="1"/>
              <a:t>pemasok</a:t>
            </a:r>
            <a:r>
              <a:rPr lang="en-ID" sz="2400" dirty="0"/>
              <a:t>, </a:t>
            </a:r>
            <a:r>
              <a:rPr lang="en-ID" sz="2400" dirty="0" err="1"/>
              <a:t>profesional</a:t>
            </a:r>
            <a:r>
              <a:rPr lang="en-ID" sz="2400" dirty="0"/>
              <a:t> </a:t>
            </a:r>
            <a:r>
              <a:rPr lang="en-ID" sz="2400" dirty="0" err="1"/>
              <a:t>lainnya</a:t>
            </a:r>
            <a:r>
              <a:rPr lang="en-ID" sz="2400" dirty="0"/>
              <a:t>, </a:t>
            </a:r>
            <a:r>
              <a:rPr lang="en-ID" sz="2400" dirty="0" err="1"/>
              <a:t>pengguna</a:t>
            </a:r>
            <a:r>
              <a:rPr lang="en-ID" sz="2400" dirty="0"/>
              <a:t> TI, dan </a:t>
            </a:r>
            <a:r>
              <a:rPr lang="en-ID" sz="2400" dirty="0" err="1"/>
              <a:t>masyarakat</a:t>
            </a:r>
            <a:r>
              <a:rPr lang="en-ID" sz="2400" dirty="0"/>
              <a:t> pada </a:t>
            </a:r>
            <a:r>
              <a:rPr lang="en-ID" sz="2400" dirty="0" err="1"/>
              <a:t>umumnya</a:t>
            </a:r>
            <a:r>
              <a:rPr lang="en-ID" sz="2400" dirty="0"/>
              <a:t>.</a:t>
            </a:r>
          </a:p>
          <a:p>
            <a:pPr marL="360363" indent="-3603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setiap</a:t>
            </a:r>
            <a:r>
              <a:rPr lang="en-ID" sz="2400" dirty="0"/>
              <a:t> </a:t>
            </a:r>
            <a:r>
              <a:rPr lang="en-ID" sz="2400" dirty="0" err="1"/>
              <a:t>hubungan</a:t>
            </a:r>
            <a:r>
              <a:rPr lang="en-ID" sz="2400" dirty="0"/>
              <a:t>, </a:t>
            </a:r>
            <a:r>
              <a:rPr lang="en-ID" sz="2400" dirty="0" err="1"/>
              <a:t>seorang</a:t>
            </a:r>
            <a:r>
              <a:rPr lang="en-ID" sz="2400" dirty="0"/>
              <a:t> </a:t>
            </a:r>
            <a:r>
              <a:rPr lang="en-ID" sz="2400" dirty="0" err="1"/>
              <a:t>pekerja</a:t>
            </a:r>
            <a:r>
              <a:rPr lang="en-ID" sz="2400" dirty="0"/>
              <a:t> IT </a:t>
            </a:r>
            <a:r>
              <a:rPr lang="en-ID" sz="2400" dirty="0" err="1"/>
              <a:t>etis</a:t>
            </a:r>
            <a:r>
              <a:rPr lang="en-ID" sz="2400" dirty="0"/>
              <a:t> </a:t>
            </a:r>
            <a:r>
              <a:rPr lang="en-ID" sz="2400" dirty="0" err="1"/>
              <a:t>bertindak</a:t>
            </a:r>
            <a:r>
              <a:rPr lang="en-ID" sz="2400" dirty="0"/>
              <a:t> </a:t>
            </a:r>
            <a:r>
              <a:rPr lang="en-ID" sz="2400" dirty="0" err="1"/>
              <a:t>jujur</a:t>
            </a:r>
            <a:r>
              <a:rPr lang="en-ID" sz="2400" dirty="0"/>
              <a:t> ​​dan </a:t>
            </a:r>
            <a:r>
              <a:rPr lang="en-ID" sz="2400" dirty="0" err="1"/>
              <a:t>tepat</a:t>
            </a:r>
            <a:r>
              <a:rPr lang="en-ID" sz="2400" dirty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ID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0C1078-AFAF-4184-A5AD-BB5FB9D760E3}"/>
              </a:ext>
            </a:extLst>
          </p:cNvPr>
          <p:cNvPicPr/>
          <p:nvPr/>
        </p:nvPicPr>
        <p:blipFill rotWithShape="1">
          <a:blip r:embed="rId2"/>
          <a:srcRect l="27230" t="17756" r="42868" b="17996"/>
          <a:stretch/>
        </p:blipFill>
        <p:spPr bwMode="auto">
          <a:xfrm>
            <a:off x="6442368" y="1981200"/>
            <a:ext cx="4599709" cy="4876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33998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C7E66-9A9F-43D5-810E-3BC45A4EE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281181" cy="1499616"/>
          </a:xfrm>
        </p:spPr>
        <p:txBody>
          <a:bodyPr>
            <a:normAutofit/>
          </a:bodyPr>
          <a:lstStyle/>
          <a:p>
            <a:r>
              <a:rPr lang="en-ID" dirty="0" err="1"/>
              <a:t>Hubungan</a:t>
            </a:r>
            <a:r>
              <a:rPr lang="en-ID" dirty="0"/>
              <a:t> Antara </a:t>
            </a:r>
            <a:r>
              <a:rPr lang="en-ID" dirty="0" err="1"/>
              <a:t>Pekerja</a:t>
            </a:r>
            <a:r>
              <a:rPr lang="en-ID" dirty="0"/>
              <a:t> dan Perusahaan 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FE8B6-8472-4ED7-98D5-2C262103B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5999"/>
            <a:ext cx="10669108" cy="4405745"/>
          </a:xfrm>
        </p:spPr>
        <p:txBody>
          <a:bodyPr>
            <a:normAutofit/>
          </a:bodyPr>
          <a:lstStyle/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Pekerja</a:t>
            </a:r>
            <a:r>
              <a:rPr lang="en-ID" sz="2400" dirty="0"/>
              <a:t> dan </a:t>
            </a:r>
            <a:r>
              <a:rPr lang="en-ID" sz="2400" dirty="0" err="1"/>
              <a:t>perusahaan</a:t>
            </a:r>
            <a:r>
              <a:rPr lang="en-ID" sz="2400" dirty="0"/>
              <a:t> IT </a:t>
            </a:r>
            <a:r>
              <a:rPr lang="en-ID" sz="2400" dirty="0" err="1"/>
              <a:t>memiliki</a:t>
            </a:r>
            <a:r>
              <a:rPr lang="en-ID" sz="2400" dirty="0"/>
              <a:t> </a:t>
            </a:r>
            <a:r>
              <a:rPr lang="en-ID" sz="2400" dirty="0" err="1"/>
              <a:t>hubungan</a:t>
            </a:r>
            <a:r>
              <a:rPr lang="en-ID" sz="2400" dirty="0"/>
              <a:t> </a:t>
            </a:r>
            <a:r>
              <a:rPr lang="en-ID" sz="2400" dirty="0" err="1"/>
              <a:t>kritis</a:t>
            </a:r>
            <a:r>
              <a:rPr lang="en-ID" sz="2400" dirty="0"/>
              <a:t> dan </a:t>
            </a:r>
            <a:r>
              <a:rPr lang="en-ID" sz="2400" dirty="0" err="1"/>
              <a:t>beragam</a:t>
            </a:r>
            <a:r>
              <a:rPr lang="en-ID" sz="2400" dirty="0"/>
              <a:t> yang </a:t>
            </a:r>
            <a:r>
              <a:rPr lang="en-ID" sz="2400" dirty="0" err="1"/>
              <a:t>membutuhkan</a:t>
            </a:r>
            <a:r>
              <a:rPr lang="en-ID" sz="2400" dirty="0"/>
              <a:t> </a:t>
            </a:r>
            <a:r>
              <a:rPr lang="en-ID" sz="2400" dirty="0" err="1"/>
              <a:t>upaya</a:t>
            </a:r>
            <a:r>
              <a:rPr lang="en-ID" sz="2400" dirty="0"/>
              <a:t> </a:t>
            </a:r>
            <a:r>
              <a:rPr lang="en-ID" sz="2400" dirty="0" err="1"/>
              <a:t>berkelanjutan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kedua</a:t>
            </a:r>
            <a:r>
              <a:rPr lang="en-ID" sz="2400" dirty="0"/>
              <a:t> </a:t>
            </a:r>
            <a:r>
              <a:rPr lang="en-ID" sz="2400" dirty="0" err="1"/>
              <a:t>belah</a:t>
            </a:r>
            <a:r>
              <a:rPr lang="en-ID" sz="2400" dirty="0"/>
              <a:t> </a:t>
            </a:r>
            <a:r>
              <a:rPr lang="en-ID" sz="2400" dirty="0" err="1"/>
              <a:t>pihak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tetap</a:t>
            </a:r>
            <a:r>
              <a:rPr lang="en-ID" sz="2400" dirty="0"/>
              <a:t> </a:t>
            </a:r>
            <a:r>
              <a:rPr lang="en-ID" sz="2400" dirty="0" err="1"/>
              <a:t>kuat</a:t>
            </a:r>
            <a:r>
              <a:rPr lang="en-ID" sz="2400" dirty="0"/>
              <a:t>.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Seorang</a:t>
            </a:r>
            <a:r>
              <a:rPr lang="en-ID" sz="2400" dirty="0"/>
              <a:t> </a:t>
            </a:r>
            <a:r>
              <a:rPr lang="en-ID" sz="2400" dirty="0" err="1"/>
              <a:t>pekerja</a:t>
            </a:r>
            <a:r>
              <a:rPr lang="en-ID" sz="2400" dirty="0"/>
              <a:t> IT dan </a:t>
            </a:r>
            <a:r>
              <a:rPr lang="en-ID" sz="2400" dirty="0" err="1"/>
              <a:t>perusahaan</a:t>
            </a:r>
            <a:r>
              <a:rPr lang="en-ID" sz="2400" dirty="0"/>
              <a:t> IT </a:t>
            </a:r>
            <a:r>
              <a:rPr lang="en-ID" sz="2400" dirty="0" err="1"/>
              <a:t>biasanya</a:t>
            </a:r>
            <a:r>
              <a:rPr lang="en-ID" sz="2400" dirty="0"/>
              <a:t> </a:t>
            </a:r>
            <a:r>
              <a:rPr lang="en-ID" sz="2400" dirty="0" err="1"/>
              <a:t>menyetujui</a:t>
            </a:r>
            <a:r>
              <a:rPr lang="en-ID" sz="2400" dirty="0"/>
              <a:t> </a:t>
            </a:r>
            <a:r>
              <a:rPr lang="en-ID" sz="2400" dirty="0" err="1"/>
              <a:t>aspek-aspek</a:t>
            </a:r>
            <a:r>
              <a:rPr lang="en-ID" sz="2400" dirty="0"/>
              <a:t> </a:t>
            </a:r>
            <a:r>
              <a:rPr lang="en-ID" sz="2400" dirty="0" err="1"/>
              <a:t>mendasar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hubungan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sebelum</a:t>
            </a:r>
            <a:r>
              <a:rPr lang="en-ID" sz="2400" dirty="0"/>
              <a:t> </a:t>
            </a:r>
            <a:r>
              <a:rPr lang="en-ID" sz="2400" dirty="0" err="1"/>
              <a:t>pekerja</a:t>
            </a:r>
            <a:r>
              <a:rPr lang="en-ID" sz="2400" dirty="0"/>
              <a:t> </a:t>
            </a:r>
            <a:r>
              <a:rPr lang="en-ID" sz="2400" dirty="0" err="1"/>
              <a:t>menerima</a:t>
            </a:r>
            <a:r>
              <a:rPr lang="en-ID" sz="2400" dirty="0"/>
              <a:t> </a:t>
            </a:r>
            <a:r>
              <a:rPr lang="en-ID" sz="2400" dirty="0" err="1"/>
              <a:t>tawaran</a:t>
            </a:r>
            <a:r>
              <a:rPr lang="en-ID" sz="2400" dirty="0"/>
              <a:t> </a:t>
            </a:r>
            <a:r>
              <a:rPr lang="en-ID" sz="2400" dirty="0" err="1"/>
              <a:t>kerja</a:t>
            </a:r>
            <a:r>
              <a:rPr lang="en-ID" sz="2400" dirty="0"/>
              <a:t>, </a:t>
            </a:r>
            <a:r>
              <a:rPr lang="en-ID" sz="2400" dirty="0" err="1"/>
              <a:t>misal</a:t>
            </a:r>
            <a:r>
              <a:rPr lang="en-ID" sz="2400" dirty="0"/>
              <a:t> </a:t>
            </a:r>
            <a:r>
              <a:rPr lang="en-ID" sz="2400" dirty="0" err="1"/>
              <a:t>tentang</a:t>
            </a:r>
            <a:r>
              <a:rPr lang="en-ID" sz="2400" dirty="0"/>
              <a:t> :</a:t>
            </a:r>
          </a:p>
          <a:p>
            <a:pPr marL="900113" lvl="1" indent="-360363">
              <a:buFont typeface="Wingdings" panose="05000000000000000000" pitchFamily="2" charset="2"/>
              <a:buChar char="§"/>
            </a:pPr>
            <a:r>
              <a:rPr lang="en-ID" sz="2200" dirty="0" err="1"/>
              <a:t>jabatan</a:t>
            </a:r>
            <a:r>
              <a:rPr lang="en-ID" sz="2200" dirty="0"/>
              <a:t>, </a:t>
            </a:r>
            <a:r>
              <a:rPr lang="en-ID" sz="2200" dirty="0" err="1"/>
              <a:t>harapan</a:t>
            </a:r>
            <a:r>
              <a:rPr lang="en-ID" sz="2200" dirty="0"/>
              <a:t> </a:t>
            </a:r>
            <a:r>
              <a:rPr lang="en-ID" sz="2200" dirty="0" err="1"/>
              <a:t>kinerja</a:t>
            </a:r>
            <a:r>
              <a:rPr lang="en-ID" sz="2200" dirty="0"/>
              <a:t> </a:t>
            </a:r>
            <a:r>
              <a:rPr lang="en-ID" sz="2200" dirty="0" err="1"/>
              <a:t>umum</a:t>
            </a:r>
            <a:r>
              <a:rPr lang="en-ID" sz="2200" dirty="0"/>
              <a:t>, </a:t>
            </a:r>
            <a:r>
              <a:rPr lang="en-ID" sz="2200" dirty="0" err="1"/>
              <a:t>tanggung</a:t>
            </a:r>
            <a:r>
              <a:rPr lang="en-ID" sz="2200" dirty="0"/>
              <a:t> </a:t>
            </a:r>
            <a:r>
              <a:rPr lang="en-ID" sz="2200" dirty="0" err="1"/>
              <a:t>jawab</a:t>
            </a:r>
            <a:r>
              <a:rPr lang="en-ID" sz="2200" dirty="0"/>
              <a:t> </a:t>
            </a:r>
            <a:r>
              <a:rPr lang="en-ID" sz="2200" dirty="0" err="1"/>
              <a:t>kerja</a:t>
            </a:r>
            <a:r>
              <a:rPr lang="en-ID" sz="2200" dirty="0"/>
              <a:t> </a:t>
            </a:r>
            <a:r>
              <a:rPr lang="en-ID" sz="2200" dirty="0" err="1"/>
              <a:t>spesifik</a:t>
            </a:r>
            <a:r>
              <a:rPr lang="en-ID" sz="2200" dirty="0"/>
              <a:t>, </a:t>
            </a:r>
            <a:r>
              <a:rPr lang="en-ID" sz="2200" dirty="0" err="1"/>
              <a:t>aturan</a:t>
            </a:r>
            <a:r>
              <a:rPr lang="en-ID" sz="2200" dirty="0"/>
              <a:t> </a:t>
            </a:r>
            <a:r>
              <a:rPr lang="en-ID" sz="2200" dirty="0" err="1"/>
              <a:t>berpakaian</a:t>
            </a:r>
            <a:r>
              <a:rPr lang="en-ID" sz="2200" dirty="0"/>
              <a:t>, </a:t>
            </a:r>
            <a:r>
              <a:rPr lang="en-ID" sz="2200" dirty="0" err="1"/>
              <a:t>lokasi</a:t>
            </a:r>
            <a:r>
              <a:rPr lang="en-ID" sz="2200" dirty="0"/>
              <a:t> </a:t>
            </a:r>
            <a:r>
              <a:rPr lang="en-ID" sz="2200" dirty="0" err="1"/>
              <a:t>pekerjaan</a:t>
            </a:r>
            <a:r>
              <a:rPr lang="en-ID" sz="2200" dirty="0"/>
              <a:t>, </a:t>
            </a:r>
            <a:r>
              <a:rPr lang="en-ID" sz="2200" dirty="0" err="1"/>
              <a:t>gaji</a:t>
            </a:r>
            <a:r>
              <a:rPr lang="en-ID" sz="2200" dirty="0"/>
              <a:t>, jam </a:t>
            </a:r>
            <a:r>
              <a:rPr lang="en-ID" sz="2200" dirty="0" err="1"/>
              <a:t>kerja</a:t>
            </a:r>
            <a:r>
              <a:rPr lang="en-ID" sz="2200" dirty="0"/>
              <a:t>, dan </a:t>
            </a:r>
            <a:r>
              <a:rPr lang="en-ID" sz="2200" dirty="0" err="1"/>
              <a:t>manfaat</a:t>
            </a:r>
            <a:r>
              <a:rPr lang="en-ID" sz="2200" dirty="0"/>
              <a:t> </a:t>
            </a:r>
            <a:r>
              <a:rPr lang="en-ID" sz="2200" dirty="0" err="1"/>
              <a:t>perusahaan</a:t>
            </a:r>
            <a:r>
              <a:rPr lang="en-ID" sz="2200" dirty="0"/>
              <a:t>.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Hubungan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diatasi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kebijakan</a:t>
            </a:r>
            <a:r>
              <a:rPr lang="en-ID" sz="2400" dirty="0"/>
              <a:t> manual dan </a:t>
            </a:r>
            <a:r>
              <a:rPr lang="en-ID" sz="2400" dirty="0" err="1"/>
              <a:t>prosedur</a:t>
            </a:r>
            <a:r>
              <a:rPr lang="en-ID" sz="2400" dirty="0"/>
              <a:t> </a:t>
            </a:r>
            <a:r>
              <a:rPr lang="en-ID" sz="2400" dirty="0" err="1"/>
              <a:t>perusahaan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peraturan</a:t>
            </a:r>
            <a:r>
              <a:rPr lang="en-ID" sz="2400" dirty="0"/>
              <a:t> </a:t>
            </a:r>
            <a:r>
              <a:rPr lang="en-ID" sz="2400" dirty="0" err="1"/>
              <a:t>kepegawaian</a:t>
            </a:r>
            <a:r>
              <a:rPr lang="en-ID" sz="2400" dirty="0"/>
              <a:t> </a:t>
            </a:r>
            <a:r>
              <a:rPr lang="en-ID" sz="2400" dirty="0" err="1"/>
              <a:t>perusahaan</a:t>
            </a:r>
            <a:r>
              <a:rPr lang="en-ID" sz="2400" dirty="0"/>
              <a:t>. 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Masalah</a:t>
            </a:r>
            <a:r>
              <a:rPr lang="en-ID" sz="2400" dirty="0"/>
              <a:t> lain </a:t>
            </a:r>
            <a:r>
              <a:rPr lang="en-ID" sz="2400" dirty="0" err="1"/>
              <a:t>termasuk</a:t>
            </a:r>
            <a:r>
              <a:rPr lang="en-ID" sz="2400" dirty="0"/>
              <a:t> </a:t>
            </a:r>
            <a:r>
              <a:rPr lang="en-ID" sz="2400" dirty="0" err="1"/>
              <a:t>perlindungan</a:t>
            </a:r>
            <a:r>
              <a:rPr lang="en-ID" sz="2400" dirty="0"/>
              <a:t> </a:t>
            </a:r>
            <a:r>
              <a:rPr lang="en-ID" sz="2400" dirty="0" err="1"/>
              <a:t>rahasia</a:t>
            </a:r>
            <a:r>
              <a:rPr lang="en-ID" sz="2400" dirty="0"/>
              <a:t> </a:t>
            </a:r>
            <a:r>
              <a:rPr lang="en-ID" sz="2400" dirty="0" err="1"/>
              <a:t>perusahaan</a:t>
            </a:r>
            <a:r>
              <a:rPr lang="en-ID" sz="2400" dirty="0"/>
              <a:t>; </a:t>
            </a:r>
            <a:r>
              <a:rPr lang="en-ID" sz="2400" dirty="0" err="1"/>
              <a:t>kebijakan</a:t>
            </a:r>
            <a:r>
              <a:rPr lang="en-ID" sz="2400" dirty="0"/>
              <a:t> </a:t>
            </a:r>
            <a:r>
              <a:rPr lang="en-ID" sz="2400" dirty="0" err="1"/>
              <a:t>liburan</a:t>
            </a:r>
            <a:r>
              <a:rPr lang="en-ID" sz="2400" dirty="0"/>
              <a:t>; </a:t>
            </a:r>
            <a:r>
              <a:rPr lang="en-ID" sz="2400" dirty="0" err="1"/>
              <a:t>cuti</a:t>
            </a:r>
            <a:r>
              <a:rPr lang="en-ID" sz="2400" dirty="0"/>
              <a:t>; </a:t>
            </a:r>
            <a:r>
              <a:rPr lang="en-ID" sz="2400" dirty="0" err="1"/>
              <a:t>penggantian</a:t>
            </a:r>
            <a:r>
              <a:rPr lang="en-ID" sz="2400" dirty="0"/>
              <a:t> </a:t>
            </a:r>
            <a:r>
              <a:rPr lang="en-ID" sz="2400" dirty="0" err="1"/>
              <a:t>biaya</a:t>
            </a:r>
            <a:r>
              <a:rPr lang="en-ID" sz="2400" dirty="0"/>
              <a:t> </a:t>
            </a:r>
            <a:r>
              <a:rPr lang="en-ID" sz="2400" dirty="0" err="1"/>
              <a:t>kuliah</a:t>
            </a:r>
            <a:r>
              <a:rPr lang="en-ID" sz="2400" dirty="0"/>
              <a:t>; dan </a:t>
            </a:r>
            <a:r>
              <a:rPr lang="en-ID" sz="2400" dirty="0" err="1"/>
              <a:t>penggunaan</a:t>
            </a:r>
            <a:r>
              <a:rPr lang="en-ID" sz="2400" dirty="0"/>
              <a:t> </a:t>
            </a:r>
            <a:r>
              <a:rPr lang="en-ID" sz="2400" dirty="0" err="1"/>
              <a:t>sumber</a:t>
            </a:r>
            <a:r>
              <a:rPr lang="en-ID" sz="2400" dirty="0"/>
              <a:t> </a:t>
            </a:r>
            <a:r>
              <a:rPr lang="en-ID" sz="2400" dirty="0" err="1"/>
              <a:t>daya</a:t>
            </a:r>
            <a:r>
              <a:rPr lang="en-ID" sz="2400" dirty="0"/>
              <a:t> </a:t>
            </a:r>
            <a:r>
              <a:rPr lang="en-ID" sz="2400" dirty="0" err="1"/>
              <a:t>perusahaan</a:t>
            </a:r>
            <a:r>
              <a:rPr lang="en-ID" sz="2400" dirty="0"/>
              <a:t>, </a:t>
            </a:r>
            <a:r>
              <a:rPr lang="en-ID" sz="2400" dirty="0" err="1"/>
              <a:t>termasuk</a:t>
            </a:r>
            <a:r>
              <a:rPr lang="en-ID" sz="2400" dirty="0"/>
              <a:t> </a:t>
            </a:r>
            <a:r>
              <a:rPr lang="en-ID" sz="2400" dirty="0" err="1"/>
              <a:t>komputer</a:t>
            </a:r>
            <a:r>
              <a:rPr lang="en-ID" sz="2400" dirty="0"/>
              <a:t> dan </a:t>
            </a:r>
            <a:r>
              <a:rPr lang="en-ID" sz="2400" dirty="0" err="1"/>
              <a:t>jaringan</a:t>
            </a:r>
            <a:r>
              <a:rPr lang="en-ID" sz="2400" dirty="0"/>
              <a:t>.</a:t>
            </a:r>
          </a:p>
          <a:p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012599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C7E66-9A9F-43D5-810E-3BC45A4EE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281181" cy="1499616"/>
          </a:xfrm>
        </p:spPr>
        <p:txBody>
          <a:bodyPr>
            <a:normAutofit/>
          </a:bodyPr>
          <a:lstStyle/>
          <a:p>
            <a:r>
              <a:rPr lang="en-ID" dirty="0" err="1"/>
              <a:t>Hubungan</a:t>
            </a:r>
            <a:r>
              <a:rPr lang="en-ID" dirty="0"/>
              <a:t> Antara </a:t>
            </a:r>
            <a:r>
              <a:rPr lang="en-ID" dirty="0" err="1"/>
              <a:t>Pekerja</a:t>
            </a:r>
            <a:r>
              <a:rPr lang="en-ID" dirty="0"/>
              <a:t> dan </a:t>
            </a:r>
            <a:r>
              <a:rPr lang="en-ID" dirty="0" err="1"/>
              <a:t>Pengusaha</a:t>
            </a:r>
            <a:r>
              <a:rPr lang="en-ID" dirty="0"/>
              <a:t> 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FE8B6-8472-4ED7-98D5-2C262103B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669108" cy="4023360"/>
          </a:xfrm>
        </p:spPr>
        <p:txBody>
          <a:bodyPr>
            <a:normAutofit/>
          </a:bodyPr>
          <a:lstStyle/>
          <a:p>
            <a:pPr marL="442913" indent="-442913">
              <a:buFont typeface="Wingdings" panose="05000000000000000000" pitchFamily="2" charset="2"/>
              <a:buChar char="§"/>
            </a:pPr>
            <a:r>
              <a:rPr lang="en-ID" sz="2400" dirty="0" err="1"/>
              <a:t>Aspek-aspek</a:t>
            </a:r>
            <a:r>
              <a:rPr lang="en-ID" sz="2400" dirty="0"/>
              <a:t> lain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hubungan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berkembang</a:t>
            </a:r>
            <a:r>
              <a:rPr lang="en-ID" sz="2400" dirty="0"/>
              <a:t> </a:t>
            </a:r>
            <a:r>
              <a:rPr lang="en-ID" sz="2400" dirty="0" err="1"/>
              <a:t>seiring</a:t>
            </a:r>
            <a:r>
              <a:rPr lang="en-ID" sz="2400" dirty="0"/>
              <a:t> </a:t>
            </a:r>
            <a:r>
              <a:rPr lang="en-ID" sz="2400" dirty="0" err="1"/>
              <a:t>waktu</a:t>
            </a:r>
            <a:r>
              <a:rPr lang="en-ID" sz="2400" dirty="0"/>
              <a:t> </a:t>
            </a:r>
            <a:r>
              <a:rPr lang="en-ID" sz="2400" dirty="0" err="1"/>
              <a:t>ketika</a:t>
            </a:r>
            <a:r>
              <a:rPr lang="en-ID" sz="2400" dirty="0"/>
              <a:t> </a:t>
            </a:r>
            <a:r>
              <a:rPr lang="en-ID" sz="2400" dirty="0" err="1"/>
              <a:t>kebutuhan</a:t>
            </a:r>
            <a:r>
              <a:rPr lang="en-ID" sz="2400" dirty="0"/>
              <a:t> </a:t>
            </a:r>
            <a:r>
              <a:rPr lang="en-ID" sz="2400" dirty="0" err="1"/>
              <a:t>muncul</a:t>
            </a:r>
            <a:r>
              <a:rPr lang="en-ID" sz="2400" dirty="0"/>
              <a:t> (</a:t>
            </a:r>
            <a:r>
              <a:rPr lang="en-ID" sz="2400" dirty="0" err="1"/>
              <a:t>misalnya</a:t>
            </a:r>
            <a:r>
              <a:rPr lang="en-ID" sz="2400" dirty="0"/>
              <a:t>, </a:t>
            </a:r>
            <a:r>
              <a:rPr lang="en-ID" sz="2400" dirty="0" err="1"/>
              <a:t>apakah</a:t>
            </a:r>
            <a:r>
              <a:rPr lang="en-ID" sz="2400" dirty="0"/>
              <a:t> </a:t>
            </a:r>
            <a:r>
              <a:rPr lang="en-ID" sz="2400" dirty="0" err="1"/>
              <a:t>karyawan</a:t>
            </a:r>
            <a:r>
              <a:rPr lang="en-ID" sz="2400" dirty="0"/>
              <a:t> </a:t>
            </a:r>
            <a:r>
              <a:rPr lang="en-ID" sz="2400" dirty="0" err="1"/>
              <a:t>boleh</a:t>
            </a:r>
            <a:r>
              <a:rPr lang="en-ID" sz="2400" dirty="0"/>
              <a:t> </a:t>
            </a:r>
            <a:r>
              <a:rPr lang="en-ID" sz="2400" dirty="0" err="1"/>
              <a:t>pulang</a:t>
            </a:r>
            <a:r>
              <a:rPr lang="en-ID" sz="2400" dirty="0"/>
              <a:t> </a:t>
            </a:r>
            <a:r>
              <a:rPr lang="en-ID" sz="2400" dirty="0" err="1"/>
              <a:t>lebih</a:t>
            </a:r>
            <a:r>
              <a:rPr lang="en-ID" sz="2400" dirty="0"/>
              <a:t> </a:t>
            </a:r>
            <a:r>
              <a:rPr lang="en-ID" sz="2400" dirty="0" err="1"/>
              <a:t>awal</a:t>
            </a:r>
            <a:r>
              <a:rPr lang="en-ID" sz="2400" dirty="0"/>
              <a:t> </a:t>
            </a:r>
            <a:r>
              <a:rPr lang="en-ID" sz="2400" dirty="0" err="1"/>
              <a:t>jika</a:t>
            </a:r>
            <a:r>
              <a:rPr lang="en-ID" sz="2400" dirty="0"/>
              <a:t> </a:t>
            </a:r>
            <a:r>
              <a:rPr lang="en-ID" sz="2400" dirty="0" err="1"/>
              <a:t>dia</a:t>
            </a:r>
            <a:r>
              <a:rPr lang="en-ID" sz="2400" dirty="0"/>
              <a:t> </a:t>
            </a:r>
            <a:r>
              <a:rPr lang="en-ID" sz="2400" dirty="0" err="1"/>
              <a:t>bersedia</a:t>
            </a:r>
            <a:r>
              <a:rPr lang="en-ID" sz="2400" dirty="0"/>
              <a:t> </a:t>
            </a:r>
            <a:r>
              <a:rPr lang="en-ID" sz="2400" dirty="0" err="1"/>
              <a:t>mengganti</a:t>
            </a:r>
            <a:r>
              <a:rPr lang="en-ID" sz="2400" dirty="0"/>
              <a:t> jam </a:t>
            </a:r>
            <a:r>
              <a:rPr lang="en-ID" sz="2400" dirty="0" err="1"/>
              <a:t>kerja</a:t>
            </a:r>
            <a:r>
              <a:rPr lang="en-ID" sz="2400" dirty="0"/>
              <a:t> di </a:t>
            </a:r>
            <a:r>
              <a:rPr lang="en-ID" sz="2400" dirty="0" err="1"/>
              <a:t>hari</a:t>
            </a:r>
            <a:r>
              <a:rPr lang="en-ID" sz="2400" dirty="0"/>
              <a:t> lain). </a:t>
            </a:r>
          </a:p>
          <a:p>
            <a:pPr marL="442913" indent="-442913">
              <a:buFont typeface="Wingdings" panose="05000000000000000000" pitchFamily="2" charset="2"/>
              <a:buChar char="§"/>
            </a:pPr>
            <a:r>
              <a:rPr lang="en-ID" sz="2400" dirty="0" err="1"/>
              <a:t>Beberapa</a:t>
            </a:r>
            <a:r>
              <a:rPr lang="en-ID" sz="2400" dirty="0"/>
              <a:t> </a:t>
            </a:r>
            <a:r>
              <a:rPr lang="en-ID" sz="2400" dirty="0" err="1"/>
              <a:t>aspek</a:t>
            </a:r>
            <a:r>
              <a:rPr lang="en-ID" sz="2400" dirty="0"/>
              <a:t> </a:t>
            </a:r>
            <a:r>
              <a:rPr lang="en-ID" sz="2400" dirty="0" err="1"/>
              <a:t>ditangani</a:t>
            </a:r>
            <a:r>
              <a:rPr lang="en-ID" sz="2400" dirty="0"/>
              <a:t> oleh </a:t>
            </a:r>
            <a:r>
              <a:rPr lang="en-ID" sz="2400" dirty="0" err="1"/>
              <a:t>hukum</a:t>
            </a:r>
            <a:r>
              <a:rPr lang="en-ID" sz="2400" dirty="0"/>
              <a:t> — </a:t>
            </a:r>
            <a:r>
              <a:rPr lang="en-ID" sz="2400" dirty="0" err="1"/>
              <a:t>misalnya</a:t>
            </a:r>
            <a:r>
              <a:rPr lang="en-ID" sz="2400" dirty="0"/>
              <a:t>, </a:t>
            </a:r>
            <a:r>
              <a:rPr lang="en-ID" sz="2400" dirty="0" err="1"/>
              <a:t>seorang</a:t>
            </a:r>
            <a:r>
              <a:rPr lang="en-ID" sz="2400" dirty="0"/>
              <a:t> </a:t>
            </a:r>
            <a:r>
              <a:rPr lang="en-ID" sz="2400" dirty="0" err="1"/>
              <a:t>karyawan</a:t>
            </a:r>
            <a:r>
              <a:rPr lang="en-ID" sz="2400" dirty="0"/>
              <a:t> yang </a:t>
            </a:r>
            <a:r>
              <a:rPr lang="en-ID" sz="2400" dirty="0" err="1"/>
              <a:t>melakukan</a:t>
            </a:r>
            <a:r>
              <a:rPr lang="en-ID" sz="2400" dirty="0"/>
              <a:t> </a:t>
            </a:r>
            <a:r>
              <a:rPr lang="en-ID" sz="2400" dirty="0" err="1"/>
              <a:t>sesuatu</a:t>
            </a:r>
            <a:r>
              <a:rPr lang="en-ID" sz="2400" dirty="0"/>
              <a:t> yang </a:t>
            </a:r>
            <a:r>
              <a:rPr lang="en-ID" sz="2400" dirty="0" err="1"/>
              <a:t>ilegal</a:t>
            </a:r>
            <a:r>
              <a:rPr lang="en-ID" sz="2400" dirty="0"/>
              <a:t>, </a:t>
            </a:r>
            <a:r>
              <a:rPr lang="en-ID" sz="2400" dirty="0" err="1"/>
              <a:t>seperti</a:t>
            </a:r>
            <a:r>
              <a:rPr lang="en-ID" sz="2400" dirty="0"/>
              <a:t> </a:t>
            </a:r>
            <a:r>
              <a:rPr lang="en-ID" sz="2400" dirty="0" err="1"/>
              <a:t>memalsukan</a:t>
            </a:r>
            <a:r>
              <a:rPr lang="en-ID" sz="2400" dirty="0"/>
              <a:t> </a:t>
            </a:r>
            <a:r>
              <a:rPr lang="en-ID" sz="2400" dirty="0" err="1"/>
              <a:t>hasil</a:t>
            </a:r>
            <a:r>
              <a:rPr lang="en-ID" sz="2400" dirty="0"/>
              <a:t> </a:t>
            </a:r>
            <a:r>
              <a:rPr lang="en-ID" sz="2400" dirty="0" err="1"/>
              <a:t>tes</a:t>
            </a:r>
            <a:r>
              <a:rPr lang="en-ID" sz="2400" dirty="0"/>
              <a:t> </a:t>
            </a:r>
            <a:r>
              <a:rPr lang="en-ID" sz="2400" dirty="0" err="1"/>
              <a:t>jaminan</a:t>
            </a:r>
            <a:r>
              <a:rPr lang="en-ID" sz="2400" dirty="0"/>
              <a:t> </a:t>
            </a:r>
            <a:r>
              <a:rPr lang="en-ID" sz="2400" dirty="0" err="1"/>
              <a:t>kualitas</a:t>
            </a:r>
            <a:r>
              <a:rPr lang="en-ID" sz="2400" dirty="0"/>
              <a:t>. </a:t>
            </a:r>
          </a:p>
          <a:p>
            <a:pPr marL="442913" indent="-442913">
              <a:buFont typeface="Wingdings" panose="05000000000000000000" pitchFamily="2" charset="2"/>
              <a:buChar char="§"/>
            </a:pPr>
            <a:r>
              <a:rPr lang="en-ID" sz="2400" dirty="0" err="1"/>
              <a:t>Beberapa</a:t>
            </a:r>
            <a:r>
              <a:rPr lang="en-ID" sz="2400" dirty="0"/>
              <a:t> </a:t>
            </a:r>
            <a:r>
              <a:rPr lang="en-ID" sz="2400" dirty="0" err="1"/>
              <a:t>aspek</a:t>
            </a:r>
            <a:r>
              <a:rPr lang="en-ID" sz="2400" dirty="0"/>
              <a:t> </a:t>
            </a:r>
            <a:r>
              <a:rPr lang="en-ID" sz="2400" dirty="0" err="1"/>
              <a:t>khusus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peran</a:t>
            </a:r>
            <a:r>
              <a:rPr lang="en-ID" sz="2400" dirty="0"/>
              <a:t> </a:t>
            </a:r>
            <a:r>
              <a:rPr lang="en-ID" sz="2400" dirty="0" err="1"/>
              <a:t>pekerja</a:t>
            </a:r>
            <a:r>
              <a:rPr lang="en-ID" sz="2400" dirty="0"/>
              <a:t> TI </a:t>
            </a:r>
            <a:r>
              <a:rPr lang="en-ID" sz="2400" dirty="0" err="1"/>
              <a:t>ditetapkan</a:t>
            </a:r>
            <a:r>
              <a:rPr lang="en-ID" sz="2400" dirty="0"/>
              <a:t> </a:t>
            </a:r>
            <a:r>
              <a:rPr lang="en-ID" sz="2400" dirty="0" err="1"/>
              <a:t>berdasarkan</a:t>
            </a:r>
            <a:r>
              <a:rPr lang="en-ID" sz="2400" dirty="0"/>
              <a:t> </a:t>
            </a:r>
            <a:r>
              <a:rPr lang="en-ID" sz="2400" dirty="0" err="1"/>
              <a:t>sifat</a:t>
            </a:r>
            <a:r>
              <a:rPr lang="en-ID" sz="2400" dirty="0"/>
              <a:t> </a:t>
            </a:r>
            <a:r>
              <a:rPr lang="en-ID" sz="2400" dirty="0" err="1"/>
              <a:t>pekerjaan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proyek</a:t>
            </a:r>
            <a:r>
              <a:rPr lang="en-ID" sz="2400" dirty="0"/>
              <a:t> — </a:t>
            </a:r>
            <a:r>
              <a:rPr lang="en-ID" sz="2400" dirty="0" err="1"/>
              <a:t>misalnya</a:t>
            </a:r>
            <a:r>
              <a:rPr lang="en-ID" sz="2400" dirty="0"/>
              <a:t>, </a:t>
            </a:r>
            <a:r>
              <a:rPr lang="en-ID" sz="2400" dirty="0" err="1"/>
              <a:t>bahasa</a:t>
            </a:r>
            <a:r>
              <a:rPr lang="en-ID" sz="2400" dirty="0"/>
              <a:t> </a:t>
            </a:r>
            <a:r>
              <a:rPr lang="en-ID" sz="2400" dirty="0" err="1"/>
              <a:t>pemrograman</a:t>
            </a:r>
            <a:r>
              <a:rPr lang="en-ID" sz="2400" dirty="0"/>
              <a:t> yang </a:t>
            </a:r>
            <a:r>
              <a:rPr lang="en-ID" sz="2400" dirty="0" err="1"/>
              <a:t>akan</a:t>
            </a:r>
            <a:r>
              <a:rPr lang="en-ID" sz="2400" dirty="0"/>
              <a:t> </a:t>
            </a:r>
            <a:r>
              <a:rPr lang="en-ID" sz="2400" dirty="0" err="1"/>
              <a:t>digunakan</a:t>
            </a:r>
            <a:r>
              <a:rPr lang="en-ID" sz="2400" dirty="0"/>
              <a:t>, </a:t>
            </a:r>
            <a:r>
              <a:rPr lang="en-ID" sz="2400" dirty="0" err="1"/>
              <a:t>jenis</a:t>
            </a:r>
            <a:r>
              <a:rPr lang="en-ID" sz="2400" dirty="0"/>
              <a:t> dan </a:t>
            </a:r>
            <a:r>
              <a:rPr lang="en-ID" sz="2400" dirty="0" err="1"/>
              <a:t>jumlah</a:t>
            </a:r>
            <a:r>
              <a:rPr lang="en-ID" sz="2400" dirty="0"/>
              <a:t> </a:t>
            </a:r>
            <a:r>
              <a:rPr lang="en-ID" sz="2400" dirty="0" err="1"/>
              <a:t>dokumentasi</a:t>
            </a:r>
            <a:r>
              <a:rPr lang="en-ID" sz="2400" dirty="0"/>
              <a:t> yang </a:t>
            </a:r>
            <a:r>
              <a:rPr lang="en-ID" sz="2400" dirty="0" err="1"/>
              <a:t>akan</a:t>
            </a:r>
            <a:r>
              <a:rPr lang="en-ID" sz="2400" dirty="0"/>
              <a:t> </a:t>
            </a:r>
            <a:r>
              <a:rPr lang="en-ID" sz="2400" dirty="0" err="1"/>
              <a:t>diproduksi</a:t>
            </a:r>
            <a:r>
              <a:rPr lang="en-ID" sz="2400" dirty="0"/>
              <a:t>, dan </a:t>
            </a:r>
            <a:r>
              <a:rPr lang="en-ID" sz="2400" dirty="0" err="1"/>
              <a:t>tingkat</a:t>
            </a:r>
            <a:r>
              <a:rPr lang="en-ID" sz="2400" dirty="0"/>
              <a:t> </a:t>
            </a:r>
            <a:r>
              <a:rPr lang="en-ID" sz="2400" dirty="0" err="1"/>
              <a:t>pengujian</a:t>
            </a:r>
            <a:r>
              <a:rPr lang="en-ID" sz="2400" dirty="0"/>
              <a:t> yang </a:t>
            </a:r>
            <a:r>
              <a:rPr lang="en-ID" sz="2400" dirty="0" err="1"/>
              <a:t>akan</a:t>
            </a:r>
            <a:r>
              <a:rPr lang="en-ID" sz="2400" dirty="0"/>
              <a:t> </a:t>
            </a:r>
            <a:r>
              <a:rPr lang="en-ID" sz="2400" dirty="0" err="1"/>
              <a:t>dilakukan</a:t>
            </a:r>
            <a:r>
              <a:rPr lang="en-ID" sz="2400" dirty="0"/>
              <a:t>.</a:t>
            </a:r>
          </a:p>
          <a:p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714796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1804</TotalTime>
  <Words>3271</Words>
  <Application>Microsoft Office PowerPoint</Application>
  <PresentationFormat>Widescreen</PresentationFormat>
  <Paragraphs>188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Aged Machine</vt:lpstr>
      <vt:lpstr>Calibri</vt:lpstr>
      <vt:lpstr>Tw Cen MT</vt:lpstr>
      <vt:lpstr>Tw Cen MT Condensed</vt:lpstr>
      <vt:lpstr>Wingdings</vt:lpstr>
      <vt:lpstr>Wingdings 3</vt:lpstr>
      <vt:lpstr>Integral</vt:lpstr>
      <vt:lpstr>Kode etik pekerja ti (GEORGE W REYNOLDS;2015)</vt:lpstr>
      <vt:lpstr>topik</vt:lpstr>
      <vt:lpstr>PROFESI MENURUT GEORGE W REYNOLDS (2015)</vt:lpstr>
      <vt:lpstr>PROFESI MENURUT GEORGE W REYNOLDS (2015)</vt:lpstr>
      <vt:lpstr>PROFESI MENURUT GEORGE W REYNOLDS (2015)</vt:lpstr>
      <vt:lpstr>Apakah pekerja it bisa menjadi professional?</vt:lpstr>
      <vt:lpstr>Hubungan Profesional Yang Harus Dikelola</vt:lpstr>
      <vt:lpstr>Hubungan Antara Pekerja dan Perusahaan TI</vt:lpstr>
      <vt:lpstr>Hubungan Antara Pekerja dan Pengusaha TI</vt:lpstr>
      <vt:lpstr>Hubungan Antara Pekerja dan Pengusaha TI</vt:lpstr>
      <vt:lpstr>Contoh kasus pembajakan software</vt:lpstr>
      <vt:lpstr>Contoh kasus pembajakan software</vt:lpstr>
      <vt:lpstr>Contoh kasus rahasia dagang</vt:lpstr>
      <vt:lpstr>Hubungan Antara Pekerja IT dan Klien</vt:lpstr>
      <vt:lpstr>Hubungan Antara Pekerja IT dan Klien</vt:lpstr>
      <vt:lpstr>Hubungan Antara Pekerja IT dan Klien</vt:lpstr>
      <vt:lpstr>Hubungan Antara Pekerja IT dan Klien</vt:lpstr>
      <vt:lpstr>Hubungan Antara Pekerja IT dan Klien</vt:lpstr>
      <vt:lpstr>Hubungan Antara Pekerja dan Pemasok TI</vt:lpstr>
      <vt:lpstr>Hubungan Antara Pekerja IT dan Profesional Lainnya</vt:lpstr>
      <vt:lpstr>Hubungan Antara Pekerja IT dan Profesional Lainnya</vt:lpstr>
      <vt:lpstr>Hubungan Antara Pekerja dan Pemasok TI</vt:lpstr>
      <vt:lpstr>Hubungan Antara Pekerja IT dan Pengguna TI</vt:lpstr>
      <vt:lpstr>Hubungan Antara Pekerja IT dan Masyarakat</vt:lpstr>
      <vt:lpstr>Hubungan Antara Pekerja dan Masyarakat IT</vt:lpstr>
      <vt:lpstr>Kode Etik Profesional</vt:lpstr>
      <vt:lpstr>Kode Etik Profesional</vt:lpstr>
      <vt:lpstr>Masalah Etika Umum untuk Pengguna TI</vt:lpstr>
      <vt:lpstr>Masalah Etika Umum untuk Pengguna TI</vt:lpstr>
      <vt:lpstr>Masalah Etika Umum untuk Pengguna TI</vt:lpstr>
      <vt:lpstr>dukungan Praktik Etis Pengguna TI</vt:lpstr>
      <vt:lpstr>dukungan Praktik Etis Pengguna TI</vt:lpstr>
      <vt:lpstr>PowerPoint Presentation</vt:lpstr>
      <vt:lpstr>Reminder : Tugas uts, dikerjakan secara individu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GLOBALISASI, TEKNOLOGI INFORMASI; KODE ETIK DAN PROFESIONALISME</dc:title>
  <dc:creator>USER</dc:creator>
  <cp:lastModifiedBy>USER</cp:lastModifiedBy>
  <cp:revision>68</cp:revision>
  <dcterms:created xsi:type="dcterms:W3CDTF">2020-03-19T10:08:00Z</dcterms:created>
  <dcterms:modified xsi:type="dcterms:W3CDTF">2020-03-30T04:45:42Z</dcterms:modified>
</cp:coreProperties>
</file>