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80" r:id="rId10"/>
    <p:sldId id="281" r:id="rId11"/>
    <p:sldId id="288" r:id="rId12"/>
    <p:sldId id="289" r:id="rId13"/>
    <p:sldId id="282" r:id="rId14"/>
    <p:sldId id="275" r:id="rId15"/>
    <p:sldId id="278" r:id="rId16"/>
    <p:sldId id="279" r:id="rId17"/>
    <p:sldId id="277" r:id="rId18"/>
    <p:sldId id="284" r:id="rId19"/>
    <p:sldId id="26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5169156-590E-49E9-9AFD-23A786C3BD6C}" type="datetimeFigureOut">
              <a:rPr lang="id-ID" smtClean="0"/>
              <a:pPr/>
              <a:t>14/09/2015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ADC376-A97E-49D9-AB42-5D168C05A94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Calibri" pitchFamily="34" charset="0"/>
              </a:rPr>
              <a:t>Pengenalan </a:t>
            </a:r>
            <a:r>
              <a:rPr lang="id-ID" i="1" dirty="0" smtClean="0">
                <a:latin typeface="Calibri" pitchFamily="34" charset="0"/>
              </a:rPr>
              <a:t>Benchmarking</a:t>
            </a:r>
            <a:r>
              <a:rPr lang="id-ID" dirty="0" smtClean="0">
                <a:latin typeface="Calibri" pitchFamily="34" charset="0"/>
              </a:rPr>
              <a:t> &amp; Strategi </a:t>
            </a:r>
            <a:r>
              <a:rPr lang="id-ID" i="1" dirty="0" smtClean="0">
                <a:latin typeface="Calibri" pitchFamily="34" charset="0"/>
              </a:rPr>
              <a:t>Benchmarking</a:t>
            </a:r>
            <a:r>
              <a:rPr lang="id-ID" dirty="0" smtClean="0">
                <a:latin typeface="Calibri" pitchFamily="34" charset="0"/>
              </a:rPr>
              <a:t/>
            </a:r>
            <a:br>
              <a:rPr lang="id-ID" dirty="0" smtClean="0">
                <a:latin typeface="Calibri" pitchFamily="34" charset="0"/>
              </a:rPr>
            </a:br>
            <a:endParaRPr lang="id-ID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929066"/>
            <a:ext cx="5286412" cy="1752600"/>
          </a:xfrm>
        </p:spPr>
        <p:txBody>
          <a:bodyPr>
            <a:normAutofit/>
          </a:bodyPr>
          <a:lstStyle/>
          <a:p>
            <a:endParaRPr lang="id-ID" dirty="0" smtClean="0">
              <a:latin typeface="Calibri" pitchFamily="34" charset="0"/>
            </a:endParaRPr>
          </a:p>
          <a:p>
            <a:r>
              <a:rPr lang="id-ID" dirty="0" smtClean="0">
                <a:latin typeface="Calibri" pitchFamily="34" charset="0"/>
              </a:rPr>
              <a:t>Tita Talitha, M.T</a:t>
            </a:r>
          </a:p>
        </p:txBody>
      </p:sp>
      <p:pic>
        <p:nvPicPr>
          <p:cNvPr id="4" name="Picture 2" descr="http://www.dinus.ac.id/assets/images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5486400" cy="89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u="sng" dirty="0" smtClean="0">
                <a:latin typeface="Calibri" pitchFamily="34" charset="0"/>
              </a:rPr>
              <a:t>Tidak digunakan ketika</a:t>
            </a:r>
            <a:r>
              <a:rPr lang="id-ID" dirty="0" smtClean="0">
                <a:latin typeface="Calibri" pitchFamily="34" charset="0"/>
              </a:rPr>
              <a:t>:</a:t>
            </a:r>
          </a:p>
          <a:p>
            <a:r>
              <a:rPr lang="id-ID" dirty="0" smtClean="0">
                <a:latin typeface="Calibri" pitchFamily="34" charset="0"/>
              </a:rPr>
              <a:t>Organisasi tidak memahami proses yang ditargetkan</a:t>
            </a:r>
          </a:p>
          <a:p>
            <a:r>
              <a:rPr lang="id-ID" dirty="0" smtClean="0">
                <a:latin typeface="Calibri" pitchFamily="34" charset="0"/>
              </a:rPr>
              <a:t>Manajemen tidak mengetahui bagaimana kinerja organisasi dibandingkan sendiri dengan pesaingnya</a:t>
            </a:r>
          </a:p>
          <a:p>
            <a:r>
              <a:rPr lang="id-ID" dirty="0" smtClean="0">
                <a:latin typeface="Calibri" pitchFamily="34" charset="0"/>
              </a:rPr>
              <a:t>Manajemen tidak memahami apa yang dibutuhkan pelanggan dari proses ini</a:t>
            </a:r>
          </a:p>
          <a:p>
            <a:r>
              <a:rPr lang="id-ID" dirty="0" smtClean="0">
                <a:latin typeface="Calibri" pitchFamily="34" charset="0"/>
              </a:rPr>
              <a:t>Manajemen belum melakukan pemetaan proses dan tidak memiliki ukuran kinerjanya</a:t>
            </a:r>
          </a:p>
          <a:p>
            <a:pPr>
              <a:buNone/>
            </a:pP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Tujuan pelaksanaan </a:t>
            </a:r>
            <a:r>
              <a:rPr lang="id-ID" i="1" dirty="0" smtClean="0">
                <a:latin typeface="Calibri" pitchFamily="34" charset="0"/>
              </a:rPr>
              <a:t>Benchmarking</a:t>
            </a:r>
            <a:endParaRPr lang="id-ID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Calibri" pitchFamily="34" charset="0"/>
              </a:rPr>
              <a:t>Menentukan kunci atau rahasia sukses dari perusahaan pesaing yang paling unggul kemudian mengadaptasikan dan memperbaikinya secara lebih baik untuk diterapkan, yang akhirnya akan mengungguli pesaing yang </a:t>
            </a:r>
            <a:r>
              <a:rPr lang="id-ID" dirty="0" smtClean="0">
                <a:latin typeface="Calibri" pitchFamily="34" charset="0"/>
              </a:rPr>
              <a:t>di</a:t>
            </a:r>
            <a:r>
              <a:rPr lang="id-ID" i="1" dirty="0" smtClean="0">
                <a:latin typeface="Calibri" pitchFamily="34" charset="0"/>
              </a:rPr>
              <a:t>benchmarking</a:t>
            </a:r>
            <a:endParaRPr lang="id-ID" dirty="0" smtClean="0">
              <a:latin typeface="Calibri" pitchFamily="34" charset="0"/>
            </a:endParaRPr>
          </a:p>
          <a:p>
            <a:pPr>
              <a:buNone/>
            </a:pPr>
            <a:r>
              <a:rPr lang="id-ID" dirty="0" smtClean="0">
                <a:latin typeface="Calibri" pitchFamily="34" charset="0"/>
              </a:rPr>
              <a:t>	(memperoleh </a:t>
            </a:r>
            <a:r>
              <a:rPr lang="id-ID" dirty="0" smtClean="0">
                <a:latin typeface="Calibri" pitchFamily="34" charset="0"/>
              </a:rPr>
              <a:t>gambaran dalam (</a:t>
            </a:r>
            <a:r>
              <a:rPr lang="id-ID" i="1" dirty="0" smtClean="0">
                <a:latin typeface="Calibri" pitchFamily="34" charset="0"/>
              </a:rPr>
              <a:t>insight</a:t>
            </a:r>
            <a:r>
              <a:rPr lang="id-ID" dirty="0" smtClean="0">
                <a:latin typeface="Calibri" pitchFamily="34" charset="0"/>
              </a:rPr>
              <a:t>) mengenai kondisi kinerja organisasi sehingga dapat mengadopsi </a:t>
            </a:r>
            <a:r>
              <a:rPr lang="id-ID" i="1" dirty="0" smtClean="0">
                <a:latin typeface="Calibri" pitchFamily="34" charset="0"/>
              </a:rPr>
              <a:t>best practice </a:t>
            </a:r>
            <a:r>
              <a:rPr lang="id-ID" dirty="0" smtClean="0">
                <a:latin typeface="Calibri" pitchFamily="34" charset="0"/>
              </a:rPr>
              <a:t>untuk meraih sasaran yang </a:t>
            </a:r>
            <a:r>
              <a:rPr lang="id-ID" dirty="0" smtClean="0">
                <a:latin typeface="Calibri" pitchFamily="34" charset="0"/>
              </a:rPr>
              <a:t>diinginkan</a:t>
            </a:r>
            <a:r>
              <a:rPr lang="id-ID" dirty="0" smtClean="0">
                <a:latin typeface="Calibri" pitchFamily="34" charset="0"/>
              </a:rPr>
              <a:t>)</a:t>
            </a:r>
            <a:endParaRPr lang="id-ID" dirty="0" smtClean="0">
              <a:latin typeface="Calibri" pitchFamily="34" charset="0"/>
            </a:endParaRPr>
          </a:p>
          <a:p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Manfaat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>
                <a:latin typeface="Calibri" pitchFamily="34" charset="0"/>
              </a:rPr>
              <a:t>D</a:t>
            </a:r>
            <a:r>
              <a:rPr lang="en-US" dirty="0" err="1" smtClean="0">
                <a:latin typeface="Calibri" pitchFamily="34" charset="0"/>
              </a:rPr>
              <a:t>apat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dikelompokkan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menjadi</a:t>
            </a:r>
            <a:r>
              <a:rPr lang="en-US" dirty="0" smtClean="0">
                <a:latin typeface="Calibri" pitchFamily="34" charset="0"/>
              </a:rPr>
              <a:t> (Ross, 1994 pp.239-240) </a:t>
            </a:r>
            <a:r>
              <a:rPr lang="en-US" dirty="0" smtClean="0">
                <a:latin typeface="Calibri" pitchFamily="34" charset="0"/>
              </a:rPr>
              <a:t>:</a:t>
            </a:r>
            <a:endParaRPr lang="id-ID" dirty="0" smtClean="0">
              <a:latin typeface="Calibri" pitchFamily="34" charset="0"/>
            </a:endParaRPr>
          </a:p>
          <a:p>
            <a:pPr marL="624078" indent="-514350">
              <a:buAutoNum type="arabicPeriod"/>
            </a:pPr>
            <a:r>
              <a:rPr lang="en-US" dirty="0" err="1" smtClean="0">
                <a:latin typeface="Calibri" pitchFamily="34" charset="0"/>
              </a:rPr>
              <a:t>Perubahan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Budaya</a:t>
            </a:r>
            <a:endParaRPr lang="id-ID" dirty="0" smtClean="0">
              <a:latin typeface="Calibri" pitchFamily="34" charset="0"/>
            </a:endParaRPr>
          </a:p>
          <a:p>
            <a:pPr marL="624078" indent="-514350">
              <a:buNone/>
            </a:pPr>
            <a:r>
              <a:rPr lang="id-ID" dirty="0" smtClean="0">
                <a:latin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</a:rPr>
              <a:t>Memungkinkan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menetapkan</a:t>
            </a:r>
            <a:r>
              <a:rPr lang="en-US" dirty="0" smtClean="0">
                <a:latin typeface="Calibri" pitchFamily="34" charset="0"/>
              </a:rPr>
              <a:t> target </a:t>
            </a:r>
            <a:r>
              <a:rPr lang="en-US" dirty="0" err="1" smtClean="0">
                <a:latin typeface="Calibri" pitchFamily="34" charset="0"/>
              </a:rPr>
              <a:t>kinerja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baru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realisitis</a:t>
            </a:r>
            <a:r>
              <a:rPr lang="id-ID" dirty="0" smtClean="0">
                <a:latin typeface="Calibri" pitchFamily="34" charset="0"/>
              </a:rPr>
              <a:t> , </a:t>
            </a:r>
            <a:r>
              <a:rPr lang="en-US" dirty="0" err="1" smtClean="0">
                <a:latin typeface="Calibri" pitchFamily="34" charset="0"/>
              </a:rPr>
              <a:t>berperan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meyakinkan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kredibilitas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target</a:t>
            </a:r>
            <a:endParaRPr lang="id-ID" dirty="0" smtClean="0">
              <a:latin typeface="Calibri" pitchFamily="34" charset="0"/>
            </a:endParaRPr>
          </a:p>
          <a:p>
            <a:pPr marL="624078" indent="-514350">
              <a:buAutoNum type="arabicPeriod" startAt="2"/>
            </a:pPr>
            <a:r>
              <a:rPr lang="en-US" dirty="0" err="1" smtClean="0">
                <a:latin typeface="Calibri" pitchFamily="34" charset="0"/>
              </a:rPr>
              <a:t>Perbaikan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Kinerja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latin typeface="Calibri" pitchFamily="34" charset="0"/>
              </a:rPr>
              <a:t>Membantu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mengetahui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adanya</a:t>
            </a:r>
            <a:r>
              <a:rPr lang="en-US" dirty="0" smtClean="0">
                <a:latin typeface="Calibri" pitchFamily="34" charset="0"/>
              </a:rPr>
              <a:t> gap-gap </a:t>
            </a:r>
            <a:r>
              <a:rPr lang="en-US" dirty="0" err="1" smtClean="0">
                <a:latin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kinerja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memilih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diperbaiki</a:t>
            </a:r>
            <a:endParaRPr lang="id-ID" dirty="0" smtClean="0">
              <a:latin typeface="Calibri" pitchFamily="34" charset="0"/>
            </a:endParaRPr>
          </a:p>
          <a:p>
            <a:pPr marL="624078" indent="-514350">
              <a:buAutoNum type="arabicPeriod" startAt="2"/>
            </a:pPr>
            <a:r>
              <a:rPr lang="en-US" dirty="0" err="1" smtClean="0">
                <a:latin typeface="Calibri" pitchFamily="34" charset="0"/>
              </a:rPr>
              <a:t>Peningkatan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Manusia</a:t>
            </a:r>
            <a:r>
              <a:rPr lang="en-US" dirty="0" smtClean="0">
                <a:latin typeface="Calibri" pitchFamily="34" charset="0"/>
              </a:rPr>
              <a:t> </a:t>
            </a:r>
            <a:br>
              <a:rPr lang="en-US" dirty="0" smtClean="0">
                <a:latin typeface="Calibri" pitchFamily="34" charset="0"/>
              </a:rPr>
            </a:br>
            <a:r>
              <a:rPr lang="id-ID" dirty="0" smtClean="0">
                <a:latin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</a:rPr>
              <a:t>Memberikan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dasar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pelatihan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id-ID" dirty="0" smtClean="0">
                <a:latin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</a:rPr>
              <a:t>Karyawan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menyadari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adanya</a:t>
            </a:r>
            <a:r>
              <a:rPr lang="en-US" dirty="0" smtClean="0">
                <a:latin typeface="Calibri" pitchFamily="34" charset="0"/>
              </a:rPr>
              <a:t> gap </a:t>
            </a:r>
            <a:r>
              <a:rPr lang="en-US" dirty="0" err="1" smtClean="0">
                <a:latin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mereka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kerjakan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apa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dikerjakan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karyawan</a:t>
            </a:r>
            <a:r>
              <a:rPr lang="en-US" dirty="0" smtClean="0">
                <a:latin typeface="Calibri" pitchFamily="34" charset="0"/>
              </a:rPr>
              <a:t> lain </a:t>
            </a:r>
            <a:r>
              <a:rPr lang="en-US" dirty="0" err="1" smtClean="0">
                <a:latin typeface="Calibri" pitchFamily="34" charset="0"/>
              </a:rPr>
              <a:t>diperusahaan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lain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id-ID" dirty="0" smtClean="0">
                <a:latin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</a:rPr>
              <a:t>Keterlibatan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karyawan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memecahkan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permasalahan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sehingga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karyawan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mengalami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peningkatan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keterampilan</a:t>
            </a: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Calibri" pitchFamily="34" charset="0"/>
              </a:rPr>
              <a:t>Faktor2 yg mendorong perusahaan melakukan </a:t>
            </a:r>
            <a:r>
              <a:rPr lang="id-ID" i="1" dirty="0" smtClean="0">
                <a:latin typeface="Calibri" pitchFamily="34" charset="0"/>
              </a:rPr>
              <a:t>benchmarking</a:t>
            </a:r>
            <a:endParaRPr lang="id-ID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Komitmen terhadap TQM</a:t>
            </a:r>
          </a:p>
          <a:p>
            <a:r>
              <a:rPr lang="id-ID" dirty="0" smtClean="0">
                <a:latin typeface="Calibri" pitchFamily="34" charset="0"/>
              </a:rPr>
              <a:t>Fokus pada pelanggan</a:t>
            </a:r>
          </a:p>
          <a:p>
            <a:r>
              <a:rPr lang="id-ID" i="1" dirty="0" smtClean="0">
                <a:latin typeface="Calibri" pitchFamily="34" charset="0"/>
              </a:rPr>
              <a:t>Product to market</a:t>
            </a:r>
          </a:p>
          <a:p>
            <a:r>
              <a:rPr lang="id-ID" dirty="0" smtClean="0">
                <a:latin typeface="Calibri" pitchFamily="34" charset="0"/>
              </a:rPr>
              <a:t>Waktu siklus pemanufakturan</a:t>
            </a:r>
          </a:p>
          <a:p>
            <a:r>
              <a:rPr lang="id-ID" dirty="0" smtClean="0">
                <a:latin typeface="Calibri" pitchFamily="34" charset="0"/>
              </a:rPr>
              <a:t>Laba </a:t>
            </a: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Strategi </a:t>
            </a:r>
            <a:r>
              <a:rPr lang="id-ID" i="1" dirty="0" smtClean="0">
                <a:latin typeface="Calibri" pitchFamily="34" charset="0"/>
              </a:rPr>
              <a:t>Benchmarking</a:t>
            </a:r>
            <a:endParaRPr lang="id-ID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Adalah suatu strategi mengadaptasi perusahaan lain yang memiliki kinerja atau produktivitas tinggi</a:t>
            </a:r>
          </a:p>
          <a:p>
            <a:r>
              <a:rPr lang="id-ID" i="1" dirty="0" smtClean="0">
                <a:latin typeface="Calibri" pitchFamily="34" charset="0"/>
              </a:rPr>
              <a:t>Benchmarking</a:t>
            </a:r>
            <a:r>
              <a:rPr lang="id-ID" dirty="0" smtClean="0">
                <a:latin typeface="Calibri" pitchFamily="34" charset="0"/>
              </a:rPr>
              <a:t> merupakan sebuah alat bantu guna memperbaiki performa perusahaan melalui pemahaman lebih baik tentang performa dan proses-proses perusahaan </a:t>
            </a:r>
            <a:r>
              <a:rPr lang="id-ID" i="1" dirty="0" smtClean="0">
                <a:latin typeface="Calibri" pitchFamily="34" charset="0"/>
              </a:rPr>
              <a:t>best practise</a:t>
            </a:r>
            <a:r>
              <a:rPr lang="id-ID" dirty="0" smtClean="0">
                <a:latin typeface="Calibri" pitchFamily="34" charset="0"/>
              </a:rPr>
              <a:t>.</a:t>
            </a:r>
          </a:p>
          <a:p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latin typeface="Calibri" pitchFamily="34" charset="0"/>
            </a:endParaRPr>
          </a:p>
        </p:txBody>
      </p:sp>
      <p:pic>
        <p:nvPicPr>
          <p:cNvPr id="4" name="Picture 2" descr="http://image.slidesharecdn.com/artibenchmarking-121213222235-phpapp01/95/arti-benchmarking-6-638.jpg?cb=13554591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279981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id-ID" dirty="0" smtClean="0">
                <a:latin typeface="Calibri" pitchFamily="34" charset="0"/>
              </a:rPr>
              <a:t>Implementasi </a:t>
            </a:r>
            <a:endParaRPr lang="id-ID" dirty="0">
              <a:latin typeface="Calibri" pitchFamily="34" charset="0"/>
            </a:endParaRPr>
          </a:p>
        </p:txBody>
      </p:sp>
      <p:pic>
        <p:nvPicPr>
          <p:cNvPr id="4" name="Picture 2" descr="http://image.slidesharecdn.com/artibenchmarking-121213222235-phpapp01/95/arti-benchmarking-8-638.jpg?cb=13554591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643734" cy="4988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BENCHMARKING  ≠  ANALISIS PERSAINGAN……!!!</a:t>
            </a:r>
            <a:endParaRPr lang="id-ID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57256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45351">
                <a:tc>
                  <a:txBody>
                    <a:bodyPr/>
                    <a:lstStyle/>
                    <a:p>
                      <a:pPr algn="ctr"/>
                      <a:r>
                        <a:rPr lang="id-ID" i="1" dirty="0" smtClean="0">
                          <a:latin typeface="Calibri" pitchFamily="34" charset="0"/>
                        </a:rPr>
                        <a:t>Benchmarking</a:t>
                      </a:r>
                      <a:endParaRPr lang="id-ID" i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Analisis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Persaingan</a:t>
                      </a:r>
                      <a:r>
                        <a:rPr kumimoji="0" lang="id-ID" sz="1800" b="1" kern="120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 </a:t>
                      </a:r>
                      <a:endParaRPr lang="id-ID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489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Melihat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proses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Memeriksa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bagaimana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sesuatu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membandingkan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industri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lainnya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membagi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manfaat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bersama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kompetitif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Membagi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informasi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Kemitraan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Kerjasama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Interdependen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Dipergunakan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mencapai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tujuan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perbaikan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    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Tujuan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proses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Fokus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kebutuhan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pelanggan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   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lang="id-ID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Melihat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Memeriksa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apa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telah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terjadi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dikerjakan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Perbandingan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industri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tanpa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membagi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hasil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Selalu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kompetitif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Rahasia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</a:b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g.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Tersendiri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h.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Mandiri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i.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Dipergunak</a:t>
                      </a: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memeriksa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persaingan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j.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Tujuan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berupa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pengetahuan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tentang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industri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k.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Fokus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kebutuhan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perusahaan</a:t>
                      </a:r>
                      <a:endParaRPr kumimoji="0" lang="id-ID" sz="1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endParaRPr lang="id-ID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err="1" smtClean="0">
                <a:latin typeface="Calibri" pitchFamily="34" charset="0"/>
              </a:rPr>
              <a:t>Melakukan</a:t>
            </a:r>
            <a:r>
              <a:rPr lang="en-US" sz="4000" dirty="0" smtClean="0">
                <a:latin typeface="Calibri" pitchFamily="34" charset="0"/>
              </a:rPr>
              <a:t> </a:t>
            </a:r>
            <a:r>
              <a:rPr lang="en-US" sz="4000" i="1" dirty="0" smtClean="0">
                <a:latin typeface="Calibri" pitchFamily="34" charset="0"/>
              </a:rPr>
              <a:t>benchmarking</a:t>
            </a:r>
            <a:r>
              <a:rPr lang="en-US" sz="4000" dirty="0" smtClean="0">
                <a:latin typeface="Calibri" pitchFamily="34" charset="0"/>
              </a:rPr>
              <a:t> study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Calibri" pitchFamily="34" charset="0"/>
              </a:rPr>
              <a:t>Mempelajari dan memahami prosesnya sendiri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id-ID" dirty="0" smtClean="0">
                <a:latin typeface="Calibri" pitchFamily="34" charset="0"/>
              </a:rPr>
              <a:t>Menemukan mitra pembandingan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id-ID" dirty="0" smtClean="0">
                <a:latin typeface="Calibri" pitchFamily="34" charset="0"/>
              </a:rPr>
              <a:t>Mempelajari proses-proses mitra pembandingan 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id-ID" dirty="0" smtClean="0">
                <a:latin typeface="Calibri" pitchFamily="34" charset="0"/>
              </a:rPr>
              <a:t>Menganalisis perbedaan antara kita sendiri dan proses mitra pembandingan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id-ID" dirty="0" smtClean="0">
                <a:latin typeface="Calibri" pitchFamily="34" charset="0"/>
              </a:rPr>
              <a:t>Melaksanakan perbaikan berdasarkan apa yang telah dipelajari dari mitra pembandingan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Saat ini dan di masa depan, cara terbaik bagi perusahaan untuk dapat bertahan dan berhasil dalam jangka panjang adalah dengan mengetahui keinginan (</a:t>
            </a:r>
            <a:r>
              <a:rPr lang="id-ID" i="1" dirty="0" smtClean="0">
                <a:latin typeface="Calibri" pitchFamily="34" charset="0"/>
              </a:rPr>
              <a:t>wants</a:t>
            </a:r>
            <a:r>
              <a:rPr lang="id-ID" dirty="0" smtClean="0">
                <a:latin typeface="Calibri" pitchFamily="34" charset="0"/>
              </a:rPr>
              <a:t>) dan kebutuhan (</a:t>
            </a:r>
            <a:r>
              <a:rPr lang="id-ID" i="1" dirty="0" smtClean="0">
                <a:latin typeface="Calibri" pitchFamily="34" charset="0"/>
              </a:rPr>
              <a:t>needs</a:t>
            </a:r>
            <a:r>
              <a:rPr lang="id-ID" dirty="0" smtClean="0">
                <a:latin typeface="Calibri" pitchFamily="34" charset="0"/>
              </a:rPr>
              <a:t>) dari setiap (</a:t>
            </a:r>
            <a:r>
              <a:rPr lang="id-ID" i="1" dirty="0" smtClean="0">
                <a:latin typeface="Calibri" pitchFamily="34" charset="0"/>
              </a:rPr>
              <a:t>stakeholders</a:t>
            </a:r>
            <a:r>
              <a:rPr lang="id-ID" dirty="0" smtClean="0">
                <a:latin typeface="Calibri" pitchFamily="34" charset="0"/>
              </a:rPr>
              <a:t>).</a:t>
            </a: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Overview </a:t>
            </a:r>
            <a:r>
              <a:rPr lang="id-ID" i="1" dirty="0" smtClean="0">
                <a:latin typeface="Calibri" pitchFamily="34" charset="0"/>
              </a:rPr>
              <a:t>Benchmarking </a:t>
            </a:r>
            <a:endParaRPr lang="id-ID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Jika anda mengerjakan suatu proses, apakah proses maupun outputnya sudah terukur dan mendapatkan hasilnya......???</a:t>
            </a:r>
          </a:p>
          <a:p>
            <a:r>
              <a:rPr lang="id-ID" dirty="0" smtClean="0">
                <a:latin typeface="Calibri" pitchFamily="34" charset="0"/>
              </a:rPr>
              <a:t>Apakah anda menginginkan adanya informasi....???</a:t>
            </a:r>
          </a:p>
          <a:p>
            <a:pPr>
              <a:buNone/>
            </a:pP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Calibri" pitchFamily="34" charset="0"/>
              </a:rPr>
              <a:t>Apa itu </a:t>
            </a:r>
            <a:r>
              <a:rPr lang="id-ID" sz="3200" i="1" dirty="0" smtClean="0">
                <a:latin typeface="Calibri" pitchFamily="34" charset="0"/>
              </a:rPr>
              <a:t>benchmarking</a:t>
            </a:r>
            <a:r>
              <a:rPr lang="id-ID" sz="3200" dirty="0" smtClean="0">
                <a:latin typeface="Calibri" pitchFamily="34" charset="0"/>
              </a:rPr>
              <a:t> ?</a:t>
            </a:r>
          </a:p>
          <a:p>
            <a:r>
              <a:rPr lang="id-ID" sz="3200" dirty="0" smtClean="0">
                <a:latin typeface="Calibri" pitchFamily="34" charset="0"/>
              </a:rPr>
              <a:t>Apa manfaatnya ?</a:t>
            </a:r>
          </a:p>
          <a:p>
            <a:r>
              <a:rPr lang="id-ID" sz="3200" dirty="0" smtClean="0">
                <a:latin typeface="Calibri" pitchFamily="34" charset="0"/>
              </a:rPr>
              <a:t>Apa tujuannya ?</a:t>
            </a:r>
          </a:p>
          <a:p>
            <a:endParaRPr lang="id-ID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90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latin typeface="Calibri" pitchFamily="34" charset="0"/>
              </a:rPr>
              <a:t>Definisi 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Calibri" pitchFamily="34" charset="0"/>
              </a:rPr>
              <a:t>	Benchmarking adalah </a:t>
            </a:r>
            <a:r>
              <a:rPr lang="id-ID" u="sng" dirty="0" smtClean="0">
                <a:latin typeface="Calibri" pitchFamily="34" charset="0"/>
              </a:rPr>
              <a:t>proses</a:t>
            </a:r>
            <a:r>
              <a:rPr lang="id-ID" dirty="0" smtClean="0">
                <a:latin typeface="Calibri" pitchFamily="34" charset="0"/>
              </a:rPr>
              <a:t> terus menerus mengukur dan membandingkan </a:t>
            </a:r>
            <a:r>
              <a:rPr lang="id-ID" u="sng" dirty="0" smtClean="0">
                <a:latin typeface="Calibri" pitchFamily="34" charset="0"/>
              </a:rPr>
              <a:t>proses bisnis </a:t>
            </a:r>
            <a:r>
              <a:rPr lang="id-ID" dirty="0" smtClean="0">
                <a:latin typeface="Calibri" pitchFamily="34" charset="0"/>
              </a:rPr>
              <a:t>seseorang terhadap proses sebanding dalam </a:t>
            </a:r>
            <a:r>
              <a:rPr lang="id-ID" u="sng" dirty="0" smtClean="0">
                <a:latin typeface="Calibri" pitchFamily="34" charset="0"/>
              </a:rPr>
              <a:t>organisasi terkemuka </a:t>
            </a:r>
            <a:r>
              <a:rPr lang="id-ID" dirty="0" smtClean="0">
                <a:latin typeface="Calibri" pitchFamily="34" charset="0"/>
              </a:rPr>
              <a:t>untuk mendapatkan </a:t>
            </a:r>
            <a:r>
              <a:rPr lang="id-ID" u="sng" dirty="0" smtClean="0">
                <a:latin typeface="Calibri" pitchFamily="34" charset="0"/>
              </a:rPr>
              <a:t>informasi </a:t>
            </a:r>
            <a:r>
              <a:rPr lang="id-ID" dirty="0" smtClean="0">
                <a:latin typeface="Calibri" pitchFamily="34" charset="0"/>
              </a:rPr>
              <a:t>yang akan membantu organisasi mengidentifikasi dan </a:t>
            </a:r>
            <a:r>
              <a:rPr lang="id-ID" u="sng" dirty="0" smtClean="0">
                <a:latin typeface="Calibri" pitchFamily="34" charset="0"/>
              </a:rPr>
              <a:t>melaksanakan perbaikan</a:t>
            </a:r>
            <a:endParaRPr lang="en-US" u="sng" dirty="0" smtClean="0">
              <a:latin typeface="Calibri" pitchFamily="34" charset="0"/>
            </a:endParaRPr>
          </a:p>
          <a:p>
            <a:endParaRPr lang="id-ID" dirty="0">
              <a:latin typeface="Calibri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429124" y="1500174"/>
            <a:ext cx="1905000" cy="762000"/>
          </a:xfrm>
          <a:prstGeom prst="wedgeRoundRectCallout">
            <a:avLst>
              <a:gd name="adj1" fmla="val -45537"/>
              <a:gd name="adj2" fmla="val 7000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err="1">
                <a:latin typeface="Calibri" pitchFamily="34" charset="0"/>
              </a:rPr>
              <a:t>Sebuah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proses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terstruktur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6072198" y="428604"/>
            <a:ext cx="2786082" cy="1081086"/>
          </a:xfrm>
          <a:prstGeom prst="wedgeRoundRectCallout">
            <a:avLst>
              <a:gd name="adj1" fmla="val -8458"/>
              <a:gd name="adj2" fmla="val 15073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>
                <a:latin typeface="Calibri" pitchFamily="34" charset="0"/>
              </a:rPr>
              <a:t>Membandingkan proses bisnis tidak hanya mengukur kinerja</a:t>
            </a:r>
            <a:endParaRPr lang="en-US">
              <a:latin typeface="Calibri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785786" y="1357298"/>
            <a:ext cx="1752600" cy="609600"/>
          </a:xfrm>
          <a:prstGeom prst="wedgeRoundRectCallout">
            <a:avLst>
              <a:gd name="adj1" fmla="val 81250"/>
              <a:gd name="adj2" fmla="val 33437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alibri" pitchFamily="34" charset="0"/>
              </a:rPr>
              <a:t>External focus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071802" y="5286388"/>
            <a:ext cx="3276600" cy="533400"/>
          </a:xfrm>
          <a:prstGeom prst="wedgeRoundRectCallout">
            <a:avLst>
              <a:gd name="adj1" fmla="val -70398"/>
              <a:gd name="adj2" fmla="val -132144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Change, not evaluation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429388" y="4786322"/>
            <a:ext cx="1981200" cy="609600"/>
          </a:xfrm>
          <a:prstGeom prst="wedgeRoundRectCallout">
            <a:avLst>
              <a:gd name="adj1" fmla="val 39583"/>
              <a:gd name="adj2" fmla="val -179949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Calibri" pitchFamily="34" charset="0"/>
              </a:rPr>
              <a:t>Learn from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>
                <a:latin typeface="Calibri" pitchFamily="34" charset="0"/>
              </a:rPr>
              <a:t>Benchmarking</a:t>
            </a:r>
            <a:endParaRPr lang="id-ID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Calibri" pitchFamily="34" charset="0"/>
              </a:rPr>
              <a:t>Suatu proses yang biasa digunakan dalam manajemen atau umumnya manajemen strategis, dimana suatu unit/bagian/organisasi mengukur dan membandingkan kinerjanya terhadap aktivitas atau kegiatan serupa  unit/bagian/organisasi lain yang sejenis baik secara internal maupun eksternal. </a:t>
            </a:r>
          </a:p>
          <a:p>
            <a:pPr>
              <a:buNone/>
            </a:pP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Calibri" pitchFamily="34" charset="0"/>
              </a:rPr>
              <a:t>Fokus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kegiatan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benchmarking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diarahkan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praktik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terbaik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lainnya</a:t>
            </a:r>
            <a:r>
              <a:rPr lang="en-US" dirty="0" smtClean="0">
                <a:latin typeface="Calibri" pitchFamily="34" charset="0"/>
              </a:rPr>
              <a:t>. </a:t>
            </a:r>
            <a:endParaRPr lang="id-ID" dirty="0" smtClean="0">
              <a:latin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</a:rPr>
              <a:t>Ruang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lingkupnya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makin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diperluas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yakni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produk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jasa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menjalar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kearah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kinerja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logistik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pemasaran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dll</a:t>
            </a:r>
            <a:r>
              <a:rPr lang="en-US" dirty="0" smtClean="0">
                <a:latin typeface="Calibri" pitchFamily="34" charset="0"/>
              </a:rPr>
              <a:t>. </a:t>
            </a:r>
            <a:endParaRPr lang="id-ID" dirty="0" smtClean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Benchmarking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juga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berwujud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perbandingan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terus-menerus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jangka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panjang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tentang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praktik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hasil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perusahaan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terbaik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dimanapun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perusahaan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berada</a:t>
            </a:r>
            <a:r>
              <a:rPr lang="en-US" dirty="0" smtClean="0">
                <a:latin typeface="Calibri" pitchFamily="34" charset="0"/>
              </a:rPr>
              <a:t>.</a:t>
            </a:r>
            <a:br>
              <a:rPr lang="en-US" dirty="0" smtClean="0">
                <a:latin typeface="Calibri" pitchFamily="34" charset="0"/>
              </a:rPr>
            </a:b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id-ID" dirty="0" smtClean="0">
                <a:latin typeface="Calibri" pitchFamily="34" charset="0"/>
              </a:rPr>
              <a:t>Evolusi Konsep </a:t>
            </a:r>
            <a:r>
              <a:rPr lang="id-ID" i="1" dirty="0" smtClean="0">
                <a:latin typeface="Calibri" pitchFamily="34" charset="0"/>
              </a:rPr>
              <a:t>Benchmarking</a:t>
            </a:r>
            <a:endParaRPr lang="id-ID" i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6457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>
                <a:latin typeface="Calibri" pitchFamily="34" charset="0"/>
              </a:rPr>
              <a:t>Menurut</a:t>
            </a:r>
            <a:r>
              <a:rPr lang="en-US" sz="2400" dirty="0" smtClean="0">
                <a:latin typeface="Calibri" pitchFamily="34" charset="0"/>
              </a:rPr>
              <a:t> Watson (</a:t>
            </a: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Widayanto</a:t>
            </a:r>
            <a:r>
              <a:rPr lang="en-US" sz="2400" dirty="0" smtClean="0">
                <a:latin typeface="Calibri" pitchFamily="34" charset="0"/>
              </a:rPr>
              <a:t>, 1994), </a:t>
            </a:r>
            <a:r>
              <a:rPr lang="en-US" sz="2400" dirty="0" err="1" smtClean="0">
                <a:latin typeface="Calibri" pitchFamily="34" charset="0"/>
              </a:rPr>
              <a:t>konsep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benchmarking</a:t>
            </a:r>
            <a:r>
              <a:rPr lang="id-ID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mengalami</a:t>
            </a:r>
            <a:r>
              <a:rPr lang="id-ID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setidaknya</a:t>
            </a:r>
            <a:r>
              <a:rPr lang="en-US" sz="2400" dirty="0" smtClean="0">
                <a:latin typeface="Calibri" pitchFamily="34" charset="0"/>
              </a:rPr>
              <a:t> lima </a:t>
            </a:r>
            <a:r>
              <a:rPr lang="en-US" sz="2400" dirty="0" err="1" smtClean="0">
                <a:latin typeface="Calibri" pitchFamily="34" charset="0"/>
              </a:rPr>
              <a:t>generasi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yaitu</a:t>
            </a:r>
            <a:r>
              <a:rPr lang="en-US" sz="2400" dirty="0" smtClean="0">
                <a:latin typeface="Calibri" pitchFamily="34" charset="0"/>
              </a:rPr>
              <a:t> :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1.   </a:t>
            </a:r>
            <a:r>
              <a:rPr lang="en-US" sz="2400" i="1" dirty="0" smtClean="0">
                <a:latin typeface="Calibri" pitchFamily="34" charset="0"/>
              </a:rPr>
              <a:t>Reverse Engineering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err="1" smtClean="0">
                <a:latin typeface="Calibri" pitchFamily="34" charset="0"/>
              </a:rPr>
              <a:t>Dalam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tahap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ini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dilakukan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err="1" smtClean="0">
                <a:latin typeface="Calibri" pitchFamily="34" charset="0"/>
              </a:rPr>
              <a:t>perbandingan</a:t>
            </a:r>
            <a:r>
              <a:rPr lang="en-US" sz="2400" smtClean="0">
                <a:latin typeface="Calibri" pitchFamily="34" charset="0"/>
              </a:rPr>
              <a:t> karakte</a:t>
            </a:r>
            <a:r>
              <a:rPr lang="id-ID" sz="2400" smtClean="0">
                <a:latin typeface="Calibri" pitchFamily="34" charset="0"/>
              </a:rPr>
              <a:t>r</a:t>
            </a:r>
            <a:r>
              <a:rPr lang="en-US" sz="2400" smtClean="0">
                <a:latin typeface="Calibri" pitchFamily="34" charset="0"/>
              </a:rPr>
              <a:t>istik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fungsi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kinerja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sejenis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pesaing</a:t>
            </a:r>
            <a:r>
              <a:rPr lang="en-US" sz="2400" dirty="0" smtClean="0">
                <a:latin typeface="Calibri" pitchFamily="34" charset="0"/>
              </a:rPr>
              <a:t>.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2.   </a:t>
            </a:r>
            <a:r>
              <a:rPr lang="en-US" sz="2400" i="1" dirty="0" smtClean="0">
                <a:latin typeface="Calibri" pitchFamily="34" charset="0"/>
              </a:rPr>
              <a:t>Competitive Benchmarking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err="1" smtClean="0">
                <a:latin typeface="Calibri" pitchFamily="34" charset="0"/>
              </a:rPr>
              <a:t>Selain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melakukan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benchmarking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karakteristik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err="1" smtClean="0">
                <a:latin typeface="Calibri" pitchFamily="34" charset="0"/>
              </a:rPr>
              <a:t>juga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melakukan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benchmarkin</a:t>
            </a:r>
            <a:r>
              <a:rPr lang="en-US" sz="2400" dirty="0" smtClean="0">
                <a:latin typeface="Calibri" pitchFamily="34" charset="0"/>
              </a:rPr>
              <a:t>g </a:t>
            </a:r>
            <a:r>
              <a:rPr lang="en-US" sz="2400" dirty="0" err="1" smtClean="0">
                <a:latin typeface="Calibri" pitchFamily="34" charset="0"/>
              </a:rPr>
              <a:t>terhadap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proses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memungkinkan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dihasilkan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adalah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produk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unggul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3.   </a:t>
            </a:r>
            <a:r>
              <a:rPr lang="en-US" sz="2400" i="1" dirty="0" smtClean="0">
                <a:latin typeface="Calibri" pitchFamily="34" charset="0"/>
              </a:rPr>
              <a:t>Process Benchmarking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err="1" smtClean="0">
                <a:latin typeface="Calibri" pitchFamily="34" charset="0"/>
              </a:rPr>
              <a:t>Memiliki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lingkup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lebih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luas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anggapan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dasar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err="1" smtClean="0">
                <a:latin typeface="Calibri" pitchFamily="34" charset="0"/>
              </a:rPr>
              <a:t>bahwa</a:t>
            </a:r>
            <a:r>
              <a:rPr lang="en-US" sz="2400" smtClean="0">
                <a:latin typeface="Calibri" pitchFamily="34" charset="0"/>
              </a:rPr>
              <a:t> beberap</a:t>
            </a:r>
            <a:r>
              <a:rPr lang="id-ID" sz="2400" smtClean="0">
                <a:latin typeface="Calibri" pitchFamily="34" charset="0"/>
              </a:rPr>
              <a:t>a </a:t>
            </a:r>
            <a:r>
              <a:rPr lang="en-US" sz="2400" smtClean="0">
                <a:latin typeface="Calibri" pitchFamily="34" charset="0"/>
              </a:rPr>
              <a:t>proses </a:t>
            </a:r>
            <a:r>
              <a:rPr lang="en-US" sz="2400" dirty="0" err="1" smtClean="0">
                <a:latin typeface="Calibri" pitchFamily="34" charset="0"/>
              </a:rPr>
              <a:t>bisnis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perusahaan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terkemuka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sukses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memiliki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kemiripan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dengan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perusahaan</a:t>
            </a:r>
            <a:r>
              <a:rPr lang="en-US" sz="2400" dirty="0" smtClean="0">
                <a:latin typeface="Calibri" pitchFamily="34" charset="0"/>
              </a:rPr>
              <a:t> yang </a:t>
            </a:r>
            <a:r>
              <a:rPr lang="en-US" sz="2400" dirty="0" err="1" smtClean="0">
                <a:latin typeface="Calibri" pitchFamily="34" charset="0"/>
              </a:rPr>
              <a:t>akan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err="1" smtClean="0">
                <a:latin typeface="Calibri" pitchFamily="34" charset="0"/>
              </a:rPr>
              <a:t>melakukan</a:t>
            </a:r>
            <a:r>
              <a:rPr lang="en-US" sz="2400" smtClean="0">
                <a:latin typeface="Calibri" pitchFamily="34" charset="0"/>
              </a:rPr>
              <a:t> </a:t>
            </a:r>
            <a:r>
              <a:rPr lang="en-US" sz="2400" i="1" smtClean="0">
                <a:latin typeface="Calibri" pitchFamily="34" charset="0"/>
              </a:rPr>
              <a:t>benchmarking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endParaRPr lang="id-ID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Evolusi Konsep Benchmarking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>
                <a:latin typeface="Calibri" pitchFamily="34" charset="0"/>
              </a:rPr>
              <a:t>	4. 	</a:t>
            </a:r>
            <a:r>
              <a:rPr lang="en-US" i="1" dirty="0" smtClean="0">
                <a:latin typeface="Calibri" pitchFamily="34" charset="0"/>
              </a:rPr>
              <a:t>Strategic Benchmarking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latin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sistematis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mengevaluasi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alternatif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implementasi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strategi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bisnis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memperbaiki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kinerja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memahami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mengadaptasi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strategi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telah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berhasil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mitra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eksternal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telah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berpartisipasi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aliansi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bisnis</a:t>
            </a:r>
            <a:r>
              <a:rPr lang="id-ID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Membahas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tentang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hal-hal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berkitan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arah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strategis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jangka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panjang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5.  </a:t>
            </a:r>
            <a:r>
              <a:rPr lang="en-US" i="1" dirty="0" smtClean="0">
                <a:latin typeface="Calibri" pitchFamily="34" charset="0"/>
              </a:rPr>
              <a:t> Global Benchmarking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err="1" smtClean="0">
                <a:latin typeface="Calibri" pitchFamily="34" charset="0"/>
              </a:rPr>
              <a:t>Mencakup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semua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generasi</a:t>
            </a:r>
            <a:r>
              <a:rPr lang="en-US" dirty="0" smtClean="0">
                <a:latin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</a:rPr>
              <a:t>sebelumnya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tambahan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bahwa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cakupan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geografisnya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sudah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mengglobal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membandingkan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terhadap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mitra</a:t>
            </a:r>
            <a:r>
              <a:rPr lang="en-US" dirty="0" smtClean="0">
                <a:latin typeface="Calibri" pitchFamily="34" charset="0"/>
              </a:rPr>
              <a:t> global </a:t>
            </a:r>
            <a:r>
              <a:rPr lang="en-US" dirty="0" err="1" smtClean="0">
                <a:latin typeface="Calibri" pitchFamily="34" charset="0"/>
              </a:rPr>
              <a:t>maupun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pesaing</a:t>
            </a:r>
            <a:r>
              <a:rPr lang="en-US" dirty="0" smtClean="0">
                <a:latin typeface="Calibri" pitchFamily="34" charset="0"/>
              </a:rPr>
              <a:t> global.</a:t>
            </a: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</a:rPr>
              <a:t>Kapan </a:t>
            </a:r>
            <a:r>
              <a:rPr lang="id-ID" i="1" dirty="0" smtClean="0">
                <a:latin typeface="Calibri" pitchFamily="34" charset="0"/>
              </a:rPr>
              <a:t>Benchmark</a:t>
            </a:r>
            <a:r>
              <a:rPr lang="id-ID" dirty="0" smtClean="0">
                <a:latin typeface="Calibri" pitchFamily="34" charset="0"/>
              </a:rPr>
              <a:t> digunakan?</a:t>
            </a:r>
            <a:endParaRPr lang="id-ID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u="sng" dirty="0" smtClean="0">
                <a:latin typeface="Calibri" pitchFamily="34" charset="0"/>
              </a:rPr>
              <a:t>Digunakan ketika</a:t>
            </a:r>
            <a:r>
              <a:rPr lang="id-ID" dirty="0" smtClean="0">
                <a:latin typeface="Calibri" pitchFamily="34" charset="0"/>
              </a:rPr>
              <a:t>:</a:t>
            </a:r>
          </a:p>
          <a:p>
            <a:r>
              <a:rPr lang="id-ID" dirty="0" smtClean="0">
                <a:latin typeface="Calibri" pitchFamily="34" charset="0"/>
              </a:rPr>
              <a:t>Proses yang ditargetkan adalah kritis bagi keberhasilan organisasi</a:t>
            </a:r>
          </a:p>
          <a:p>
            <a:r>
              <a:rPr lang="id-ID" dirty="0" smtClean="0">
                <a:latin typeface="Calibri" pitchFamily="34" charset="0"/>
              </a:rPr>
              <a:t>Peluang pertumbuhan yang signifikan terjadi dalam bisnis, namun korporasi tidak mampu mengambil keuntungan tersebut</a:t>
            </a:r>
          </a:p>
          <a:p>
            <a:r>
              <a:rPr lang="id-ID" dirty="0" smtClean="0">
                <a:latin typeface="Calibri" pitchFamily="34" charset="0"/>
              </a:rPr>
              <a:t>Organisasi memahami proses saat ini dan ukuran kinerjanya</a:t>
            </a:r>
          </a:p>
          <a:p>
            <a:r>
              <a:rPr lang="id-ID" dirty="0" smtClean="0">
                <a:latin typeface="Calibri" pitchFamily="34" charset="0"/>
              </a:rPr>
              <a:t>Memiliki komitmen untuk perubahan</a:t>
            </a:r>
            <a:endParaRPr lang="id-ID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946</TotalTime>
  <Words>439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Pengenalan Benchmarking &amp; Strategi Benchmarking </vt:lpstr>
      <vt:lpstr>Overview Benchmarking </vt:lpstr>
      <vt:lpstr>Slide 3</vt:lpstr>
      <vt:lpstr>Definisi </vt:lpstr>
      <vt:lpstr>Benchmarking</vt:lpstr>
      <vt:lpstr>Slide 6</vt:lpstr>
      <vt:lpstr>Evolusi Konsep Benchmarking</vt:lpstr>
      <vt:lpstr>Evolusi Konsep Benchmarking (1)</vt:lpstr>
      <vt:lpstr>Kapan Benchmark digunakan?</vt:lpstr>
      <vt:lpstr>Slide 10</vt:lpstr>
      <vt:lpstr>Tujuan pelaksanaan Benchmarking</vt:lpstr>
      <vt:lpstr>Manfaat</vt:lpstr>
      <vt:lpstr>Faktor2 yg mendorong perusahaan melakukan benchmarking</vt:lpstr>
      <vt:lpstr>Strategi Benchmarking</vt:lpstr>
      <vt:lpstr>Slide 15</vt:lpstr>
      <vt:lpstr>Implementasi </vt:lpstr>
      <vt:lpstr>BENCHMARKING  ≠  ANALISIS PERSAINGAN……!!!</vt:lpstr>
      <vt:lpstr>Melakukan benchmarking study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dan Pengukuran Performansi</dc:title>
  <dc:creator>3014</dc:creator>
  <cp:lastModifiedBy>talitha</cp:lastModifiedBy>
  <cp:revision>56</cp:revision>
  <dcterms:created xsi:type="dcterms:W3CDTF">2013-09-12T00:33:06Z</dcterms:created>
  <dcterms:modified xsi:type="dcterms:W3CDTF">2015-09-14T01:46:05Z</dcterms:modified>
</cp:coreProperties>
</file>