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31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92" r:id="rId12"/>
    <p:sldId id="269" r:id="rId13"/>
    <p:sldId id="270" r:id="rId14"/>
    <p:sldId id="273" r:id="rId15"/>
    <p:sldId id="274" r:id="rId16"/>
    <p:sldId id="261" r:id="rId17"/>
    <p:sldId id="263" r:id="rId18"/>
    <p:sldId id="282" r:id="rId19"/>
    <p:sldId id="264" r:id="rId20"/>
    <p:sldId id="272" r:id="rId21"/>
    <p:sldId id="275" r:id="rId22"/>
    <p:sldId id="279" r:id="rId23"/>
    <p:sldId id="298" r:id="rId24"/>
    <p:sldId id="283" r:id="rId25"/>
    <p:sldId id="284" r:id="rId26"/>
    <p:sldId id="286" r:id="rId27"/>
    <p:sldId id="278" r:id="rId28"/>
    <p:sldId id="280" r:id="rId29"/>
    <p:sldId id="295" r:id="rId30"/>
    <p:sldId id="281" r:id="rId31"/>
    <p:sldId id="297" r:id="rId32"/>
    <p:sldId id="265" r:id="rId33"/>
    <p:sldId id="266" r:id="rId34"/>
    <p:sldId id="267" r:id="rId35"/>
    <p:sldId id="268" r:id="rId36"/>
    <p:sldId id="276" r:id="rId37"/>
    <p:sldId id="277" r:id="rId38"/>
  </p:sldIdLst>
  <p:sldSz cx="9144000" cy="6858000" type="screen4x3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38"/>
    <p:penClr>
      <a:srgbClr val="3366FF"/>
    </p:penClr>
  </p:showPr>
  <p:clrMru>
    <a:srgbClr val="5F1703"/>
    <a:srgbClr val="380E02"/>
    <a:srgbClr val="FFCC00"/>
    <a:srgbClr val="99CC00"/>
    <a:srgbClr val="66FF33"/>
    <a:srgbClr val="CCCC00"/>
    <a:srgbClr val="CCFF33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770" y="-90"/>
      </p:cViewPr>
      <p:guideLst>
        <p:guide orient="horz" pos="290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8CA937-264A-4A32-AB7E-080ED78B0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fld id="{BEF19AA2-288C-4A1A-A0B9-C42A3756F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7E163-3AF7-4D8A-A062-0200A9834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728-8665-4298-8412-32F5AF20C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FD87-C81F-433A-ADE6-FF26B55A3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A80F4-7035-4C61-A4CD-C95159041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5E0DB-2081-4F06-9F84-7230E964C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2E3C-333B-46F4-969A-67EC1EDA2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A8648-3F90-4488-8298-15229B1BB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14AA9-F4DD-41C3-BD15-F9ED77111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5C50-F255-4FC1-8AB1-4B757AEC9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BED0-20D0-4CBF-87EE-C520F8A60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4067-1DA6-41C8-AD8D-FDC83369A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DB251B-75BC-454A-A05E-D262272C0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3"/>
          <p:cNvSpPr>
            <a:spLocks noChangeArrowheads="1" noChangeShapeType="1" noTextEdit="1"/>
          </p:cNvSpPr>
          <p:nvPr/>
        </p:nvSpPr>
        <p:spPr bwMode="auto">
          <a:xfrm>
            <a:off x="2133600" y="2635250"/>
            <a:ext cx="4876800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78D45"/>
                </a:soli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SYSTEM THINKING</a:t>
            </a: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2439988" y="3549650"/>
            <a:ext cx="4265612" cy="565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BB7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 Black"/>
              </a:rPr>
              <a:t>(BERPIKIR SECARA SISTEM)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smtClean="0"/>
              <a:t> </a:t>
            </a:r>
          </a:p>
        </p:txBody>
      </p:sp>
    </p:spTree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714375"/>
            <a:ext cx="7891463" cy="58372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+mj-lt"/>
                <a:cs typeface="Arial" charset="0"/>
              </a:rPr>
              <a:t>Menurut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GB" sz="2800" dirty="0">
                <a:latin typeface="+mj-lt"/>
                <a:cs typeface="Arial" charset="0"/>
              </a:rPr>
              <a:t>Andersen Consulting Worldwide, </a:t>
            </a:r>
            <a:r>
              <a:rPr lang="en-US" sz="2800" dirty="0" err="1">
                <a:latin typeface="+mj-lt"/>
                <a:cs typeface="Arial" charset="0"/>
              </a:rPr>
              <a:t>sekitar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GB" sz="2800" dirty="0">
                <a:latin typeface="+mj-lt"/>
                <a:cs typeface="Arial" charset="0"/>
              </a:rPr>
              <a:t>90% professional </a:t>
            </a:r>
            <a:r>
              <a:rPr lang="en-US" sz="2800" dirty="0" err="1">
                <a:latin typeface="+mj-lt"/>
                <a:cs typeface="Arial" charset="0"/>
              </a:rPr>
              <a:t>yg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mereka</a:t>
            </a:r>
            <a:r>
              <a:rPr lang="en-US" sz="2800" dirty="0">
                <a:latin typeface="+mj-lt"/>
                <a:cs typeface="Arial" charset="0"/>
              </a:rPr>
              <a:t> test </a:t>
            </a:r>
            <a:r>
              <a:rPr lang="en-US" sz="2800" dirty="0" err="1">
                <a:latin typeface="+mj-lt"/>
                <a:cs typeface="Arial" charset="0"/>
              </a:rPr>
              <a:t>memberi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jawaban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salah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atas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semua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pertanyaan</a:t>
            </a:r>
            <a:endParaRPr lang="en-GB" sz="2800" dirty="0">
              <a:latin typeface="+mj-lt"/>
              <a:cs typeface="Arial" charset="0"/>
            </a:endParaRPr>
          </a:p>
          <a:p>
            <a:pPr>
              <a:defRPr/>
            </a:pPr>
            <a:endParaRPr lang="en-GB" sz="2800" dirty="0">
              <a:latin typeface="+mj-lt"/>
              <a:cs typeface="Arial" charset="0"/>
            </a:endParaRPr>
          </a:p>
          <a:p>
            <a:pPr>
              <a:defRPr/>
            </a:pPr>
            <a:r>
              <a:rPr lang="en-US" sz="2800" dirty="0" err="1">
                <a:latin typeface="+mj-lt"/>
                <a:cs typeface="Arial" charset="0"/>
              </a:rPr>
              <a:t>Tapi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anak-anak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pra-sekolah</a:t>
            </a:r>
            <a:r>
              <a:rPr lang="en-US" sz="2800" dirty="0">
                <a:latin typeface="+mj-lt"/>
                <a:cs typeface="Arial" charset="0"/>
              </a:rPr>
              <a:t> (play group) </a:t>
            </a:r>
            <a:r>
              <a:rPr lang="en-US" sz="2800" dirty="0" err="1">
                <a:latin typeface="+mj-lt"/>
                <a:cs typeface="Arial" charset="0"/>
              </a:rPr>
              <a:t>menjawab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beberapa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pertanyaan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dengan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benar</a:t>
            </a:r>
            <a:endParaRPr lang="en-GB" sz="2800" dirty="0">
              <a:latin typeface="+mj-lt"/>
              <a:cs typeface="Arial" charset="0"/>
            </a:endParaRPr>
          </a:p>
          <a:p>
            <a:pPr>
              <a:defRPr/>
            </a:pPr>
            <a:endParaRPr lang="en-GB" sz="2800" dirty="0">
              <a:latin typeface="+mj-lt"/>
              <a:cs typeface="Arial" charset="0"/>
            </a:endParaRPr>
          </a:p>
          <a:p>
            <a:pPr>
              <a:defRPr/>
            </a:pPr>
            <a:r>
              <a:rPr lang="en-US" sz="2800" dirty="0" err="1">
                <a:latin typeface="+mj-lt"/>
                <a:cs typeface="Arial" charset="0"/>
              </a:rPr>
              <a:t>Menurut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GB" sz="2800" dirty="0">
                <a:latin typeface="+mj-lt"/>
                <a:cs typeface="Arial" charset="0"/>
              </a:rPr>
              <a:t>Anderson Consulting </a:t>
            </a:r>
            <a:r>
              <a:rPr lang="en-US" sz="2800" dirty="0" err="1">
                <a:latin typeface="+mj-lt"/>
                <a:cs typeface="Arial" charset="0"/>
              </a:rPr>
              <a:t>hal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ini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mendukung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teori</a:t>
            </a:r>
            <a:r>
              <a:rPr lang="en-US" sz="2800" dirty="0">
                <a:latin typeface="+mj-lt"/>
                <a:cs typeface="Arial" charset="0"/>
              </a:rPr>
              <a:t> yang </a:t>
            </a:r>
            <a:r>
              <a:rPr lang="en-US" sz="2800" dirty="0" err="1">
                <a:latin typeface="+mj-lt"/>
                <a:cs typeface="Arial" charset="0"/>
              </a:rPr>
              <a:t>mengatakan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kebanyakan</a:t>
            </a:r>
            <a:r>
              <a:rPr lang="en-US" sz="2800" dirty="0">
                <a:latin typeface="+mj-lt"/>
                <a:cs typeface="Arial" charset="0"/>
              </a:rPr>
              <a:t> professional </a:t>
            </a:r>
            <a:r>
              <a:rPr lang="en-US" sz="2800" dirty="0" err="1">
                <a:latin typeface="+mj-lt"/>
                <a:cs typeface="Arial" charset="0"/>
              </a:rPr>
              <a:t>mempunyai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otak</a:t>
            </a:r>
            <a:r>
              <a:rPr lang="en-US" sz="2800" dirty="0">
                <a:latin typeface="+mj-lt"/>
                <a:cs typeface="Arial" charset="0"/>
              </a:rPr>
              <a:t> yang </a:t>
            </a:r>
            <a:r>
              <a:rPr lang="en-US" sz="2800" dirty="0" err="1">
                <a:latin typeface="+mj-lt"/>
                <a:cs typeface="Arial" charset="0"/>
              </a:rPr>
              <a:t>sama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dengan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otak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anak-anak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usia</a:t>
            </a:r>
            <a:r>
              <a:rPr lang="en-US" sz="2800" dirty="0">
                <a:latin typeface="+mj-lt"/>
                <a:cs typeface="Arial" charset="0"/>
              </a:rPr>
              <a:t> 4 </a:t>
            </a:r>
            <a:r>
              <a:rPr lang="en-US" sz="2800" dirty="0" err="1">
                <a:latin typeface="+mj-lt"/>
                <a:cs typeface="Arial" charset="0"/>
              </a:rPr>
              <a:t>tahun</a:t>
            </a:r>
            <a:r>
              <a:rPr lang="en-GB" sz="2800" dirty="0">
                <a:latin typeface="+mj-lt"/>
                <a:cs typeface="Arial" charset="0"/>
              </a:rPr>
              <a:t> </a:t>
            </a:r>
            <a:endParaRPr lang="en-US" sz="2800" dirty="0">
              <a:latin typeface="+mj-lt"/>
              <a:cs typeface="Arial" charset="0"/>
            </a:endParaRPr>
          </a:p>
          <a:p>
            <a:pPr>
              <a:defRPr/>
            </a:pPr>
            <a:r>
              <a:rPr lang="en-US" sz="2800" dirty="0">
                <a:latin typeface="+mj-lt"/>
                <a:cs typeface="Arial" charset="0"/>
              </a:rPr>
              <a:t>(</a:t>
            </a:r>
            <a:r>
              <a:rPr lang="en-US" sz="2800" dirty="0" err="1">
                <a:latin typeface="+mj-lt"/>
                <a:cs typeface="Arial" charset="0"/>
              </a:rPr>
              <a:t>Itupun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kalau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bisa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menjawab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pertanyaan</a:t>
            </a:r>
            <a:r>
              <a:rPr lang="en-US" sz="2800" dirty="0">
                <a:latin typeface="+mj-lt"/>
                <a:cs typeface="Arial" charset="0"/>
              </a:rPr>
              <a:t>-</a:t>
            </a:r>
          </a:p>
          <a:p>
            <a:pPr>
              <a:defRPr/>
            </a:pPr>
            <a:r>
              <a:rPr lang="en-US" sz="2800" dirty="0" err="1">
                <a:latin typeface="+mj-lt"/>
                <a:cs typeface="Arial" charset="0"/>
              </a:rPr>
              <a:t>Pertanyaan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tadi</a:t>
            </a:r>
            <a:r>
              <a:rPr lang="en-US" sz="2800" dirty="0">
                <a:latin typeface="+mj-lt"/>
                <a:cs typeface="Arial" charset="0"/>
              </a:rPr>
              <a:t>, </a:t>
            </a:r>
            <a:r>
              <a:rPr lang="en-US" sz="2800" dirty="0" err="1">
                <a:latin typeface="+mj-lt"/>
                <a:cs typeface="Arial" charset="0"/>
              </a:rPr>
              <a:t>kalau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tidak</a:t>
            </a:r>
            <a:r>
              <a:rPr lang="en-US" sz="2800" dirty="0">
                <a:latin typeface="+mj-lt"/>
                <a:cs typeface="Arial" charset="0"/>
              </a:rPr>
              <a:t> yah </a:t>
            </a:r>
            <a:r>
              <a:rPr lang="en-US" sz="2800" dirty="0" err="1">
                <a:latin typeface="+mj-lt"/>
                <a:cs typeface="Arial" charset="0"/>
              </a:rPr>
              <a:t>lebih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jelek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dirty="0" err="1">
                <a:latin typeface="+mj-lt"/>
                <a:cs typeface="Arial" charset="0"/>
              </a:rPr>
              <a:t>lagi</a:t>
            </a:r>
            <a:r>
              <a:rPr lang="en-US" sz="2800" dirty="0">
                <a:latin typeface="+mj-lt"/>
                <a:cs typeface="Arial" charset="0"/>
              </a:rPr>
              <a:t>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913188" y="1157288"/>
            <a:ext cx="1271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US" b="1">
                <a:solidFill>
                  <a:srgbClr val="B2B2B2"/>
                </a:solidFill>
                <a:latin typeface="Tahoma" pitchFamily="34" charset="0"/>
              </a:rPr>
              <a:t>THEMA</a:t>
            </a:r>
          </a:p>
        </p:txBody>
      </p:sp>
      <p:sp>
        <p:nvSpPr>
          <p:cNvPr id="12292" name="WordArt 13"/>
          <p:cNvSpPr>
            <a:spLocks noChangeArrowheads="1" noChangeShapeType="1" noTextEdit="1"/>
          </p:cNvSpPr>
          <p:nvPr/>
        </p:nvSpPr>
        <p:spPr bwMode="auto">
          <a:xfrm>
            <a:off x="714375" y="1752600"/>
            <a:ext cx="73628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18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"STRUCTURE INFLUENCES BEHAVIOR"</a:t>
            </a:r>
          </a:p>
        </p:txBody>
      </p:sp>
      <p:sp>
        <p:nvSpPr>
          <p:cNvPr id="12293" name="Text Box 15"/>
          <p:cNvSpPr txBox="1">
            <a:spLocks noChangeArrowheads="1"/>
          </p:cNvSpPr>
          <p:nvPr/>
        </p:nvSpPr>
        <p:spPr bwMode="auto">
          <a:xfrm>
            <a:off x="1295400" y="2590800"/>
            <a:ext cx="664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EEF652"/>
                </a:solidFill>
              </a:rPr>
              <a:t>(Strukture / sistem mempengaruhi perilaku)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1447800" y="3657600"/>
            <a:ext cx="71580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EEF652"/>
                </a:solidFill>
              </a:rPr>
              <a:t> Perilaku seseorang akan  berubah sesuai dengan sistem/</a:t>
            </a:r>
          </a:p>
          <a:p>
            <a:r>
              <a:rPr lang="en-US">
                <a:solidFill>
                  <a:srgbClr val="EEF652"/>
                </a:solidFill>
              </a:rPr>
              <a:t>   lingkungan dimana dia hidup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EEF652"/>
                </a:solidFill>
              </a:rPr>
              <a:t> Kenapa orang Indonesia lebih disiplin kalau dia tinggal</a:t>
            </a:r>
          </a:p>
          <a:p>
            <a:r>
              <a:rPr lang="en-US">
                <a:solidFill>
                  <a:srgbClr val="EEF652"/>
                </a:solidFill>
              </a:rPr>
              <a:t>   di Amerikan atau Singapur ?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EEF652"/>
                </a:solidFill>
              </a:rPr>
              <a:t> Contoh lain ?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90600" y="1774825"/>
            <a:ext cx="7277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ahoma" pitchFamily="34" charset="0"/>
              </a:rPr>
              <a:t>Inti dari LO adalah :</a:t>
            </a:r>
          </a:p>
          <a:p>
            <a:endParaRPr lang="en-US">
              <a:solidFill>
                <a:srgbClr val="FFFF00"/>
              </a:solidFill>
              <a:latin typeface="Tahoma" pitchFamily="34" charset="0"/>
            </a:endParaRPr>
          </a:p>
          <a:p>
            <a:r>
              <a:rPr lang="en-US" b="1" i="1">
                <a:solidFill>
                  <a:srgbClr val="00CCFF"/>
                </a:solidFill>
                <a:latin typeface="Tahoma" pitchFamily="34" charset="0"/>
              </a:rPr>
              <a:t>1. perubahan “mind set”</a:t>
            </a:r>
          </a:p>
          <a:p>
            <a:endParaRPr lang="en-US" b="1" i="1">
              <a:solidFill>
                <a:srgbClr val="00CCFF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Char char="à"/>
            </a:pPr>
            <a:r>
              <a:rPr lang="en-US">
                <a:solidFill>
                  <a:srgbClr val="FFFF00"/>
                </a:solidFill>
                <a:latin typeface="Tahoma" pitchFamily="34" charset="0"/>
                <a:sym typeface="Wingdings" pitchFamily="2" charset="2"/>
              </a:rPr>
              <a:t> dari melihat diri sendiri sebagai bagian terpisah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C3716"/>
                </a:solidFill>
                <a:latin typeface="Tahoma" pitchFamily="34" charset="0"/>
              </a:rPr>
              <a:t>    </a:t>
            </a:r>
            <a:r>
              <a:rPr lang="en-US">
                <a:solidFill>
                  <a:srgbClr val="FFFF00"/>
                </a:solidFill>
                <a:latin typeface="Tahoma" pitchFamily="34" charset="0"/>
              </a:rPr>
              <a:t>dari kelompok/ organisasi menjadi bagian integral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  <a:latin typeface="Tahoma" pitchFamily="34" charset="0"/>
              </a:rPr>
              <a:t>    dari kelompok/ organisasi.</a:t>
            </a:r>
          </a:p>
          <a:p>
            <a:pPr>
              <a:buFont typeface="Wingdings" pitchFamily="2" charset="2"/>
              <a:buChar char="à"/>
            </a:pPr>
            <a:r>
              <a:rPr lang="en-US">
                <a:solidFill>
                  <a:srgbClr val="FFFF00"/>
                </a:solidFill>
                <a:latin typeface="Tahoma" pitchFamily="34" charset="0"/>
                <a:sym typeface="Wingdings" pitchFamily="2" charset="2"/>
              </a:rPr>
              <a:t> dari melihat masalah yang disebabkan oleh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  <a:latin typeface="Tahoma" pitchFamily="34" charset="0"/>
              </a:rPr>
              <a:t>    seseorang atau sesuatu “diluar sana” kepada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  <a:latin typeface="Tahoma" pitchFamily="34" charset="0"/>
              </a:rPr>
              <a:t>    melihat tindakan-tindakan kita sendiri yang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  <a:latin typeface="Tahoma" pitchFamily="34" charset="0"/>
              </a:rPr>
              <a:t>    menciptakan masalah yang kita alami.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931988" y="425450"/>
            <a:ext cx="524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b="1">
                <a:solidFill>
                  <a:srgbClr val="B2B2B2"/>
                </a:solidFill>
                <a:latin typeface="Tahoma" pitchFamily="34" charset="0"/>
              </a:rPr>
              <a:t>LEARNING ORGANIZATION  (LO)</a:t>
            </a:r>
          </a:p>
          <a:p>
            <a:pPr algn="ctr">
              <a:lnSpc>
                <a:spcPct val="75000"/>
              </a:lnSpc>
            </a:pPr>
            <a:r>
              <a:rPr lang="en-US" b="1">
                <a:solidFill>
                  <a:srgbClr val="B2B2B2"/>
                </a:solidFill>
                <a:latin typeface="Tahoma" pitchFamily="34" charset="0"/>
              </a:rPr>
              <a:t>(The Fifth Discipline)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8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0600" y="3889375"/>
            <a:ext cx="7188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ahoma" pitchFamily="34" charset="0"/>
              </a:rPr>
              <a:t>4. Proses perubahan dalam suatu organisasi </a:t>
            </a:r>
          </a:p>
          <a:p>
            <a:r>
              <a:rPr lang="en-US">
                <a:solidFill>
                  <a:srgbClr val="FFFF00"/>
                </a:solidFill>
                <a:latin typeface="Tahoma" pitchFamily="34" charset="0"/>
              </a:rPr>
              <a:t>    melalui </a:t>
            </a:r>
            <a:r>
              <a:rPr lang="en-US" b="1" i="1">
                <a:solidFill>
                  <a:srgbClr val="00CCFF"/>
                </a:solidFill>
                <a:latin typeface="Tahoma" pitchFamily="34" charset="0"/>
              </a:rPr>
              <a:t>belajar yang terus menerus</a:t>
            </a:r>
            <a:r>
              <a:rPr lang="en-US">
                <a:solidFill>
                  <a:srgbClr val="FFFF00"/>
                </a:solidFill>
                <a:latin typeface="Tahoma" pitchFamily="34" charset="0"/>
              </a:rPr>
              <a:t> disertai</a:t>
            </a:r>
          </a:p>
          <a:p>
            <a:r>
              <a:rPr lang="en-US">
                <a:solidFill>
                  <a:srgbClr val="FFFF00"/>
                </a:solidFill>
                <a:latin typeface="Tahoma" pitchFamily="34" charset="0"/>
              </a:rPr>
              <a:t>    dengan tindakan konkrit yang didasarkan kepada</a:t>
            </a:r>
          </a:p>
          <a:p>
            <a:r>
              <a:rPr lang="en-US">
                <a:solidFill>
                  <a:srgbClr val="FFFF00"/>
                </a:solidFill>
                <a:latin typeface="Tahoma" pitchFamily="34" charset="0"/>
              </a:rPr>
              <a:t>    keyakinan, kesadaran, kepekaan, keakhlian &amp;</a:t>
            </a:r>
          </a:p>
          <a:p>
            <a:r>
              <a:rPr lang="en-US">
                <a:solidFill>
                  <a:srgbClr val="FFFF00"/>
                </a:solidFill>
                <a:latin typeface="Tahoma" pitchFamily="34" charset="0"/>
              </a:rPr>
              <a:t>    kemampuan sehingga melahirkan inovasi dan</a:t>
            </a:r>
          </a:p>
          <a:p>
            <a:r>
              <a:rPr lang="en-US">
                <a:solidFill>
                  <a:srgbClr val="FFFF00"/>
                </a:solidFill>
                <a:latin typeface="Tahoma" pitchFamily="34" charset="0"/>
              </a:rPr>
              <a:t>    gagasan-gagasan baru.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931988" y="609600"/>
            <a:ext cx="52482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solidFill>
                  <a:srgbClr val="EAEAEA"/>
                </a:solidFill>
                <a:latin typeface="Tahoma" pitchFamily="34" charset="0"/>
              </a:rPr>
              <a:t>LEARNING ORGANIZATION  (LO)</a:t>
            </a:r>
          </a:p>
          <a:p>
            <a:pPr algn="ctr">
              <a:lnSpc>
                <a:spcPct val="90000"/>
              </a:lnSpc>
            </a:pPr>
            <a:r>
              <a:rPr lang="en-US" b="1">
                <a:solidFill>
                  <a:srgbClr val="EAEAEA"/>
                </a:solidFill>
                <a:latin typeface="Tahoma" pitchFamily="34" charset="0"/>
              </a:rPr>
              <a:t>(The Fifth Discipline)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914400" y="144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  <a:latin typeface="Tahoma" pitchFamily="34" charset="0"/>
              </a:rPr>
              <a:t>2. Meningkatkan kemampuan untuk </a:t>
            </a:r>
            <a:r>
              <a:rPr lang="en-US" b="1" i="1">
                <a:solidFill>
                  <a:srgbClr val="00CCFF"/>
                </a:solidFill>
                <a:latin typeface="Tahoma" pitchFamily="34" charset="0"/>
              </a:rPr>
              <a:t>berpikir kritis</a:t>
            </a:r>
            <a:r>
              <a:rPr lang="en-US" b="1" i="1">
                <a:solidFill>
                  <a:srgbClr val="FC3716"/>
                </a:solidFill>
                <a:latin typeface="Tahoma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b="1" i="1">
                <a:solidFill>
                  <a:srgbClr val="FC3716"/>
                </a:solidFill>
                <a:latin typeface="Tahoma" pitchFamily="34" charset="0"/>
              </a:rPr>
              <a:t>    </a:t>
            </a:r>
            <a:r>
              <a:rPr lang="en-US" b="1" i="1">
                <a:solidFill>
                  <a:srgbClr val="00CCFF"/>
                </a:solidFill>
                <a:latin typeface="Tahoma" pitchFamily="34" charset="0"/>
              </a:rPr>
              <a:t>dan kreatif. </a:t>
            </a:r>
            <a:r>
              <a:rPr lang="en-US">
                <a:solidFill>
                  <a:srgbClr val="00CCFF"/>
                </a:solidFill>
                <a:latin typeface="Tahoma" pitchFamily="34" charset="0"/>
              </a:rPr>
              <a:t> </a:t>
            </a:r>
            <a:endParaRPr lang="en-US" b="1" i="1">
              <a:solidFill>
                <a:srgbClr val="00CCFF"/>
              </a:solidFill>
              <a:latin typeface="Tahoma" pitchFamily="34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914400" y="2590800"/>
            <a:ext cx="6594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F652"/>
                </a:solidFill>
                <a:latin typeface="Tahoma" pitchFamily="34" charset="0"/>
              </a:rPr>
              <a:t>3. Tempat dimana orang secara terus menerus</a:t>
            </a:r>
          </a:p>
          <a:p>
            <a:r>
              <a:rPr lang="en-US">
                <a:solidFill>
                  <a:srgbClr val="EEF652"/>
                </a:solidFill>
                <a:latin typeface="Tahoma" pitchFamily="34" charset="0"/>
              </a:rPr>
              <a:t>    </a:t>
            </a:r>
            <a:r>
              <a:rPr lang="en-US" i="1">
                <a:solidFill>
                  <a:srgbClr val="00FFFF"/>
                </a:solidFill>
                <a:latin typeface="Tahoma" pitchFamily="34" charset="0"/>
              </a:rPr>
              <a:t>menciptakan realitas</a:t>
            </a:r>
            <a:r>
              <a:rPr lang="en-US">
                <a:solidFill>
                  <a:srgbClr val="EEF652"/>
                </a:solidFill>
                <a:latin typeface="Tahoma" pitchFamily="34" charset="0"/>
              </a:rPr>
              <a:t> dan bagaimana mereka</a:t>
            </a:r>
          </a:p>
          <a:p>
            <a:r>
              <a:rPr lang="en-US">
                <a:solidFill>
                  <a:srgbClr val="EEF652"/>
                </a:solidFill>
                <a:latin typeface="Tahoma" pitchFamily="34" charset="0"/>
              </a:rPr>
              <a:t>    </a:t>
            </a:r>
            <a:r>
              <a:rPr lang="en-US" i="1">
                <a:solidFill>
                  <a:srgbClr val="00FFFF"/>
                </a:solidFill>
                <a:latin typeface="Tahoma" pitchFamily="34" charset="0"/>
              </a:rPr>
              <a:t>merubahnya.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1" grpId="0" autoUpdateAnimBg="0"/>
      <p:bldP spid="163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708400" y="1155700"/>
            <a:ext cx="4876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600" b="1" i="1">
                <a:solidFill>
                  <a:schemeClr val="bg1"/>
                </a:solidFill>
              </a:rPr>
              <a:t>1. Kumpulan unsur-unsur yang  :</a:t>
            </a:r>
          </a:p>
          <a:p>
            <a:pPr algn="r"/>
            <a:r>
              <a:rPr lang="en-US" sz="2600" b="1" i="1">
                <a:solidFill>
                  <a:schemeClr val="bg1"/>
                </a:solidFill>
              </a:rPr>
              <a:t>	- saling berhubungan</a:t>
            </a:r>
          </a:p>
          <a:p>
            <a:pPr algn="r"/>
            <a:r>
              <a:rPr lang="en-US" sz="2600" b="1" i="1">
                <a:solidFill>
                  <a:schemeClr val="bg1"/>
                </a:solidFill>
              </a:rPr>
              <a:t>	- saling bergantung</a:t>
            </a:r>
          </a:p>
          <a:p>
            <a:pPr algn="r"/>
            <a:r>
              <a:rPr lang="en-US" sz="2600" b="1" i="1">
                <a:solidFill>
                  <a:schemeClr val="bg1"/>
                </a:solidFill>
              </a:rPr>
              <a:t>	- saling berintegrasi</a:t>
            </a:r>
          </a:p>
          <a:p>
            <a:pPr algn="r"/>
            <a:r>
              <a:rPr lang="en-US" sz="2600" b="1" i="1">
                <a:solidFill>
                  <a:schemeClr val="bg1"/>
                </a:solidFill>
              </a:rPr>
              <a:t>dalam mencapai tujuan.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20738" y="533400"/>
            <a:ext cx="353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i="1">
                <a:solidFill>
                  <a:srgbClr val="00FFFF"/>
                </a:solidFill>
              </a:rPr>
              <a:t>Apa itu sistem 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27088" y="4883150"/>
            <a:ext cx="66436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600" b="1" i="1">
                <a:solidFill>
                  <a:schemeClr val="bg1"/>
                </a:solidFill>
              </a:rPr>
              <a:t>2. Sesuatu yang memelihara keberadaanya dan</a:t>
            </a:r>
          </a:p>
          <a:p>
            <a:pPr algn="r"/>
            <a:r>
              <a:rPr lang="en-US" sz="2600" b="1" i="1">
                <a:solidFill>
                  <a:schemeClr val="bg1"/>
                </a:solidFill>
              </a:rPr>
              <a:t>berfungsi sebagai sebuah kesatuan </a:t>
            </a:r>
          </a:p>
          <a:p>
            <a:pPr algn="r"/>
            <a:r>
              <a:rPr lang="en-US" sz="2600" b="1" i="1">
                <a:solidFill>
                  <a:schemeClr val="bg1"/>
                </a:solidFill>
              </a:rPr>
              <a:t>melalui interaksi antar bagiannya</a:t>
            </a:r>
          </a:p>
        </p:txBody>
      </p:sp>
      <p:pic>
        <p:nvPicPr>
          <p:cNvPr id="19462" name="Picture 6" descr="BD0727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429000"/>
            <a:ext cx="2362200" cy="1536700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</p:pic>
      <p:pic>
        <p:nvPicPr>
          <p:cNvPr id="19463" name="Picture 7" descr="PH01390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600200"/>
            <a:ext cx="2590800" cy="1828800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</p:pic>
      <p:pic>
        <p:nvPicPr>
          <p:cNvPr id="19464" name="Picture 8" descr="BD1084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00200"/>
            <a:ext cx="1600200" cy="2667000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</p:pic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89263" y="288925"/>
            <a:ext cx="3133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i="1">
                <a:solidFill>
                  <a:srgbClr val="00FFFF"/>
                </a:solidFill>
              </a:rPr>
              <a:t>Contoh Sistem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195388" y="1187450"/>
            <a:ext cx="1160462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Sistem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774950" y="1187450"/>
            <a:ext cx="1824038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EEF652"/>
                </a:solidFill>
              </a:rPr>
              <a:t>Sub Sistem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584950" y="1187450"/>
            <a:ext cx="1824038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EEF652"/>
                </a:solidFill>
              </a:rPr>
              <a:t>Sub Sistem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05388" y="1187450"/>
            <a:ext cx="1160462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Sistem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846388" y="1797050"/>
            <a:ext cx="12096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Body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Kemudi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Mesin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Ban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Dll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694488" y="1812925"/>
            <a:ext cx="17319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Accu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Karburator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Radiator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Persenneling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Dll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049838" y="2406650"/>
            <a:ext cx="998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/>
              <a:t> Mesin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239838" y="2422525"/>
            <a:ext cx="98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/>
              <a:t> Mobil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825750" y="3625850"/>
            <a:ext cx="11699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Badan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Kepala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Tangan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Kaki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Dll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673850" y="3641725"/>
            <a:ext cx="21351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Jantung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Paru-paru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Alat pencernaan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Alat reproduksi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Dll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029200" y="4235450"/>
            <a:ext cx="1042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/>
              <a:t> Badan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219200" y="4251325"/>
            <a:ext cx="1281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/>
              <a:t> Manusia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219200" y="5622925"/>
            <a:ext cx="85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/>
              <a:t> Desa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819400" y="5394325"/>
            <a:ext cx="1647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Pemerintah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Masyarakat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Keluarga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029200" y="5775325"/>
            <a:ext cx="1604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/>
              <a:t> Pemerintah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694488" y="5318125"/>
            <a:ext cx="1936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Sekdes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Ulu-Ulu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Kepala urusan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EEF652"/>
                </a:solidFill>
              </a:rPr>
              <a:t> Dll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0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0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0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0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0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0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nimBg="1" autoUpdateAnimBg="0"/>
      <p:bldP spid="20485" grpId="0" animBg="1" autoUpdateAnimBg="0"/>
      <p:bldP spid="20486" grpId="0" build="p" animBg="1" autoUpdateAnimBg="0" advAuto="0"/>
      <p:bldP spid="20487" grpId="0" animBg="1" autoUpdateAnimBg="0"/>
      <p:bldP spid="20488" grpId="0" build="p" autoUpdateAnimBg="0" advAuto="0"/>
      <p:bldP spid="20489" grpId="0" build="p" autoUpdateAnimBg="0" advAuto="0"/>
      <p:bldP spid="20490" grpId="0" autoUpdateAnimBg="0"/>
      <p:bldP spid="20491" grpId="0" autoUpdateAnimBg="0"/>
      <p:bldP spid="20492" grpId="0" build="p" autoUpdateAnimBg="0" advAuto="0"/>
      <p:bldP spid="20493" grpId="0" build="p" autoUpdateAnimBg="0" advAuto="0"/>
      <p:bldP spid="20494" grpId="0" autoUpdateAnimBg="0"/>
      <p:bldP spid="20495" grpId="0" autoUpdateAnimBg="0"/>
      <p:bldP spid="20496" grpId="0" autoUpdateAnimBg="0"/>
      <p:bldP spid="20497" grpId="0" build="p" autoUpdateAnimBg="0" advAuto="0"/>
      <p:bldP spid="20498" grpId="0" autoUpdateAnimBg="0"/>
      <p:bldP spid="20499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-2540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71538" y="581025"/>
            <a:ext cx="741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i="1">
                <a:solidFill>
                  <a:srgbClr val="99CCFF"/>
                </a:solidFill>
              </a:rPr>
              <a:t>Apa beda sistem dengan “onggokan” ?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14500" y="1428750"/>
            <a:ext cx="1347788" cy="461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SISTEM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475288" y="1524000"/>
            <a:ext cx="2047875" cy="461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ONGGOKAN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2185988"/>
            <a:ext cx="4313238" cy="436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Bagian-bagian saling terkait dan</a:t>
            </a:r>
          </a:p>
          <a:p>
            <a:r>
              <a:rPr lang="en-US" sz="2000">
                <a:solidFill>
                  <a:srgbClr val="EEF652"/>
                </a:solidFill>
              </a:rPr>
              <a:t>   berfungsi secara keseluruhan.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Berubah bila ditambah/ dikurangi.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Bila dipotong dua tidak menghasilkan</a:t>
            </a:r>
          </a:p>
          <a:p>
            <a:r>
              <a:rPr lang="en-US" sz="2000">
                <a:solidFill>
                  <a:srgbClr val="EEF652"/>
                </a:solidFill>
              </a:rPr>
              <a:t>  dua sistem kecil tapi akan merusak</a:t>
            </a:r>
          </a:p>
          <a:p>
            <a:r>
              <a:rPr lang="en-US" sz="2000">
                <a:solidFill>
                  <a:srgbClr val="EEF652"/>
                </a:solidFill>
              </a:rPr>
              <a:t>  sistem.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Susunan bagian-bagian merupakan hal</a:t>
            </a:r>
          </a:p>
          <a:p>
            <a:r>
              <a:rPr lang="en-US" sz="2000">
                <a:solidFill>
                  <a:srgbClr val="EEF652"/>
                </a:solidFill>
              </a:rPr>
              <a:t>   yang sangat penting.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Bagian-bagian saling berhubungan dan</a:t>
            </a:r>
          </a:p>
          <a:p>
            <a:r>
              <a:rPr lang="en-US" sz="2000">
                <a:solidFill>
                  <a:srgbClr val="EEF652"/>
                </a:solidFill>
              </a:rPr>
              <a:t>   bekerja bersama.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Perilakunya tergantung total satruktur.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Perubahan struktur akan merubah peri</a:t>
            </a:r>
          </a:p>
          <a:p>
            <a:r>
              <a:rPr lang="en-US" sz="2000">
                <a:solidFill>
                  <a:srgbClr val="EEF652"/>
                </a:solidFill>
              </a:rPr>
              <a:t>   laku (:Structure influences behavior”).</a:t>
            </a:r>
          </a:p>
          <a:p>
            <a:pPr>
              <a:buFontTx/>
              <a:buChar char="•"/>
            </a:pPr>
            <a:endParaRPr lang="en-US" sz="2000">
              <a:solidFill>
                <a:srgbClr val="EEF652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572000" y="2193925"/>
            <a:ext cx="4545013" cy="4094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Hanya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merupakan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kumpulan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bagian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-</a:t>
            </a:r>
          </a:p>
          <a:p>
            <a:pPr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bagian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>
              <a:buFontTx/>
              <a:buChar char="•"/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berubah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bila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ditambah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/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dikurangi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>
              <a:buFontTx/>
              <a:buChar char="•"/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Bila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dibagi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dua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menghasilkan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dua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onggokan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kecil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>
              <a:tabLst>
                <a:tab pos="2513013" algn="l"/>
              </a:tabLst>
              <a:defRPr/>
            </a:pPr>
            <a:endParaRPr lang="en-US" sz="2000" dirty="0">
              <a:solidFill>
                <a:schemeClr val="bg1"/>
              </a:solidFill>
              <a:latin typeface="+mj-lt"/>
            </a:endParaRPr>
          </a:p>
          <a:p>
            <a:pPr>
              <a:buFontTx/>
              <a:buChar char="•"/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Susunan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onggokan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relevan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atau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  <a:p>
            <a:pPr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dianggap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penting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>
              <a:buFontTx/>
              <a:buChar char="•"/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Bagian-bagian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berfungsi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secara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  <a:p>
            <a:pPr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terpisah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>
              <a:buFontTx/>
              <a:buChar char="•"/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Perilaku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tergantung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jumlah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dan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  <a:p>
            <a:pPr>
              <a:tabLst>
                <a:tab pos="251301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>
                <a:solidFill>
                  <a:schemeClr val="bg1"/>
                </a:solidFill>
                <a:latin typeface="+mj-lt"/>
              </a:rPr>
              <a:t>ukuran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>
              <a:tabLst>
                <a:tab pos="2513013" algn="l"/>
              </a:tabLst>
              <a:defRPr/>
            </a:pP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5" grpId="0" animBg="1" autoUpdateAnimBg="0"/>
      <p:bldP spid="7176" grpId="0" animBg="1" autoUpdateAnimBg="0"/>
      <p:bldP spid="7177" grpId="0" animBg="1" autoUpdateAnimBg="0"/>
      <p:bldP spid="717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028700" y="1916113"/>
            <a:ext cx="71199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i="1"/>
              <a:t>Diskusikan :</a:t>
            </a:r>
          </a:p>
          <a:p>
            <a:pPr algn="ctr"/>
            <a:endParaRPr lang="en-US" sz="3600" b="1" i="1">
              <a:solidFill>
                <a:schemeClr val="bg1"/>
              </a:solidFill>
            </a:endParaRPr>
          </a:p>
          <a:p>
            <a:pPr algn="ctr"/>
            <a:r>
              <a:rPr lang="en-US" sz="3200">
                <a:solidFill>
                  <a:srgbClr val="66FFFF"/>
                </a:solidFill>
              </a:rPr>
              <a:t>PLKB  sebagai suatu sistem ditingkat desa</a:t>
            </a:r>
          </a:p>
          <a:p>
            <a:pPr algn="ctr"/>
            <a:r>
              <a:rPr lang="en-US" sz="3200">
                <a:solidFill>
                  <a:srgbClr val="66FFFF"/>
                </a:solidFill>
              </a:rPr>
              <a:t>dan sekaligus sub-sistem dari</a:t>
            </a:r>
          </a:p>
          <a:p>
            <a:pPr algn="ctr"/>
            <a:r>
              <a:rPr lang="en-US" sz="3200">
                <a:solidFill>
                  <a:srgbClr val="66FFFF"/>
                </a:solidFill>
              </a:rPr>
              <a:t>BKKBN kabupaten/ kota. </a:t>
            </a:r>
          </a:p>
          <a:p>
            <a:pPr algn="ctr"/>
            <a:r>
              <a:rPr lang="en-US" sz="3200">
                <a:solidFill>
                  <a:srgbClr val="66FFFF"/>
                </a:solidFill>
              </a:rPr>
              <a:t>Bagaimana keterkaitannya satu sama lain.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320925" y="714375"/>
            <a:ext cx="4467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SYSTEM THINKING</a:t>
            </a:r>
          </a:p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(Berpikir secara sistem)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71600" y="1944688"/>
            <a:ext cx="63134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>
                <a:solidFill>
                  <a:srgbClr val="FFFF00"/>
                </a:solidFill>
                <a:latin typeface="Tahoma" pitchFamily="34" charset="0"/>
              </a:rPr>
              <a:t>STRUKTUR DAN ARCHETYPE</a:t>
            </a:r>
          </a:p>
          <a:p>
            <a:pPr algn="ctr"/>
            <a:r>
              <a:rPr lang="en-US" sz="2100">
                <a:solidFill>
                  <a:srgbClr val="FFFF00"/>
                </a:solidFill>
                <a:latin typeface="Tahoma" pitchFamily="34" charset="0"/>
              </a:rPr>
              <a:t> (Pola dasar yang mengendalikan peristiwa).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90600" y="3736975"/>
            <a:ext cx="71215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66FFFF"/>
                </a:solidFill>
              </a:rPr>
              <a:t> Struktur adalah pola hubungan yang saling terkait antar</a:t>
            </a:r>
          </a:p>
          <a:p>
            <a:r>
              <a:rPr lang="en-US">
                <a:solidFill>
                  <a:srgbClr val="66FFFF"/>
                </a:solidFill>
              </a:rPr>
              <a:t>   komponen utama dari sistem.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66FFFF"/>
                </a:solidFill>
              </a:rPr>
              <a:t> Berpikir sistem adalah menyadari adanya struktur, </a:t>
            </a:r>
          </a:p>
          <a:p>
            <a:r>
              <a:rPr lang="en-US">
                <a:solidFill>
                  <a:srgbClr val="66FFFF"/>
                </a:solidFill>
              </a:rPr>
              <a:t>   yaitu keterkaitan antar berbagai komponen.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66FFFF"/>
                </a:solidFill>
              </a:rPr>
              <a:t> Struktur tidak mudah dilihat, kecuali ketika anda </a:t>
            </a:r>
          </a:p>
          <a:p>
            <a:r>
              <a:rPr lang="en-US">
                <a:solidFill>
                  <a:srgbClr val="66FFFF"/>
                </a:solidFill>
              </a:rPr>
              <a:t>   menyadari keterkaitan.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219200" y="3321050"/>
            <a:ext cx="14811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STRUKTUR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8" grpId="0" autoUpdateAnimBg="0"/>
      <p:bldP spid="2867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231900" y="381000"/>
            <a:ext cx="66929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i="1">
                <a:solidFill>
                  <a:srgbClr val="99CCFF"/>
                </a:solidFill>
              </a:rPr>
              <a:t>Apa itu berpikir secara sistem ?</a:t>
            </a:r>
          </a:p>
          <a:p>
            <a:pPr algn="ctr">
              <a:lnSpc>
                <a:spcPct val="85000"/>
              </a:lnSpc>
            </a:pPr>
            <a:r>
              <a:rPr lang="en-US" sz="4000" i="1">
                <a:solidFill>
                  <a:srgbClr val="99CCFF"/>
                </a:solidFill>
              </a:rPr>
              <a:t>(system thinking)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00063" y="1676400"/>
            <a:ext cx="807243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1. Disiplin yang melihat fenomena secara keseluruhan</a:t>
            </a: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   dan menekankan kepada kerangka pikir berkaitan</a:t>
            </a: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   (interconnectedness).</a:t>
            </a:r>
          </a:p>
          <a:p>
            <a:pPr marL="457200" indent="-457200"/>
            <a:endParaRPr lang="en-US">
              <a:solidFill>
                <a:schemeClr val="bg1"/>
              </a:solidFill>
              <a:latin typeface="Segoe UI Symbol" pitchFamily="34" charset="0"/>
              <a:ea typeface="Segoe UI Symbol" pitchFamily="34" charset="0"/>
              <a:cs typeface="Segoe UI Symbol" pitchFamily="34" charset="0"/>
            </a:endParaRP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2. Cara pandang yang berfokus kepada pola perubahan</a:t>
            </a: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   (pattern of change) sehingga tidak melihat sesuatu</a:t>
            </a: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   fenomena secara statis. (pattern of change</a:t>
            </a:r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  <a:sym typeface="Wingdings" pitchFamily="2" charset="2"/>
              </a:rPr>
              <a:t>pattern of</a:t>
            </a: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  <a:sym typeface="Wingdings" pitchFamily="2" charset="2"/>
              </a:rPr>
              <a:t>    behaviorbehavior)</a:t>
            </a:r>
            <a:endParaRPr lang="en-US">
              <a:solidFill>
                <a:schemeClr val="bg1"/>
              </a:solidFill>
              <a:latin typeface="Segoe UI Symbol" pitchFamily="34" charset="0"/>
              <a:ea typeface="Segoe UI Symbol" pitchFamily="34" charset="0"/>
              <a:cs typeface="Segoe UI Symbol" pitchFamily="34" charset="0"/>
            </a:endParaRPr>
          </a:p>
          <a:p>
            <a:pPr marL="457200" indent="-457200"/>
            <a:endParaRPr lang="en-US">
              <a:solidFill>
                <a:schemeClr val="bg1"/>
              </a:solidFill>
              <a:latin typeface="Segoe UI Symbol" pitchFamily="34" charset="0"/>
              <a:ea typeface="Segoe UI Symbol" pitchFamily="34" charset="0"/>
              <a:cs typeface="Segoe UI Symbol" pitchFamily="34" charset="0"/>
            </a:endParaRP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3. Alat analisa untuk memahami sesuatu organisasi </a:t>
            </a: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   seperti perusahaan, pemerintahan, ekonomi, politik,</a:t>
            </a: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   sosial, dan ekologi, sehingga memberikan kemampuan</a:t>
            </a:r>
          </a:p>
          <a:p>
            <a:pPr marL="457200" indent="-457200"/>
            <a:r>
              <a:rPr lang="en-US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   manusia untuk melihat permasalahan yang kompleks.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66800" y="1066800"/>
            <a:ext cx="7388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  <a:cs typeface="Arial" charset="0"/>
              </a:rPr>
              <a:t>Pertanyaan No. </a:t>
            </a:r>
            <a:r>
              <a:rPr lang="en-GB" b="1">
                <a:latin typeface="Arial" charset="0"/>
                <a:cs typeface="Arial" charset="0"/>
              </a:rPr>
              <a:t>1</a:t>
            </a:r>
          </a:p>
          <a:p>
            <a:r>
              <a:rPr lang="en-US" b="1">
                <a:latin typeface="Arial" charset="0"/>
                <a:cs typeface="Arial" charset="0"/>
              </a:rPr>
              <a:t>Bagaimana caranya memasukkan seekor jerapah </a:t>
            </a:r>
          </a:p>
          <a:p>
            <a:r>
              <a:rPr lang="en-US" b="1">
                <a:latin typeface="Arial" charset="0"/>
                <a:cs typeface="Arial" charset="0"/>
              </a:rPr>
              <a:t>ke dalam kulkas</a:t>
            </a:r>
            <a:r>
              <a:rPr lang="en-GB" b="1">
                <a:latin typeface="Arial" charset="0"/>
                <a:cs typeface="Arial" charset="0"/>
              </a:rPr>
              <a:t>? </a:t>
            </a:r>
            <a:endParaRPr lang="en-US" b="1">
              <a:latin typeface="Arial" charset="0"/>
              <a:cs typeface="Arial" charset="0"/>
            </a:endParaRPr>
          </a:p>
        </p:txBody>
      </p:sp>
      <p:pic>
        <p:nvPicPr>
          <p:cNvPr id="5123" name="Picture 3" descr="hh0155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8650" y="4038600"/>
            <a:ext cx="20193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j0180318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1143000" y="2286000"/>
            <a:ext cx="26955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191000" y="4800600"/>
            <a:ext cx="2514600" cy="1066800"/>
          </a:xfrm>
          <a:custGeom>
            <a:avLst/>
            <a:gdLst>
              <a:gd name="T0" fmla="*/ 219555991 w 21600"/>
              <a:gd name="T1" fmla="*/ 0 h 21600"/>
              <a:gd name="T2" fmla="*/ 0 w 21600"/>
              <a:gd name="T3" fmla="*/ 26344036 h 21600"/>
              <a:gd name="T4" fmla="*/ 219555991 w 21600"/>
              <a:gd name="T5" fmla="*/ 52688072 h 21600"/>
              <a:gd name="T6" fmla="*/ 292741361 w 21600"/>
              <a:gd name="T7" fmla="*/ 2634403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5E4700"/>
              </a:gs>
              <a:gs pos="50000">
                <a:srgbClr val="CC9900"/>
              </a:gs>
              <a:gs pos="100000">
                <a:srgbClr val="5E47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rgbClr val="48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20925" y="342900"/>
            <a:ext cx="4467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SYSTEM THINKING</a:t>
            </a:r>
          </a:p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(Berpikir secara sistem)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71513" y="1371600"/>
            <a:ext cx="771048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900" b="1" i="1">
                <a:solidFill>
                  <a:srgbClr val="66FFFF"/>
                </a:solidFill>
                <a:latin typeface="Tahoma" pitchFamily="34" charset="0"/>
              </a:rPr>
              <a:t>Inti dari ST adalah :</a:t>
            </a:r>
            <a:r>
              <a:rPr lang="en-US" sz="2900" b="1" i="1">
                <a:solidFill>
                  <a:srgbClr val="FFFF00"/>
                </a:solidFill>
                <a:latin typeface="Tahoma" pitchFamily="34" charset="0"/>
              </a:rPr>
              <a:t> </a:t>
            </a: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</a:rPr>
              <a:t>   </a:t>
            </a:r>
            <a:r>
              <a:rPr lang="en-US" sz="2500">
                <a:solidFill>
                  <a:srgbClr val="FFFF00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sz="2500">
                <a:solidFill>
                  <a:srgbClr val="FFFF00"/>
                </a:solidFill>
                <a:latin typeface="Tahoma" pitchFamily="34" charset="0"/>
              </a:rPr>
              <a:t>melihat keseluruhan (sistem) sekaligus dengan </a:t>
            </a: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</a:rPr>
              <a:t>       bagian-bagiannya (sub-sub sistem) yang saling</a:t>
            </a: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</a:rPr>
              <a:t>       berinteraksi (saling berhubungan/ saling </a:t>
            </a: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</a:rPr>
              <a:t>       bergantung/ saling mempengaruhi satu sama</a:t>
            </a: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</a:rPr>
              <a:t>       lain).</a:t>
            </a:r>
          </a:p>
          <a:p>
            <a:endParaRPr lang="en-US" sz="2500">
              <a:solidFill>
                <a:srgbClr val="FFFF00"/>
              </a:solidFill>
              <a:latin typeface="Tahoma" pitchFamily="34" charset="0"/>
            </a:endParaRP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</a:rPr>
              <a:t>   </a:t>
            </a:r>
            <a:r>
              <a:rPr lang="en-US" sz="2500">
                <a:solidFill>
                  <a:srgbClr val="FFFF00"/>
                </a:solidFill>
                <a:latin typeface="Tahoma" pitchFamily="34" charset="0"/>
                <a:sym typeface="Wingdings" pitchFamily="2" charset="2"/>
              </a:rPr>
              <a:t> ST didorong oleh mental model seseorang </a:t>
            </a: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  <a:sym typeface="Wingdings" pitchFamily="2" charset="2"/>
              </a:rPr>
              <a:t>       (bagaimana persepsi seseorang terhadap bagian</a:t>
            </a: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  <a:sym typeface="Wingdings" pitchFamily="2" charset="2"/>
              </a:rPr>
              <a:t>       bagian (sub sistem) yang ada didalamnya).</a:t>
            </a:r>
          </a:p>
          <a:p>
            <a:endParaRPr lang="en-US" sz="2500">
              <a:solidFill>
                <a:srgbClr val="FFFF00"/>
              </a:solidFill>
              <a:latin typeface="Tahoma" pitchFamily="34" charset="0"/>
              <a:sym typeface="Wingdings" pitchFamily="2" charset="2"/>
            </a:endParaRP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  <a:sym typeface="Wingdings" pitchFamily="2" charset="2"/>
              </a:rPr>
              <a:t>    ST merupakan fondasi (dasar) berpikir dari </a:t>
            </a:r>
          </a:p>
          <a:p>
            <a:r>
              <a:rPr lang="en-US" sz="2500">
                <a:solidFill>
                  <a:srgbClr val="FFFF00"/>
                </a:solidFill>
                <a:latin typeface="Tahoma" pitchFamily="34" charset="0"/>
                <a:sym typeface="Wingdings" pitchFamily="2" charset="2"/>
              </a:rPr>
              <a:t>       kelima disiplin dalam LO.</a:t>
            </a:r>
            <a:endParaRPr lang="en-US" sz="250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38400" y="1981200"/>
            <a:ext cx="4343400" cy="4267200"/>
            <a:chOff x="1728" y="1488"/>
            <a:chExt cx="2304" cy="2352"/>
          </a:xfrm>
        </p:grpSpPr>
        <p:sp>
          <p:nvSpPr>
            <p:cNvPr id="22537" name="Oval 4"/>
            <p:cNvSpPr>
              <a:spLocks noChangeArrowheads="1"/>
            </p:cNvSpPr>
            <p:nvPr/>
          </p:nvSpPr>
          <p:spPr bwMode="auto">
            <a:xfrm>
              <a:off x="1728" y="1488"/>
              <a:ext cx="2304" cy="235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89DD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8" name="Oval 5"/>
            <p:cNvSpPr>
              <a:spLocks noChangeArrowheads="1"/>
            </p:cNvSpPr>
            <p:nvPr/>
          </p:nvSpPr>
          <p:spPr bwMode="auto">
            <a:xfrm>
              <a:off x="2064" y="1824"/>
              <a:ext cx="1632" cy="16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89DD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9" name="Oval 6"/>
            <p:cNvSpPr>
              <a:spLocks noChangeArrowheads="1"/>
            </p:cNvSpPr>
            <p:nvPr/>
          </p:nvSpPr>
          <p:spPr bwMode="auto">
            <a:xfrm>
              <a:off x="2496" y="2256"/>
              <a:ext cx="768" cy="81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89DD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952875" y="3684588"/>
            <a:ext cx="13811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500" b="1">
                <a:solidFill>
                  <a:srgbClr val="E81D08"/>
                </a:solidFill>
                <a:latin typeface="Souvenir Lt BT" pitchFamily="18" charset="0"/>
              </a:rPr>
              <a:t>EASY </a:t>
            </a:r>
          </a:p>
          <a:p>
            <a:pPr algn="ctr">
              <a:defRPr/>
            </a:pPr>
            <a:r>
              <a:rPr lang="en-US" sz="2500" b="1">
                <a:solidFill>
                  <a:srgbClr val="E81D08"/>
                </a:solidFill>
                <a:latin typeface="Souvenir Lt BT" pitchFamily="18" charset="0"/>
              </a:rPr>
              <a:t>TO  DO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3552825" y="3124200"/>
            <a:ext cx="2009775" cy="1905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pl-PL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L O O K S  D I F F I C U L T</a:t>
            </a:r>
            <a:endParaRPr lang="en-US" kern="10">
              <a:ln w="9525">
                <a:solidFill>
                  <a:schemeClr val="bg1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2895600" y="2438400"/>
            <a:ext cx="3429000" cy="3352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pt-BR" sz="2800" kern="10" spc="140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I  M  P  O  S  S  I  B  L  E</a:t>
            </a:r>
            <a:endParaRPr lang="en-US" sz="2800" kern="10" spc="1400">
              <a:ln w="9525">
                <a:solidFill>
                  <a:schemeClr val="bg1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514" name="WordArt 10"/>
          <p:cNvSpPr>
            <a:spLocks noChangeArrowheads="1" noChangeShapeType="1" noTextEdit="1"/>
          </p:cNvSpPr>
          <p:nvPr/>
        </p:nvSpPr>
        <p:spPr bwMode="auto">
          <a:xfrm>
            <a:off x="2133600" y="1752600"/>
            <a:ext cx="4953000" cy="4876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pt-BR" sz="2800" kern="10" spc="140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FFFF"/>
                </a:solidFill>
                <a:latin typeface="Arial Black"/>
              </a:rPr>
              <a:t>B  E  Y  O  N  D      I  M  A  G I  N  A  T  I  O  N</a:t>
            </a:r>
            <a:endParaRPr lang="en-US" sz="2800" kern="10" spc="140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66FFFF"/>
              </a:solidFill>
              <a:latin typeface="Arial Black"/>
            </a:endParaRP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1600200" y="381000"/>
            <a:ext cx="5867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THINK BIG, START SMALL,</a:t>
            </a:r>
          </a:p>
          <a:p>
            <a:pPr algn="ctr"/>
            <a:r>
              <a:rPr lang="en-US" sz="3600" kern="10" spc="72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ACT NOW</a:t>
            </a:r>
          </a:p>
          <a:p>
            <a:pPr algn="ctr"/>
            <a:endParaRPr lang="en-US" sz="3600" kern="10" spc="720">
              <a:ln w="9525">
                <a:solidFill>
                  <a:schemeClr val="bg1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utoUpdateAnimBg="0"/>
      <p:bldP spid="21512" grpId="0" animBg="1"/>
      <p:bldP spid="21513" grpId="0" animBg="1"/>
      <p:bldP spid="21514" grpId="0" animBg="1"/>
      <p:bldP spid="215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600200" y="2270125"/>
            <a:ext cx="5961063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66FFFF"/>
                </a:solidFill>
              </a:rPr>
              <a:t>Ciri-ciri berpikir sistem :</a:t>
            </a:r>
          </a:p>
          <a:p>
            <a:endParaRPr lang="en-US" sz="2800" i="1">
              <a:solidFill>
                <a:srgbClr val="66FFFF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EEF652"/>
                </a:solidFill>
              </a:rPr>
              <a:t> Memahami kompleksitasnya :</a:t>
            </a:r>
          </a:p>
          <a:p>
            <a:r>
              <a:rPr lang="en-US">
                <a:solidFill>
                  <a:srgbClr val="EEF652"/>
                </a:solidFill>
              </a:rPr>
              <a:t>	- detail</a:t>
            </a:r>
          </a:p>
          <a:p>
            <a:r>
              <a:rPr lang="en-US">
                <a:solidFill>
                  <a:srgbClr val="EEF652"/>
                </a:solidFill>
              </a:rPr>
              <a:t>	- dinamik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EEF652"/>
                </a:solidFill>
              </a:rPr>
              <a:t> Memahami hubungan dan putaran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EEF652"/>
                </a:solidFill>
              </a:rPr>
              <a:t> Memahami umpan balik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EEF652"/>
                </a:solidFill>
              </a:rPr>
              <a:t> Memahami keseimbangan dan keterlambatan.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2320925" y="790575"/>
            <a:ext cx="4467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SYSTEM THINKING</a:t>
            </a:r>
          </a:p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(Berpikir secara sistem)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71500" y="2143125"/>
            <a:ext cx="81534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FFFF66"/>
                </a:solidFill>
              </a:rPr>
              <a:t>Kompleksitas hubungan manusia :</a:t>
            </a:r>
          </a:p>
          <a:p>
            <a:endParaRPr lang="en-US" sz="3200" i="1">
              <a:solidFill>
                <a:srgbClr val="FFFF66"/>
              </a:solidFill>
            </a:endParaRPr>
          </a:p>
          <a:p>
            <a:pPr>
              <a:buFontTx/>
              <a:buChar char="•"/>
            </a:pP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/>
              <a:t>Sebuah organisasi manusia mempunyai kompleksitas</a:t>
            </a:r>
          </a:p>
          <a:p>
            <a:r>
              <a:rPr lang="en-US" sz="2800"/>
              <a:t>  dinamik</a:t>
            </a:r>
          </a:p>
          <a:p>
            <a:pPr>
              <a:buFontTx/>
              <a:buChar char="•"/>
            </a:pPr>
            <a:r>
              <a:rPr lang="en-US" sz="2800"/>
              <a:t> Mengubah suatu hubungan tidak hanya mempengaruhi</a:t>
            </a:r>
          </a:p>
          <a:p>
            <a:r>
              <a:rPr lang="en-US" sz="2800"/>
              <a:t>  seruruh hubungan lainnya tetapi mungkin juga</a:t>
            </a:r>
          </a:p>
          <a:p>
            <a:r>
              <a:rPr lang="en-US" sz="2800"/>
              <a:t>  mengubah karakteristik individunya</a:t>
            </a:r>
          </a:p>
          <a:p>
            <a:pPr>
              <a:buFontTx/>
              <a:buChar char="•"/>
            </a:pPr>
            <a:r>
              <a:rPr lang="en-US" sz="2800"/>
              <a:t> Moral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sebagai karakteristik bisa juga berubah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320925" y="790575"/>
            <a:ext cx="4467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SYSTEM THINKING</a:t>
            </a:r>
          </a:p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(Berpikir secara sistem)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320925" y="790575"/>
            <a:ext cx="4467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SYSTEM THINKING</a:t>
            </a:r>
          </a:p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(Berpikir secara sistem)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600200" y="2270125"/>
            <a:ext cx="59436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66FFFF"/>
                </a:solidFill>
              </a:rPr>
              <a:t>Cara-cara berpikir sistem :</a:t>
            </a:r>
          </a:p>
          <a:p>
            <a:endParaRPr lang="en-US" sz="2800" i="1">
              <a:solidFill>
                <a:srgbClr val="66FFFF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EEF652"/>
                </a:solidFill>
              </a:rPr>
              <a:t> Melihat kepada</a:t>
            </a:r>
          </a:p>
          <a:p>
            <a:r>
              <a:rPr lang="en-US">
                <a:solidFill>
                  <a:srgbClr val="EEF652"/>
                </a:solidFill>
              </a:rPr>
              <a:t>	- keseluruhan dan</a:t>
            </a:r>
          </a:p>
          <a:p>
            <a:r>
              <a:rPr lang="en-US">
                <a:solidFill>
                  <a:srgbClr val="EEF652"/>
                </a:solidFill>
              </a:rPr>
              <a:t>	- bagian-bagiannya dan</a:t>
            </a:r>
          </a:p>
          <a:p>
            <a:r>
              <a:rPr lang="en-US">
                <a:solidFill>
                  <a:srgbClr val="EEF652"/>
                </a:solidFill>
              </a:rPr>
              <a:t>	- hubungan antar bagian-bagiannya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EEF652"/>
                </a:solidFill>
              </a:rPr>
              <a:t> Mempelajari kesatuan dalam rangka mengerti</a:t>
            </a:r>
          </a:p>
          <a:p>
            <a:r>
              <a:rPr lang="en-US">
                <a:solidFill>
                  <a:srgbClr val="EEF652"/>
                </a:solidFill>
              </a:rPr>
              <a:t>  bagian-bagiannya’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00200" y="2270125"/>
            <a:ext cx="67183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66FFFF"/>
                </a:solidFill>
              </a:rPr>
              <a:t>Berpikir non sistem :</a:t>
            </a:r>
          </a:p>
          <a:p>
            <a:endParaRPr lang="en-US">
              <a:solidFill>
                <a:srgbClr val="EEF652"/>
              </a:solidFill>
            </a:endParaRPr>
          </a:p>
          <a:p>
            <a:r>
              <a:rPr lang="en-US">
                <a:solidFill>
                  <a:srgbClr val="EEF652"/>
                </a:solidFill>
              </a:rPr>
              <a:t>Reductionism </a:t>
            </a:r>
            <a:r>
              <a:rPr lang="en-US">
                <a:solidFill>
                  <a:srgbClr val="EEF652"/>
                </a:solidFill>
                <a:sym typeface="Wingdings" pitchFamily="2" charset="2"/>
              </a:rPr>
              <a:t> merupakan pendekatan ilmiah</a:t>
            </a:r>
          </a:p>
          <a:p>
            <a:r>
              <a:rPr lang="en-US">
                <a:solidFill>
                  <a:srgbClr val="EEF652"/>
                </a:solidFill>
                <a:sym typeface="Wingdings" pitchFamily="2" charset="2"/>
              </a:rPr>
              <a:t>	umumnya; melihat bagian-bagiannya untuk</a:t>
            </a:r>
          </a:p>
          <a:p>
            <a:r>
              <a:rPr lang="en-US">
                <a:solidFill>
                  <a:srgbClr val="EEF652"/>
                </a:solidFill>
                <a:sym typeface="Wingdings" pitchFamily="2" charset="2"/>
              </a:rPr>
              <a:t>	mengerti keseluruhannya (mendapatkan detail</a:t>
            </a:r>
          </a:p>
          <a:p>
            <a:r>
              <a:rPr lang="en-US">
                <a:solidFill>
                  <a:srgbClr val="EEF652"/>
                </a:solidFill>
                <a:sym typeface="Wingdings" pitchFamily="2" charset="2"/>
              </a:rPr>
              <a:t>	tapi melupakan keseluruhannya).</a:t>
            </a:r>
            <a:endParaRPr lang="en-US">
              <a:solidFill>
                <a:srgbClr val="EEF652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20925" y="790575"/>
            <a:ext cx="4467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SYSTEM THINKING</a:t>
            </a:r>
          </a:p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(Berpikir secara sistem)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90600" y="2270125"/>
            <a:ext cx="7086600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EEF652"/>
                </a:solidFill>
              </a:rPr>
              <a:t>Berpikir sistem vs Non sistem :</a:t>
            </a:r>
          </a:p>
          <a:p>
            <a:endParaRPr lang="en-US">
              <a:solidFill>
                <a:srgbClr val="66FFFF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66FFFF"/>
                </a:solidFill>
              </a:rPr>
              <a:t> Sistem manusia adalah keseluruhan dari kepala, tangan</a:t>
            </a:r>
          </a:p>
          <a:p>
            <a:r>
              <a:rPr lang="en-US">
                <a:solidFill>
                  <a:srgbClr val="66FFFF"/>
                </a:solidFill>
              </a:rPr>
              <a:t>   perut, kaki, dll yang membuat kita hidup, sadar, </a:t>
            </a:r>
          </a:p>
          <a:p>
            <a:r>
              <a:rPr lang="en-US">
                <a:solidFill>
                  <a:srgbClr val="66FFFF"/>
                </a:solidFill>
              </a:rPr>
              <a:t>   dan berpikir.</a:t>
            </a:r>
          </a:p>
          <a:p>
            <a:endParaRPr lang="en-US">
              <a:solidFill>
                <a:srgbClr val="66FFFF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66FFFF"/>
                </a:solidFill>
              </a:rPr>
              <a:t> Mempelajari masing-masing bagian hanya akan</a:t>
            </a:r>
          </a:p>
          <a:p>
            <a:r>
              <a:rPr lang="en-US">
                <a:solidFill>
                  <a:srgbClr val="66FFFF"/>
                </a:solidFill>
              </a:rPr>
              <a:t>   memahami fungsi dari setiap bagian tetapi tidak akan</a:t>
            </a:r>
          </a:p>
          <a:p>
            <a:r>
              <a:rPr lang="en-US">
                <a:solidFill>
                  <a:srgbClr val="66FFFF"/>
                </a:solidFill>
              </a:rPr>
              <a:t>   mendapati karakteristik secara keseluruhan.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320925" y="790575"/>
            <a:ext cx="4467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SYSTEM THINKING</a:t>
            </a:r>
          </a:p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(Berpikir secara sistem)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320925" y="714375"/>
            <a:ext cx="4467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SYSTEM THINKING</a:t>
            </a:r>
          </a:p>
          <a:p>
            <a:pPr algn="ctr">
              <a:lnSpc>
                <a:spcPct val="7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(Berpikir secara sistem)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90563" y="2797175"/>
            <a:ext cx="6819900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Shifting the burden (Pengalihan beban)</a:t>
            </a:r>
          </a:p>
          <a:p>
            <a:pPr marL="457200" indent="-457200">
              <a:buFontTx/>
              <a:buAutoNum type="arabicPeriod"/>
            </a:pPr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Limits to growth (Batas-batas pertumbuhan)</a:t>
            </a:r>
          </a:p>
          <a:p>
            <a:pPr marL="457200" indent="-457200">
              <a:buFontTx/>
              <a:buAutoNum type="arabicPeriod"/>
            </a:pPr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Balancing with delay (Perimbangan dg perlambatan)</a:t>
            </a:r>
          </a:p>
          <a:p>
            <a:pPr marL="457200" indent="-457200">
              <a:buFontTx/>
              <a:buAutoNum type="arabicPeriod"/>
            </a:pPr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Routine defensive (Mempertahankan rutinitas)</a:t>
            </a:r>
          </a:p>
          <a:p>
            <a:pPr marL="457200" indent="-457200">
              <a:buFontTx/>
              <a:buAutoNum type="arabicPeriod"/>
            </a:pPr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Fixed that fail (Perbaikan yang gagal)</a:t>
            </a:r>
          </a:p>
          <a:p>
            <a:pPr marL="457200" indent="-457200">
              <a:buFontTx/>
              <a:buAutoNum type="arabicPeriod"/>
            </a:pPr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Eroding goals (Menurunkan tujuan)</a:t>
            </a:r>
          </a:p>
          <a:p>
            <a:pPr marL="457200" indent="-457200">
              <a:buFontTx/>
              <a:buAutoNum type="arabicPeriod"/>
            </a:pPr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Escalation (Percepatan)</a:t>
            </a:r>
          </a:p>
          <a:p>
            <a:pPr marL="457200" indent="-457200">
              <a:buFontTx/>
              <a:buAutoNum type="arabicPeriod"/>
            </a:pPr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Growth &amp; under investment </a:t>
            </a:r>
          </a:p>
          <a:p>
            <a:pPr marL="457200" indent="-457200"/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	(Perubahan dan pengaruh investasi)</a:t>
            </a:r>
          </a:p>
          <a:p>
            <a:pPr marL="457200" indent="-457200"/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9.  Tragedy of the commons (Malapetaka bersama)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62000" y="2009775"/>
            <a:ext cx="3600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POLA DASAR (ARCHETYPE) :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d-ID">
              <a:solidFill>
                <a:srgbClr val="EEF652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95338" y="1631950"/>
            <a:ext cx="77438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800" b="1" i="1">
                <a:solidFill>
                  <a:schemeClr val="bg1"/>
                </a:solidFill>
              </a:rPr>
              <a:t>“</a:t>
            </a:r>
            <a:r>
              <a:rPr lang="en-US" sz="2800" b="1" i="1"/>
              <a:t>Shifting the burden” (pengalihan beban) :</a:t>
            </a:r>
          </a:p>
          <a:p>
            <a:pPr marL="457200" indent="-457200"/>
            <a:endParaRPr lang="en-US" sz="2800" b="1" i="1"/>
          </a:p>
          <a:p>
            <a:pPr marL="457200" indent="-457200"/>
            <a:r>
              <a:rPr lang="en-US"/>
              <a:t>adalah penyelesaian masalah secara simptomatis (gejala yang</a:t>
            </a:r>
          </a:p>
          <a:p>
            <a:pPr marL="457200" indent="-457200"/>
            <a:r>
              <a:rPr lang="en-US"/>
              <a:t>nampak saja)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tidak mendasar sehingga masalah hanya</a:t>
            </a:r>
          </a:p>
          <a:p>
            <a:pPr marL="457200" indent="-457200"/>
            <a:r>
              <a:rPr lang="en-US"/>
              <a:t>bisa dipecahkan sementara; sedangkan masalah pokoknya </a:t>
            </a:r>
          </a:p>
          <a:p>
            <a:pPr marL="457200" indent="-457200"/>
            <a:r>
              <a:rPr lang="en-US"/>
              <a:t>tidak terselesaikan.</a:t>
            </a:r>
          </a:p>
          <a:p>
            <a:pPr marL="457200" indent="-457200"/>
            <a:r>
              <a:rPr lang="en-US"/>
              <a:t>Contoh :</a:t>
            </a:r>
          </a:p>
          <a:p>
            <a:pPr marL="457200" indent="-457200">
              <a:buFontTx/>
              <a:buAutoNum type="alphaLcPeriod"/>
            </a:pPr>
            <a:r>
              <a:rPr lang="en-US"/>
              <a:t>Mengalihkan kendaraan kearah lain untuk menghindari</a:t>
            </a:r>
          </a:p>
          <a:p>
            <a:pPr marL="457200" indent="-457200"/>
            <a:r>
              <a:rPr lang="en-US"/>
              <a:t>	kemacetan disuatu tempat menyebabkan kemacetan </a:t>
            </a:r>
          </a:p>
          <a:p>
            <a:pPr marL="457200" indent="-457200"/>
            <a:r>
              <a:rPr lang="en-US"/>
              <a:t>	ditempat lain.</a:t>
            </a:r>
          </a:p>
          <a:p>
            <a:pPr marL="457200" indent="-457200">
              <a:buFontTx/>
              <a:buAutoNum type="alphaLcPeriod" startAt="2"/>
            </a:pPr>
            <a:r>
              <a:rPr lang="en-US"/>
              <a:t>Membayar utang dengan meminjam uang dari orang lain</a:t>
            </a:r>
          </a:p>
          <a:p>
            <a:pPr marL="457200" indent="-457200"/>
            <a:r>
              <a:rPr lang="en-US"/>
              <a:t>	(Gali lubang tutup lubang).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800350" y="958850"/>
            <a:ext cx="3600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POLA DASAR (ARCHETYPE) :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utoUpdateAnimBg="0"/>
      <p:bldP spid="2663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294063" y="1724025"/>
            <a:ext cx="1752600" cy="990600"/>
          </a:xfrm>
          <a:prstGeom prst="rect">
            <a:avLst/>
          </a:prstGeom>
          <a:solidFill>
            <a:srgbClr val="48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-2540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GB">
              <a:solidFill>
                <a:srgbClr val="EEF652"/>
              </a:solidFill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800350" y="457200"/>
            <a:ext cx="3600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POLA DASAR (ARCHETYPE) :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3362325" y="2362200"/>
            <a:ext cx="1752600" cy="1752600"/>
          </a:xfrm>
          <a:prstGeom prst="ellipse">
            <a:avLst/>
          </a:prstGeom>
          <a:noFill/>
          <a:ln w="9525">
            <a:solidFill>
              <a:srgbClr val="EEF65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3294063" y="4162425"/>
            <a:ext cx="1752600" cy="1752600"/>
          </a:xfrm>
          <a:prstGeom prst="ellipse">
            <a:avLst/>
          </a:prstGeom>
          <a:noFill/>
          <a:ln w="9525">
            <a:solidFill>
              <a:srgbClr val="EEF65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332163" y="3705225"/>
            <a:ext cx="1752600" cy="609600"/>
          </a:xfrm>
          <a:prstGeom prst="rect">
            <a:avLst/>
          </a:prstGeom>
          <a:solidFill>
            <a:srgbClr val="4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446463" y="3781425"/>
            <a:ext cx="1600200" cy="396875"/>
          </a:xfrm>
          <a:prstGeom prst="rect">
            <a:avLst/>
          </a:prstGeom>
          <a:solidFill>
            <a:srgbClr val="48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EEF652"/>
                </a:solidFill>
              </a:rPr>
              <a:t>OPK BERAS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411538" y="1812925"/>
            <a:ext cx="1660525" cy="825500"/>
          </a:xfrm>
          <a:prstGeom prst="rect">
            <a:avLst/>
          </a:prstGeom>
          <a:solidFill>
            <a:srgbClr val="48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solidFill>
                  <a:srgbClr val="EEF652"/>
                </a:solidFill>
              </a:rPr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solidFill>
                  <a:srgbClr val="EEF652"/>
                </a:solidFill>
              </a:rPr>
              <a:t>FIKTIF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solidFill>
                  <a:srgbClr val="EEF652"/>
                </a:solidFill>
              </a:rPr>
              <a:t>(symptomatic)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686050" y="5507038"/>
            <a:ext cx="3055938" cy="1069975"/>
          </a:xfrm>
          <a:prstGeom prst="rect">
            <a:avLst/>
          </a:prstGeom>
          <a:solidFill>
            <a:srgbClr val="48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Advocacy KADES</a:t>
            </a:r>
          </a:p>
          <a:p>
            <a:pPr algn="ctr">
              <a:lnSpc>
                <a:spcPct val="80000"/>
              </a:lnSpc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Penjelasan pentingnya JPS</a:t>
            </a:r>
          </a:p>
          <a:p>
            <a:pPr algn="ctr">
              <a:lnSpc>
                <a:spcPct val="80000"/>
              </a:lnSpc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Data miskin benar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solidFill>
                  <a:srgbClr val="EEF652"/>
                </a:solidFill>
              </a:rPr>
              <a:t>(fundamental)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 rot="4133575">
            <a:off x="3344863" y="3502025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F652"/>
                </a:solidFill>
              </a:rPr>
              <a:t>&gt;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 rot="7129642">
            <a:off x="4792663" y="5203825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F652"/>
                </a:solidFill>
              </a:rPr>
              <a:t>&gt;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 rot="-2375270">
            <a:off x="3471863" y="4086225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F652"/>
                </a:solidFill>
              </a:rPr>
              <a:t>&gt;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 rot="-6697932">
            <a:off x="4683125" y="24130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EEF652"/>
                </a:solidFill>
              </a:rPr>
              <a:t>&gt;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5148263" y="4710113"/>
            <a:ext cx="1368425" cy="549275"/>
          </a:xfrm>
          <a:prstGeom prst="rect">
            <a:avLst/>
          </a:prstGeom>
          <a:solidFill>
            <a:srgbClr val="48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>
                <a:solidFill>
                  <a:srgbClr val="EEF652"/>
                </a:solidFill>
              </a:rPr>
              <a:t>Penundaan/</a:t>
            </a:r>
          </a:p>
          <a:p>
            <a:pPr algn="ctr">
              <a:lnSpc>
                <a:spcPct val="75000"/>
              </a:lnSpc>
            </a:pPr>
            <a:r>
              <a:rPr lang="en-US" sz="2000">
                <a:solidFill>
                  <a:srgbClr val="EEF652"/>
                </a:solidFill>
              </a:rPr>
              <a:t>pelambatan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6265863" y="3062288"/>
            <a:ext cx="19907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/>
              <a:t>Efek samping :</a:t>
            </a:r>
          </a:p>
          <a:p>
            <a:pPr>
              <a:buFontTx/>
              <a:buChar char="•"/>
            </a:pPr>
            <a:r>
              <a:rPr lang="en-US" sz="2000"/>
              <a:t> PLKB Pusing</a:t>
            </a:r>
          </a:p>
          <a:p>
            <a:pPr>
              <a:buFontTx/>
              <a:buChar char="•"/>
            </a:pPr>
            <a:r>
              <a:rPr lang="en-US" sz="2000"/>
              <a:t> Frustasi</a:t>
            </a:r>
          </a:p>
          <a:p>
            <a:pPr>
              <a:buFontTx/>
              <a:buChar char="•"/>
            </a:pPr>
            <a:r>
              <a:rPr lang="en-US" sz="2000"/>
              <a:t> Merasa bersalah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1295400" y="958850"/>
            <a:ext cx="65801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800" b="1" i="1"/>
              <a:t>“Shifting the burden” (pengalihan beban) :</a:t>
            </a:r>
          </a:p>
          <a:p>
            <a:pPr marL="457200" indent="-457200"/>
            <a:endParaRPr lang="en-US" sz="2800" b="1" i="1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764088" y="4410075"/>
            <a:ext cx="469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EEF652"/>
                </a:solidFill>
              </a:rPr>
              <a:t>=</a:t>
            </a:r>
          </a:p>
        </p:txBody>
      </p:sp>
      <p:sp>
        <p:nvSpPr>
          <p:cNvPr id="45088" name="Arc 32"/>
          <p:cNvSpPr>
            <a:spLocks/>
          </p:cNvSpPr>
          <p:nvPr/>
        </p:nvSpPr>
        <p:spPr bwMode="auto">
          <a:xfrm>
            <a:off x="5351463" y="2443163"/>
            <a:ext cx="1679575" cy="990600"/>
          </a:xfrm>
          <a:custGeom>
            <a:avLst/>
            <a:gdLst>
              <a:gd name="T0" fmla="*/ 0 w 25057"/>
              <a:gd name="T1" fmla="*/ 584683 h 21600"/>
              <a:gd name="T2" fmla="*/ 112582198 w 25057"/>
              <a:gd name="T3" fmla="*/ 45430012 h 21600"/>
              <a:gd name="T4" fmla="*/ 15532432 w 25057"/>
              <a:gd name="T5" fmla="*/ 45430012 h 21600"/>
              <a:gd name="T6" fmla="*/ 0 60000 65536"/>
              <a:gd name="T7" fmla="*/ 0 60000 65536"/>
              <a:gd name="T8" fmla="*/ 0 60000 65536"/>
              <a:gd name="T9" fmla="*/ 0 w 25057"/>
              <a:gd name="T10" fmla="*/ 0 h 21600"/>
              <a:gd name="T11" fmla="*/ 25057 w 250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57" h="21600" fill="none" extrusionOk="0">
                <a:moveTo>
                  <a:pt x="0" y="278"/>
                </a:moveTo>
                <a:cubicBezTo>
                  <a:pt x="1143" y="93"/>
                  <a:pt x="2299" y="-1"/>
                  <a:pt x="3457" y="0"/>
                </a:cubicBezTo>
                <a:cubicBezTo>
                  <a:pt x="15386" y="0"/>
                  <a:pt x="25057" y="9670"/>
                  <a:pt x="25057" y="21600"/>
                </a:cubicBezTo>
              </a:path>
              <a:path w="25057" h="21600" stroke="0" extrusionOk="0">
                <a:moveTo>
                  <a:pt x="0" y="278"/>
                </a:moveTo>
                <a:cubicBezTo>
                  <a:pt x="1143" y="93"/>
                  <a:pt x="2299" y="-1"/>
                  <a:pt x="3457" y="0"/>
                </a:cubicBezTo>
                <a:cubicBezTo>
                  <a:pt x="15386" y="0"/>
                  <a:pt x="25057" y="9670"/>
                  <a:pt x="25057" y="21600"/>
                </a:cubicBezTo>
                <a:lnTo>
                  <a:pt x="3457" y="2160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5089" name="Arc 33"/>
          <p:cNvSpPr>
            <a:spLocks/>
          </p:cNvSpPr>
          <p:nvPr/>
        </p:nvSpPr>
        <p:spPr bwMode="auto">
          <a:xfrm rot="6362620">
            <a:off x="5569744" y="4861719"/>
            <a:ext cx="1639888" cy="990600"/>
          </a:xfrm>
          <a:custGeom>
            <a:avLst/>
            <a:gdLst>
              <a:gd name="T0" fmla="*/ 0 w 24464"/>
              <a:gd name="T1" fmla="*/ 401698 h 21600"/>
              <a:gd name="T2" fmla="*/ 109926121 w 24464"/>
              <a:gd name="T3" fmla="*/ 45430012 h 21600"/>
              <a:gd name="T4" fmla="*/ 12869072 w 24464"/>
              <a:gd name="T5" fmla="*/ 45430012 h 21600"/>
              <a:gd name="T6" fmla="*/ 0 60000 65536"/>
              <a:gd name="T7" fmla="*/ 0 60000 65536"/>
              <a:gd name="T8" fmla="*/ 0 60000 65536"/>
              <a:gd name="T9" fmla="*/ 0 w 24464"/>
              <a:gd name="T10" fmla="*/ 0 h 21600"/>
              <a:gd name="T11" fmla="*/ 24464 w 24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64" h="21600" fill="none" extrusionOk="0">
                <a:moveTo>
                  <a:pt x="-1" y="190"/>
                </a:moveTo>
                <a:cubicBezTo>
                  <a:pt x="949" y="63"/>
                  <a:pt x="1906" y="-1"/>
                  <a:pt x="2864" y="0"/>
                </a:cubicBezTo>
                <a:cubicBezTo>
                  <a:pt x="14793" y="0"/>
                  <a:pt x="24464" y="9670"/>
                  <a:pt x="24464" y="21600"/>
                </a:cubicBezTo>
              </a:path>
              <a:path w="24464" h="21600" stroke="0" extrusionOk="0">
                <a:moveTo>
                  <a:pt x="-1" y="190"/>
                </a:moveTo>
                <a:cubicBezTo>
                  <a:pt x="949" y="63"/>
                  <a:pt x="1906" y="-1"/>
                  <a:pt x="2864" y="0"/>
                </a:cubicBezTo>
                <a:cubicBezTo>
                  <a:pt x="14793" y="0"/>
                  <a:pt x="24464" y="9670"/>
                  <a:pt x="24464" y="21600"/>
                </a:cubicBezTo>
                <a:lnTo>
                  <a:pt x="2864" y="2160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61" grpId="0" autoUpdateAnimBg="0"/>
      <p:bldP spid="45062" grpId="0" animBg="1"/>
      <p:bldP spid="45063" grpId="0" animBg="1" autoUpdateAnimBg="0"/>
      <p:bldP spid="45064" grpId="0" animBg="1"/>
      <p:bldP spid="45065" grpId="0" animBg="1" autoUpdateAnimBg="0"/>
      <p:bldP spid="45067" grpId="0" animBg="1" autoUpdateAnimBg="0"/>
      <p:bldP spid="45069" grpId="0" animBg="1" autoUpdateAnimBg="0"/>
      <p:bldP spid="45070" grpId="0" autoUpdateAnimBg="0"/>
      <p:bldP spid="45071" grpId="0" autoUpdateAnimBg="0"/>
      <p:bldP spid="45072" grpId="0" autoUpdateAnimBg="0"/>
      <p:bldP spid="45073" grpId="0" autoUpdateAnimBg="0"/>
      <p:bldP spid="45075" grpId="0" animBg="1" autoUpdateAnimBg="0"/>
      <p:bldP spid="45078" grpId="0" autoUpdateAnimBg="0"/>
      <p:bldP spid="45082" grpId="0" autoUpdateAnimBg="0"/>
      <p:bldP spid="45074" grpId="0" autoUpdateAnimBg="0"/>
      <p:bldP spid="45088" grpId="0" animBg="1"/>
      <p:bldP spid="450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5613" y="1222375"/>
          <a:ext cx="4421187" cy="3170238"/>
        </p:xfrm>
        <a:graphic>
          <a:graphicData uri="http://schemas.openxmlformats.org/presentationml/2006/ole">
            <p:oleObj spid="_x0000_s1026" name="Document" r:id="rId3" imgW="5486400" imgH="3943440" progId="Word.Document.8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1374775"/>
            <a:ext cx="4267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charset="0"/>
                <a:cs typeface="Arial" charset="0"/>
              </a:rPr>
              <a:t>Jawaban yg benar</a:t>
            </a:r>
            <a:r>
              <a:rPr lang="en-GB" b="1">
                <a:latin typeface="Arial" charset="0"/>
                <a:cs typeface="Arial" charset="0"/>
              </a:rPr>
              <a:t>: </a:t>
            </a:r>
            <a:endParaRPr lang="en-GB">
              <a:latin typeface="Century Gothic" pitchFamily="34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Buka kulkas, dan masukkan jerapahnya</a:t>
            </a:r>
            <a:r>
              <a:rPr lang="en-GB" b="1">
                <a:latin typeface="Arial" charset="0"/>
                <a:cs typeface="Arial" charset="0"/>
              </a:rPr>
              <a:t> </a:t>
            </a:r>
            <a:r>
              <a:rPr lang="en-US" b="1">
                <a:latin typeface="Arial" charset="0"/>
                <a:cs typeface="Arial" charset="0"/>
              </a:rPr>
              <a:t>dan tutup kembali kulkasnya</a:t>
            </a:r>
            <a:r>
              <a:rPr lang="en-GB" b="1">
                <a:latin typeface="Arial" charset="0"/>
                <a:cs typeface="Arial" charset="0"/>
              </a:rPr>
              <a:t> </a:t>
            </a:r>
            <a:endParaRPr lang="en-GB">
              <a:latin typeface="Century Gothic" pitchFamily="34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(Bisa atau ngga terserah, pokoknya masukin aja)</a:t>
            </a:r>
            <a:r>
              <a:rPr lang="en-GB" b="1">
                <a:latin typeface="Arial" charset="0"/>
                <a:cs typeface="Arial" charset="0"/>
              </a:rPr>
              <a:t> </a:t>
            </a:r>
          </a:p>
          <a:p>
            <a:endParaRPr lang="en-GB" b="1">
              <a:latin typeface="Arial" charset="0"/>
              <a:cs typeface="Arial" charset="0"/>
            </a:endParaRPr>
          </a:p>
          <a:p>
            <a:endParaRPr lang="en-GB">
              <a:latin typeface="Century Gothic" pitchFamily="34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Test ini menguji apakah Anda merespon hal yang sederhana dengan cara yang kompleks</a:t>
            </a:r>
            <a:endParaRPr lang="en-US"/>
          </a:p>
        </p:txBody>
      </p:sp>
      <p:pic>
        <p:nvPicPr>
          <p:cNvPr id="1028" name="Picture 4" descr="j02081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219200"/>
            <a:ext cx="3852863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j013824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114800"/>
            <a:ext cx="9477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95338" y="1631950"/>
            <a:ext cx="7510462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800" b="1" i="1"/>
              <a:t>“Limits to growth” (Batas-batas pertumbuhan</a:t>
            </a:r>
            <a:r>
              <a:rPr lang="en-US" sz="2800" b="1"/>
              <a:t>) :</a:t>
            </a:r>
          </a:p>
          <a:p>
            <a:pPr marL="457200" indent="-457200"/>
            <a:endParaRPr lang="en-US" sz="2800" b="1" i="1"/>
          </a:p>
          <a:p>
            <a:pPr marL="457200" indent="-457200"/>
            <a:r>
              <a:rPr lang="en-US"/>
              <a:t>adalah pertumbuhan yang terus-menerus berlangsung</a:t>
            </a:r>
          </a:p>
          <a:p>
            <a:pPr marL="457200" indent="-457200"/>
            <a:r>
              <a:rPr lang="en-US"/>
              <a:t>sampai pada suatu saat dimana kontrol pembatas di</a:t>
            </a:r>
          </a:p>
          <a:p>
            <a:pPr marL="457200" indent="-457200"/>
            <a:r>
              <a:rPr lang="en-US"/>
              <a:t>gunakan maka pertumbuhan akan melambat.</a:t>
            </a:r>
          </a:p>
          <a:p>
            <a:pPr marL="457200" indent="-457200"/>
            <a:r>
              <a:rPr lang="en-US"/>
              <a:t>Contoh :</a:t>
            </a:r>
          </a:p>
          <a:p>
            <a:pPr marL="457200" indent="-457200">
              <a:buFontTx/>
              <a:buAutoNum type="alphaLcPeriod"/>
            </a:pPr>
            <a:r>
              <a:rPr lang="en-US"/>
              <a:t>Pertumbuhan/ peningkatan jumlah akseptor bertambah</a:t>
            </a:r>
          </a:p>
          <a:p>
            <a:pPr marL="457200" indent="-457200"/>
            <a:r>
              <a:rPr lang="en-US"/>
              <a:t>	terus sampai pada jumlah tertentu makin menurun</a:t>
            </a:r>
          </a:p>
          <a:p>
            <a:pPr marL="457200" indent="-457200"/>
            <a:r>
              <a:rPr lang="en-US"/>
              <a:t>	karena sisa PUS yang makin sedikit dan hanya PUS</a:t>
            </a:r>
          </a:p>
          <a:p>
            <a:pPr marL="457200" indent="-457200"/>
            <a:r>
              <a:rPr lang="en-US"/>
              <a:t>	yang bukan sasaran (baru kawin, anak sudah besar, dll).</a:t>
            </a:r>
          </a:p>
          <a:p>
            <a:pPr marL="457200" indent="-457200"/>
            <a:r>
              <a:rPr lang="en-US"/>
              <a:t>b.	Contoh lain 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771775" y="914400"/>
            <a:ext cx="3600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POLA DASAR (ARCHETYPE) :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3"/>
          <p:cNvSpPr>
            <a:spLocks noChangeArrowheads="1"/>
          </p:cNvSpPr>
          <p:nvPr/>
        </p:nvSpPr>
        <p:spPr bwMode="auto">
          <a:xfrm>
            <a:off x="-2540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d-ID">
              <a:solidFill>
                <a:srgbClr val="EEF652"/>
              </a:solidFill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800350" y="609600"/>
            <a:ext cx="3600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100" i="1">
                <a:solidFill>
                  <a:srgbClr val="FFFF00"/>
                </a:solidFill>
                <a:latin typeface="Tahoma" pitchFamily="34" charset="0"/>
              </a:rPr>
              <a:t>POLA DASAR (ARCHETYPE) :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5559425" y="2316163"/>
            <a:ext cx="2979738" cy="641350"/>
          </a:xfrm>
          <a:prstGeom prst="rect">
            <a:avLst/>
          </a:prstGeom>
          <a:solidFill>
            <a:srgbClr val="48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  MOTIVASI KADER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000">
                <a:solidFill>
                  <a:srgbClr val="EEF652"/>
                </a:solidFill>
              </a:rPr>
              <a:t>PEMBINAAN INTENSIF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608638" y="3978275"/>
            <a:ext cx="2093912" cy="1079500"/>
          </a:xfrm>
          <a:prstGeom prst="rect">
            <a:avLst/>
          </a:prstGeom>
          <a:solidFill>
            <a:srgbClr val="4800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2000">
                <a:solidFill>
                  <a:srgbClr val="99FFCC"/>
                </a:solidFill>
              </a:rPr>
              <a:t> KADER JENUH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>
                <a:solidFill>
                  <a:srgbClr val="99FFCC"/>
                </a:solidFill>
              </a:rPr>
              <a:t> KADER ACUH</a:t>
            </a:r>
            <a:br>
              <a:rPr lang="en-US" sz="2000">
                <a:solidFill>
                  <a:srgbClr val="99FFCC"/>
                </a:solidFill>
              </a:rPr>
            </a:br>
            <a:r>
              <a:rPr lang="en-US" sz="2000">
                <a:solidFill>
                  <a:srgbClr val="99FFCC"/>
                </a:solidFill>
              </a:rPr>
              <a:t>  TAK ACUH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>
                <a:solidFill>
                  <a:srgbClr val="99FFCC"/>
                </a:solidFill>
              </a:rPr>
              <a:t> PLKB BOSAN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3460750" y="3987800"/>
            <a:ext cx="1128713" cy="1016000"/>
          </a:xfrm>
          <a:prstGeom prst="rect">
            <a:avLst/>
          </a:prstGeom>
          <a:solidFill>
            <a:srgbClr val="4800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99FFCC"/>
              </a:solidFill>
            </a:endParaRPr>
          </a:p>
          <a:p>
            <a:pPr algn="ctr"/>
            <a:r>
              <a:rPr lang="en-US" sz="2000">
                <a:solidFill>
                  <a:srgbClr val="99FFCC"/>
                </a:solidFill>
              </a:rPr>
              <a:t>KADER</a:t>
            </a:r>
          </a:p>
          <a:p>
            <a:pPr algn="ctr"/>
            <a:r>
              <a:rPr lang="en-US" sz="2000">
                <a:solidFill>
                  <a:srgbClr val="99FFCC"/>
                </a:solidFill>
              </a:rPr>
              <a:t>D.O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1054100" y="3944938"/>
            <a:ext cx="1276350" cy="1079500"/>
          </a:xfrm>
          <a:prstGeom prst="rect">
            <a:avLst/>
          </a:prstGeom>
          <a:solidFill>
            <a:srgbClr val="4800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solidFill>
                  <a:srgbClr val="99FFCC"/>
                </a:solidFill>
              </a:rPr>
              <a:t>REKRUT 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solidFill>
                  <a:srgbClr val="99FFCC"/>
                </a:solidFill>
              </a:rPr>
              <a:t>KADER 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solidFill>
                  <a:srgbClr val="99FFCC"/>
                </a:solidFill>
              </a:rPr>
              <a:t>BARU</a:t>
            </a:r>
          </a:p>
          <a:p>
            <a:pPr algn="ctr">
              <a:lnSpc>
                <a:spcPct val="80000"/>
              </a:lnSpc>
            </a:pPr>
            <a:endParaRPr lang="en-US" sz="2000">
              <a:solidFill>
                <a:srgbClr val="99FFCC"/>
              </a:solidFill>
            </a:endParaRP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6781800" y="3200400"/>
            <a:ext cx="469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EEF652"/>
                </a:solidFill>
              </a:rPr>
              <a:t>=</a:t>
            </a:r>
          </a:p>
        </p:txBody>
      </p:sp>
      <p:sp>
        <p:nvSpPr>
          <p:cNvPr id="47132" name="Rectangle 2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71563"/>
            <a:ext cx="7772400" cy="1143000"/>
          </a:xfrm>
        </p:spPr>
        <p:txBody>
          <a:bodyPr/>
          <a:lstStyle/>
          <a:p>
            <a:pPr algn="l"/>
            <a:r>
              <a:rPr lang="en-US" sz="2800" b="1" i="1" smtClean="0"/>
              <a:t>“Limits to growth” (Batas-batas pertumbuhan</a:t>
            </a:r>
            <a:r>
              <a:rPr lang="en-US" sz="2800" b="1" smtClean="0"/>
              <a:t>) :</a:t>
            </a:r>
            <a:br>
              <a:rPr lang="en-US" sz="2800" b="1" smtClean="0"/>
            </a:br>
            <a:endParaRPr lang="en-US" sz="2800" b="1" i="1" smtClean="0"/>
          </a:p>
        </p:txBody>
      </p:sp>
      <p:sp>
        <p:nvSpPr>
          <p:cNvPr id="47133" name="Arc 29"/>
          <p:cNvSpPr>
            <a:spLocks/>
          </p:cNvSpPr>
          <p:nvPr/>
        </p:nvSpPr>
        <p:spPr bwMode="auto">
          <a:xfrm rot="-1955472">
            <a:off x="1895475" y="3149600"/>
            <a:ext cx="1930400" cy="1533525"/>
          </a:xfrm>
          <a:custGeom>
            <a:avLst/>
            <a:gdLst>
              <a:gd name="T0" fmla="*/ 0 w 27405"/>
              <a:gd name="T1" fmla="*/ 4123123 h 21600"/>
              <a:gd name="T2" fmla="*/ 135976795 w 27405"/>
              <a:gd name="T3" fmla="*/ 99383708 h 21600"/>
              <a:gd name="T4" fmla="*/ 29209865 w 27405"/>
              <a:gd name="T5" fmla="*/ 108874946 h 21600"/>
              <a:gd name="T6" fmla="*/ 0 60000 65536"/>
              <a:gd name="T7" fmla="*/ 0 60000 65536"/>
              <a:gd name="T8" fmla="*/ 0 60000 65536"/>
              <a:gd name="T9" fmla="*/ 0 w 27405"/>
              <a:gd name="T10" fmla="*/ 0 h 21600"/>
              <a:gd name="T11" fmla="*/ 27405 w 274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05" h="21600" fill="none" extrusionOk="0">
                <a:moveTo>
                  <a:pt x="-1" y="817"/>
                </a:moveTo>
                <a:cubicBezTo>
                  <a:pt x="1915" y="275"/>
                  <a:pt x="3896" y="-1"/>
                  <a:pt x="5887" y="0"/>
                </a:cubicBezTo>
                <a:cubicBezTo>
                  <a:pt x="17086" y="0"/>
                  <a:pt x="26428" y="8560"/>
                  <a:pt x="27404" y="19717"/>
                </a:cubicBezTo>
              </a:path>
              <a:path w="27405" h="21600" stroke="0" extrusionOk="0">
                <a:moveTo>
                  <a:pt x="-1" y="817"/>
                </a:moveTo>
                <a:cubicBezTo>
                  <a:pt x="1915" y="275"/>
                  <a:pt x="3896" y="-1"/>
                  <a:pt x="5887" y="0"/>
                </a:cubicBezTo>
                <a:cubicBezTo>
                  <a:pt x="17086" y="0"/>
                  <a:pt x="26428" y="8560"/>
                  <a:pt x="27404" y="19717"/>
                </a:cubicBezTo>
                <a:lnTo>
                  <a:pt x="5887" y="2160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34" name="Arc 30"/>
          <p:cNvSpPr>
            <a:spLocks/>
          </p:cNvSpPr>
          <p:nvPr/>
        </p:nvSpPr>
        <p:spPr bwMode="auto">
          <a:xfrm rot="2312730" flipH="1">
            <a:off x="4324350" y="3186113"/>
            <a:ext cx="1776413" cy="1533525"/>
          </a:xfrm>
          <a:custGeom>
            <a:avLst/>
            <a:gdLst>
              <a:gd name="T0" fmla="*/ 0 w 25218"/>
              <a:gd name="T1" fmla="*/ 1567603 h 21600"/>
              <a:gd name="T2" fmla="*/ 125134549 w 25218"/>
              <a:gd name="T3" fmla="*/ 102811206 h 21600"/>
              <a:gd name="T4" fmla="*/ 18121623 w 25218"/>
              <a:gd name="T5" fmla="*/ 108874946 h 21600"/>
              <a:gd name="T6" fmla="*/ 0 60000 65536"/>
              <a:gd name="T7" fmla="*/ 0 60000 65536"/>
              <a:gd name="T8" fmla="*/ 0 60000 65536"/>
              <a:gd name="T9" fmla="*/ 0 w 25218"/>
              <a:gd name="T10" fmla="*/ 0 h 21600"/>
              <a:gd name="T11" fmla="*/ 25218 w 252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18" h="21600" fill="none" extrusionOk="0">
                <a:moveTo>
                  <a:pt x="-1" y="310"/>
                </a:moveTo>
                <a:cubicBezTo>
                  <a:pt x="1206" y="104"/>
                  <a:pt x="2428" y="-1"/>
                  <a:pt x="3652" y="0"/>
                </a:cubicBezTo>
                <a:cubicBezTo>
                  <a:pt x="15113" y="0"/>
                  <a:pt x="24580" y="8952"/>
                  <a:pt x="25218" y="20396"/>
                </a:cubicBezTo>
              </a:path>
              <a:path w="25218" h="21600" stroke="0" extrusionOk="0">
                <a:moveTo>
                  <a:pt x="-1" y="310"/>
                </a:moveTo>
                <a:cubicBezTo>
                  <a:pt x="1206" y="104"/>
                  <a:pt x="2428" y="-1"/>
                  <a:pt x="3652" y="0"/>
                </a:cubicBezTo>
                <a:cubicBezTo>
                  <a:pt x="15113" y="0"/>
                  <a:pt x="24580" y="8952"/>
                  <a:pt x="25218" y="20396"/>
                </a:cubicBezTo>
                <a:lnTo>
                  <a:pt x="3652" y="2160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35" name="Arc 31"/>
          <p:cNvSpPr>
            <a:spLocks/>
          </p:cNvSpPr>
          <p:nvPr/>
        </p:nvSpPr>
        <p:spPr bwMode="auto">
          <a:xfrm rot="1955472" flipV="1">
            <a:off x="1852613" y="4232275"/>
            <a:ext cx="1960562" cy="1533525"/>
          </a:xfrm>
          <a:custGeom>
            <a:avLst/>
            <a:gdLst>
              <a:gd name="T0" fmla="*/ 0 w 27827"/>
              <a:gd name="T1" fmla="*/ 4894359 h 21600"/>
              <a:gd name="T2" fmla="*/ 138132147 w 27827"/>
              <a:gd name="T3" fmla="*/ 94917815 h 21600"/>
              <a:gd name="T4" fmla="*/ 31794190 w 27827"/>
              <a:gd name="T5" fmla="*/ 108874946 h 21600"/>
              <a:gd name="T6" fmla="*/ 0 60000 65536"/>
              <a:gd name="T7" fmla="*/ 0 60000 65536"/>
              <a:gd name="T8" fmla="*/ 0 60000 65536"/>
              <a:gd name="T9" fmla="*/ 0 w 27827"/>
              <a:gd name="T10" fmla="*/ 0 h 21600"/>
              <a:gd name="T11" fmla="*/ 27827 w 2782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827" h="21600" fill="none" extrusionOk="0">
                <a:moveTo>
                  <a:pt x="0" y="971"/>
                </a:moveTo>
                <a:cubicBezTo>
                  <a:pt x="2074" y="327"/>
                  <a:pt x="4233" y="-1"/>
                  <a:pt x="6405" y="0"/>
                </a:cubicBezTo>
                <a:cubicBezTo>
                  <a:pt x="17263" y="0"/>
                  <a:pt x="26434" y="8061"/>
                  <a:pt x="27826" y="18831"/>
                </a:cubicBezTo>
              </a:path>
              <a:path w="27827" h="21600" stroke="0" extrusionOk="0">
                <a:moveTo>
                  <a:pt x="0" y="971"/>
                </a:moveTo>
                <a:cubicBezTo>
                  <a:pt x="2074" y="327"/>
                  <a:pt x="4233" y="-1"/>
                  <a:pt x="6405" y="0"/>
                </a:cubicBezTo>
                <a:cubicBezTo>
                  <a:pt x="17263" y="0"/>
                  <a:pt x="26434" y="8061"/>
                  <a:pt x="27826" y="18831"/>
                </a:cubicBezTo>
                <a:lnTo>
                  <a:pt x="6405" y="2160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36" name="Arc 32"/>
          <p:cNvSpPr>
            <a:spLocks/>
          </p:cNvSpPr>
          <p:nvPr/>
        </p:nvSpPr>
        <p:spPr bwMode="auto">
          <a:xfrm rot="2142596" flipV="1">
            <a:off x="4356100" y="4243388"/>
            <a:ext cx="1852613" cy="1533525"/>
          </a:xfrm>
          <a:custGeom>
            <a:avLst/>
            <a:gdLst>
              <a:gd name="T0" fmla="*/ 0 w 26298"/>
              <a:gd name="T1" fmla="*/ 2767232 h 21600"/>
              <a:gd name="T2" fmla="*/ 130510869 w 26298"/>
              <a:gd name="T3" fmla="*/ 96535825 h 21600"/>
              <a:gd name="T4" fmla="*/ 24004929 w 26298"/>
              <a:gd name="T5" fmla="*/ 108874946 h 21600"/>
              <a:gd name="T6" fmla="*/ 0 60000 65536"/>
              <a:gd name="T7" fmla="*/ 0 60000 65536"/>
              <a:gd name="T8" fmla="*/ 0 60000 65536"/>
              <a:gd name="T9" fmla="*/ 0 w 26298"/>
              <a:gd name="T10" fmla="*/ 0 h 21600"/>
              <a:gd name="T11" fmla="*/ 26298 w 262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298" h="21600" fill="none" extrusionOk="0">
                <a:moveTo>
                  <a:pt x="-1" y="548"/>
                </a:moveTo>
                <a:cubicBezTo>
                  <a:pt x="1586" y="184"/>
                  <a:pt x="3209" y="-1"/>
                  <a:pt x="4837" y="0"/>
                </a:cubicBezTo>
                <a:cubicBezTo>
                  <a:pt x="15819" y="0"/>
                  <a:pt x="25053" y="8240"/>
                  <a:pt x="26297" y="19152"/>
                </a:cubicBezTo>
              </a:path>
              <a:path w="26298" h="21600" stroke="0" extrusionOk="0">
                <a:moveTo>
                  <a:pt x="-1" y="548"/>
                </a:moveTo>
                <a:cubicBezTo>
                  <a:pt x="1586" y="184"/>
                  <a:pt x="3209" y="-1"/>
                  <a:pt x="4837" y="0"/>
                </a:cubicBezTo>
                <a:cubicBezTo>
                  <a:pt x="15819" y="0"/>
                  <a:pt x="25053" y="8240"/>
                  <a:pt x="26297" y="19152"/>
                </a:cubicBezTo>
                <a:lnTo>
                  <a:pt x="4837" y="2160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38" name="AutoShape 34"/>
          <p:cNvSpPr>
            <a:spLocks noChangeArrowheads="1"/>
          </p:cNvSpPr>
          <p:nvPr/>
        </p:nvSpPr>
        <p:spPr bwMode="auto">
          <a:xfrm>
            <a:off x="4903788" y="4554538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5207000" y="4325938"/>
            <a:ext cx="263525" cy="246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4689475" y="4319588"/>
            <a:ext cx="263525" cy="246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4724400" y="4572000"/>
            <a:ext cx="76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4927600" y="4851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C00"/>
                </a:solidFill>
              </a:rPr>
              <a:t>B</a:t>
            </a:r>
          </a:p>
        </p:txBody>
      </p:sp>
      <p:sp>
        <p:nvSpPr>
          <p:cNvPr id="47151" name="Oval 47"/>
          <p:cNvSpPr>
            <a:spLocks noChangeArrowheads="1"/>
          </p:cNvSpPr>
          <p:nvPr/>
        </p:nvSpPr>
        <p:spPr bwMode="auto">
          <a:xfrm>
            <a:off x="3111500" y="4381500"/>
            <a:ext cx="139700" cy="355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 flipH="1" flipV="1">
            <a:off x="2514600" y="4038600"/>
            <a:ext cx="673100" cy="3429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>
            <a:off x="2514600" y="4038600"/>
            <a:ext cx="660400" cy="685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54" name="AutoShape 50"/>
          <p:cNvSpPr>
            <a:spLocks noChangeArrowheads="1"/>
          </p:cNvSpPr>
          <p:nvPr/>
        </p:nvSpPr>
        <p:spPr bwMode="auto">
          <a:xfrm>
            <a:off x="3060700" y="3683000"/>
            <a:ext cx="127000" cy="381000"/>
          </a:xfrm>
          <a:prstGeom prst="cloudCallout">
            <a:avLst>
              <a:gd name="adj1" fmla="val 78750"/>
              <a:gd name="adj2" fmla="val 341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flipH="1">
            <a:off x="3076575" y="4038600"/>
            <a:ext cx="22225" cy="254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56" name="AutoShape 52"/>
          <p:cNvSpPr>
            <a:spLocks noChangeArrowheads="1"/>
          </p:cNvSpPr>
          <p:nvPr/>
        </p:nvSpPr>
        <p:spPr bwMode="auto">
          <a:xfrm>
            <a:off x="2679700" y="3530600"/>
            <a:ext cx="127000" cy="381000"/>
          </a:xfrm>
          <a:prstGeom prst="cloudCallout">
            <a:avLst>
              <a:gd name="adj1" fmla="val 78750"/>
              <a:gd name="adj2" fmla="val 341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47157" name="AutoShape 53"/>
          <p:cNvSpPr>
            <a:spLocks noChangeArrowheads="1"/>
          </p:cNvSpPr>
          <p:nvPr/>
        </p:nvSpPr>
        <p:spPr bwMode="auto">
          <a:xfrm>
            <a:off x="2870200" y="3581400"/>
            <a:ext cx="127000" cy="381000"/>
          </a:xfrm>
          <a:prstGeom prst="cloudCallout">
            <a:avLst>
              <a:gd name="adj1" fmla="val 468750"/>
              <a:gd name="adj2" fmla="val 120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 flipH="1">
            <a:off x="2720975" y="3898900"/>
            <a:ext cx="22225" cy="254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 flipH="1">
            <a:off x="2886075" y="3937000"/>
            <a:ext cx="22225" cy="254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60" name="Text Box 56"/>
          <p:cNvSpPr txBox="1">
            <a:spLocks noChangeArrowheads="1"/>
          </p:cNvSpPr>
          <p:nvPr/>
        </p:nvSpPr>
        <p:spPr bwMode="auto">
          <a:xfrm>
            <a:off x="2689225" y="4765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C00"/>
                </a:solidFill>
              </a:rPr>
              <a:t>R</a:t>
            </a:r>
          </a:p>
        </p:txBody>
      </p:sp>
      <p:sp>
        <p:nvSpPr>
          <p:cNvPr id="47161" name="Arc 57"/>
          <p:cNvSpPr>
            <a:spLocks/>
          </p:cNvSpPr>
          <p:nvPr/>
        </p:nvSpPr>
        <p:spPr bwMode="auto">
          <a:xfrm rot="18894117" flipV="1">
            <a:off x="6519068" y="3139282"/>
            <a:ext cx="728663" cy="609600"/>
          </a:xfrm>
          <a:custGeom>
            <a:avLst/>
            <a:gdLst>
              <a:gd name="T0" fmla="*/ 0 w 22971"/>
              <a:gd name="T1" fmla="*/ 35052 h 21600"/>
              <a:gd name="T2" fmla="*/ 23113916 w 22971"/>
              <a:gd name="T3" fmla="*/ 17204267 h 21600"/>
              <a:gd name="T4" fmla="*/ 1379514 w 22971"/>
              <a:gd name="T5" fmla="*/ 17204267 h 21600"/>
              <a:gd name="T6" fmla="*/ 0 60000 65536"/>
              <a:gd name="T7" fmla="*/ 0 60000 65536"/>
              <a:gd name="T8" fmla="*/ 0 60000 65536"/>
              <a:gd name="T9" fmla="*/ 0 w 22971"/>
              <a:gd name="T10" fmla="*/ 0 h 21600"/>
              <a:gd name="T11" fmla="*/ 22971 w 229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71" h="21600" fill="none" extrusionOk="0">
                <a:moveTo>
                  <a:pt x="-1" y="43"/>
                </a:moveTo>
                <a:cubicBezTo>
                  <a:pt x="456" y="14"/>
                  <a:pt x="913" y="-1"/>
                  <a:pt x="1371" y="0"/>
                </a:cubicBezTo>
                <a:cubicBezTo>
                  <a:pt x="13300" y="0"/>
                  <a:pt x="22971" y="9670"/>
                  <a:pt x="22971" y="21600"/>
                </a:cubicBezTo>
              </a:path>
              <a:path w="22971" h="21600" stroke="0" extrusionOk="0">
                <a:moveTo>
                  <a:pt x="-1" y="43"/>
                </a:moveTo>
                <a:cubicBezTo>
                  <a:pt x="456" y="14"/>
                  <a:pt x="913" y="-1"/>
                  <a:pt x="1371" y="0"/>
                </a:cubicBezTo>
                <a:cubicBezTo>
                  <a:pt x="13300" y="0"/>
                  <a:pt x="22971" y="9670"/>
                  <a:pt x="22971" y="21600"/>
                </a:cubicBezTo>
                <a:lnTo>
                  <a:pt x="1371" y="2160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5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5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utoUpdateAnimBg="0"/>
      <p:bldP spid="47123" grpId="0" animBg="1" autoUpdateAnimBg="0"/>
      <p:bldP spid="47128" grpId="0" animBg="1" autoUpdateAnimBg="0"/>
      <p:bldP spid="47129" grpId="0" animBg="1" autoUpdateAnimBg="0"/>
      <p:bldP spid="47130" grpId="0" animBg="1" autoUpdateAnimBg="0"/>
      <p:bldP spid="47122" grpId="0" autoUpdateAnimBg="0"/>
      <p:bldP spid="47132" grpId="0" autoUpdateAnimBg="0"/>
      <p:bldP spid="47133" grpId="0" animBg="1"/>
      <p:bldP spid="47134" grpId="0" animBg="1"/>
      <p:bldP spid="47135" grpId="0" animBg="1"/>
      <p:bldP spid="47136" grpId="0" animBg="1"/>
      <p:bldP spid="47138" grpId="0" animBg="1"/>
      <p:bldP spid="47139" grpId="0" animBg="1"/>
      <p:bldP spid="47140" grpId="0" animBg="1"/>
      <p:bldP spid="47141" grpId="0" animBg="1"/>
      <p:bldP spid="47148" grpId="0" autoUpdateAnimBg="0"/>
      <p:bldP spid="47151" grpId="0" animBg="1"/>
      <p:bldP spid="47152" grpId="0" animBg="1"/>
      <p:bldP spid="47153" grpId="0" animBg="1"/>
      <p:bldP spid="47154" grpId="0" animBg="1" autoUpdateAnimBg="0"/>
      <p:bldP spid="47155" grpId="0" animBg="1"/>
      <p:bldP spid="47156" grpId="0" animBg="1" autoUpdateAnimBg="0"/>
      <p:bldP spid="47157" grpId="0" animBg="1" autoUpdateAnimBg="0"/>
      <p:bldP spid="47158" grpId="0" animBg="1"/>
      <p:bldP spid="47159" grpId="0" animBg="1"/>
      <p:bldP spid="47160" grpId="0" autoUpdateAnimBg="0"/>
      <p:bldP spid="4716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2227263" y="271463"/>
            <a:ext cx="46529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HUKUM Disiplin ke-5</a:t>
            </a:r>
          </a:p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Law of the 5</a:t>
            </a:r>
            <a:r>
              <a:rPr lang="en-US" sz="2800" b="1" baseline="30000">
                <a:solidFill>
                  <a:srgbClr val="EAEAEA"/>
                </a:solidFill>
                <a:latin typeface="Tahoma" pitchFamily="34" charset="0"/>
              </a:rPr>
              <a:t>th</a:t>
            </a: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 Discipiine)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14400" y="1584325"/>
            <a:ext cx="69357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000" b="1" i="1"/>
              <a:t>“</a:t>
            </a:r>
            <a:r>
              <a:rPr lang="en-US" sz="2000" b="1" i="1">
                <a:solidFill>
                  <a:schemeClr val="bg1"/>
                </a:solidFill>
              </a:rPr>
              <a:t>Masalah hari ini datang dari solusi yang lalu”.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</a:rPr>
              <a:t>	(Today’s problems come from yesterday’s solution)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a. Masalah pencabutan implan yang muncul saat ini karena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akibat pemenuhan target yang lalu tanpa memperhitungkan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akibatnya.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b. Indonesia kekurangan beras (import) akibat lahan pertanian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dipakai memenuhi kebutuhan perumahan.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914400" y="4343400"/>
            <a:ext cx="7366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US" sz="2000" b="1" i="1">
                <a:solidFill>
                  <a:schemeClr val="bg1"/>
                </a:solidFill>
              </a:rPr>
              <a:t>“Semakin keras anda menekan, semakin keras sistem menekan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</a:rPr>
              <a:t>	anda kembali”.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Contoh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a. Semakin keras anda memaksa orang untuk ber-KB, semakin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keras issue HAM akan menekan anda kembali.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b. Semakin keras anda menekan bola plastik kedalam air, semakin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kuat air melontarkan kembali bola keatas.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  <p:bldP spid="1127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00188" y="1143000"/>
            <a:ext cx="728821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 i="1">
                <a:solidFill>
                  <a:schemeClr val="bg1"/>
                </a:solidFill>
              </a:rPr>
              <a:t>3. 	“Perilaku tumbuh lebih baik sebelum memburuk”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</a:rPr>
              <a:t>	(“Behavior grows better  before it grows worse”)</a:t>
            </a:r>
          </a:p>
          <a:p>
            <a:pPr marL="457200" indent="-457200"/>
            <a:r>
              <a:rPr lang="en-US" sz="2000">
                <a:solidFill>
                  <a:schemeClr val="bg1"/>
                </a:solidFill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a. Suatu kegiatan atau proyek harus terus dievaluasi supaya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hasilnya terus meningkat, karena kalau dibiarkan malah akan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menurun dan bertambah buruk.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b. Laporan dari lapangan setiap bulan masuk, akan tetapi akurasi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datanya tidak pernah diperhatikan maka nilai laporannya makin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lama makin merosot.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2227263" y="271463"/>
            <a:ext cx="46529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HUKUM Disiplin ke-5</a:t>
            </a:r>
          </a:p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Law of the 5</a:t>
            </a:r>
            <a:r>
              <a:rPr lang="en-US" sz="2800" b="1" baseline="30000">
                <a:solidFill>
                  <a:srgbClr val="EAEAEA"/>
                </a:solidFill>
                <a:latin typeface="Tahoma" pitchFamily="34" charset="0"/>
              </a:rPr>
              <a:t>th</a:t>
            </a: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 Discipiine)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7188" y="4000500"/>
            <a:ext cx="85074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4"/>
            </a:pPr>
            <a:r>
              <a:rPr lang="en-US" sz="2000" b="1" i="1">
                <a:solidFill>
                  <a:schemeClr val="bg1"/>
                </a:solidFill>
              </a:rPr>
              <a:t>“Jalan keluar yang mudah biasanya memunculkan masalah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</a:rPr>
              <a:t>	kembali”</a:t>
            </a:r>
          </a:p>
          <a:p>
            <a:pPr marL="457200" indent="-457200"/>
            <a:r>
              <a:rPr lang="en-US" sz="2000" b="1" i="1"/>
              <a:t>	</a:t>
            </a:r>
            <a:r>
              <a:rPr lang="en-US" sz="2000" b="1" i="1">
                <a:solidFill>
                  <a:schemeClr val="bg1"/>
                </a:solidFill>
              </a:rPr>
              <a:t>(“The </a:t>
            </a:r>
            <a:r>
              <a:rPr lang="en-US" sz="2000" b="1" i="1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easy</a:t>
            </a:r>
            <a:r>
              <a:rPr lang="en-US" sz="2000" b="1" i="1">
                <a:solidFill>
                  <a:schemeClr val="bg1"/>
                </a:solidFill>
              </a:rPr>
              <a:t> way out usually leads back in”)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a. Membuat laporan palsu/ data fiktif agar tidak dimarahi pimpinan.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b. Menerima  pegawai sekedar memenuhi keinginan pimpinan tanpa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memperhatikan syarat-syarat yang harus dipenuhi akan menimbulkan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masalah baru.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 advAuto="0"/>
      <p:bldP spid="1229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81088" y="1508125"/>
            <a:ext cx="691991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5"/>
            </a:pPr>
            <a:r>
              <a:rPr lang="en-US" sz="2000" b="1" i="1">
                <a:solidFill>
                  <a:schemeClr val="bg1"/>
                </a:solidFill>
              </a:rPr>
              <a:t>“Obatnya bisa lebih buruk dari penyakitnya”.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</a:rPr>
              <a:t>	(”The cure can be worse than the dease”).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a. Program JPS malah mengakibatkan orang jadi tergantung.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(Solusi malah memperburuk masalah/ kemandirian hilang).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 	b. BLBI untuk menyelesaikan utang konglomerat malahan di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korupsi dan dibawa lari.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66800" y="4022725"/>
            <a:ext cx="68627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6"/>
            </a:pPr>
            <a:r>
              <a:rPr lang="en-US" sz="2000" b="1" i="1">
                <a:solidFill>
                  <a:schemeClr val="bg1"/>
                </a:solidFill>
              </a:rPr>
              <a:t>“Lebih cepat berarti le</a:t>
            </a:r>
            <a:r>
              <a:rPr lang="en-US" sz="2000" b="1" i="1"/>
              <a:t>bih lambat”.</a:t>
            </a:r>
          </a:p>
          <a:p>
            <a:pPr marL="457200" indent="-457200"/>
            <a:r>
              <a:rPr lang="en-US" sz="2000" b="1" i="1"/>
              <a:t>	(“Faster is slower”).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a. Pembentukan kelompok BKB tanpa didukung kesiapan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kader dan fasilitas lainnya malah memperlambat program..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 	b. Pendataan tanpa didahului pelatihan kader malah akan 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memperlambat tercapainya kualitas data.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2227263" y="271463"/>
            <a:ext cx="46529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HUKUM Disiplin ke-5</a:t>
            </a:r>
          </a:p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Law of the 5</a:t>
            </a:r>
            <a:r>
              <a:rPr lang="en-US" sz="2800" b="1" baseline="30000">
                <a:solidFill>
                  <a:srgbClr val="EAEAEA"/>
                </a:solidFill>
                <a:latin typeface="Tahoma" pitchFamily="34" charset="0"/>
              </a:rPr>
              <a:t>th</a:t>
            </a: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 Discipiine)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autoUpdateAnimBg="0" advAuto="0"/>
      <p:bldP spid="1331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 dirty="0"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1508125"/>
            <a:ext cx="83407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 i="1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7.	“Sebab &amp; akibat tidak berkaitan erat dalam artian waktu dan ruang”.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(“Cause and effect are not closely related in time and space”).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a.  Program UPPKS dan dampaknya terhadap peningkatan 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    ekonomi masyarakat..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	b. PMT kepada Balita memerlukan waktu lama untuk melihat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    dampaknya terhadap kesehatan masyarakat..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71500" y="3786188"/>
            <a:ext cx="80835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8"/>
            </a:pPr>
            <a:r>
              <a:rPr lang="en-US" sz="2000" b="1" i="1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“Perubahan kecil bisa mendapatkan hasil yang besar, tapi area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dengan daya ungkit terbesar sering terlupakan”.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(“Small changes can produce big result but the areas of highest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leverage are often the least obvious”).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a. Perubahan pandangan ulama terhadap KB menjadi mendukung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    membuat program KB menjadi berhasil, tapi terbatas hanya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    wilayah dimana ulama tersebut berada.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	b. Contoh lain ?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2227263" y="271463"/>
            <a:ext cx="46529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HUKUM Disiplin ke-5</a:t>
            </a:r>
          </a:p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Law of the 5</a:t>
            </a:r>
            <a:r>
              <a:rPr lang="en-US" sz="2800" b="1" baseline="30000">
                <a:solidFill>
                  <a:srgbClr val="EAEAEA"/>
                </a:solidFill>
                <a:latin typeface="Tahoma" pitchFamily="34" charset="0"/>
              </a:rPr>
              <a:t>th</a:t>
            </a: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 Discipiine)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autoUpdateAnimBg="0" advAuto="0"/>
      <p:bldP spid="1434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27263" y="466725"/>
            <a:ext cx="46529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HUKUM Disiplin ke-5</a:t>
            </a:r>
          </a:p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Law of the 5</a:t>
            </a:r>
            <a:r>
              <a:rPr lang="en-US" sz="2800" b="1" baseline="30000">
                <a:solidFill>
                  <a:srgbClr val="EAEAEA"/>
                </a:solidFill>
                <a:latin typeface="Tahoma" pitchFamily="34" charset="0"/>
              </a:rPr>
              <a:t>th</a:t>
            </a: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 Discipiine)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08038" y="2041525"/>
            <a:ext cx="79311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9"/>
            </a:pPr>
            <a:r>
              <a:rPr lang="en-US" sz="2000" b="1" i="1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“Anda bisa membuat kue dan memakannya, tapi tidak sekaligus”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(“You can have your cake and eat it too, but not at once”.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a.  Keluarnya UU Lalu Lintas tidak serta merta disiplin berlalu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	     lintas segera terwujud.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	b. Sekarang orang ber-KB</a:t>
            </a:r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  <a:sym typeface="Wingdings" pitchFamily="2" charset="2"/>
              </a:rPr>
              <a:t> Keluarga sejahtera mungkin bisa di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  <a:sym typeface="Wingdings" pitchFamily="2" charset="2"/>
              </a:rPr>
              <a:t>	    dicapai sekian tahun lagi.</a:t>
            </a:r>
            <a:r>
              <a:rPr lang="en-US" sz="2000">
                <a:solidFill>
                  <a:srgbClr val="66FFFF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..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0" y="0"/>
            <a:ext cx="9169400" cy="6858000"/>
          </a:xfrm>
          <a:prstGeom prst="bevel">
            <a:avLst>
              <a:gd name="adj" fmla="val 2986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63625" y="4419600"/>
            <a:ext cx="70167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11"/>
            </a:pPr>
            <a:r>
              <a:rPr lang="en-US" sz="2000" b="1" i="1">
                <a:solidFill>
                  <a:schemeClr val="bg1"/>
                </a:solidFill>
              </a:rPr>
              <a:t>“Tidak ada yang bisa dipersalahkan”.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</a:rPr>
              <a:t>	(“There is no blame”).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a. Anda dan masalah anda adalah bagian dari sistem itu.</a:t>
            </a:r>
            <a:r>
              <a:rPr lang="en-US" sz="2000">
                <a:solidFill>
                  <a:srgbClr val="66FFFF"/>
                </a:solidFill>
                <a:sym typeface="Wingdings" pitchFamily="2" charset="2"/>
              </a:rPr>
              <a:t> jadi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  <a:sym typeface="Wingdings" pitchFamily="2" charset="2"/>
              </a:rPr>
              <a:t>	    kalau kira berpikir sistem maka tidak ada orang luar.</a:t>
            </a:r>
            <a:r>
              <a:rPr lang="en-US" sz="2000">
                <a:solidFill>
                  <a:srgbClr val="66FFFF"/>
                </a:solidFill>
              </a:rPr>
              <a:t>...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b. Contoh lain ?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227263" y="271463"/>
            <a:ext cx="46529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HUKUM Disiplin ke-5</a:t>
            </a:r>
          </a:p>
          <a:p>
            <a:pPr algn="ctr">
              <a:lnSpc>
                <a:spcPct val="95000"/>
              </a:lnSpc>
            </a:pP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Law of the 5</a:t>
            </a:r>
            <a:r>
              <a:rPr lang="en-US" sz="2800" b="1" baseline="30000">
                <a:solidFill>
                  <a:srgbClr val="EAEAEA"/>
                </a:solidFill>
                <a:latin typeface="Tahoma" pitchFamily="34" charset="0"/>
              </a:rPr>
              <a:t>th</a:t>
            </a:r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 Discipiine)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120775" y="1447800"/>
            <a:ext cx="7645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 startAt="10"/>
            </a:pPr>
            <a:r>
              <a:rPr lang="en-US" sz="2000" b="1" i="1">
                <a:solidFill>
                  <a:schemeClr val="bg1"/>
                </a:solidFill>
              </a:rPr>
              <a:t>“”Membelah gajah tidak akan menghasilkan dua gajah kecil”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</a:rPr>
              <a:t>	(”Dividing an elephant in half does not produce two small</a:t>
            </a:r>
          </a:p>
          <a:p>
            <a:pPr marL="457200" indent="-457200"/>
            <a:r>
              <a:rPr lang="en-US" sz="2000" b="1" i="1">
                <a:solidFill>
                  <a:schemeClr val="bg1"/>
                </a:solidFill>
              </a:rPr>
              <a:t>	 elephants”).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Misalnya :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a. Terpisahnya program peningkatan peranan pria dengan program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pembinaan keluarga, padahal remaja dan keluarga adalah satu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kesatuan..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 	b. Terpisahnya program penyiapan alokon dengan penyiapan sasaran</a:t>
            </a:r>
          </a:p>
          <a:p>
            <a:pPr marL="457200" indent="-457200"/>
            <a:r>
              <a:rPr lang="en-US" sz="2000">
                <a:solidFill>
                  <a:srgbClr val="66FFFF"/>
                </a:solidFill>
              </a:rPr>
              <a:t>	    dan/ ata tenaga pelayanan.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8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22325" y="1335088"/>
            <a:ext cx="7589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  <a:cs typeface="Arial" charset="0"/>
              </a:rPr>
              <a:t>Pertanyaan No.</a:t>
            </a:r>
            <a:r>
              <a:rPr lang="en-GB" b="1">
                <a:latin typeface="Arial" charset="0"/>
                <a:cs typeface="Arial" charset="0"/>
              </a:rPr>
              <a:t> 2</a:t>
            </a:r>
            <a:endParaRPr lang="en-US" b="1">
              <a:latin typeface="Arial" charset="0"/>
              <a:cs typeface="Arial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Bagaimana caranya memasukkan gajah ke kulkas?</a:t>
            </a:r>
            <a:endParaRPr lang="en-US"/>
          </a:p>
        </p:txBody>
      </p:sp>
      <p:pic>
        <p:nvPicPr>
          <p:cNvPr id="6147" name="Picture 3" descr="hh0155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8650" y="4038600"/>
            <a:ext cx="20193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j01803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438400"/>
            <a:ext cx="230981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886200" y="4648200"/>
            <a:ext cx="2514600" cy="1066800"/>
          </a:xfrm>
          <a:custGeom>
            <a:avLst/>
            <a:gdLst>
              <a:gd name="T0" fmla="*/ 219555991 w 21600"/>
              <a:gd name="T1" fmla="*/ 0 h 21600"/>
              <a:gd name="T2" fmla="*/ 0 w 21600"/>
              <a:gd name="T3" fmla="*/ 26344036 h 21600"/>
              <a:gd name="T4" fmla="*/ 219555991 w 21600"/>
              <a:gd name="T5" fmla="*/ 52688072 h 21600"/>
              <a:gd name="T6" fmla="*/ 292741361 w 21600"/>
              <a:gd name="T7" fmla="*/ 2634403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5E4700"/>
              </a:gs>
              <a:gs pos="50000">
                <a:srgbClr val="CC9900"/>
              </a:gs>
              <a:gs pos="100000">
                <a:srgbClr val="5E47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827213" y="552450"/>
          <a:ext cx="5487987" cy="5754688"/>
        </p:xfrm>
        <a:graphic>
          <a:graphicData uri="http://schemas.openxmlformats.org/presentationml/2006/ole">
            <p:oleObj spid="_x0000_s2050" name="Document" r:id="rId3" imgW="5486400" imgH="5753160" progId="Word.Document.8">
              <p:embed/>
            </p:oleObj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88925" y="1101725"/>
            <a:ext cx="458787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Arial" charset="0"/>
                <a:cs typeface="Arial" charset="0"/>
              </a:rPr>
              <a:t>Jawaban yg salah: buka kulkas, masukkan gajah dan tutup kembali pintu kulkasnya</a:t>
            </a:r>
            <a:r>
              <a:rPr lang="en-GB" b="1">
                <a:latin typeface="Century Gothic" pitchFamily="34" charset="0"/>
                <a:cs typeface="Times New Roman" pitchFamily="18" charset="0"/>
              </a:rPr>
              <a:t/>
            </a:r>
            <a:br>
              <a:rPr lang="en-GB" b="1">
                <a:latin typeface="Century Gothic" pitchFamily="34" charset="0"/>
                <a:cs typeface="Times New Roman" pitchFamily="18" charset="0"/>
              </a:rPr>
            </a:br>
            <a:endParaRPr lang="en-GB">
              <a:latin typeface="Century Gothic" pitchFamily="34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Yang benar adalah</a:t>
            </a:r>
            <a:r>
              <a:rPr lang="en-GB" b="1">
                <a:latin typeface="Arial" charset="0"/>
                <a:cs typeface="Arial" charset="0"/>
              </a:rPr>
              <a:t>:</a:t>
            </a:r>
          </a:p>
          <a:p>
            <a:r>
              <a:rPr lang="en-US" b="1">
                <a:latin typeface="Arial" charset="0"/>
                <a:cs typeface="Arial" charset="0"/>
              </a:rPr>
              <a:t>Buka kulkas, keluarkan jerapahnya, masukkan gajah dan tutup kembali kulkasnya</a:t>
            </a:r>
            <a:r>
              <a:rPr lang="en-GB" b="1">
                <a:latin typeface="Arial" charset="0"/>
                <a:cs typeface="Arial" charset="0"/>
              </a:rPr>
              <a:t>. </a:t>
            </a:r>
            <a:endParaRPr lang="en-GB">
              <a:latin typeface="Century Gothic" pitchFamily="34" charset="0"/>
              <a:cs typeface="Times New Roman" pitchFamily="18" charset="0"/>
            </a:endParaRPr>
          </a:p>
          <a:p>
            <a:r>
              <a:rPr lang="en-US" b="1">
                <a:latin typeface="Century Gothic" pitchFamily="34" charset="0"/>
                <a:cs typeface="Times New Roman" pitchFamily="18" charset="0"/>
              </a:rPr>
              <a:t>Kan sebelumnya ada jerapah?</a:t>
            </a:r>
            <a:endParaRPr lang="en-GB" b="1">
              <a:latin typeface="Century Gothic" pitchFamily="34" charset="0"/>
              <a:cs typeface="Times New Roman" pitchFamily="18" charset="0"/>
            </a:endParaRPr>
          </a:p>
          <a:p>
            <a:r>
              <a:rPr lang="en-GB" b="1">
                <a:latin typeface="Century Gothic" pitchFamily="34" charset="0"/>
                <a:cs typeface="Times New Roman" pitchFamily="18" charset="0"/>
              </a:rPr>
              <a:t/>
            </a:r>
            <a:br>
              <a:rPr lang="en-GB" b="1">
                <a:latin typeface="Century Gothic" pitchFamily="34" charset="0"/>
                <a:cs typeface="Times New Roman" pitchFamily="18" charset="0"/>
              </a:rPr>
            </a:br>
            <a:r>
              <a:rPr lang="en-US" b="1">
                <a:latin typeface="Century Gothic" pitchFamily="34" charset="0"/>
                <a:cs typeface="Times New Roman" pitchFamily="18" charset="0"/>
              </a:rPr>
              <a:t>Test ini menguji kemampuan Anda untuk berpikir menyeluruh atas tindakan yang sudah Anda ambil</a:t>
            </a:r>
            <a:endParaRPr lang="en-US" b="1">
              <a:latin typeface="Arial" charset="0"/>
              <a:cs typeface="Arial" charset="0"/>
            </a:endParaRPr>
          </a:p>
        </p:txBody>
      </p:sp>
      <p:pic>
        <p:nvPicPr>
          <p:cNvPr id="2052" name="Picture 4" descr="j02081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219200"/>
            <a:ext cx="3852863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j013824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1219200"/>
            <a:ext cx="9477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an02568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4191000"/>
            <a:ext cx="152876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2438400"/>
            <a:ext cx="3886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charset="0"/>
                <a:cs typeface="Arial" charset="0"/>
              </a:rPr>
              <a:t>Pertanyaan No. 3</a:t>
            </a:r>
            <a:endParaRPr lang="en-GB" b="1">
              <a:latin typeface="Arial" charset="0"/>
              <a:cs typeface="Arial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endParaRPr lang="en-US" b="1">
              <a:latin typeface="Arial" charset="0"/>
              <a:cs typeface="Arial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Raja Hutan (</a:t>
            </a:r>
            <a:r>
              <a:rPr lang="en-GB" b="1">
                <a:latin typeface="Arial" charset="0"/>
                <a:cs typeface="Arial" charset="0"/>
              </a:rPr>
              <a:t>The Lion King</a:t>
            </a:r>
            <a:r>
              <a:rPr lang="en-US" b="1">
                <a:latin typeface="Arial" charset="0"/>
                <a:cs typeface="Arial" charset="0"/>
              </a:rPr>
              <a:t>) menjadi tuan rumah konferensi para binatang. Semua binatang tentunya hadir. Tapi, siapa yang ngga hadir?</a:t>
            </a:r>
            <a:r>
              <a:rPr lang="en-US"/>
              <a:t> </a:t>
            </a:r>
          </a:p>
        </p:txBody>
      </p:sp>
      <p:pic>
        <p:nvPicPr>
          <p:cNvPr id="7171" name="Picture 3" descr="clip0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6738" y="1219200"/>
            <a:ext cx="4579937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2081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219200"/>
            <a:ext cx="3852863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an0256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191000"/>
            <a:ext cx="152876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41325" y="1331913"/>
            <a:ext cx="38258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charset="0"/>
                <a:cs typeface="Arial" charset="0"/>
              </a:rPr>
              <a:t>Jawaban yg benar</a:t>
            </a:r>
            <a:r>
              <a:rPr lang="en-GB" b="1">
                <a:latin typeface="Arial" charset="0"/>
                <a:cs typeface="Arial" charset="0"/>
              </a:rPr>
              <a:t>r: </a:t>
            </a:r>
            <a:endParaRPr lang="en-GB">
              <a:latin typeface="Century Gothic" pitchFamily="34" charset="0"/>
              <a:cs typeface="Times New Roman" pitchFamily="18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Si gajah</a:t>
            </a:r>
            <a:r>
              <a:rPr lang="en-GB" b="1">
                <a:latin typeface="Arial" charset="0"/>
                <a:cs typeface="Arial" charset="0"/>
              </a:rPr>
              <a:t> </a:t>
            </a:r>
            <a:endParaRPr lang="en-GB">
              <a:latin typeface="Century Gothic" pitchFamily="34" charset="0"/>
              <a:cs typeface="Times New Roman" pitchFamily="18" charset="0"/>
            </a:endParaRPr>
          </a:p>
          <a:p>
            <a:endParaRPr lang="en-GB">
              <a:latin typeface="Century Gothic" pitchFamily="34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Karena dia masih di dalam kulkas.</a:t>
            </a:r>
          </a:p>
          <a:p>
            <a:endParaRPr lang="en-GB" b="1">
              <a:latin typeface="Arial" charset="0"/>
              <a:cs typeface="Arial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Ingat</a:t>
            </a:r>
            <a:r>
              <a:rPr lang="en-GB" b="1">
                <a:latin typeface="Arial" charset="0"/>
                <a:cs typeface="Arial" charset="0"/>
              </a:rPr>
              <a:t>?</a:t>
            </a:r>
            <a:r>
              <a:rPr lang="en-GB" b="1">
                <a:latin typeface="Century Gothic" pitchFamily="34" charset="0"/>
                <a:cs typeface="Times New Roman" pitchFamily="18" charset="0"/>
              </a:rPr>
              <a:t/>
            </a:r>
            <a:br>
              <a:rPr lang="en-GB" b="1">
                <a:latin typeface="Century Gothic" pitchFamily="34" charset="0"/>
                <a:cs typeface="Times New Roman" pitchFamily="18" charset="0"/>
              </a:rPr>
            </a:br>
            <a:endParaRPr lang="en-GB" b="1">
              <a:latin typeface="Century Gothic" pitchFamily="34" charset="0"/>
              <a:cs typeface="Times New Roman" pitchFamily="18" charset="0"/>
            </a:endParaRPr>
          </a:p>
          <a:p>
            <a:r>
              <a:rPr lang="en-GB" b="1">
                <a:latin typeface="Century Gothic" pitchFamily="34" charset="0"/>
                <a:cs typeface="Times New Roman" pitchFamily="18" charset="0"/>
              </a:rPr>
              <a:t/>
            </a:r>
            <a:br>
              <a:rPr lang="en-GB" b="1">
                <a:latin typeface="Century Gothic" pitchFamily="34" charset="0"/>
                <a:cs typeface="Times New Roman" pitchFamily="18" charset="0"/>
              </a:rPr>
            </a:br>
            <a:endParaRPr lang="en-GB">
              <a:latin typeface="Century Gothic" pitchFamily="34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Ini menguji ingatan Anda</a:t>
            </a:r>
            <a:r>
              <a:rPr lang="en-GB" b="1">
                <a:latin typeface="Arial" charset="0"/>
                <a:cs typeface="Arial" charset="0"/>
              </a:rPr>
              <a:t> </a:t>
            </a:r>
            <a:endParaRPr lang="en-US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8925" y="914400"/>
            <a:ext cx="6143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  <a:cs typeface="Arial" charset="0"/>
              </a:rPr>
              <a:t>Pertanyaan No.</a:t>
            </a:r>
            <a:r>
              <a:rPr lang="en-GB" b="1">
                <a:latin typeface="Arial" charset="0"/>
                <a:cs typeface="Arial" charset="0"/>
              </a:rPr>
              <a:t> 4</a:t>
            </a:r>
          </a:p>
          <a:p>
            <a:r>
              <a:rPr lang="en-US" b="1">
                <a:latin typeface="Arial" charset="0"/>
                <a:cs typeface="Arial" charset="0"/>
              </a:rPr>
              <a:t>Anda harus berenang menyeberangi kali </a:t>
            </a:r>
          </a:p>
          <a:p>
            <a:r>
              <a:rPr lang="en-US" b="1">
                <a:latin typeface="Arial" charset="0"/>
                <a:cs typeface="Arial" charset="0"/>
              </a:rPr>
              <a:t>tempat buaya banyak berhuni</a:t>
            </a:r>
            <a:endParaRPr lang="en-GB">
              <a:latin typeface="Century Gothic" pitchFamily="34" charset="0"/>
              <a:cs typeface="Times New Roman" pitchFamily="18" charset="0"/>
            </a:endParaRPr>
          </a:p>
          <a:p>
            <a:endParaRPr lang="en-US" b="1">
              <a:latin typeface="Arial" charset="0"/>
              <a:cs typeface="Arial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Bagaimana caranya </a:t>
            </a:r>
            <a:r>
              <a:rPr lang="en-GB" b="1">
                <a:latin typeface="Arial" charset="0"/>
                <a:cs typeface="Arial" charset="0"/>
              </a:rPr>
              <a:t>?</a:t>
            </a:r>
            <a:r>
              <a:rPr lang="en-US"/>
              <a:t> </a:t>
            </a:r>
          </a:p>
        </p:txBody>
      </p:sp>
      <p:pic>
        <p:nvPicPr>
          <p:cNvPr id="9219" name="Picture 3" descr="ph01433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971800"/>
            <a:ext cx="845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an0019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362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an0019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5486400"/>
            <a:ext cx="16764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1331913"/>
            <a:ext cx="71786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charset="0"/>
                <a:cs typeface="Arial" charset="0"/>
              </a:rPr>
              <a:t>Jawaban yang benar</a:t>
            </a:r>
            <a:r>
              <a:rPr lang="en-GB" b="1">
                <a:latin typeface="Arial" charset="0"/>
                <a:cs typeface="Arial" charset="0"/>
              </a:rPr>
              <a:t>: </a:t>
            </a:r>
            <a:r>
              <a:rPr lang="en-US" b="1">
                <a:latin typeface="Arial" charset="0"/>
                <a:cs typeface="Arial" charset="0"/>
              </a:rPr>
              <a:t>Berenang saja.</a:t>
            </a:r>
            <a:r>
              <a:rPr lang="en-GB" b="1">
                <a:latin typeface="Arial" charset="0"/>
                <a:cs typeface="Arial" charset="0"/>
              </a:rPr>
              <a:t>  </a:t>
            </a:r>
            <a:endParaRPr lang="en-GB">
              <a:latin typeface="Century Gothic" pitchFamily="34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Kan seluruh buaya sedang pergi ke konferensi para binatang.</a:t>
            </a:r>
            <a:endParaRPr lang="en-GB">
              <a:latin typeface="Century Gothic" pitchFamily="34" charset="0"/>
              <a:cs typeface="Times New Roman" pitchFamily="18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endParaRPr lang="en-GB" b="1">
              <a:latin typeface="Arial" charset="0"/>
              <a:cs typeface="Arial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Ini menguji apakah Anda belajar dari kesalahan Anda</a:t>
            </a:r>
            <a:r>
              <a:rPr lang="en-US"/>
              <a:t> </a:t>
            </a:r>
          </a:p>
        </p:txBody>
      </p:sp>
      <p:pic>
        <p:nvPicPr>
          <p:cNvPr id="10243" name="Picture 3" descr="pe0718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743200"/>
            <a:ext cx="45878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4702</TotalTime>
  <Words>1507</Words>
  <Application>Microsoft PowerPoint</Application>
  <PresentationFormat>On-screen Show (4:3)</PresentationFormat>
  <Paragraphs>439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Document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“Limits to growth” (Batas-batas pertumbuhan) : </vt:lpstr>
      <vt:lpstr>Slide 32</vt:lpstr>
      <vt:lpstr>Slide 33</vt:lpstr>
      <vt:lpstr>Slide 34</vt:lpstr>
      <vt:lpstr>Slide 35</vt:lpstr>
      <vt:lpstr>Slide 36</vt:lpstr>
      <vt:lpstr>Slide 37</vt:lpstr>
    </vt:vector>
  </TitlesOfParts>
  <Company>CPUCOM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67</cp:revision>
  <cp:lastPrinted>2001-11-10T15:08:07Z</cp:lastPrinted>
  <dcterms:created xsi:type="dcterms:W3CDTF">2001-10-21T06:09:44Z</dcterms:created>
  <dcterms:modified xsi:type="dcterms:W3CDTF">2018-12-14T03:52:03Z</dcterms:modified>
</cp:coreProperties>
</file>