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5" r:id="rId6"/>
    <p:sldId id="267" r:id="rId7"/>
    <p:sldId id="269" r:id="rId8"/>
    <p:sldId id="271" r:id="rId9"/>
    <p:sldId id="273" r:id="rId10"/>
    <p:sldId id="274" r:id="rId11"/>
    <p:sldId id="276" r:id="rId12"/>
    <p:sldId id="277" r:id="rId13"/>
    <p:sldId id="279" r:id="rId14"/>
    <p:sldId id="280" r:id="rId15"/>
    <p:sldId id="282" r:id="rId16"/>
    <p:sldId id="284" r:id="rId17"/>
    <p:sldId id="285" r:id="rId18"/>
    <p:sldId id="286"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490E959-0CD2-4E34-A751-EDFCF6D766A5}" type="datetimeFigureOut">
              <a:rPr lang="id-ID" smtClean="0"/>
              <a:t>24/09/2019</a:t>
            </a:fld>
            <a:endParaRPr lang="id-ID"/>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d-ID"/>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C40C1F1-1ADE-450E-B3B6-7C905051BC49}" type="slidenum">
              <a:rPr lang="id-ID" smtClean="0"/>
              <a:t>‹#›</a:t>
            </a:fld>
            <a:endParaRPr lang="id-ID"/>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0E959-0CD2-4E34-A751-EDFCF6D766A5}" type="datetimeFigureOut">
              <a:rPr lang="id-ID" smtClean="0"/>
              <a:t>24/09/2019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C40C1F1-1ADE-450E-B3B6-7C905051BC49}" type="slidenum">
              <a:rPr lang="id-ID" smtClean="0"/>
              <a:t>‹#›</a:t>
            </a:fld>
            <a:endParaRPr lang="id-ID"/>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0E959-0CD2-4E34-A751-EDFCF6D766A5}" type="datetimeFigureOut">
              <a:rPr lang="id-ID" smtClean="0"/>
              <a:t>24/09/2019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C40C1F1-1ADE-450E-B3B6-7C905051BC49}" type="slidenum">
              <a:rPr lang="id-ID" smtClean="0"/>
              <a:t>‹#›</a:t>
            </a:fld>
            <a:endParaRPr lang="id-ID"/>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90E959-0CD2-4E34-A751-EDFCF6D766A5}" type="datetimeFigureOut">
              <a:rPr lang="id-ID" smtClean="0"/>
              <a:t>24/09/2019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C40C1F1-1ADE-450E-B3B6-7C905051BC49}" type="slidenum">
              <a:rPr lang="id-ID" smtClean="0"/>
              <a:t>‹#›</a:t>
            </a:fld>
            <a:endParaRPr lang="id-ID"/>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0E959-0CD2-4E34-A751-EDFCF6D766A5}" type="datetimeFigureOut">
              <a:rPr lang="id-ID" smtClean="0"/>
              <a:t>24/09/2019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C40C1F1-1ADE-450E-B3B6-7C905051BC49}"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90E959-0CD2-4E34-A751-EDFCF6D766A5}" type="datetimeFigureOut">
              <a:rPr lang="id-ID" smtClean="0"/>
              <a:t>24/09/2019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C40C1F1-1ADE-450E-B3B6-7C905051BC49}" type="slidenum">
              <a:rPr lang="id-ID" smtClean="0"/>
              <a:t>‹#›</a:t>
            </a:fld>
            <a:endParaRPr lang="id-ID"/>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90E959-0CD2-4E34-A751-EDFCF6D766A5}" type="datetimeFigureOut">
              <a:rPr lang="id-ID" smtClean="0"/>
              <a:t>24/09/2019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C40C1F1-1ADE-450E-B3B6-7C905051BC49}" type="slidenum">
              <a:rPr lang="id-ID" smtClean="0"/>
              <a:t>‹#›</a:t>
            </a:fld>
            <a:endParaRPr lang="id-ID"/>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90E959-0CD2-4E34-A751-EDFCF6D766A5}" type="datetimeFigureOut">
              <a:rPr lang="id-ID" smtClean="0"/>
              <a:t>24/09/2019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C40C1F1-1ADE-450E-B3B6-7C905051BC49}" type="slidenum">
              <a:rPr lang="id-ID" smtClean="0"/>
              <a:t>‹#›</a:t>
            </a:fld>
            <a:endParaRPr lang="id-ID"/>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0E959-0CD2-4E34-A751-EDFCF6D766A5}" type="datetimeFigureOut">
              <a:rPr lang="id-ID" smtClean="0"/>
              <a:t>24/09/2019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C40C1F1-1ADE-450E-B3B6-7C905051BC49}"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0E959-0CD2-4E34-A751-EDFCF6D766A5}" type="datetimeFigureOut">
              <a:rPr lang="id-ID" smtClean="0"/>
              <a:t>24/09/2019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C40C1F1-1ADE-450E-B3B6-7C905051BC49}"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0E959-0CD2-4E34-A751-EDFCF6D766A5}" type="datetimeFigureOut">
              <a:rPr lang="id-ID" smtClean="0"/>
              <a:t>24/09/2019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C40C1F1-1ADE-450E-B3B6-7C905051BC49}"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490E959-0CD2-4E34-A751-EDFCF6D766A5}" type="datetimeFigureOut">
              <a:rPr lang="id-ID" smtClean="0"/>
              <a:t>24/09/2019</a:t>
            </a:fld>
            <a:endParaRPr lang="id-ID"/>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d-ID"/>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C40C1F1-1ADE-450E-B3B6-7C905051BC49}"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BIOINFORMATIKA</a:t>
            </a:r>
            <a:endParaRPr lang="id-ID" b="1" dirty="0"/>
          </a:p>
        </p:txBody>
      </p:sp>
      <p:sp>
        <p:nvSpPr>
          <p:cNvPr id="3" name="Subtitle 2"/>
          <p:cNvSpPr>
            <a:spLocks noGrp="1"/>
          </p:cNvSpPr>
          <p:nvPr>
            <p:ph type="subTitle" idx="1"/>
          </p:nvPr>
        </p:nvSpPr>
        <p:spPr/>
        <p:txBody>
          <a:bodyPr/>
          <a:lstStyle/>
          <a:p>
            <a:r>
              <a:rPr lang="id-ID" b="1" dirty="0" smtClean="0">
                <a:solidFill>
                  <a:schemeClr val="tx2"/>
                </a:solidFill>
              </a:rPr>
              <a:t>Materi 2</a:t>
            </a:r>
          </a:p>
          <a:p>
            <a:r>
              <a:rPr lang="id-ID" b="1" dirty="0" smtClean="0">
                <a:solidFill>
                  <a:schemeClr val="tx2"/>
                </a:solidFill>
              </a:rPr>
              <a:t>Mata Kuliah Bioinformatika</a:t>
            </a:r>
          </a:p>
          <a:p>
            <a:r>
              <a:rPr lang="id-ID" b="1" dirty="0" smtClean="0">
                <a:solidFill>
                  <a:schemeClr val="tx2"/>
                </a:solidFill>
              </a:rPr>
              <a:t>Smt 7 -MIK</a:t>
            </a:r>
          </a:p>
        </p:txBody>
      </p:sp>
    </p:spTree>
    <p:extLst>
      <p:ext uri="{BB962C8B-B14F-4D97-AF65-F5344CB8AC3E}">
        <p14:creationId xmlns:p14="http://schemas.microsoft.com/office/powerpoint/2010/main" val="2228775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949280"/>
            <a:ext cx="7745505" cy="432048"/>
          </a:xfrm>
        </p:spPr>
        <p:txBody>
          <a:bodyPr>
            <a:normAutofit lnSpcReduction="10000"/>
          </a:bodyPr>
          <a:lstStyle/>
          <a:p>
            <a:r>
              <a:rPr lang="id-ID" dirty="0" smtClean="0"/>
              <a:t>Input rekam medis</a:t>
            </a:r>
            <a:endParaRPr lang="id-ID" dirty="0"/>
          </a:p>
        </p:txBody>
      </p:sp>
      <p:sp>
        <p:nvSpPr>
          <p:cNvPr id="3" name="Title 2"/>
          <p:cNvSpPr>
            <a:spLocks noGrp="1"/>
          </p:cNvSpPr>
          <p:nvPr>
            <p:ph type="title"/>
          </p:nvPr>
        </p:nvSpPr>
        <p:spPr/>
        <p:txBody>
          <a:bodyPr/>
          <a:lstStyle/>
          <a:p>
            <a:endParaRPr lang="id-ID"/>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19" t="16251" r="13324" b="10080"/>
          <a:stretch/>
        </p:blipFill>
        <p:spPr bwMode="auto">
          <a:xfrm>
            <a:off x="251520" y="404664"/>
            <a:ext cx="871296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6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1628800"/>
            <a:ext cx="8280920" cy="4968551"/>
          </a:xfrm>
        </p:spPr>
        <p:txBody>
          <a:bodyPr>
            <a:noAutofit/>
          </a:bodyPr>
          <a:lstStyle/>
          <a:p>
            <a:r>
              <a:rPr lang="id-ID" sz="2800" dirty="0" smtClean="0"/>
              <a:t>Saat ini EHRs sangat diperlukan dalam proses integrasi untuk mengambil data dan menggabungkan informasi dari berbagai sumber di dunia klinis</a:t>
            </a:r>
          </a:p>
          <a:p>
            <a:r>
              <a:rPr lang="id-ID" sz="2800" dirty="0" smtClean="0"/>
              <a:t>Penggunaan berkas rekam medis ditemukannya kesulitan dan keterbatasan data untuk menggali lebih dalam informasi pasien</a:t>
            </a:r>
          </a:p>
          <a:p>
            <a:r>
              <a:rPr lang="id-ID" sz="2800" dirty="0" smtClean="0"/>
              <a:t>Sangat penting untuk kemudahan akses data pasien, analisis data pasien, dan membagikan informasi kepada kolega atau tenaga kesehatan lain untuk kepentingan riwayat pasien</a:t>
            </a:r>
          </a:p>
          <a:p>
            <a:pPr marL="0" indent="0">
              <a:buNone/>
            </a:pPr>
            <a:endParaRPr lang="id-ID" sz="2800" dirty="0" smtClean="0"/>
          </a:p>
        </p:txBody>
      </p:sp>
      <p:sp>
        <p:nvSpPr>
          <p:cNvPr id="2" name="Title 1"/>
          <p:cNvSpPr>
            <a:spLocks noGrp="1"/>
          </p:cNvSpPr>
          <p:nvPr>
            <p:ph type="title"/>
          </p:nvPr>
        </p:nvSpPr>
        <p:spPr/>
        <p:txBody>
          <a:bodyPr>
            <a:noAutofit/>
          </a:bodyPr>
          <a:lstStyle/>
          <a:p>
            <a:r>
              <a:rPr lang="id-ID" sz="3200" b="1" dirty="0" smtClean="0"/>
              <a:t>Transisi dari bentuk Paper based</a:t>
            </a:r>
            <a:endParaRPr lang="id-ID" sz="3200" b="1" dirty="0"/>
          </a:p>
        </p:txBody>
      </p:sp>
    </p:spTree>
    <p:extLst>
      <p:ext uri="{BB962C8B-B14F-4D97-AF65-F5344CB8AC3E}">
        <p14:creationId xmlns:p14="http://schemas.microsoft.com/office/powerpoint/2010/main" val="2571330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3243" y="5877272"/>
            <a:ext cx="7745505" cy="752945"/>
          </a:xfrm>
        </p:spPr>
        <p:txBody>
          <a:bodyPr/>
          <a:lstStyle/>
          <a:p>
            <a:r>
              <a:rPr lang="id-ID" dirty="0" smtClean="0"/>
              <a:t>Output rekam medis</a:t>
            </a:r>
            <a:endParaRPr lang="id-ID" dirty="0"/>
          </a:p>
        </p:txBody>
      </p:sp>
      <p:sp>
        <p:nvSpPr>
          <p:cNvPr id="3" name="Title 2"/>
          <p:cNvSpPr>
            <a:spLocks noGrp="1"/>
          </p:cNvSpPr>
          <p:nvPr>
            <p:ph type="title"/>
          </p:nvPr>
        </p:nvSpPr>
        <p:spPr/>
        <p:txBody>
          <a:bodyPr/>
          <a:lstStyle/>
          <a:p>
            <a:endParaRPr lang="id-ID"/>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71" t="13750" r="13558" b="10887"/>
          <a:stretch/>
        </p:blipFill>
        <p:spPr bwMode="auto">
          <a:xfrm>
            <a:off x="107504" y="260648"/>
            <a:ext cx="885698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04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heel(1)">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132856"/>
            <a:ext cx="8280920" cy="4464495"/>
          </a:xfrm>
        </p:spPr>
        <p:txBody>
          <a:bodyPr>
            <a:noAutofit/>
          </a:bodyPr>
          <a:lstStyle/>
          <a:p>
            <a:r>
              <a:rPr lang="id-ID" sz="2800" dirty="0" smtClean="0"/>
              <a:t>EHR bukan merupakan produk melainkan suatu proses di suatu organisasi kesehatan yang menggunakan teknologi informasi</a:t>
            </a:r>
          </a:p>
          <a:p>
            <a:pPr marL="0" indent="0">
              <a:buNone/>
            </a:pPr>
            <a:endParaRPr lang="id-ID" sz="2800" dirty="0" smtClean="0"/>
          </a:p>
          <a:p>
            <a:endParaRPr lang="id-ID" sz="2800" dirty="0" smtClean="0"/>
          </a:p>
          <a:p>
            <a:pPr marL="0" indent="0">
              <a:buNone/>
            </a:pPr>
            <a:endParaRPr lang="id-ID" sz="2800" dirty="0" smtClean="0"/>
          </a:p>
        </p:txBody>
      </p:sp>
      <p:sp>
        <p:nvSpPr>
          <p:cNvPr id="2" name="Title 1"/>
          <p:cNvSpPr>
            <a:spLocks noGrp="1"/>
          </p:cNvSpPr>
          <p:nvPr>
            <p:ph type="title"/>
          </p:nvPr>
        </p:nvSpPr>
        <p:spPr/>
        <p:txBody>
          <a:bodyPr>
            <a:noAutofit/>
          </a:bodyPr>
          <a:lstStyle/>
          <a:p>
            <a:r>
              <a:rPr lang="id-ID" sz="3200" b="1" dirty="0" smtClean="0"/>
              <a:t>Transisi dari bentuk Paper based</a:t>
            </a:r>
            <a:endParaRPr lang="id-ID" sz="3200" b="1" dirty="0"/>
          </a:p>
        </p:txBody>
      </p:sp>
    </p:spTree>
    <p:extLst>
      <p:ext uri="{BB962C8B-B14F-4D97-AF65-F5344CB8AC3E}">
        <p14:creationId xmlns:p14="http://schemas.microsoft.com/office/powerpoint/2010/main" val="384981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3243" y="6093296"/>
            <a:ext cx="7745505" cy="464914"/>
          </a:xfrm>
        </p:spPr>
        <p:txBody>
          <a:bodyPr/>
          <a:lstStyle/>
          <a:p>
            <a:r>
              <a:rPr lang="id-ID" dirty="0" smtClean="0"/>
              <a:t>Proses yang ditentukan oleh rekam medis</a:t>
            </a:r>
            <a:endParaRPr lang="id-ID" dirty="0"/>
          </a:p>
        </p:txBody>
      </p:sp>
      <p:sp>
        <p:nvSpPr>
          <p:cNvPr id="3" name="Title 2"/>
          <p:cNvSpPr>
            <a:spLocks noGrp="1"/>
          </p:cNvSpPr>
          <p:nvPr>
            <p:ph type="title"/>
          </p:nvPr>
        </p:nvSpPr>
        <p:spPr/>
        <p:txBody>
          <a:bodyPr/>
          <a:lstStyle/>
          <a:p>
            <a:endParaRPr lang="id-ID"/>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00" t="15208" r="13441" b="9792"/>
          <a:stretch/>
        </p:blipFill>
        <p:spPr bwMode="auto">
          <a:xfrm>
            <a:off x="179512" y="332656"/>
            <a:ext cx="871296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961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132856"/>
            <a:ext cx="8280920" cy="4464495"/>
          </a:xfrm>
        </p:spPr>
        <p:txBody>
          <a:bodyPr>
            <a:noAutofit/>
          </a:bodyPr>
          <a:lstStyle/>
          <a:p>
            <a:r>
              <a:rPr lang="id-ID" sz="2800" dirty="0" smtClean="0"/>
              <a:t>Penerapan rekam medis elektronik merupakan sistem integrasi dari berbagai tugas, karena tidak mungkin membeli produk rekam medis dalam bentuk tersendiri memerlukan kerjasama dan pengembangan dari berbagai element dan proses</a:t>
            </a:r>
          </a:p>
          <a:p>
            <a:r>
              <a:rPr lang="id-ID" sz="2800" dirty="0" smtClean="0"/>
              <a:t>Menurut Greenes dan Shortllife (1990) = Para praktisi atau tenaga medis sebagai “horizontal users” teknologi informasi</a:t>
            </a:r>
          </a:p>
          <a:p>
            <a:pPr marL="0" indent="0">
              <a:buNone/>
            </a:pPr>
            <a:endParaRPr lang="id-ID" sz="2800" dirty="0" smtClean="0"/>
          </a:p>
          <a:p>
            <a:endParaRPr lang="id-ID" sz="2800" dirty="0" smtClean="0"/>
          </a:p>
          <a:p>
            <a:pPr marL="0" indent="0">
              <a:buNone/>
            </a:pPr>
            <a:endParaRPr lang="id-ID" sz="2800" dirty="0" smtClean="0"/>
          </a:p>
        </p:txBody>
      </p:sp>
      <p:sp>
        <p:nvSpPr>
          <p:cNvPr id="2" name="Title 1"/>
          <p:cNvSpPr>
            <a:spLocks noGrp="1"/>
          </p:cNvSpPr>
          <p:nvPr>
            <p:ph type="title"/>
          </p:nvPr>
        </p:nvSpPr>
        <p:spPr/>
        <p:txBody>
          <a:bodyPr>
            <a:noAutofit/>
          </a:bodyPr>
          <a:lstStyle/>
          <a:p>
            <a:r>
              <a:rPr lang="id-ID" sz="3200" b="1" dirty="0" smtClean="0"/>
              <a:t>Transisi dari bentuk Paper based</a:t>
            </a:r>
            <a:endParaRPr lang="id-ID" sz="3200" b="1" dirty="0"/>
          </a:p>
        </p:txBody>
      </p:sp>
    </p:spTree>
    <p:extLst>
      <p:ext uri="{BB962C8B-B14F-4D97-AF65-F5344CB8AC3E}">
        <p14:creationId xmlns:p14="http://schemas.microsoft.com/office/powerpoint/2010/main" val="856716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132856"/>
            <a:ext cx="8280920" cy="4464495"/>
          </a:xfrm>
        </p:spPr>
        <p:txBody>
          <a:bodyPr>
            <a:noAutofit/>
          </a:bodyPr>
          <a:lstStyle/>
          <a:p>
            <a:r>
              <a:rPr lang="id-ID" sz="2800" dirty="0" smtClean="0"/>
              <a:t>CPRs (</a:t>
            </a:r>
            <a:r>
              <a:rPr lang="id-ID" sz="2800" i="1" dirty="0" smtClean="0"/>
              <a:t>computer-based Patient Records</a:t>
            </a:r>
            <a:r>
              <a:rPr lang="id-ID" sz="2800" dirty="0" smtClean="0"/>
              <a:t>) by Dick dan Steen (1991) = argument yang menjamin adanya pentingnya EHRs mendukung pengobatan klinis yang menggunakan data dikumpulkan dan dianalis untuk kepentingan efektifitas dan keselamatan dalam pengobatan atau tindakan medis yang baru diterapkan pada pasien tersebut.</a:t>
            </a:r>
          </a:p>
          <a:p>
            <a:pPr marL="0" indent="0">
              <a:buNone/>
            </a:pPr>
            <a:endParaRPr lang="id-ID" sz="2800" dirty="0" smtClean="0"/>
          </a:p>
          <a:p>
            <a:endParaRPr lang="id-ID" sz="2800" dirty="0" smtClean="0"/>
          </a:p>
          <a:p>
            <a:pPr marL="0" indent="0">
              <a:buNone/>
            </a:pPr>
            <a:endParaRPr lang="id-ID" sz="2800" dirty="0" smtClean="0"/>
          </a:p>
        </p:txBody>
      </p:sp>
      <p:sp>
        <p:nvSpPr>
          <p:cNvPr id="2" name="Title 1"/>
          <p:cNvSpPr>
            <a:spLocks noGrp="1"/>
          </p:cNvSpPr>
          <p:nvPr>
            <p:ph type="title"/>
          </p:nvPr>
        </p:nvSpPr>
        <p:spPr/>
        <p:txBody>
          <a:bodyPr>
            <a:noAutofit/>
          </a:bodyPr>
          <a:lstStyle/>
          <a:p>
            <a:r>
              <a:rPr lang="id-ID" sz="3200" b="1" dirty="0" smtClean="0"/>
              <a:t>Transisi dari bentuk Paper based</a:t>
            </a:r>
            <a:endParaRPr lang="id-ID" sz="3200" b="1" dirty="0"/>
          </a:p>
        </p:txBody>
      </p:sp>
    </p:spTree>
    <p:extLst>
      <p:ext uri="{BB962C8B-B14F-4D97-AF65-F5344CB8AC3E}">
        <p14:creationId xmlns:p14="http://schemas.microsoft.com/office/powerpoint/2010/main" val="3661852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661248"/>
            <a:ext cx="7745505" cy="864096"/>
          </a:xfrm>
        </p:spPr>
        <p:txBody>
          <a:bodyPr/>
          <a:lstStyle/>
          <a:p>
            <a:r>
              <a:rPr lang="id-ID" dirty="0" smtClean="0"/>
              <a:t>Pengumpulan data paper based pada pengobatan </a:t>
            </a:r>
            <a:endParaRPr lang="id-ID" dirty="0"/>
          </a:p>
        </p:txBody>
      </p:sp>
      <p:sp>
        <p:nvSpPr>
          <p:cNvPr id="3" name="Title 2"/>
          <p:cNvSpPr>
            <a:spLocks noGrp="1"/>
          </p:cNvSpPr>
          <p:nvPr>
            <p:ph type="title"/>
          </p:nvPr>
        </p:nvSpPr>
        <p:spPr/>
        <p:txBody>
          <a:bodyPr/>
          <a:lstStyle/>
          <a:p>
            <a:endParaRPr lang="id-ID"/>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79" t="18959" r="20468" b="33333"/>
          <a:stretch/>
        </p:blipFill>
        <p:spPr bwMode="auto">
          <a:xfrm>
            <a:off x="323528" y="548680"/>
            <a:ext cx="856895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65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744138"/>
            <a:ext cx="7745505" cy="752946"/>
          </a:xfrm>
        </p:spPr>
        <p:txBody>
          <a:bodyPr/>
          <a:lstStyle/>
          <a:p>
            <a:r>
              <a:rPr lang="id-ID" dirty="0" smtClean="0"/>
              <a:t>Peranan EHR dalam pengobatan klinis</a:t>
            </a:r>
            <a:endParaRPr lang="id-ID" dirty="0"/>
          </a:p>
        </p:txBody>
      </p:sp>
      <p:sp>
        <p:nvSpPr>
          <p:cNvPr id="3" name="Title 2"/>
          <p:cNvSpPr>
            <a:spLocks noGrp="1"/>
          </p:cNvSpPr>
          <p:nvPr>
            <p:ph type="title"/>
          </p:nvPr>
        </p:nvSpPr>
        <p:spPr/>
        <p:txBody>
          <a:bodyPr/>
          <a:lstStyle/>
          <a:p>
            <a:endParaRPr lang="id-ID"/>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t="17291" r="17891" b="30444"/>
          <a:stretch/>
        </p:blipFill>
        <p:spPr bwMode="auto">
          <a:xfrm>
            <a:off x="395536" y="476672"/>
            <a:ext cx="835292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228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60849"/>
            <a:ext cx="8280920" cy="4392487"/>
          </a:xfrm>
        </p:spPr>
        <p:txBody>
          <a:bodyPr>
            <a:noAutofit/>
          </a:bodyPr>
          <a:lstStyle/>
          <a:p>
            <a:r>
              <a:rPr lang="id-ID" sz="2800" dirty="0" smtClean="0"/>
              <a:t>Dunia kedokeran yang semakin maju seiring perkembangan teknologi informasi</a:t>
            </a:r>
          </a:p>
          <a:p>
            <a:r>
              <a:rPr lang="id-ID" sz="2800" dirty="0" smtClean="0"/>
              <a:t>Sejak ditemukannya komputer digital pada tahuan 1940-an, masyarakat mendukung karena komputer tersebut dapat mendukung dan membantu pekerjaan dan tugasnya, termasuk di dunia kedokteran</a:t>
            </a:r>
          </a:p>
          <a:p>
            <a:r>
              <a:rPr lang="id-ID" sz="2800" dirty="0" smtClean="0"/>
              <a:t>Lebih dari 6 dekade setelah penemuan komputer semakin pentingnya peranan komputer dengan munculnya “revolusi informasi” dan “big data”</a:t>
            </a:r>
            <a:endParaRPr lang="id-ID" sz="2800" dirty="0"/>
          </a:p>
        </p:txBody>
      </p:sp>
      <p:sp>
        <p:nvSpPr>
          <p:cNvPr id="2" name="Title 1"/>
          <p:cNvSpPr>
            <a:spLocks noGrp="1"/>
          </p:cNvSpPr>
          <p:nvPr>
            <p:ph type="title"/>
          </p:nvPr>
        </p:nvSpPr>
        <p:spPr/>
        <p:txBody>
          <a:bodyPr>
            <a:noAutofit/>
          </a:bodyPr>
          <a:lstStyle/>
          <a:p>
            <a:r>
              <a:rPr lang="id-ID" sz="3200" b="1" dirty="0" smtClean="0"/>
              <a:t>REVOLUSI INFORMASI DI BIDANG KEDOKTERAN</a:t>
            </a:r>
            <a:endParaRPr lang="id-ID" sz="3200" b="1" dirty="0"/>
          </a:p>
        </p:txBody>
      </p:sp>
    </p:spTree>
    <p:extLst>
      <p:ext uri="{BB962C8B-B14F-4D97-AF65-F5344CB8AC3E}">
        <p14:creationId xmlns:p14="http://schemas.microsoft.com/office/powerpoint/2010/main" val="9601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60849"/>
            <a:ext cx="8280920" cy="4392487"/>
          </a:xfrm>
        </p:spPr>
        <p:txBody>
          <a:bodyPr>
            <a:noAutofit/>
          </a:bodyPr>
          <a:lstStyle/>
          <a:p>
            <a:r>
              <a:rPr lang="id-ID" sz="2800" dirty="0" smtClean="0"/>
              <a:t>Untuk pelayanan rawat inap dan bangsal sudah menggunakan peralatan dan koneksi wireless</a:t>
            </a:r>
          </a:p>
          <a:p>
            <a:r>
              <a:rPr lang="id-ID" sz="2800" dirty="0" smtClean="0"/>
              <a:t>Adanya pengertian dan kesadaran dari pihak penyedia pelayanan kesehatan tentang pentingnya teknologi yang berfungsi untuk dunia kedokteran dan membantu efektifitas pekerjaan dengan memerlukan investasi dan komitmen bersama</a:t>
            </a:r>
            <a:endParaRPr lang="id-ID" sz="2800" dirty="0"/>
          </a:p>
        </p:txBody>
      </p:sp>
      <p:sp>
        <p:nvSpPr>
          <p:cNvPr id="2" name="Title 1"/>
          <p:cNvSpPr>
            <a:spLocks noGrp="1"/>
          </p:cNvSpPr>
          <p:nvPr>
            <p:ph type="title"/>
          </p:nvPr>
        </p:nvSpPr>
        <p:spPr/>
        <p:txBody>
          <a:bodyPr>
            <a:noAutofit/>
          </a:bodyPr>
          <a:lstStyle/>
          <a:p>
            <a:r>
              <a:rPr lang="id-ID" sz="3200" b="1" dirty="0" smtClean="0"/>
              <a:t>REVOLUSI INFORMASI DI BIDANG KEDOKTERAN</a:t>
            </a:r>
            <a:endParaRPr lang="id-ID" sz="3200" b="1" dirty="0"/>
          </a:p>
        </p:txBody>
      </p:sp>
    </p:spTree>
    <p:extLst>
      <p:ext uri="{BB962C8B-B14F-4D97-AF65-F5344CB8AC3E}">
        <p14:creationId xmlns:p14="http://schemas.microsoft.com/office/powerpoint/2010/main" val="119477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60849"/>
            <a:ext cx="8280920" cy="4392487"/>
          </a:xfrm>
        </p:spPr>
        <p:txBody>
          <a:bodyPr>
            <a:noAutofit/>
          </a:bodyPr>
          <a:lstStyle/>
          <a:p>
            <a:r>
              <a:rPr lang="id-ID" sz="2800" dirty="0" smtClean="0"/>
              <a:t>Berkembangnya teknologi informasi dengan adanya PC (personal Computer) dan graphical interface, metode baru untuk interaksi manusai dengan komputer, inovasi penyimpanan data yang besar baik secara lokal maupun sistem Cloud, mobile devices, peralatan untuk pemantauan kesehatan pasien, internet, yang bisa digunakan dalam kegiatan rutin dalam dunia kedokteran saat ini</a:t>
            </a:r>
            <a:endParaRPr lang="id-ID" sz="2800" dirty="0"/>
          </a:p>
        </p:txBody>
      </p:sp>
      <p:sp>
        <p:nvSpPr>
          <p:cNvPr id="2" name="Title 1"/>
          <p:cNvSpPr>
            <a:spLocks noGrp="1"/>
          </p:cNvSpPr>
          <p:nvPr>
            <p:ph type="title"/>
          </p:nvPr>
        </p:nvSpPr>
        <p:spPr/>
        <p:txBody>
          <a:bodyPr>
            <a:noAutofit/>
          </a:bodyPr>
          <a:lstStyle/>
          <a:p>
            <a:r>
              <a:rPr lang="id-ID" sz="3200" b="1" dirty="0" smtClean="0"/>
              <a:t>REVOLUSI INFORMASI DI BIDANG KEDOKTERAN</a:t>
            </a:r>
            <a:endParaRPr lang="id-ID" sz="3200" b="1" dirty="0"/>
          </a:p>
        </p:txBody>
      </p:sp>
    </p:spTree>
    <p:extLst>
      <p:ext uri="{BB962C8B-B14F-4D97-AF65-F5344CB8AC3E}">
        <p14:creationId xmlns:p14="http://schemas.microsoft.com/office/powerpoint/2010/main" val="4151053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60849"/>
            <a:ext cx="8280920" cy="4392487"/>
          </a:xfrm>
        </p:spPr>
        <p:txBody>
          <a:bodyPr>
            <a:noAutofit/>
          </a:bodyPr>
          <a:lstStyle/>
          <a:p>
            <a:r>
              <a:rPr lang="id-ID" sz="2800" dirty="0" smtClean="0"/>
              <a:t>Perkembangan komputer untuk komunikasi secara personal yang digunakan sejak tahun 1970-an </a:t>
            </a:r>
          </a:p>
          <a:p>
            <a:r>
              <a:rPr lang="id-ID" sz="2800" dirty="0" smtClean="0"/>
              <a:t>Pada tahun 1980-an ditemukannya Lan (Local Area Networking)</a:t>
            </a:r>
          </a:p>
          <a:p>
            <a:r>
              <a:rPr lang="id-ID" sz="2800" dirty="0" smtClean="0"/>
              <a:t>Pada tahun 1990-an ditemukannya WWW (Word Wide Web), dengan adanya komunikasi jaringan sosial, smart phones.</a:t>
            </a:r>
          </a:p>
          <a:p>
            <a:r>
              <a:rPr lang="id-ID" sz="2800" dirty="0" smtClean="0"/>
              <a:t>Saat ini berkembangnya dunia kedokteran dengan menggunakan EHRs</a:t>
            </a:r>
            <a:endParaRPr lang="id-ID" sz="2800" dirty="0"/>
          </a:p>
        </p:txBody>
      </p:sp>
      <p:sp>
        <p:nvSpPr>
          <p:cNvPr id="2" name="Title 1"/>
          <p:cNvSpPr>
            <a:spLocks noGrp="1"/>
          </p:cNvSpPr>
          <p:nvPr>
            <p:ph type="title"/>
          </p:nvPr>
        </p:nvSpPr>
        <p:spPr/>
        <p:txBody>
          <a:bodyPr>
            <a:noAutofit/>
          </a:bodyPr>
          <a:lstStyle/>
          <a:p>
            <a:r>
              <a:rPr lang="id-ID" sz="3200" b="1" dirty="0" smtClean="0"/>
              <a:t>REVOLUSI INFORMASI DI BIDANG KEDOKTERAN</a:t>
            </a:r>
            <a:endParaRPr lang="id-ID" sz="3200" b="1" dirty="0"/>
          </a:p>
        </p:txBody>
      </p:sp>
    </p:spTree>
    <p:extLst>
      <p:ext uri="{BB962C8B-B14F-4D97-AF65-F5344CB8AC3E}">
        <p14:creationId xmlns:p14="http://schemas.microsoft.com/office/powerpoint/2010/main" val="1725205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60849"/>
            <a:ext cx="8280920" cy="4392487"/>
          </a:xfrm>
        </p:spPr>
        <p:txBody>
          <a:bodyPr>
            <a:noAutofit/>
          </a:bodyPr>
          <a:lstStyle/>
          <a:p>
            <a:r>
              <a:rPr lang="id-ID" sz="2800" dirty="0" smtClean="0"/>
              <a:t>Semakin pentingnya penggunaan teknologi informasi untuk efektifitas dan penentuan kondisi yang krusial dalam dunia kedokteran, serta kaitan data administrasi dengan data klinis.</a:t>
            </a:r>
          </a:p>
        </p:txBody>
      </p:sp>
      <p:sp>
        <p:nvSpPr>
          <p:cNvPr id="2" name="Title 1"/>
          <p:cNvSpPr>
            <a:spLocks noGrp="1"/>
          </p:cNvSpPr>
          <p:nvPr>
            <p:ph type="title"/>
          </p:nvPr>
        </p:nvSpPr>
        <p:spPr/>
        <p:txBody>
          <a:bodyPr>
            <a:noAutofit/>
          </a:bodyPr>
          <a:lstStyle/>
          <a:p>
            <a:r>
              <a:rPr lang="id-ID" sz="3200" b="1" dirty="0" smtClean="0"/>
              <a:t>REVOLUSI INFORMASI DI BIDANG KEDOKTERAN</a:t>
            </a:r>
            <a:endParaRPr lang="id-ID" sz="3200" b="1" dirty="0"/>
          </a:p>
        </p:txBody>
      </p:sp>
    </p:spTree>
    <p:extLst>
      <p:ext uri="{BB962C8B-B14F-4D97-AF65-F5344CB8AC3E}">
        <p14:creationId xmlns:p14="http://schemas.microsoft.com/office/powerpoint/2010/main" val="282535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8640959" cy="4608512"/>
          </a:xfrm>
        </p:spPr>
        <p:txBody>
          <a:bodyPr>
            <a:noAutofit/>
          </a:bodyPr>
          <a:lstStyle/>
          <a:p>
            <a:r>
              <a:rPr lang="id-ID" sz="2600" dirty="0" smtClean="0"/>
              <a:t>Didukung oleh vendor HIT ( </a:t>
            </a:r>
            <a:r>
              <a:rPr lang="id-ID" sz="2600" i="1" dirty="0" smtClean="0"/>
              <a:t>health information technology</a:t>
            </a:r>
            <a:r>
              <a:rPr lang="id-ID" sz="2600" dirty="0" smtClean="0"/>
              <a:t>) oleh pemerintah USA, banyak institusi pelayanan kesehatan mengembangkan bentuk integrasi lingkungan manajemen informasi yang berbasis komputer. </a:t>
            </a:r>
          </a:p>
          <a:p>
            <a:r>
              <a:rPr lang="id-ID" sz="2600" dirty="0" smtClean="0"/>
              <a:t>Ada masukan penting penggunaan komputer dalam dunia klinis, tidak hanya untuk keperntingan pasien saja seperti : hasil test, diketahuinya informasi dan tindakan medis oleh tenaga medis, aplikasi telemedicine, sistem pendukung keputusan, tetapi untuk kepentingan adminstrasi, keuangan, penelitian</a:t>
            </a:r>
          </a:p>
        </p:txBody>
      </p:sp>
      <p:sp>
        <p:nvSpPr>
          <p:cNvPr id="2" name="Title 1"/>
          <p:cNvSpPr>
            <a:spLocks noGrp="1"/>
          </p:cNvSpPr>
          <p:nvPr>
            <p:ph type="title"/>
          </p:nvPr>
        </p:nvSpPr>
        <p:spPr>
          <a:xfrm>
            <a:off x="688490" y="476672"/>
            <a:ext cx="7843950" cy="1080120"/>
          </a:xfrm>
        </p:spPr>
        <p:txBody>
          <a:bodyPr>
            <a:noAutofit/>
          </a:bodyPr>
          <a:lstStyle/>
          <a:p>
            <a:r>
              <a:rPr lang="id-ID" sz="3200" b="1" dirty="0" smtClean="0"/>
              <a:t>AKSES INTEGRASI UNTUK INFORMASI KLINIS</a:t>
            </a:r>
            <a:endParaRPr lang="id-ID" sz="3200" b="1" dirty="0"/>
          </a:p>
        </p:txBody>
      </p:sp>
    </p:spTree>
    <p:extLst>
      <p:ext uri="{BB962C8B-B14F-4D97-AF65-F5344CB8AC3E}">
        <p14:creationId xmlns:p14="http://schemas.microsoft.com/office/powerpoint/2010/main" val="2409164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60849"/>
            <a:ext cx="8280920" cy="4392487"/>
          </a:xfrm>
        </p:spPr>
        <p:txBody>
          <a:bodyPr>
            <a:noAutofit/>
          </a:bodyPr>
          <a:lstStyle/>
          <a:p>
            <a:r>
              <a:rPr lang="id-ID" sz="2800" dirty="0" smtClean="0"/>
              <a:t>Rekam medis yang menggunakan berkas atau formulir-formulir saat ini dianggap sudah tidak bisa mewakili untuk pengobatan modern</a:t>
            </a:r>
          </a:p>
          <a:p>
            <a:r>
              <a:rPr lang="id-ID" sz="2800" dirty="0" smtClean="0"/>
              <a:t>Sejak abad 19 masehi sudah digunakannya netbook personal lab untuk merekam dan membantu riwayat kesehatan pasien </a:t>
            </a:r>
          </a:p>
          <a:p>
            <a:r>
              <a:rPr lang="id-ID" sz="2800" dirty="0" smtClean="0"/>
              <a:t>Saat ini untuk laporan perkembangan medis pasien dalam bentuk grafik masih menggunakan kertas</a:t>
            </a:r>
          </a:p>
        </p:txBody>
      </p:sp>
      <p:sp>
        <p:nvSpPr>
          <p:cNvPr id="2" name="Title 1"/>
          <p:cNvSpPr>
            <a:spLocks noGrp="1"/>
          </p:cNvSpPr>
          <p:nvPr>
            <p:ph type="title"/>
          </p:nvPr>
        </p:nvSpPr>
        <p:spPr/>
        <p:txBody>
          <a:bodyPr>
            <a:noAutofit/>
          </a:bodyPr>
          <a:lstStyle/>
          <a:p>
            <a:r>
              <a:rPr lang="id-ID" sz="3200" b="1" dirty="0" smtClean="0"/>
              <a:t>Transisi dari bentuk Paper based</a:t>
            </a:r>
            <a:endParaRPr lang="id-ID" sz="3200" b="1" dirty="0"/>
          </a:p>
        </p:txBody>
      </p:sp>
    </p:spTree>
    <p:extLst>
      <p:ext uri="{BB962C8B-B14F-4D97-AF65-F5344CB8AC3E}">
        <p14:creationId xmlns:p14="http://schemas.microsoft.com/office/powerpoint/2010/main" val="699868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60849"/>
            <a:ext cx="8280920" cy="4392487"/>
          </a:xfrm>
        </p:spPr>
        <p:txBody>
          <a:bodyPr>
            <a:noAutofit/>
          </a:bodyPr>
          <a:lstStyle/>
          <a:p>
            <a:r>
              <a:rPr lang="id-ID" sz="2800" dirty="0" smtClean="0"/>
              <a:t>Saat ini sudah banyak institusi pelayanan kesehatan yang mulai menggantikan rekam medis secara paper based dengan elektronik</a:t>
            </a:r>
          </a:p>
          <a:p>
            <a:r>
              <a:rPr lang="id-ID" sz="2800" dirty="0" smtClean="0"/>
              <a:t>Adanya kompleksitas pengobatan dan penyakit dapat direkam otomatis jadi saran terbaik bagi tenaga medis </a:t>
            </a:r>
          </a:p>
          <a:p>
            <a:pPr marL="0" indent="0">
              <a:buNone/>
            </a:pPr>
            <a:endParaRPr lang="id-ID" sz="2800" dirty="0" smtClean="0"/>
          </a:p>
        </p:txBody>
      </p:sp>
      <p:sp>
        <p:nvSpPr>
          <p:cNvPr id="2" name="Title 1"/>
          <p:cNvSpPr>
            <a:spLocks noGrp="1"/>
          </p:cNvSpPr>
          <p:nvPr>
            <p:ph type="title"/>
          </p:nvPr>
        </p:nvSpPr>
        <p:spPr/>
        <p:txBody>
          <a:bodyPr>
            <a:noAutofit/>
          </a:bodyPr>
          <a:lstStyle/>
          <a:p>
            <a:r>
              <a:rPr lang="id-ID" sz="3200" b="1" dirty="0" smtClean="0"/>
              <a:t>Transisi dari bentuk Paper based</a:t>
            </a:r>
            <a:endParaRPr lang="id-ID" sz="3200" b="1" dirty="0"/>
          </a:p>
        </p:txBody>
      </p:sp>
    </p:spTree>
    <p:extLst>
      <p:ext uri="{BB962C8B-B14F-4D97-AF65-F5344CB8AC3E}">
        <p14:creationId xmlns:p14="http://schemas.microsoft.com/office/powerpoint/2010/main" val="4260331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598</TotalTime>
  <Words>635</Words>
  <Application>Microsoft Office PowerPoint</Application>
  <PresentationFormat>On-screen Show (4:3)</PresentationFormat>
  <Paragraphs>49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Book Antiqua</vt:lpstr>
      <vt:lpstr>Wingdings</vt:lpstr>
      <vt:lpstr>Hardcover</vt:lpstr>
      <vt:lpstr>BIOINFORMATIKA</vt:lpstr>
      <vt:lpstr>REVOLUSI INFORMASI DI BIDANG KEDOKTERAN</vt:lpstr>
      <vt:lpstr>REVOLUSI INFORMASI DI BIDANG KEDOKTERAN</vt:lpstr>
      <vt:lpstr>REVOLUSI INFORMASI DI BIDANG KEDOKTERAN</vt:lpstr>
      <vt:lpstr>REVOLUSI INFORMASI DI BIDANG KEDOKTERAN</vt:lpstr>
      <vt:lpstr>REVOLUSI INFORMASI DI BIDANG KEDOKTERAN</vt:lpstr>
      <vt:lpstr>AKSES INTEGRASI UNTUK INFORMASI KLINIS</vt:lpstr>
      <vt:lpstr>Transisi dari bentuk Paper based</vt:lpstr>
      <vt:lpstr>Transisi dari bentuk Paper based</vt:lpstr>
      <vt:lpstr>PowerPoint Presentation</vt:lpstr>
      <vt:lpstr>Transisi dari bentuk Paper based</vt:lpstr>
      <vt:lpstr>PowerPoint Presentation</vt:lpstr>
      <vt:lpstr>Transisi dari bentuk Paper based</vt:lpstr>
      <vt:lpstr>PowerPoint Presentation</vt:lpstr>
      <vt:lpstr>Transisi dari bentuk Paper based</vt:lpstr>
      <vt:lpstr>Transisi dari bentuk Paper based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BIOINFORMATIKA</dc:title>
  <dc:creator>sony</dc:creator>
  <cp:lastModifiedBy>toshiba</cp:lastModifiedBy>
  <cp:revision>15</cp:revision>
  <dcterms:created xsi:type="dcterms:W3CDTF">2016-09-25T20:37:52Z</dcterms:created>
  <dcterms:modified xsi:type="dcterms:W3CDTF">2019-09-24T03:20:34Z</dcterms:modified>
</cp:coreProperties>
</file>