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7240" y="0"/>
            <a:ext cx="7543800" cy="3048000"/>
          </a:xfrm>
          <a:custGeom>
            <a:avLst/>
            <a:gdLst/>
            <a:ahLst/>
            <a:cxnLst/>
            <a:rect l="l" t="t" r="r" b="b"/>
            <a:pathLst>
              <a:path w="7543800" h="3048000">
                <a:moveTo>
                  <a:pt x="0" y="3048000"/>
                </a:moveTo>
                <a:lnTo>
                  <a:pt x="7543800" y="3048000"/>
                </a:lnTo>
                <a:lnTo>
                  <a:pt x="75438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77240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7431">
            <a:solidFill>
              <a:srgbClr val="93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19645" y="3759"/>
            <a:ext cx="1680845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1625" y="3197225"/>
            <a:ext cx="8540750" cy="2554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slideLayout" Target="../slideLayouts/slideLayout5.xml"/><Relationship Id="rId1" Type="http://schemas.openxmlformats.org/officeDocument/2006/relationships/video" Target="NULL" TargetMode="Externa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961" y="761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0"/>
                </a:moveTo>
                <a:lnTo>
                  <a:pt x="2286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961" y="761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28956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12192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7561" y="761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8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4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800" y="0"/>
            <a:ext cx="609600" cy="6858000"/>
          </a:xfrm>
          <a:custGeom>
            <a:avLst/>
            <a:gdLst/>
            <a:ahLst/>
            <a:cxnLst/>
            <a:rect l="l" t="t" r="r" b="b"/>
            <a:pathLst>
              <a:path w="609600" h="6858000">
                <a:moveTo>
                  <a:pt x="0" y="0"/>
                </a:moveTo>
                <a:lnTo>
                  <a:pt x="609600" y="6857999"/>
                </a:lnTo>
              </a:path>
            </a:pathLst>
          </a:custGeom>
          <a:ln w="1524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0600" y="0"/>
            <a:ext cx="1413510" cy="6858000"/>
          </a:xfrm>
          <a:custGeom>
            <a:avLst/>
            <a:gdLst/>
            <a:ahLst/>
            <a:cxnLst/>
            <a:rect l="l" t="t" r="r" b="b"/>
            <a:pathLst>
              <a:path w="1413510" h="6858000">
                <a:moveTo>
                  <a:pt x="141351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35123" y="0"/>
            <a:ext cx="302895" cy="6858000"/>
          </a:xfrm>
          <a:custGeom>
            <a:avLst/>
            <a:gdLst/>
            <a:ahLst/>
            <a:cxnLst/>
            <a:rect l="l" t="t" r="r" b="b"/>
            <a:pathLst>
              <a:path w="302894" h="6858000">
                <a:moveTo>
                  <a:pt x="302894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62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1600" y="0"/>
            <a:ext cx="403860" cy="6858000"/>
          </a:xfrm>
          <a:custGeom>
            <a:avLst/>
            <a:gdLst/>
            <a:ahLst/>
            <a:cxnLst/>
            <a:rect l="l" t="t" r="r" b="b"/>
            <a:pathLst>
              <a:path w="403860" h="6858000">
                <a:moveTo>
                  <a:pt x="403860" y="0"/>
                </a:moveTo>
                <a:lnTo>
                  <a:pt x="0" y="6857999"/>
                </a:lnTo>
              </a:path>
            </a:pathLst>
          </a:custGeom>
          <a:ln w="12192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6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7998"/>
                </a:lnTo>
              </a:path>
            </a:pathLst>
          </a:custGeom>
          <a:ln w="1524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72361" y="761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0"/>
                </a:moveTo>
                <a:lnTo>
                  <a:pt x="205740" y="6857999"/>
                </a:lnTo>
              </a:path>
            </a:pathLst>
          </a:custGeom>
          <a:ln w="50292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0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19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9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48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67961" y="761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472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91561" y="761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146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0"/>
                </a:moveTo>
                <a:lnTo>
                  <a:pt x="2286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76663" y="0"/>
            <a:ext cx="0" cy="1917700"/>
          </a:xfrm>
          <a:custGeom>
            <a:avLst/>
            <a:gdLst/>
            <a:ahLst/>
            <a:cxnLst/>
            <a:rect l="l" t="t" r="r" b="b"/>
            <a:pathLst>
              <a:path h="1917700">
                <a:moveTo>
                  <a:pt x="0" y="0"/>
                </a:moveTo>
                <a:lnTo>
                  <a:pt x="0" y="1917192"/>
                </a:lnTo>
              </a:path>
            </a:pathLst>
          </a:custGeom>
          <a:ln w="30606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76663" y="5029200"/>
            <a:ext cx="0" cy="1845945"/>
          </a:xfrm>
          <a:custGeom>
            <a:avLst/>
            <a:gdLst/>
            <a:ahLst/>
            <a:cxnLst/>
            <a:rect l="l" t="t" r="r" b="b"/>
            <a:pathLst>
              <a:path h="1845945">
                <a:moveTo>
                  <a:pt x="0" y="0"/>
                </a:moveTo>
                <a:lnTo>
                  <a:pt x="0" y="1845563"/>
                </a:lnTo>
              </a:path>
            </a:pathLst>
          </a:custGeom>
          <a:ln w="30606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6361" y="761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472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48761" y="761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50292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82161" y="761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8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670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39361" y="761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8"/>
                </a:lnTo>
              </a:path>
            </a:pathLst>
          </a:custGeom>
          <a:ln w="50292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48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860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1524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0"/>
            <a:ext cx="1413510" cy="6858000"/>
          </a:xfrm>
          <a:custGeom>
            <a:avLst/>
            <a:gdLst/>
            <a:ahLst/>
            <a:cxnLst/>
            <a:rect l="l" t="t" r="r" b="b"/>
            <a:pathLst>
              <a:path w="1413510" h="6858000">
                <a:moveTo>
                  <a:pt x="141351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49723" y="0"/>
            <a:ext cx="302895" cy="6858000"/>
          </a:xfrm>
          <a:custGeom>
            <a:avLst/>
            <a:gdLst/>
            <a:ahLst/>
            <a:cxnLst/>
            <a:rect l="l" t="t" r="r" b="b"/>
            <a:pathLst>
              <a:path w="302895" h="6858000">
                <a:moveTo>
                  <a:pt x="302895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53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86200" y="0"/>
            <a:ext cx="403860" cy="6858000"/>
          </a:xfrm>
          <a:custGeom>
            <a:avLst/>
            <a:gdLst/>
            <a:ahLst/>
            <a:cxnLst/>
            <a:rect l="l" t="t" r="r" b="b"/>
            <a:pathLst>
              <a:path w="403860" h="6858000">
                <a:moveTo>
                  <a:pt x="403860" y="0"/>
                </a:moveTo>
                <a:lnTo>
                  <a:pt x="0" y="6857999"/>
                </a:lnTo>
              </a:path>
            </a:pathLst>
          </a:custGeom>
          <a:ln w="12192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242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7998"/>
                </a:lnTo>
              </a:path>
            </a:pathLst>
          </a:custGeom>
          <a:ln w="1524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862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39" h="6858000">
                <a:moveTo>
                  <a:pt x="0" y="0"/>
                </a:moveTo>
                <a:lnTo>
                  <a:pt x="205739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338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96761" y="761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50292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340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436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06161" y="761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7"/>
                </a:lnTo>
              </a:path>
            </a:pathLst>
          </a:custGeom>
          <a:ln w="28956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67961" y="761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8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15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69052" y="0"/>
            <a:ext cx="1413510" cy="6858000"/>
          </a:xfrm>
          <a:custGeom>
            <a:avLst/>
            <a:gdLst/>
            <a:ahLst/>
            <a:cxnLst/>
            <a:rect l="l" t="t" r="r" b="b"/>
            <a:pathLst>
              <a:path w="1413509" h="6858000">
                <a:moveTo>
                  <a:pt x="1413509" y="0"/>
                </a:moveTo>
                <a:lnTo>
                  <a:pt x="0" y="6857999"/>
                </a:lnTo>
              </a:path>
            </a:pathLst>
          </a:custGeom>
          <a:ln w="9143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26123" y="0"/>
            <a:ext cx="302895" cy="6858000"/>
          </a:xfrm>
          <a:custGeom>
            <a:avLst/>
            <a:gdLst/>
            <a:ahLst/>
            <a:cxnLst/>
            <a:rect l="l" t="t" r="r" b="b"/>
            <a:pathLst>
              <a:path w="302895" h="6858000">
                <a:moveTo>
                  <a:pt x="302895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72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15940" y="0"/>
            <a:ext cx="403860" cy="6858000"/>
          </a:xfrm>
          <a:custGeom>
            <a:avLst/>
            <a:gdLst/>
            <a:ahLst/>
            <a:cxnLst/>
            <a:rect l="l" t="t" r="r" b="b"/>
            <a:pathLst>
              <a:path w="403860" h="6858000">
                <a:moveTo>
                  <a:pt x="403860" y="0"/>
                </a:moveTo>
                <a:lnTo>
                  <a:pt x="0" y="6857999"/>
                </a:lnTo>
              </a:path>
            </a:pathLst>
          </a:custGeom>
          <a:ln w="12192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626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39" h="6858000">
                <a:moveTo>
                  <a:pt x="0" y="0"/>
                </a:moveTo>
                <a:lnTo>
                  <a:pt x="205739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054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3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82561" y="761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818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0"/>
                </a:moveTo>
                <a:lnTo>
                  <a:pt x="2286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66838" y="2286"/>
            <a:ext cx="1905" cy="6858000"/>
          </a:xfrm>
          <a:custGeom>
            <a:avLst/>
            <a:gdLst/>
            <a:ahLst/>
            <a:cxnLst/>
            <a:rect l="l" t="t" r="r" b="b"/>
            <a:pathLst>
              <a:path w="1904" h="6858000">
                <a:moveTo>
                  <a:pt x="165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866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390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12192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73161" y="761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8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86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342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1524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676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7998"/>
                </a:lnTo>
              </a:path>
            </a:pathLst>
          </a:custGeom>
          <a:ln w="1524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772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0"/>
                </a:moveTo>
                <a:lnTo>
                  <a:pt x="20574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96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248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10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058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58961" y="761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50292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29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8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877300" y="0"/>
            <a:ext cx="190500" cy="6858000"/>
          </a:xfrm>
          <a:custGeom>
            <a:avLst/>
            <a:gdLst/>
            <a:ahLst/>
            <a:cxnLst/>
            <a:rect l="l" t="t" r="r" b="b"/>
            <a:pathLst>
              <a:path w="190500" h="6858000">
                <a:moveTo>
                  <a:pt x="190289" y="0"/>
                </a:moveTo>
                <a:lnTo>
                  <a:pt x="0" y="6857996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77961" y="761"/>
            <a:ext cx="403860" cy="6858000"/>
          </a:xfrm>
          <a:custGeom>
            <a:avLst/>
            <a:gdLst/>
            <a:ahLst/>
            <a:cxnLst/>
            <a:rect l="l" t="t" r="r" b="b"/>
            <a:pathLst>
              <a:path w="403859" h="6858000">
                <a:moveTo>
                  <a:pt x="403860" y="0"/>
                </a:moveTo>
                <a:lnTo>
                  <a:pt x="0" y="6857999"/>
                </a:lnTo>
              </a:path>
            </a:pathLst>
          </a:custGeom>
          <a:ln w="472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772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0"/>
                </a:moveTo>
                <a:lnTo>
                  <a:pt x="20574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990076" y="1523"/>
            <a:ext cx="1905" cy="6858000"/>
          </a:xfrm>
          <a:custGeom>
            <a:avLst/>
            <a:gdLst/>
            <a:ahLst/>
            <a:cxnLst/>
            <a:rect l="l" t="t" r="r" b="b"/>
            <a:pathLst>
              <a:path w="1904" h="6858000">
                <a:moveTo>
                  <a:pt x="1650" y="0"/>
                </a:moveTo>
                <a:lnTo>
                  <a:pt x="0" y="6858001"/>
                </a:lnTo>
              </a:path>
            </a:pathLst>
          </a:custGeom>
          <a:ln w="1524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44361" y="761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01561" y="761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399" y="6857999"/>
                </a:lnTo>
              </a:path>
            </a:pathLst>
          </a:custGeom>
          <a:ln w="472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77761" y="761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0999" y="6857999"/>
                </a:lnTo>
              </a:path>
            </a:pathLst>
          </a:custGeom>
          <a:ln w="19812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10961" y="761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472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008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7998"/>
                </a:lnTo>
              </a:path>
            </a:pathLst>
          </a:custGeom>
          <a:ln w="1524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104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63561" y="761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60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72761" y="761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8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1879092"/>
            <a:ext cx="5029200" cy="3226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0" y="1905000"/>
            <a:ext cx="4953000" cy="3124200"/>
          </a:xfrm>
          <a:custGeom>
            <a:avLst/>
            <a:gdLst/>
            <a:ahLst/>
            <a:cxnLst/>
            <a:rect l="l" t="t" r="r" b="b"/>
            <a:pathLst>
              <a:path w="4953000" h="3124200">
                <a:moveTo>
                  <a:pt x="0" y="3124200"/>
                </a:moveTo>
                <a:lnTo>
                  <a:pt x="4953000" y="3124200"/>
                </a:lnTo>
                <a:lnTo>
                  <a:pt x="4953000" y="0"/>
                </a:lnTo>
                <a:lnTo>
                  <a:pt x="0" y="0"/>
                </a:lnTo>
                <a:lnTo>
                  <a:pt x="0" y="3124200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1" y="2058161"/>
            <a:ext cx="4800600" cy="1905"/>
          </a:xfrm>
          <a:custGeom>
            <a:avLst/>
            <a:gdLst/>
            <a:ahLst/>
            <a:cxnLst/>
            <a:rect l="l" t="t" r="r" b="b"/>
            <a:pathLst>
              <a:path w="4800600" h="1905">
                <a:moveTo>
                  <a:pt x="0" y="0"/>
                </a:moveTo>
                <a:lnTo>
                  <a:pt x="4800600" y="1650"/>
                </a:lnTo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1" y="4877561"/>
            <a:ext cx="4800600" cy="1905"/>
          </a:xfrm>
          <a:custGeom>
            <a:avLst/>
            <a:gdLst/>
            <a:ahLst/>
            <a:cxnLst/>
            <a:rect l="l" t="t" r="r" b="b"/>
            <a:pathLst>
              <a:path w="4800600" h="1904">
                <a:moveTo>
                  <a:pt x="0" y="0"/>
                </a:moveTo>
                <a:lnTo>
                  <a:pt x="4800600" y="1524"/>
                </a:lnTo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801361" y="2059685"/>
            <a:ext cx="1270" cy="2818765"/>
          </a:xfrm>
          <a:custGeom>
            <a:avLst/>
            <a:gdLst/>
            <a:ahLst/>
            <a:cxnLst/>
            <a:rect l="l" t="t" r="r" b="b"/>
            <a:pathLst>
              <a:path w="1270" h="2818765">
                <a:moveTo>
                  <a:pt x="762" y="0"/>
                </a:moveTo>
                <a:lnTo>
                  <a:pt x="0" y="2818638"/>
                </a:lnTo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63777" y="2454910"/>
            <a:ext cx="2344801" cy="377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8962" y="3125470"/>
            <a:ext cx="4092486" cy="377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785786" y="4154804"/>
            <a:ext cx="3714776" cy="70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00"/>
                </a:solidFill>
                <a:latin typeface="Tw Cen MT"/>
                <a:cs typeface="Tw Cen MT"/>
              </a:rPr>
              <a:t>Oleh Lenni </a:t>
            </a:r>
            <a:r>
              <a:rPr sz="2200" spc="-30" dirty="0">
                <a:solidFill>
                  <a:srgbClr val="FFFF00"/>
                </a:solidFill>
                <a:latin typeface="Tw Cen MT"/>
                <a:cs typeface="Tw Cen MT"/>
              </a:rPr>
              <a:t>Yovita, </a:t>
            </a:r>
            <a:r>
              <a:rPr sz="2200" spc="-15" dirty="0">
                <a:solidFill>
                  <a:srgbClr val="FFFF00"/>
                </a:solidFill>
                <a:latin typeface="Tw Cen MT"/>
                <a:cs typeface="Tw Cen MT"/>
              </a:rPr>
              <a:t>S.E</a:t>
            </a:r>
            <a:r>
              <a:rPr sz="2200" spc="-15">
                <a:solidFill>
                  <a:srgbClr val="FFFF00"/>
                </a:solidFill>
                <a:latin typeface="Tw Cen MT"/>
                <a:cs typeface="Tw Cen MT"/>
              </a:rPr>
              <a:t>.,</a:t>
            </a:r>
            <a:r>
              <a:rPr sz="2200" spc="105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spc="-5" smtClean="0">
                <a:solidFill>
                  <a:srgbClr val="FFFF00"/>
                </a:solidFill>
                <a:latin typeface="Tw Cen MT"/>
                <a:cs typeface="Tw Cen MT"/>
              </a:rPr>
              <a:t>M.Si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x-none" sz="2200" spc="-5" smtClean="0">
                <a:solidFill>
                  <a:srgbClr val="FFFF00"/>
                </a:solidFill>
                <a:latin typeface="Tw Cen MT"/>
                <a:cs typeface="Tw Cen MT"/>
              </a:rPr>
              <a:t>        Dr. Ichwan Setiarso, SE. MP</a:t>
            </a:r>
            <a:endParaRPr sz="2200" dirty="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0161" y="761"/>
            <a:ext cx="2514600" cy="3810000"/>
          </a:xfrm>
          <a:custGeom>
            <a:avLst/>
            <a:gdLst/>
            <a:ahLst/>
            <a:cxnLst/>
            <a:rect l="l" t="t" r="r" b="b"/>
            <a:pathLst>
              <a:path w="2514600" h="3810000">
                <a:moveTo>
                  <a:pt x="0" y="3810000"/>
                </a:moveTo>
                <a:lnTo>
                  <a:pt x="2514600" y="3810000"/>
                </a:lnTo>
                <a:lnTo>
                  <a:pt x="25146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961" y="761"/>
            <a:ext cx="2590800" cy="3810000"/>
          </a:xfrm>
          <a:custGeom>
            <a:avLst/>
            <a:gdLst/>
            <a:ahLst/>
            <a:cxnLst/>
            <a:rect l="l" t="t" r="r" b="b"/>
            <a:pathLst>
              <a:path w="2590800" h="3810000">
                <a:moveTo>
                  <a:pt x="0" y="3810000"/>
                </a:moveTo>
                <a:lnTo>
                  <a:pt x="2590800" y="3810000"/>
                </a:lnTo>
                <a:lnTo>
                  <a:pt x="25908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ln w="25908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6629400" cy="6858000"/>
          </a:xfrm>
          <a:custGeom>
            <a:avLst/>
            <a:gdLst/>
            <a:ahLst/>
            <a:cxnLst/>
            <a:rect l="l" t="t" r="r" b="b"/>
            <a:pathLst>
              <a:path w="6629400" h="6858000">
                <a:moveTo>
                  <a:pt x="0" y="6858000"/>
                </a:moveTo>
                <a:lnTo>
                  <a:pt x="6629400" y="6858000"/>
                </a:lnTo>
                <a:lnTo>
                  <a:pt x="662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6629400" cy="6858000"/>
          </a:xfrm>
          <a:custGeom>
            <a:avLst/>
            <a:gdLst/>
            <a:ahLst/>
            <a:cxnLst/>
            <a:rect l="l" t="t" r="r" b="b"/>
            <a:pathLst>
              <a:path w="6629400" h="6858000">
                <a:moveTo>
                  <a:pt x="0" y="6858000"/>
                </a:moveTo>
                <a:lnTo>
                  <a:pt x="6629400" y="6858000"/>
                </a:lnTo>
                <a:lnTo>
                  <a:pt x="662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5058" y="0"/>
            <a:ext cx="51073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0555" marR="5080" indent="-1888489">
              <a:lnSpc>
                <a:spcPct val="100000"/>
              </a:lnSpc>
              <a:spcBef>
                <a:spcPts val="100"/>
              </a:spcBef>
              <a:tabLst>
                <a:tab pos="2687320" algn="l"/>
              </a:tabLst>
            </a:pPr>
            <a:r>
              <a:rPr sz="4800" spc="-75" dirty="0">
                <a:solidFill>
                  <a:srgbClr val="DCE6F1"/>
                </a:solidFill>
              </a:rPr>
              <a:t>P</a:t>
            </a:r>
            <a:r>
              <a:rPr sz="4800" spc="-5" dirty="0">
                <a:solidFill>
                  <a:srgbClr val="DCE6F1"/>
                </a:solidFill>
              </a:rPr>
              <a:t>edoma</a:t>
            </a:r>
            <a:r>
              <a:rPr sz="4800" dirty="0">
                <a:solidFill>
                  <a:srgbClr val="DCE6F1"/>
                </a:solidFill>
              </a:rPr>
              <a:t>n	</a:t>
            </a:r>
            <a:r>
              <a:rPr sz="4800" spc="-75" dirty="0">
                <a:solidFill>
                  <a:srgbClr val="DCE6F1"/>
                </a:solidFill>
              </a:rPr>
              <a:t>P</a:t>
            </a:r>
            <a:r>
              <a:rPr sz="4800" spc="-5" dirty="0">
                <a:solidFill>
                  <a:srgbClr val="DCE6F1"/>
                </a:solidFill>
              </a:rPr>
              <a:t>engisian  </a:t>
            </a:r>
            <a:r>
              <a:rPr sz="4800" spc="-15" dirty="0">
                <a:solidFill>
                  <a:srgbClr val="DCE6F1"/>
                </a:solidFill>
              </a:rPr>
              <a:t>Akun</a:t>
            </a:r>
            <a:endParaRPr sz="4800"/>
          </a:p>
        </p:txBody>
      </p:sp>
      <p:sp>
        <p:nvSpPr>
          <p:cNvPr id="7" name="object 7"/>
          <p:cNvSpPr/>
          <p:nvPr/>
        </p:nvSpPr>
        <p:spPr>
          <a:xfrm>
            <a:off x="6629400" y="3813046"/>
            <a:ext cx="2514599" cy="304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9261" y="2894901"/>
            <a:ext cx="2352675" cy="0"/>
          </a:xfrm>
          <a:custGeom>
            <a:avLst/>
            <a:gdLst/>
            <a:ahLst/>
            <a:cxnLst/>
            <a:rect l="l" t="t" r="r" b="b"/>
            <a:pathLst>
              <a:path w="2352675">
                <a:moveTo>
                  <a:pt x="0" y="0"/>
                </a:moveTo>
                <a:lnTo>
                  <a:pt x="2352293" y="0"/>
                </a:lnTo>
              </a:path>
            </a:pathLst>
          </a:custGeom>
          <a:ln w="59562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244" y="2894901"/>
            <a:ext cx="2353310" cy="0"/>
          </a:xfrm>
          <a:custGeom>
            <a:avLst/>
            <a:gdLst/>
            <a:ahLst/>
            <a:cxnLst/>
            <a:rect l="l" t="t" r="r" b="b"/>
            <a:pathLst>
              <a:path w="2353310">
                <a:moveTo>
                  <a:pt x="0" y="0"/>
                </a:moveTo>
                <a:lnTo>
                  <a:pt x="2353056" y="0"/>
                </a:lnTo>
              </a:path>
            </a:pathLst>
          </a:custGeom>
          <a:ln w="59562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0400" y="2895600"/>
            <a:ext cx="1270" cy="3657600"/>
          </a:xfrm>
          <a:custGeom>
            <a:avLst/>
            <a:gdLst/>
            <a:ahLst/>
            <a:cxnLst/>
            <a:rect l="l" t="t" r="r" b="b"/>
            <a:pathLst>
              <a:path w="1269" h="3657600">
                <a:moveTo>
                  <a:pt x="762" y="0"/>
                </a:moveTo>
                <a:lnTo>
                  <a:pt x="0" y="3657600"/>
                </a:lnTo>
              </a:path>
            </a:pathLst>
          </a:custGeom>
          <a:ln w="76200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5003" y="1807464"/>
            <a:ext cx="4048505" cy="1152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35479" y="1937130"/>
            <a:ext cx="1532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latin typeface="Calibri"/>
                <a:cs typeface="Calibri"/>
              </a:rPr>
              <a:t>Ekuitas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8961" y="3124961"/>
            <a:ext cx="2209800" cy="609600"/>
          </a:xfrm>
          <a:prstGeom prst="rect">
            <a:avLst/>
          </a:prstGeom>
          <a:solidFill>
            <a:srgbClr val="FF0000"/>
          </a:solidFill>
          <a:ln w="25908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10"/>
              </a:spcBef>
            </a:pP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Debet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3561" y="3124961"/>
            <a:ext cx="2209800" cy="609600"/>
          </a:xfrm>
          <a:prstGeom prst="rect">
            <a:avLst/>
          </a:prstGeom>
          <a:solidFill>
            <a:srgbClr val="FF0000"/>
          </a:solidFill>
          <a:ln w="25907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"/>
              </a:spcBef>
            </a:pP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Kredit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27403" y="3712464"/>
            <a:ext cx="1305306" cy="1305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5803" y="3788664"/>
            <a:ext cx="1305305" cy="1305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1003" y="5084064"/>
            <a:ext cx="1914905" cy="13053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74134" y="5229605"/>
            <a:ext cx="10928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93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Saldo  </a:t>
            </a:r>
            <a:r>
              <a:rPr sz="2000" b="1" dirty="0">
                <a:latin typeface="Calibri"/>
                <a:cs typeface="Calibri"/>
              </a:rPr>
              <a:t>Normal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  </a:t>
            </a:r>
            <a:r>
              <a:rPr sz="2000" b="1" dirty="0">
                <a:latin typeface="Calibri"/>
                <a:cs typeface="Calibri"/>
              </a:rPr>
              <a:t>Sisi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Kredit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0161" y="761"/>
            <a:ext cx="2514600" cy="3810000"/>
          </a:xfrm>
          <a:custGeom>
            <a:avLst/>
            <a:gdLst/>
            <a:ahLst/>
            <a:cxnLst/>
            <a:rect l="l" t="t" r="r" b="b"/>
            <a:pathLst>
              <a:path w="2514600" h="3810000">
                <a:moveTo>
                  <a:pt x="0" y="3810000"/>
                </a:moveTo>
                <a:lnTo>
                  <a:pt x="2514600" y="3810000"/>
                </a:lnTo>
                <a:lnTo>
                  <a:pt x="25146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961" y="761"/>
            <a:ext cx="2590800" cy="3810000"/>
          </a:xfrm>
          <a:custGeom>
            <a:avLst/>
            <a:gdLst/>
            <a:ahLst/>
            <a:cxnLst/>
            <a:rect l="l" t="t" r="r" b="b"/>
            <a:pathLst>
              <a:path w="2590800" h="3810000">
                <a:moveTo>
                  <a:pt x="0" y="3810000"/>
                </a:moveTo>
                <a:lnTo>
                  <a:pt x="2590800" y="3810000"/>
                </a:lnTo>
                <a:lnTo>
                  <a:pt x="25908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ln w="25908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6629400" cy="6858000"/>
          </a:xfrm>
          <a:custGeom>
            <a:avLst/>
            <a:gdLst/>
            <a:ahLst/>
            <a:cxnLst/>
            <a:rect l="l" t="t" r="r" b="b"/>
            <a:pathLst>
              <a:path w="6629400" h="6858000">
                <a:moveTo>
                  <a:pt x="0" y="6858000"/>
                </a:moveTo>
                <a:lnTo>
                  <a:pt x="6629400" y="6858000"/>
                </a:lnTo>
                <a:lnTo>
                  <a:pt x="662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6629400" cy="6858000"/>
          </a:xfrm>
          <a:custGeom>
            <a:avLst/>
            <a:gdLst/>
            <a:ahLst/>
            <a:cxnLst/>
            <a:rect l="l" t="t" r="r" b="b"/>
            <a:pathLst>
              <a:path w="6629400" h="6858000">
                <a:moveTo>
                  <a:pt x="0" y="6858000"/>
                </a:moveTo>
                <a:lnTo>
                  <a:pt x="6629400" y="6858000"/>
                </a:lnTo>
                <a:lnTo>
                  <a:pt x="662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6894" y="27177"/>
            <a:ext cx="468693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1805" marR="5080" indent="-1729739">
              <a:lnSpc>
                <a:spcPct val="100000"/>
              </a:lnSpc>
              <a:spcBef>
                <a:spcPts val="100"/>
              </a:spcBef>
              <a:tabLst>
                <a:tab pos="2466340" algn="l"/>
              </a:tabLst>
            </a:pPr>
            <a:r>
              <a:rPr spc="-80" dirty="0">
                <a:solidFill>
                  <a:srgbClr val="DCE6F1"/>
                </a:solidFill>
              </a:rPr>
              <a:t>P</a:t>
            </a:r>
            <a:r>
              <a:rPr spc="-5" dirty="0">
                <a:solidFill>
                  <a:srgbClr val="DCE6F1"/>
                </a:solidFill>
              </a:rPr>
              <a:t>edoma</a:t>
            </a:r>
            <a:r>
              <a:rPr dirty="0">
                <a:solidFill>
                  <a:srgbClr val="DCE6F1"/>
                </a:solidFill>
              </a:rPr>
              <a:t>n	</a:t>
            </a:r>
            <a:r>
              <a:rPr spc="-80" dirty="0">
                <a:solidFill>
                  <a:srgbClr val="DCE6F1"/>
                </a:solidFill>
              </a:rPr>
              <a:t>P</a:t>
            </a:r>
            <a:r>
              <a:rPr spc="-5" dirty="0">
                <a:solidFill>
                  <a:srgbClr val="DCE6F1"/>
                </a:solidFill>
              </a:rPr>
              <a:t>engisian  </a:t>
            </a:r>
            <a:r>
              <a:rPr spc="-15" dirty="0">
                <a:solidFill>
                  <a:srgbClr val="DCE6F1"/>
                </a:solidFill>
              </a:rPr>
              <a:t>Akun</a:t>
            </a:r>
          </a:p>
        </p:txBody>
      </p:sp>
      <p:sp>
        <p:nvSpPr>
          <p:cNvPr id="7" name="object 7"/>
          <p:cNvSpPr/>
          <p:nvPr/>
        </p:nvSpPr>
        <p:spPr>
          <a:xfrm>
            <a:off x="6629400" y="3813046"/>
            <a:ext cx="2514599" cy="304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9261" y="2894901"/>
            <a:ext cx="2352675" cy="0"/>
          </a:xfrm>
          <a:custGeom>
            <a:avLst/>
            <a:gdLst/>
            <a:ahLst/>
            <a:cxnLst/>
            <a:rect l="l" t="t" r="r" b="b"/>
            <a:pathLst>
              <a:path w="2352675">
                <a:moveTo>
                  <a:pt x="0" y="0"/>
                </a:moveTo>
                <a:lnTo>
                  <a:pt x="2352293" y="0"/>
                </a:lnTo>
              </a:path>
            </a:pathLst>
          </a:custGeom>
          <a:ln w="59562">
            <a:solidFill>
              <a:srgbClr val="938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244" y="2894901"/>
            <a:ext cx="2353310" cy="0"/>
          </a:xfrm>
          <a:custGeom>
            <a:avLst/>
            <a:gdLst/>
            <a:ahLst/>
            <a:cxnLst/>
            <a:rect l="l" t="t" r="r" b="b"/>
            <a:pathLst>
              <a:path w="2353310">
                <a:moveTo>
                  <a:pt x="0" y="0"/>
                </a:moveTo>
                <a:lnTo>
                  <a:pt x="2353056" y="0"/>
                </a:lnTo>
              </a:path>
            </a:pathLst>
          </a:custGeom>
          <a:ln w="59562">
            <a:solidFill>
              <a:srgbClr val="938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0400" y="2895600"/>
            <a:ext cx="1270" cy="3657600"/>
          </a:xfrm>
          <a:custGeom>
            <a:avLst/>
            <a:gdLst/>
            <a:ahLst/>
            <a:cxnLst/>
            <a:rect l="l" t="t" r="r" b="b"/>
            <a:pathLst>
              <a:path w="1269" h="3657600">
                <a:moveTo>
                  <a:pt x="762" y="0"/>
                </a:moveTo>
                <a:lnTo>
                  <a:pt x="0" y="3657600"/>
                </a:lnTo>
              </a:path>
            </a:pathLst>
          </a:custGeom>
          <a:ln w="76200">
            <a:solidFill>
              <a:srgbClr val="938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5003" y="1900415"/>
            <a:ext cx="4048505" cy="939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76398" y="2004187"/>
            <a:ext cx="20478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alibri"/>
                <a:cs typeface="Calibri"/>
              </a:rPr>
              <a:t>Pendapatan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8961" y="3124961"/>
            <a:ext cx="2209800" cy="609600"/>
          </a:xfrm>
          <a:prstGeom prst="rect">
            <a:avLst/>
          </a:prstGeom>
          <a:solidFill>
            <a:srgbClr val="FF0000"/>
          </a:solidFill>
          <a:ln w="25908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10"/>
              </a:spcBef>
            </a:pP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Debet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3561" y="3124961"/>
            <a:ext cx="2209800" cy="609600"/>
          </a:xfrm>
          <a:prstGeom prst="rect">
            <a:avLst/>
          </a:prstGeom>
          <a:solidFill>
            <a:srgbClr val="FF0000"/>
          </a:solidFill>
          <a:ln w="25907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"/>
              </a:spcBef>
            </a:pP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Kredit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27403" y="3712464"/>
            <a:ext cx="1305306" cy="1305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5803" y="3788664"/>
            <a:ext cx="1305305" cy="1305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1003" y="5084064"/>
            <a:ext cx="1914905" cy="13053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74134" y="5229605"/>
            <a:ext cx="10928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93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Saldo  </a:t>
            </a:r>
            <a:r>
              <a:rPr sz="2000" b="1" dirty="0">
                <a:latin typeface="Calibri"/>
                <a:cs typeface="Calibri"/>
              </a:rPr>
              <a:t>Normal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  </a:t>
            </a:r>
            <a:r>
              <a:rPr sz="2000" b="1" dirty="0">
                <a:latin typeface="Calibri"/>
                <a:cs typeface="Calibri"/>
              </a:rPr>
              <a:t>Sisi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Kredit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0161" y="761"/>
            <a:ext cx="2514600" cy="3810000"/>
          </a:xfrm>
          <a:custGeom>
            <a:avLst/>
            <a:gdLst/>
            <a:ahLst/>
            <a:cxnLst/>
            <a:rect l="l" t="t" r="r" b="b"/>
            <a:pathLst>
              <a:path w="2514600" h="3810000">
                <a:moveTo>
                  <a:pt x="0" y="3810000"/>
                </a:moveTo>
                <a:lnTo>
                  <a:pt x="2514600" y="3810000"/>
                </a:lnTo>
                <a:lnTo>
                  <a:pt x="25146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961" y="761"/>
            <a:ext cx="2590800" cy="3810000"/>
          </a:xfrm>
          <a:custGeom>
            <a:avLst/>
            <a:gdLst/>
            <a:ahLst/>
            <a:cxnLst/>
            <a:rect l="l" t="t" r="r" b="b"/>
            <a:pathLst>
              <a:path w="2590800" h="3810000">
                <a:moveTo>
                  <a:pt x="0" y="3810000"/>
                </a:moveTo>
                <a:lnTo>
                  <a:pt x="2590800" y="3810000"/>
                </a:lnTo>
                <a:lnTo>
                  <a:pt x="25908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ln w="25908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6629400" cy="6858000"/>
          </a:xfrm>
          <a:custGeom>
            <a:avLst/>
            <a:gdLst/>
            <a:ahLst/>
            <a:cxnLst/>
            <a:rect l="l" t="t" r="r" b="b"/>
            <a:pathLst>
              <a:path w="6629400" h="6858000">
                <a:moveTo>
                  <a:pt x="0" y="6858000"/>
                </a:moveTo>
                <a:lnTo>
                  <a:pt x="6629400" y="6858000"/>
                </a:lnTo>
                <a:lnTo>
                  <a:pt x="662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6629400" cy="6858000"/>
          </a:xfrm>
          <a:custGeom>
            <a:avLst/>
            <a:gdLst/>
            <a:ahLst/>
            <a:cxnLst/>
            <a:rect l="l" t="t" r="r" b="b"/>
            <a:pathLst>
              <a:path w="6629400" h="6858000">
                <a:moveTo>
                  <a:pt x="0" y="6858000"/>
                </a:moveTo>
                <a:lnTo>
                  <a:pt x="6629400" y="6858000"/>
                </a:lnTo>
                <a:lnTo>
                  <a:pt x="662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6894" y="179577"/>
            <a:ext cx="468693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1805" marR="5080" indent="-1729739">
              <a:lnSpc>
                <a:spcPct val="100000"/>
              </a:lnSpc>
              <a:spcBef>
                <a:spcPts val="100"/>
              </a:spcBef>
              <a:tabLst>
                <a:tab pos="2466340" algn="l"/>
              </a:tabLst>
            </a:pPr>
            <a:r>
              <a:rPr spc="-80" dirty="0">
                <a:solidFill>
                  <a:srgbClr val="DCE6F1"/>
                </a:solidFill>
              </a:rPr>
              <a:t>P</a:t>
            </a:r>
            <a:r>
              <a:rPr spc="-5" dirty="0">
                <a:solidFill>
                  <a:srgbClr val="DCE6F1"/>
                </a:solidFill>
              </a:rPr>
              <a:t>edoma</a:t>
            </a:r>
            <a:r>
              <a:rPr dirty="0">
                <a:solidFill>
                  <a:srgbClr val="DCE6F1"/>
                </a:solidFill>
              </a:rPr>
              <a:t>n	</a:t>
            </a:r>
            <a:r>
              <a:rPr spc="-80" dirty="0">
                <a:solidFill>
                  <a:srgbClr val="DCE6F1"/>
                </a:solidFill>
              </a:rPr>
              <a:t>P</a:t>
            </a:r>
            <a:r>
              <a:rPr spc="-5" dirty="0">
                <a:solidFill>
                  <a:srgbClr val="DCE6F1"/>
                </a:solidFill>
              </a:rPr>
              <a:t>engisian  </a:t>
            </a:r>
            <a:r>
              <a:rPr spc="-15" dirty="0">
                <a:solidFill>
                  <a:srgbClr val="DCE6F1"/>
                </a:solidFill>
              </a:rPr>
              <a:t>Akun</a:t>
            </a:r>
          </a:p>
        </p:txBody>
      </p:sp>
      <p:sp>
        <p:nvSpPr>
          <p:cNvPr id="7" name="object 7"/>
          <p:cNvSpPr/>
          <p:nvPr/>
        </p:nvSpPr>
        <p:spPr>
          <a:xfrm>
            <a:off x="6629400" y="3813046"/>
            <a:ext cx="2514599" cy="304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9261" y="2894901"/>
            <a:ext cx="2352675" cy="0"/>
          </a:xfrm>
          <a:custGeom>
            <a:avLst/>
            <a:gdLst/>
            <a:ahLst/>
            <a:cxnLst/>
            <a:rect l="l" t="t" r="r" b="b"/>
            <a:pathLst>
              <a:path w="2352675">
                <a:moveTo>
                  <a:pt x="0" y="0"/>
                </a:moveTo>
                <a:lnTo>
                  <a:pt x="2352293" y="0"/>
                </a:lnTo>
              </a:path>
            </a:pathLst>
          </a:custGeom>
          <a:ln w="59562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244" y="2894901"/>
            <a:ext cx="2353310" cy="0"/>
          </a:xfrm>
          <a:custGeom>
            <a:avLst/>
            <a:gdLst/>
            <a:ahLst/>
            <a:cxnLst/>
            <a:rect l="l" t="t" r="r" b="b"/>
            <a:pathLst>
              <a:path w="2353310">
                <a:moveTo>
                  <a:pt x="0" y="0"/>
                </a:moveTo>
                <a:lnTo>
                  <a:pt x="2353056" y="0"/>
                </a:lnTo>
              </a:path>
            </a:pathLst>
          </a:custGeom>
          <a:ln w="59562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0400" y="2895600"/>
            <a:ext cx="1270" cy="3657600"/>
          </a:xfrm>
          <a:custGeom>
            <a:avLst/>
            <a:gdLst/>
            <a:ahLst/>
            <a:cxnLst/>
            <a:rect l="l" t="t" r="r" b="b"/>
            <a:pathLst>
              <a:path w="1269" h="3657600">
                <a:moveTo>
                  <a:pt x="762" y="0"/>
                </a:moveTo>
                <a:lnTo>
                  <a:pt x="0" y="3657600"/>
                </a:lnTo>
              </a:path>
            </a:pathLst>
          </a:custGeom>
          <a:ln w="76200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5003" y="1761731"/>
            <a:ext cx="4048505" cy="1259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2242" y="1902079"/>
            <a:ext cx="1498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Beban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8961" y="3124961"/>
            <a:ext cx="2209800" cy="609600"/>
          </a:xfrm>
          <a:prstGeom prst="rect">
            <a:avLst/>
          </a:prstGeom>
          <a:solidFill>
            <a:srgbClr val="FF0000"/>
          </a:solidFill>
          <a:ln w="25908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10"/>
              </a:spcBef>
            </a:pP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Debet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3561" y="3124961"/>
            <a:ext cx="2209800" cy="609600"/>
          </a:xfrm>
          <a:prstGeom prst="rect">
            <a:avLst/>
          </a:prstGeom>
          <a:solidFill>
            <a:srgbClr val="FF0000"/>
          </a:solidFill>
          <a:ln w="25907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"/>
              </a:spcBef>
            </a:pP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Kredit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27403" y="3712464"/>
            <a:ext cx="1305306" cy="1305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5803" y="3788664"/>
            <a:ext cx="1305305" cy="1305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2603" y="5084064"/>
            <a:ext cx="1914906" cy="13053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35353" y="5229605"/>
            <a:ext cx="10928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93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Saldo  </a:t>
            </a:r>
            <a:r>
              <a:rPr sz="2000" b="1" dirty="0">
                <a:latin typeface="Calibri"/>
                <a:cs typeface="Calibri"/>
              </a:rPr>
              <a:t>Normal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  </a:t>
            </a:r>
            <a:r>
              <a:rPr sz="2000" b="1" dirty="0">
                <a:latin typeface="Calibri"/>
                <a:cs typeface="Calibri"/>
              </a:rPr>
              <a:t>Sisi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Debet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0161" y="761"/>
            <a:ext cx="2514600" cy="3810000"/>
          </a:xfrm>
          <a:custGeom>
            <a:avLst/>
            <a:gdLst/>
            <a:ahLst/>
            <a:cxnLst/>
            <a:rect l="l" t="t" r="r" b="b"/>
            <a:pathLst>
              <a:path w="2514600" h="3810000">
                <a:moveTo>
                  <a:pt x="0" y="3810000"/>
                </a:moveTo>
                <a:lnTo>
                  <a:pt x="2514600" y="3810000"/>
                </a:lnTo>
                <a:lnTo>
                  <a:pt x="25146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961" y="761"/>
            <a:ext cx="2590800" cy="3810000"/>
          </a:xfrm>
          <a:custGeom>
            <a:avLst/>
            <a:gdLst/>
            <a:ahLst/>
            <a:cxnLst/>
            <a:rect l="l" t="t" r="r" b="b"/>
            <a:pathLst>
              <a:path w="2590800" h="3810000">
                <a:moveTo>
                  <a:pt x="0" y="3810000"/>
                </a:moveTo>
                <a:lnTo>
                  <a:pt x="2590800" y="3810000"/>
                </a:lnTo>
                <a:lnTo>
                  <a:pt x="25908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ln w="25908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6629400" cy="6858000"/>
          </a:xfrm>
          <a:custGeom>
            <a:avLst/>
            <a:gdLst/>
            <a:ahLst/>
            <a:cxnLst/>
            <a:rect l="l" t="t" r="r" b="b"/>
            <a:pathLst>
              <a:path w="6629400" h="6858000">
                <a:moveTo>
                  <a:pt x="0" y="6858000"/>
                </a:moveTo>
                <a:lnTo>
                  <a:pt x="6629400" y="6858000"/>
                </a:lnTo>
                <a:lnTo>
                  <a:pt x="662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6629400" cy="6858000"/>
          </a:xfrm>
          <a:custGeom>
            <a:avLst/>
            <a:gdLst/>
            <a:ahLst/>
            <a:cxnLst/>
            <a:rect l="l" t="t" r="r" b="b"/>
            <a:pathLst>
              <a:path w="6629400" h="6858000">
                <a:moveTo>
                  <a:pt x="0" y="6858000"/>
                </a:moveTo>
                <a:lnTo>
                  <a:pt x="6629400" y="6858000"/>
                </a:lnTo>
                <a:lnTo>
                  <a:pt x="662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5058" y="0"/>
            <a:ext cx="51073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0555" marR="5080" indent="-1888489">
              <a:lnSpc>
                <a:spcPct val="100000"/>
              </a:lnSpc>
              <a:spcBef>
                <a:spcPts val="100"/>
              </a:spcBef>
              <a:tabLst>
                <a:tab pos="2687320" algn="l"/>
              </a:tabLst>
            </a:pPr>
            <a:r>
              <a:rPr sz="4800" spc="-75" dirty="0">
                <a:solidFill>
                  <a:srgbClr val="DCE6F1"/>
                </a:solidFill>
              </a:rPr>
              <a:t>P</a:t>
            </a:r>
            <a:r>
              <a:rPr sz="4800" spc="-5" dirty="0">
                <a:solidFill>
                  <a:srgbClr val="DCE6F1"/>
                </a:solidFill>
              </a:rPr>
              <a:t>edoma</a:t>
            </a:r>
            <a:r>
              <a:rPr sz="4800" dirty="0">
                <a:solidFill>
                  <a:srgbClr val="DCE6F1"/>
                </a:solidFill>
              </a:rPr>
              <a:t>n	</a:t>
            </a:r>
            <a:r>
              <a:rPr sz="4800" spc="-75" dirty="0">
                <a:solidFill>
                  <a:srgbClr val="DCE6F1"/>
                </a:solidFill>
              </a:rPr>
              <a:t>P</a:t>
            </a:r>
            <a:r>
              <a:rPr sz="4800" spc="-5" dirty="0">
                <a:solidFill>
                  <a:srgbClr val="DCE6F1"/>
                </a:solidFill>
              </a:rPr>
              <a:t>engisian  </a:t>
            </a:r>
            <a:r>
              <a:rPr sz="4800" spc="-15" dirty="0">
                <a:solidFill>
                  <a:srgbClr val="DCE6F1"/>
                </a:solidFill>
              </a:rPr>
              <a:t>Akun</a:t>
            </a:r>
            <a:endParaRPr sz="4800"/>
          </a:p>
        </p:txBody>
      </p:sp>
      <p:sp>
        <p:nvSpPr>
          <p:cNvPr id="7" name="object 7"/>
          <p:cNvSpPr/>
          <p:nvPr/>
        </p:nvSpPr>
        <p:spPr>
          <a:xfrm>
            <a:off x="6629400" y="3813046"/>
            <a:ext cx="2514599" cy="304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9261" y="2894901"/>
            <a:ext cx="2352675" cy="0"/>
          </a:xfrm>
          <a:custGeom>
            <a:avLst/>
            <a:gdLst/>
            <a:ahLst/>
            <a:cxnLst/>
            <a:rect l="l" t="t" r="r" b="b"/>
            <a:pathLst>
              <a:path w="2352675">
                <a:moveTo>
                  <a:pt x="0" y="0"/>
                </a:moveTo>
                <a:lnTo>
                  <a:pt x="2352293" y="0"/>
                </a:lnTo>
              </a:path>
            </a:pathLst>
          </a:custGeom>
          <a:ln w="5956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244" y="2894901"/>
            <a:ext cx="2353310" cy="0"/>
          </a:xfrm>
          <a:custGeom>
            <a:avLst/>
            <a:gdLst/>
            <a:ahLst/>
            <a:cxnLst/>
            <a:rect l="l" t="t" r="r" b="b"/>
            <a:pathLst>
              <a:path w="2353310">
                <a:moveTo>
                  <a:pt x="0" y="0"/>
                </a:moveTo>
                <a:lnTo>
                  <a:pt x="2353056" y="0"/>
                </a:lnTo>
              </a:path>
            </a:pathLst>
          </a:custGeom>
          <a:ln w="5956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0400" y="2895600"/>
            <a:ext cx="1270" cy="3657600"/>
          </a:xfrm>
          <a:custGeom>
            <a:avLst/>
            <a:gdLst/>
            <a:ahLst/>
            <a:cxnLst/>
            <a:rect l="l" t="t" r="r" b="b"/>
            <a:pathLst>
              <a:path w="1269" h="3657600">
                <a:moveTo>
                  <a:pt x="762" y="0"/>
                </a:moveTo>
                <a:lnTo>
                  <a:pt x="0" y="3657600"/>
                </a:lnTo>
              </a:path>
            </a:pathLst>
          </a:custGeom>
          <a:ln w="762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5003" y="1853171"/>
            <a:ext cx="4048505" cy="1046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62910" y="1970659"/>
            <a:ext cx="1474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Dividen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8961" y="3124961"/>
            <a:ext cx="2209800" cy="609600"/>
          </a:xfrm>
          <a:prstGeom prst="rect">
            <a:avLst/>
          </a:prstGeom>
          <a:solidFill>
            <a:srgbClr val="FF0000"/>
          </a:solidFill>
          <a:ln w="25908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10"/>
              </a:spcBef>
            </a:pP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Debet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3561" y="3124961"/>
            <a:ext cx="2209800" cy="609600"/>
          </a:xfrm>
          <a:prstGeom prst="rect">
            <a:avLst/>
          </a:prstGeom>
          <a:solidFill>
            <a:srgbClr val="FF0000"/>
          </a:solidFill>
          <a:ln w="25907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"/>
              </a:spcBef>
            </a:pP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Kredit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27403" y="3712464"/>
            <a:ext cx="1305306" cy="1305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5803" y="3788664"/>
            <a:ext cx="1305305" cy="1305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6403" y="5084064"/>
            <a:ext cx="1914906" cy="13053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58900" y="5229605"/>
            <a:ext cx="10941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257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Saldo  </a:t>
            </a:r>
            <a:r>
              <a:rPr sz="2000" b="1" dirty="0">
                <a:latin typeface="Calibri"/>
                <a:cs typeface="Calibri"/>
              </a:rPr>
              <a:t>Normal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  </a:t>
            </a:r>
            <a:r>
              <a:rPr sz="2000" b="1" dirty="0">
                <a:latin typeface="Calibri"/>
                <a:cs typeface="Calibri"/>
              </a:rPr>
              <a:t>Sisi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Debet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7138"/>
            <a:ext cx="9143999" cy="101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2176" y="565365"/>
            <a:ext cx="3313938" cy="416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0850" y="1791970"/>
          <a:ext cx="8229600" cy="3840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b="1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KELOMPOK</a:t>
                      </a:r>
                      <a:r>
                        <a:rPr sz="3600" b="1" spc="-14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3600" b="1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AKUN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66C7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b="1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SALDO</a:t>
                      </a:r>
                      <a:r>
                        <a:rPr sz="3600" b="1" spc="-2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3600" b="1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NORMAL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66C7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spc="-5" dirty="0">
                          <a:latin typeface="Corbel"/>
                          <a:cs typeface="Corbel"/>
                        </a:rPr>
                        <a:t>ASET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3D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dirty="0">
                          <a:latin typeface="Corbel"/>
                          <a:cs typeface="Corbel"/>
                        </a:rPr>
                        <a:t>DEBET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3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spc="-20" dirty="0">
                          <a:latin typeface="Corbel"/>
                          <a:cs typeface="Corbel"/>
                        </a:rPr>
                        <a:t>KEWAJIBAN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B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dirty="0">
                          <a:latin typeface="Corbel"/>
                          <a:cs typeface="Corbel"/>
                        </a:rPr>
                        <a:t>KREDIT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spc="-35" dirty="0">
                          <a:latin typeface="Corbel"/>
                          <a:cs typeface="Corbel"/>
                        </a:rPr>
                        <a:t>EKUITAS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3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spc="-5" dirty="0">
                          <a:latin typeface="Corbel"/>
                          <a:cs typeface="Corbel"/>
                        </a:rPr>
                        <a:t>KREDIT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3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spc="-70" dirty="0">
                          <a:latin typeface="Corbel"/>
                          <a:cs typeface="Corbel"/>
                        </a:rPr>
                        <a:t>PENDAPATAN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spc="-5" dirty="0">
                          <a:latin typeface="Corbel"/>
                          <a:cs typeface="Corbel"/>
                        </a:rPr>
                        <a:t>KREDIT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spc="-5" dirty="0">
                          <a:latin typeface="Corbel"/>
                          <a:cs typeface="Corbel"/>
                        </a:rPr>
                        <a:t>BEBAN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3D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600" dirty="0">
                          <a:latin typeface="Corbel"/>
                          <a:cs typeface="Corbel"/>
                        </a:rPr>
                        <a:t>DEBET</a:t>
                      </a:r>
                      <a:endParaRPr sz="3600">
                        <a:latin typeface="Corbel"/>
                        <a:cs typeface="Corbe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3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400" y="152400"/>
            <a:ext cx="1981200" cy="6556375"/>
          </a:xfrm>
          <a:custGeom>
            <a:avLst/>
            <a:gdLst/>
            <a:ahLst/>
            <a:cxnLst/>
            <a:rect l="l" t="t" r="r" b="b"/>
            <a:pathLst>
              <a:path w="1981200" h="6556375">
                <a:moveTo>
                  <a:pt x="0" y="6556248"/>
                </a:moveTo>
                <a:lnTo>
                  <a:pt x="1981200" y="6556248"/>
                </a:lnTo>
                <a:lnTo>
                  <a:pt x="1981200" y="0"/>
                </a:lnTo>
                <a:lnTo>
                  <a:pt x="0" y="0"/>
                </a:lnTo>
                <a:lnTo>
                  <a:pt x="0" y="6556248"/>
                </a:lnTo>
                <a:close/>
              </a:path>
            </a:pathLst>
          </a:custGeom>
          <a:solidFill>
            <a:srgbClr val="C56951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i-FI" sz="1800" dirty="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216877"/>
            <a:ext cx="6705600" cy="6553200"/>
          </a:xfrm>
          <a:custGeom>
            <a:avLst/>
            <a:gdLst/>
            <a:ahLst/>
            <a:cxnLst/>
            <a:rect l="l" t="t" r="r" b="b"/>
            <a:pathLst>
              <a:path w="6705600" h="6553200">
                <a:moveTo>
                  <a:pt x="0" y="6553200"/>
                </a:moveTo>
                <a:lnTo>
                  <a:pt x="6705600" y="6553200"/>
                </a:lnTo>
                <a:lnTo>
                  <a:pt x="67056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i-FI" sz="1800" spc="-5" dirty="0">
              <a:solidFill>
                <a:srgbClr val="FFFF00"/>
              </a:solidFill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i-FI" spc="-5" dirty="0">
              <a:solidFill>
                <a:srgbClr val="FFFF00"/>
              </a:solidFill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i-FI" sz="1800" spc="-5" dirty="0">
              <a:solidFill>
                <a:srgbClr val="FFFF00"/>
              </a:solidFill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i-FI" spc="-5" dirty="0">
              <a:solidFill>
                <a:srgbClr val="FFFF00"/>
              </a:solidFill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i-FI" sz="1800" spc="-5" dirty="0">
              <a:solidFill>
                <a:srgbClr val="FFFF00"/>
              </a:solidFill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i-FI" spc="-5" dirty="0">
              <a:solidFill>
                <a:srgbClr val="FFFF00"/>
              </a:solidFill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i-FI" sz="1800" spc="-5" dirty="0">
              <a:solidFill>
                <a:srgbClr val="FFFF00"/>
              </a:solidFill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i-FI" spc="-5" dirty="0">
              <a:solidFill>
                <a:srgbClr val="FFFF00"/>
              </a:solidFill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i-FI" sz="1800" spc="-5" dirty="0">
              <a:solidFill>
                <a:srgbClr val="FFFF00"/>
              </a:solidFill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i-FI" spc="-5" dirty="0">
              <a:solidFill>
                <a:srgbClr val="FFFF00"/>
              </a:solidFill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i-FI" sz="1800" spc="-5" dirty="0">
              <a:solidFill>
                <a:srgbClr val="FFFF00"/>
              </a:solidFill>
              <a:latin typeface="Tw Cen MT"/>
              <a:cs typeface="Tw Cen MT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i-FI" sz="2400" spc="-5" dirty="0">
                <a:solidFill>
                  <a:srgbClr val="FFFF00"/>
                </a:solidFill>
                <a:latin typeface="Tw Cen MT"/>
                <a:cs typeface="Tw Cen MT"/>
              </a:rPr>
              <a:t>Oleh Lenni </a:t>
            </a:r>
            <a:r>
              <a:rPr lang="fi-FI" sz="2400" spc="-30" dirty="0">
                <a:solidFill>
                  <a:srgbClr val="FFFF00"/>
                </a:solidFill>
                <a:latin typeface="Tw Cen MT"/>
                <a:cs typeface="Tw Cen MT"/>
              </a:rPr>
              <a:t>Yovita, </a:t>
            </a:r>
            <a:r>
              <a:rPr lang="fi-FI" sz="2400" spc="-15" dirty="0">
                <a:solidFill>
                  <a:srgbClr val="FFFF00"/>
                </a:solidFill>
                <a:latin typeface="Tw Cen MT"/>
                <a:cs typeface="Tw Cen MT"/>
              </a:rPr>
              <a:t>S.E.,</a:t>
            </a:r>
            <a:r>
              <a:rPr lang="fi-FI" sz="2400" spc="10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lang="fi-FI" sz="2400" spc="-5" dirty="0">
                <a:solidFill>
                  <a:srgbClr val="FFFF00"/>
                </a:solidFill>
                <a:latin typeface="Tw Cen MT"/>
                <a:cs typeface="Tw Cen MT"/>
              </a:rPr>
              <a:t>M.Si</a:t>
            </a:r>
            <a:endParaRPr lang="fi-FI" sz="24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10207" y="2057400"/>
            <a:ext cx="44246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7200" b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 U R N A</a:t>
            </a:r>
            <a:r>
              <a:rPr lang="pt-BR" sz="7200" b="0" spc="13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pt-BR" sz="7200" b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endParaRPr lang="pt-BR" sz="7200" dirty="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9655" y="3962400"/>
            <a:ext cx="3605784" cy="2412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743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790702"/>
            <a:ext cx="46723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solidFill>
                  <a:srgbClr val="252525"/>
                </a:solidFill>
                <a:latin typeface="Impact"/>
                <a:cs typeface="Impact"/>
              </a:rPr>
              <a:t>JURNAL </a:t>
            </a:r>
            <a:r>
              <a:rPr sz="5400" b="0" dirty="0">
                <a:solidFill>
                  <a:srgbClr val="252525"/>
                </a:solidFill>
                <a:latin typeface="Impact"/>
                <a:cs typeface="Impact"/>
              </a:rPr>
              <a:t>UMUM</a:t>
            </a:r>
            <a:r>
              <a:rPr sz="5400" b="0" spc="-9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5400" b="0" dirty="0">
                <a:solidFill>
                  <a:srgbClr val="252525"/>
                </a:solidFill>
                <a:latin typeface="Impact"/>
                <a:cs typeface="Impact"/>
              </a:rPr>
              <a:t>??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0362" y="1905761"/>
            <a:ext cx="7086600" cy="1295400"/>
          </a:xfrm>
          <a:custGeom>
            <a:avLst/>
            <a:gdLst/>
            <a:ahLst/>
            <a:cxnLst/>
            <a:rect l="l" t="t" r="r" b="b"/>
            <a:pathLst>
              <a:path w="7086600" h="1295400">
                <a:moveTo>
                  <a:pt x="6870700" y="0"/>
                </a:moveTo>
                <a:lnTo>
                  <a:pt x="215912" y="0"/>
                </a:lnTo>
                <a:lnTo>
                  <a:pt x="166403" y="5701"/>
                </a:lnTo>
                <a:lnTo>
                  <a:pt x="120956" y="21941"/>
                </a:lnTo>
                <a:lnTo>
                  <a:pt x="80867" y="47426"/>
                </a:lnTo>
                <a:lnTo>
                  <a:pt x="47431" y="80859"/>
                </a:lnTo>
                <a:lnTo>
                  <a:pt x="21944" y="120946"/>
                </a:lnTo>
                <a:lnTo>
                  <a:pt x="5702" y="166391"/>
                </a:lnTo>
                <a:lnTo>
                  <a:pt x="0" y="215900"/>
                </a:lnTo>
                <a:lnTo>
                  <a:pt x="0" y="1079500"/>
                </a:lnTo>
                <a:lnTo>
                  <a:pt x="5702" y="1129008"/>
                </a:lnTo>
                <a:lnTo>
                  <a:pt x="21944" y="1174453"/>
                </a:lnTo>
                <a:lnTo>
                  <a:pt x="47431" y="1214540"/>
                </a:lnTo>
                <a:lnTo>
                  <a:pt x="80867" y="1247973"/>
                </a:lnTo>
                <a:lnTo>
                  <a:pt x="120956" y="1273458"/>
                </a:lnTo>
                <a:lnTo>
                  <a:pt x="166403" y="1289698"/>
                </a:lnTo>
                <a:lnTo>
                  <a:pt x="215912" y="1295400"/>
                </a:lnTo>
                <a:lnTo>
                  <a:pt x="6870700" y="1295400"/>
                </a:lnTo>
                <a:lnTo>
                  <a:pt x="6920208" y="1289698"/>
                </a:lnTo>
                <a:lnTo>
                  <a:pt x="6965653" y="1273458"/>
                </a:lnTo>
                <a:lnTo>
                  <a:pt x="7005740" y="1247973"/>
                </a:lnTo>
                <a:lnTo>
                  <a:pt x="7039173" y="1214540"/>
                </a:lnTo>
                <a:lnTo>
                  <a:pt x="7064658" y="1174453"/>
                </a:lnTo>
                <a:lnTo>
                  <a:pt x="7080898" y="1129008"/>
                </a:lnTo>
                <a:lnTo>
                  <a:pt x="7086600" y="1079500"/>
                </a:lnTo>
                <a:lnTo>
                  <a:pt x="7086600" y="215900"/>
                </a:lnTo>
                <a:lnTo>
                  <a:pt x="7080898" y="166391"/>
                </a:lnTo>
                <a:lnTo>
                  <a:pt x="7064658" y="120946"/>
                </a:lnTo>
                <a:lnTo>
                  <a:pt x="7039173" y="80859"/>
                </a:lnTo>
                <a:lnTo>
                  <a:pt x="7005740" y="47426"/>
                </a:lnTo>
                <a:lnTo>
                  <a:pt x="6965653" y="21941"/>
                </a:lnTo>
                <a:lnTo>
                  <a:pt x="6920208" y="5701"/>
                </a:lnTo>
                <a:lnTo>
                  <a:pt x="68707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362" y="1905761"/>
            <a:ext cx="7086600" cy="1295400"/>
          </a:xfrm>
          <a:custGeom>
            <a:avLst/>
            <a:gdLst/>
            <a:ahLst/>
            <a:cxnLst/>
            <a:rect l="l" t="t" r="r" b="b"/>
            <a:pathLst>
              <a:path w="7086600" h="1295400">
                <a:moveTo>
                  <a:pt x="0" y="215900"/>
                </a:moveTo>
                <a:lnTo>
                  <a:pt x="5702" y="166391"/>
                </a:lnTo>
                <a:lnTo>
                  <a:pt x="21944" y="120946"/>
                </a:lnTo>
                <a:lnTo>
                  <a:pt x="47431" y="80859"/>
                </a:lnTo>
                <a:lnTo>
                  <a:pt x="80867" y="47426"/>
                </a:lnTo>
                <a:lnTo>
                  <a:pt x="120956" y="21941"/>
                </a:lnTo>
                <a:lnTo>
                  <a:pt x="166403" y="5701"/>
                </a:lnTo>
                <a:lnTo>
                  <a:pt x="215912" y="0"/>
                </a:lnTo>
                <a:lnTo>
                  <a:pt x="6870700" y="0"/>
                </a:lnTo>
                <a:lnTo>
                  <a:pt x="6920208" y="5701"/>
                </a:lnTo>
                <a:lnTo>
                  <a:pt x="6965653" y="21941"/>
                </a:lnTo>
                <a:lnTo>
                  <a:pt x="7005740" y="47426"/>
                </a:lnTo>
                <a:lnTo>
                  <a:pt x="7039173" y="80859"/>
                </a:lnTo>
                <a:lnTo>
                  <a:pt x="7064658" y="120946"/>
                </a:lnTo>
                <a:lnTo>
                  <a:pt x="7080898" y="166391"/>
                </a:lnTo>
                <a:lnTo>
                  <a:pt x="7086600" y="215900"/>
                </a:lnTo>
                <a:lnTo>
                  <a:pt x="7086600" y="1079500"/>
                </a:lnTo>
                <a:lnTo>
                  <a:pt x="7080898" y="1129008"/>
                </a:lnTo>
                <a:lnTo>
                  <a:pt x="7064658" y="1174453"/>
                </a:lnTo>
                <a:lnTo>
                  <a:pt x="7039173" y="1214540"/>
                </a:lnTo>
                <a:lnTo>
                  <a:pt x="7005740" y="1247973"/>
                </a:lnTo>
                <a:lnTo>
                  <a:pt x="6965653" y="1273458"/>
                </a:lnTo>
                <a:lnTo>
                  <a:pt x="6920208" y="1289698"/>
                </a:lnTo>
                <a:lnTo>
                  <a:pt x="6870700" y="1295400"/>
                </a:lnTo>
                <a:lnTo>
                  <a:pt x="215912" y="1295400"/>
                </a:lnTo>
                <a:lnTo>
                  <a:pt x="166403" y="1289698"/>
                </a:lnTo>
                <a:lnTo>
                  <a:pt x="120956" y="1273458"/>
                </a:lnTo>
                <a:lnTo>
                  <a:pt x="80867" y="1247973"/>
                </a:lnTo>
                <a:lnTo>
                  <a:pt x="47431" y="1214540"/>
                </a:lnTo>
                <a:lnTo>
                  <a:pt x="21944" y="1174453"/>
                </a:lnTo>
                <a:lnTo>
                  <a:pt x="5702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7532" y="3295418"/>
            <a:ext cx="7964443" cy="3041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6330" y="3294126"/>
            <a:ext cx="3124200" cy="762000"/>
          </a:xfrm>
          <a:custGeom>
            <a:avLst/>
            <a:gdLst/>
            <a:ahLst/>
            <a:cxnLst/>
            <a:rect l="l" t="t" r="r" b="b"/>
            <a:pathLst>
              <a:path w="3124200" h="762000">
                <a:moveTo>
                  <a:pt x="2997199" y="0"/>
                </a:moveTo>
                <a:lnTo>
                  <a:pt x="127000" y="0"/>
                </a:lnTo>
                <a:lnTo>
                  <a:pt x="77565" y="9985"/>
                </a:lnTo>
                <a:lnTo>
                  <a:pt x="37196" y="37211"/>
                </a:lnTo>
                <a:lnTo>
                  <a:pt x="9980" y="77581"/>
                </a:lnTo>
                <a:lnTo>
                  <a:pt x="0" y="127000"/>
                </a:lnTo>
                <a:lnTo>
                  <a:pt x="0" y="635000"/>
                </a:lnTo>
                <a:lnTo>
                  <a:pt x="9980" y="684418"/>
                </a:lnTo>
                <a:lnTo>
                  <a:pt x="37196" y="724789"/>
                </a:lnTo>
                <a:lnTo>
                  <a:pt x="77565" y="752014"/>
                </a:lnTo>
                <a:lnTo>
                  <a:pt x="127000" y="762000"/>
                </a:lnTo>
                <a:lnTo>
                  <a:pt x="2997199" y="762000"/>
                </a:lnTo>
                <a:lnTo>
                  <a:pt x="3046618" y="752014"/>
                </a:lnTo>
                <a:lnTo>
                  <a:pt x="3086988" y="724789"/>
                </a:lnTo>
                <a:lnTo>
                  <a:pt x="3114214" y="684418"/>
                </a:lnTo>
                <a:lnTo>
                  <a:pt x="3124199" y="635000"/>
                </a:lnTo>
                <a:lnTo>
                  <a:pt x="3124199" y="127000"/>
                </a:lnTo>
                <a:lnTo>
                  <a:pt x="3114214" y="77581"/>
                </a:lnTo>
                <a:lnTo>
                  <a:pt x="3086988" y="37211"/>
                </a:lnTo>
                <a:lnTo>
                  <a:pt x="3046618" y="9985"/>
                </a:lnTo>
                <a:lnTo>
                  <a:pt x="299719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6330" y="3294126"/>
            <a:ext cx="3124200" cy="762000"/>
          </a:xfrm>
          <a:custGeom>
            <a:avLst/>
            <a:gdLst/>
            <a:ahLst/>
            <a:cxnLst/>
            <a:rect l="l" t="t" r="r" b="b"/>
            <a:pathLst>
              <a:path w="3124200" h="762000">
                <a:moveTo>
                  <a:pt x="0" y="127000"/>
                </a:moveTo>
                <a:lnTo>
                  <a:pt x="9980" y="77581"/>
                </a:lnTo>
                <a:lnTo>
                  <a:pt x="37196" y="37211"/>
                </a:lnTo>
                <a:lnTo>
                  <a:pt x="77565" y="9985"/>
                </a:lnTo>
                <a:lnTo>
                  <a:pt x="127000" y="0"/>
                </a:lnTo>
                <a:lnTo>
                  <a:pt x="2997199" y="0"/>
                </a:lnTo>
                <a:lnTo>
                  <a:pt x="3046618" y="9985"/>
                </a:lnTo>
                <a:lnTo>
                  <a:pt x="3086988" y="37211"/>
                </a:lnTo>
                <a:lnTo>
                  <a:pt x="3114214" y="77581"/>
                </a:lnTo>
                <a:lnTo>
                  <a:pt x="3124199" y="127000"/>
                </a:lnTo>
                <a:lnTo>
                  <a:pt x="3124199" y="635000"/>
                </a:lnTo>
                <a:lnTo>
                  <a:pt x="3114214" y="684418"/>
                </a:lnTo>
                <a:lnTo>
                  <a:pt x="3086988" y="724789"/>
                </a:lnTo>
                <a:lnTo>
                  <a:pt x="3046618" y="752014"/>
                </a:lnTo>
                <a:lnTo>
                  <a:pt x="2997199" y="762000"/>
                </a:lnTo>
                <a:lnTo>
                  <a:pt x="127000" y="762000"/>
                </a:lnTo>
                <a:lnTo>
                  <a:pt x="77565" y="752014"/>
                </a:lnTo>
                <a:lnTo>
                  <a:pt x="37196" y="724788"/>
                </a:lnTo>
                <a:lnTo>
                  <a:pt x="9980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2860">
            <a:solidFill>
              <a:srgbClr val="7D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3866" y="1984375"/>
            <a:ext cx="6289040" cy="41173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10"/>
              </a:spcBef>
            </a:pP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catatan sistematis </a:t>
            </a:r>
            <a:r>
              <a:rPr sz="2400" spc="-5" dirty="0">
                <a:solidFill>
                  <a:srgbClr val="FFC000"/>
                </a:solidFill>
                <a:latin typeface="Arial"/>
                <a:cs typeface="Arial"/>
              </a:rPr>
              <a:t>dan </a:t>
            </a: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kronologis </a:t>
            </a:r>
            <a:r>
              <a:rPr sz="2400" spc="-5" dirty="0">
                <a:solidFill>
                  <a:srgbClr val="FFC000"/>
                </a:solidFill>
                <a:latin typeface="Arial"/>
                <a:cs typeface="Arial"/>
              </a:rPr>
              <a:t>yang dimiliki  sebuah perusahaan atas </a:t>
            </a: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transaksi </a:t>
            </a:r>
            <a:r>
              <a:rPr sz="2400" spc="-5" dirty="0">
                <a:solidFill>
                  <a:srgbClr val="FFC000"/>
                </a:solidFill>
                <a:latin typeface="Arial"/>
                <a:cs typeface="Arial"/>
              </a:rPr>
              <a:t>yang telah  dilakukan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MENJURNAL</a:t>
            </a:r>
            <a:r>
              <a:rPr sz="2800" b="1" spc="-1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??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1113790" marR="890269" indent="1905" algn="ctr">
              <a:lnSpc>
                <a:spcPct val="99900"/>
              </a:lnSpc>
              <a:spcBef>
                <a:spcPts val="187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aktivitas meringkas dan mencatat  transaksi perusahaan berdasarkan  dokumen dasar secara kronologis  beserta penjelasan yang diperlukan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  dalam buku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jurnal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761" y="761"/>
            <a:ext cx="1524000" cy="4572000"/>
          </a:xfrm>
          <a:custGeom>
            <a:avLst/>
            <a:gdLst/>
            <a:ahLst/>
            <a:cxnLst/>
            <a:rect l="l" t="t" r="r" b="b"/>
            <a:pathLst>
              <a:path w="1524000" h="4572000">
                <a:moveTo>
                  <a:pt x="0" y="4572000"/>
                </a:moveTo>
                <a:lnTo>
                  <a:pt x="1524000" y="4572000"/>
                </a:lnTo>
                <a:lnTo>
                  <a:pt x="15240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961" y="761"/>
            <a:ext cx="2590800" cy="4572000"/>
          </a:xfrm>
          <a:custGeom>
            <a:avLst/>
            <a:gdLst/>
            <a:ahLst/>
            <a:cxnLst/>
            <a:rect l="l" t="t" r="r" b="b"/>
            <a:pathLst>
              <a:path w="2590800" h="4572000">
                <a:moveTo>
                  <a:pt x="0" y="4572000"/>
                </a:moveTo>
                <a:lnTo>
                  <a:pt x="2590800" y="4572000"/>
                </a:lnTo>
                <a:lnTo>
                  <a:pt x="2590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ln w="25907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7620000" cy="6858000"/>
          </a:xfrm>
          <a:custGeom>
            <a:avLst/>
            <a:gdLst/>
            <a:ahLst/>
            <a:cxnLst/>
            <a:rect l="l" t="t" r="r" b="b"/>
            <a:pathLst>
              <a:path w="7620000" h="6858000">
                <a:moveTo>
                  <a:pt x="0" y="6858000"/>
                </a:moveTo>
                <a:lnTo>
                  <a:pt x="7620000" y="6858000"/>
                </a:lnTo>
                <a:lnTo>
                  <a:pt x="7620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7620000" cy="6858000"/>
          </a:xfrm>
          <a:custGeom>
            <a:avLst/>
            <a:gdLst/>
            <a:ahLst/>
            <a:cxnLst/>
            <a:rect l="l" t="t" r="r" b="b"/>
            <a:pathLst>
              <a:path w="7620000" h="6858000">
                <a:moveTo>
                  <a:pt x="0" y="6858000"/>
                </a:moveTo>
                <a:lnTo>
                  <a:pt x="7620000" y="6858000"/>
                </a:lnTo>
                <a:lnTo>
                  <a:pt x="7620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4759" y="4495798"/>
            <a:ext cx="1539238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4419600"/>
            <a:ext cx="6781800" cy="1938655"/>
          </a:xfrm>
          <a:custGeom>
            <a:avLst/>
            <a:gdLst/>
            <a:ahLst/>
            <a:cxnLst/>
            <a:rect l="l" t="t" r="r" b="b"/>
            <a:pathLst>
              <a:path w="6781800" h="1938654">
                <a:moveTo>
                  <a:pt x="0" y="1938527"/>
                </a:moveTo>
                <a:lnTo>
                  <a:pt x="6781800" y="1938527"/>
                </a:lnTo>
                <a:lnTo>
                  <a:pt x="6781800" y="0"/>
                </a:lnTo>
                <a:lnTo>
                  <a:pt x="0" y="0"/>
                </a:lnTo>
                <a:lnTo>
                  <a:pt x="0" y="1938527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8640" y="4445889"/>
            <a:ext cx="50888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321435" algn="l"/>
                <a:tab pos="1692910" algn="l"/>
                <a:tab pos="2470150" algn="l"/>
                <a:tab pos="4109085" algn="l"/>
                <a:tab pos="4211320" algn="l"/>
              </a:tabLst>
            </a:pPr>
            <a:r>
              <a:rPr sz="2400" b="1" spc="-5" dirty="0">
                <a:latin typeface="Arial"/>
                <a:cs typeface="Arial"/>
              </a:rPr>
              <a:t>media	yang	digunakan		</a:t>
            </a:r>
            <a:r>
              <a:rPr sz="2400" b="1" dirty="0">
                <a:latin typeface="Arial"/>
                <a:cs typeface="Arial"/>
              </a:rPr>
              <a:t>untuk  trans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ksi	p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rus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an	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10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0377" y="4445889"/>
            <a:ext cx="13493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 marR="5080" indent="-1676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me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catat  </a:t>
            </a:r>
            <a:r>
              <a:rPr sz="2400" b="1" dirty="0">
                <a:latin typeface="Arial"/>
                <a:cs typeface="Arial"/>
              </a:rPr>
              <a:t>ri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640" y="5177790"/>
            <a:ext cx="661098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permanen dan </a:t>
            </a:r>
            <a:r>
              <a:rPr sz="2400" b="1" dirty="0">
                <a:latin typeface="Arial"/>
                <a:cs typeface="Arial"/>
              </a:rPr>
              <a:t>lengkap </a:t>
            </a:r>
            <a:r>
              <a:rPr sz="2400" b="1" spc="-5" dirty="0">
                <a:latin typeface="Arial"/>
                <a:cs typeface="Arial"/>
              </a:rPr>
              <a:t>serta disusun secara  kronologis </a:t>
            </a:r>
            <a:r>
              <a:rPr sz="2400" b="1" dirty="0">
                <a:latin typeface="Arial"/>
                <a:cs typeface="Arial"/>
              </a:rPr>
              <a:t>untuk </a:t>
            </a:r>
            <a:r>
              <a:rPr sz="2400" b="1" spc="-5" dirty="0">
                <a:latin typeface="Arial"/>
                <a:cs typeface="Arial"/>
              </a:rPr>
              <a:t>referensi </a:t>
            </a:r>
            <a:r>
              <a:rPr sz="2400" b="1" spc="-10" dirty="0">
                <a:latin typeface="Arial"/>
                <a:cs typeface="Arial"/>
              </a:rPr>
              <a:t>di </a:t>
            </a:r>
            <a:r>
              <a:rPr sz="2400" b="1" dirty="0">
                <a:latin typeface="Arial"/>
                <a:cs typeface="Arial"/>
              </a:rPr>
              <a:t>masa  </a:t>
            </a:r>
            <a:r>
              <a:rPr sz="2400" b="1" spc="-5" dirty="0">
                <a:latin typeface="Arial"/>
                <a:cs typeface="Arial"/>
              </a:rPr>
              <a:t>mendatang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32582" y="4064"/>
            <a:ext cx="33369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0" dirty="0">
                <a:solidFill>
                  <a:srgbClr val="FFFFFF"/>
                </a:solidFill>
              </a:rPr>
              <a:t>Buku</a:t>
            </a:r>
            <a:r>
              <a:rPr sz="5400" spc="-80" dirty="0">
                <a:solidFill>
                  <a:srgbClr val="FFFFFF"/>
                </a:solidFill>
              </a:rPr>
              <a:t> </a:t>
            </a:r>
            <a:r>
              <a:rPr sz="5400" spc="-5" dirty="0">
                <a:solidFill>
                  <a:srgbClr val="FFFFFF"/>
                </a:solidFill>
              </a:rPr>
              <a:t>Jurnal</a:t>
            </a:r>
            <a:endParaRPr sz="5400"/>
          </a:p>
        </p:txBody>
      </p:sp>
      <p:sp>
        <p:nvSpPr>
          <p:cNvPr id="12" name="object 12"/>
          <p:cNvSpPr/>
          <p:nvPr/>
        </p:nvSpPr>
        <p:spPr>
          <a:xfrm>
            <a:off x="5265292" y="1670050"/>
            <a:ext cx="0" cy="757555"/>
          </a:xfrm>
          <a:custGeom>
            <a:avLst/>
            <a:gdLst/>
            <a:ahLst/>
            <a:cxnLst/>
            <a:rect l="l" t="t" r="r" b="b"/>
            <a:pathLst>
              <a:path h="757555">
                <a:moveTo>
                  <a:pt x="0" y="0"/>
                </a:moveTo>
                <a:lnTo>
                  <a:pt x="0" y="75755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20359" y="1670050"/>
            <a:ext cx="0" cy="757555"/>
          </a:xfrm>
          <a:custGeom>
            <a:avLst/>
            <a:gdLst/>
            <a:ahLst/>
            <a:cxnLst/>
            <a:rect l="l" t="t" r="r" b="b"/>
            <a:pathLst>
              <a:path h="757555">
                <a:moveTo>
                  <a:pt x="0" y="0"/>
                </a:moveTo>
                <a:lnTo>
                  <a:pt x="0" y="75755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1542" y="1974850"/>
            <a:ext cx="0" cy="452755"/>
          </a:xfrm>
          <a:custGeom>
            <a:avLst/>
            <a:gdLst/>
            <a:ahLst/>
            <a:cxnLst/>
            <a:rect l="l" t="t" r="r" b="b"/>
            <a:pathLst>
              <a:path h="452755">
                <a:moveTo>
                  <a:pt x="0" y="0"/>
                </a:moveTo>
                <a:lnTo>
                  <a:pt x="0" y="45275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14009" y="1981200"/>
            <a:ext cx="3007995" cy="0"/>
          </a:xfrm>
          <a:custGeom>
            <a:avLst/>
            <a:gdLst/>
            <a:ahLst/>
            <a:cxnLst/>
            <a:rect l="l" t="t" r="r" b="b"/>
            <a:pathLst>
              <a:path w="3007995">
                <a:moveTo>
                  <a:pt x="0" y="0"/>
                </a:moveTo>
                <a:lnTo>
                  <a:pt x="300774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1670050"/>
            <a:ext cx="0" cy="757555"/>
          </a:xfrm>
          <a:custGeom>
            <a:avLst/>
            <a:gdLst/>
            <a:ahLst/>
            <a:cxnLst/>
            <a:rect l="l" t="t" r="r" b="b"/>
            <a:pathLst>
              <a:path h="757555">
                <a:moveTo>
                  <a:pt x="0" y="0"/>
                </a:moveTo>
                <a:lnTo>
                  <a:pt x="0" y="75755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400" y="1670050"/>
            <a:ext cx="0" cy="757555"/>
          </a:xfrm>
          <a:custGeom>
            <a:avLst/>
            <a:gdLst/>
            <a:ahLst/>
            <a:cxnLst/>
            <a:rect l="l" t="t" r="r" b="b"/>
            <a:pathLst>
              <a:path h="757555">
                <a:moveTo>
                  <a:pt x="0" y="0"/>
                </a:moveTo>
                <a:lnTo>
                  <a:pt x="0" y="75755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8450" y="1676400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8450" y="2421254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301625" y="1676400"/>
          <a:ext cx="8406762" cy="7534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63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4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54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46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57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sz="2000" b="1" spc="-20" dirty="0">
                          <a:latin typeface="Arial"/>
                          <a:cs typeface="Arial"/>
                        </a:rPr>
                        <a:t>Tanggal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1454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AF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01420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Keterangan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1454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00AF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Ref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1454" marB="0">
                    <a:solidFill>
                      <a:srgbClr val="00AF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64260">
                        <a:lnSpc>
                          <a:spcPts val="23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Jumlah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6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1454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AF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1454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00AF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1454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ts val="233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Debet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ts val="233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Kredit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841578" y="2432050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9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0047" y="2432050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9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42686" y="2432050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9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02705" y="2432050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9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13066" y="2432050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9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800" y="2432050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9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70009" y="2432050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9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8450" y="2438400"/>
            <a:ext cx="8677910" cy="0"/>
          </a:xfrm>
          <a:custGeom>
            <a:avLst/>
            <a:gdLst/>
            <a:ahLst/>
            <a:cxnLst/>
            <a:rect l="l" t="t" r="r" b="b"/>
            <a:pathLst>
              <a:path w="8677910">
                <a:moveTo>
                  <a:pt x="0" y="0"/>
                </a:moveTo>
                <a:lnTo>
                  <a:pt x="867791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361" y="761"/>
            <a:ext cx="1295400" cy="4572000"/>
          </a:xfrm>
          <a:custGeom>
            <a:avLst/>
            <a:gdLst/>
            <a:ahLst/>
            <a:cxnLst/>
            <a:rect l="l" t="t" r="r" b="b"/>
            <a:pathLst>
              <a:path w="1295400" h="4572000">
                <a:moveTo>
                  <a:pt x="0" y="4572000"/>
                </a:moveTo>
                <a:lnTo>
                  <a:pt x="1295400" y="4572000"/>
                </a:lnTo>
                <a:lnTo>
                  <a:pt x="12954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961" y="761"/>
            <a:ext cx="2590800" cy="4572000"/>
          </a:xfrm>
          <a:custGeom>
            <a:avLst/>
            <a:gdLst/>
            <a:ahLst/>
            <a:cxnLst/>
            <a:rect l="l" t="t" r="r" b="b"/>
            <a:pathLst>
              <a:path w="2590800" h="4572000">
                <a:moveTo>
                  <a:pt x="0" y="4572000"/>
                </a:moveTo>
                <a:lnTo>
                  <a:pt x="2590800" y="4572000"/>
                </a:lnTo>
                <a:lnTo>
                  <a:pt x="2590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ln w="25907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7848600" cy="6858000"/>
          </a:xfrm>
          <a:custGeom>
            <a:avLst/>
            <a:gdLst/>
            <a:ahLst/>
            <a:cxnLst/>
            <a:rect l="l" t="t" r="r" b="b"/>
            <a:pathLst>
              <a:path w="7848600" h="6858000">
                <a:moveTo>
                  <a:pt x="0" y="6858000"/>
                </a:moveTo>
                <a:lnTo>
                  <a:pt x="7848600" y="6858000"/>
                </a:lnTo>
                <a:lnTo>
                  <a:pt x="784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7848600" cy="6858000"/>
          </a:xfrm>
          <a:custGeom>
            <a:avLst/>
            <a:gdLst/>
            <a:ahLst/>
            <a:cxnLst/>
            <a:rect l="l" t="t" r="r" b="b"/>
            <a:pathLst>
              <a:path w="7848600" h="6858000">
                <a:moveTo>
                  <a:pt x="0" y="6858000"/>
                </a:moveTo>
                <a:lnTo>
                  <a:pt x="7848600" y="6858000"/>
                </a:lnTo>
                <a:lnTo>
                  <a:pt x="784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2437" y="493521"/>
            <a:ext cx="74256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solidFill>
                  <a:srgbClr val="FFFFFF"/>
                </a:solidFill>
                <a:latin typeface="Arial"/>
                <a:cs typeface="Arial"/>
              </a:rPr>
              <a:t>Beberapa </a:t>
            </a:r>
            <a:r>
              <a:rPr sz="3200" b="0" dirty="0">
                <a:solidFill>
                  <a:srgbClr val="FFFFFF"/>
                </a:solidFill>
                <a:latin typeface="Arial"/>
                <a:cs typeface="Arial"/>
              </a:rPr>
              <a:t>Hal </a:t>
            </a:r>
            <a:r>
              <a:rPr sz="3200" b="0" spc="-5" dirty="0">
                <a:solidFill>
                  <a:srgbClr val="FFFFFF"/>
                </a:solidFill>
                <a:latin typeface="Arial"/>
                <a:cs typeface="Arial"/>
              </a:rPr>
              <a:t>Penting Dalam Menjurnal</a:t>
            </a:r>
            <a:r>
              <a:rPr sz="3200" b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3657599"/>
            <a:ext cx="1219199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604" y="1709927"/>
            <a:ext cx="7325106" cy="939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604" y="2548115"/>
            <a:ext cx="7325106" cy="9395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604" y="3386315"/>
            <a:ext cx="7401306" cy="939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539" y="4224528"/>
            <a:ext cx="7661909" cy="9395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3961" y="1813001"/>
            <a:ext cx="7115809" cy="30514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4135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Nama </a:t>
            </a:r>
            <a:r>
              <a:rPr sz="3200" b="1" spc="-10" dirty="0">
                <a:latin typeface="Calibri"/>
                <a:cs typeface="Calibri"/>
              </a:rPr>
              <a:t>akun </a:t>
            </a:r>
            <a:r>
              <a:rPr sz="3200" b="1" spc="-15" dirty="0">
                <a:latin typeface="Calibri"/>
                <a:cs typeface="Calibri"/>
              </a:rPr>
              <a:t>yang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digunakan</a:t>
            </a:r>
            <a:endParaRPr sz="3200" dirty="0">
              <a:latin typeface="Calibri"/>
              <a:cs typeface="Calibri"/>
            </a:endParaRPr>
          </a:p>
          <a:p>
            <a:pPr marL="1737995" marR="1807845" algn="ctr">
              <a:lnSpc>
                <a:spcPct val="171900"/>
              </a:lnSpc>
            </a:pPr>
            <a:r>
              <a:rPr sz="3200" b="1" dirty="0">
                <a:latin typeface="Calibri"/>
                <a:cs typeface="Calibri"/>
              </a:rPr>
              <a:t>Nilai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transaksi</a:t>
            </a:r>
            <a:r>
              <a:rPr sz="3200" b="1" spc="-10" dirty="0">
                <a:latin typeface="Calibri"/>
                <a:cs typeface="Calibri"/>
              </a:rPr>
              <a:t>  </a:t>
            </a:r>
            <a:r>
              <a:rPr sz="3200" b="1" spc="-40" dirty="0">
                <a:latin typeface="Calibri"/>
                <a:cs typeface="Calibri"/>
              </a:rPr>
              <a:t>Tanggal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transaksi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760"/>
              </a:spcBef>
              <a:tabLst>
                <a:tab pos="3013075" algn="l"/>
              </a:tabLst>
            </a:pPr>
            <a:r>
              <a:rPr sz="3200" b="1" spc="-5" dirty="0">
                <a:latin typeface="Calibri"/>
                <a:cs typeface="Calibri"/>
              </a:rPr>
              <a:t>Deskripsi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singkat	transaksi </a:t>
            </a:r>
            <a:r>
              <a:rPr sz="3200" b="1" spc="-5" dirty="0">
                <a:latin typeface="Calibri"/>
                <a:cs typeface="Calibri"/>
              </a:rPr>
              <a:t>dan </a:t>
            </a:r>
            <a:r>
              <a:rPr sz="3200" b="1" spc="-25" dirty="0">
                <a:latin typeface="Calibri"/>
                <a:cs typeface="Calibri"/>
              </a:rPr>
              <a:t>kode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akun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400" y="152400"/>
            <a:ext cx="1981200" cy="1900555"/>
          </a:xfrm>
          <a:custGeom>
            <a:avLst/>
            <a:gdLst/>
            <a:ahLst/>
            <a:cxnLst/>
            <a:rect l="l" t="t" r="r" b="b"/>
            <a:pathLst>
              <a:path w="1981200" h="1900555">
                <a:moveTo>
                  <a:pt x="0" y="1900427"/>
                </a:moveTo>
                <a:lnTo>
                  <a:pt x="1981200" y="1900427"/>
                </a:lnTo>
                <a:lnTo>
                  <a:pt x="1981200" y="0"/>
                </a:lnTo>
                <a:lnTo>
                  <a:pt x="0" y="0"/>
                </a:lnTo>
                <a:lnTo>
                  <a:pt x="0" y="190042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0400" y="3881628"/>
            <a:ext cx="1981200" cy="2827020"/>
          </a:xfrm>
          <a:custGeom>
            <a:avLst/>
            <a:gdLst/>
            <a:ahLst/>
            <a:cxnLst/>
            <a:rect l="l" t="t" r="r" b="b"/>
            <a:pathLst>
              <a:path w="1981200" h="2827020">
                <a:moveTo>
                  <a:pt x="0" y="2827020"/>
                </a:moveTo>
                <a:lnTo>
                  <a:pt x="1981200" y="2827020"/>
                </a:lnTo>
                <a:lnTo>
                  <a:pt x="1981200" y="0"/>
                </a:lnTo>
                <a:lnTo>
                  <a:pt x="0" y="0"/>
                </a:lnTo>
                <a:lnTo>
                  <a:pt x="0" y="282702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53923"/>
            <a:ext cx="6705600" cy="6553200"/>
          </a:xfrm>
          <a:custGeom>
            <a:avLst/>
            <a:gdLst/>
            <a:ahLst/>
            <a:cxnLst/>
            <a:rect l="l" t="t" r="r" b="b"/>
            <a:pathLst>
              <a:path w="6705600" h="6553200">
                <a:moveTo>
                  <a:pt x="0" y="6553200"/>
                </a:moveTo>
                <a:lnTo>
                  <a:pt x="6705600" y="6553200"/>
                </a:lnTo>
                <a:lnTo>
                  <a:pt x="67056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10400" y="2052827"/>
            <a:ext cx="1981200" cy="182880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Times New Roman"/>
              <a:cs typeface="Times New Roman"/>
            </a:endParaRPr>
          </a:p>
          <a:p>
            <a:pPr marR="9525" algn="ctr">
              <a:lnSpc>
                <a:spcPct val="100000"/>
              </a:lnSpc>
              <a:spcBef>
                <a:spcPts val="5"/>
              </a:spcBef>
            </a:pPr>
            <a:r>
              <a:rPr sz="2800" spc="95" dirty="0">
                <a:latin typeface="Franklin Gothic Medium"/>
                <a:cs typeface="Franklin Gothic Medium"/>
              </a:rPr>
              <a:t>Buku</a:t>
            </a:r>
            <a:r>
              <a:rPr sz="2800" spc="295" dirty="0">
                <a:latin typeface="Franklin Gothic Medium"/>
                <a:cs typeface="Franklin Gothic Medium"/>
              </a:rPr>
              <a:t> </a:t>
            </a:r>
            <a:r>
              <a:rPr sz="2800" spc="100" dirty="0">
                <a:latin typeface="Franklin Gothic Medium"/>
                <a:cs typeface="Franklin Gothic Medium"/>
              </a:rPr>
              <a:t>hal.</a:t>
            </a:r>
            <a:endParaRPr sz="28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2800" spc="140" dirty="0">
                <a:latin typeface="Franklin Gothic Medium"/>
                <a:cs typeface="Franklin Gothic Medium"/>
              </a:rPr>
              <a:t>73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48001" y="1979803"/>
            <a:ext cx="463423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4094" marR="5080" indent="124460" algn="r">
              <a:lnSpc>
                <a:spcPct val="100000"/>
              </a:lnSpc>
              <a:spcBef>
                <a:spcPts val="100"/>
              </a:spcBef>
            </a:pPr>
            <a:r>
              <a:rPr sz="4200" spc="1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CONTOH</a:t>
            </a:r>
            <a:r>
              <a:rPr sz="4200" spc="204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200" spc="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SOAL </a:t>
            </a:r>
            <a:r>
              <a:rPr sz="4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200" spc="1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sz="4200" spc="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4200" spc="1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sz="4200" spc="1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JU</a:t>
            </a:r>
            <a:r>
              <a:rPr sz="4200" spc="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sz="4200" spc="1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sz="4200" spc="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4200" spc="1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sz="4200" spc="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4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endParaRPr sz="4200" dirty="0">
              <a:latin typeface="Franklin Gothic Medium"/>
              <a:cs typeface="Franklin Gothic Medium"/>
            </a:endParaRPr>
          </a:p>
          <a:p>
            <a:pPr marR="12700" algn="r">
              <a:lnSpc>
                <a:spcPct val="100000"/>
              </a:lnSpc>
            </a:pPr>
            <a:r>
              <a:rPr sz="42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PT. </a:t>
            </a:r>
            <a:r>
              <a:rPr sz="4200" spc="1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TERANG</a:t>
            </a:r>
            <a:r>
              <a:rPr sz="4200" spc="4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200" spc="114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DUNIA</a:t>
            </a:r>
            <a:endParaRPr sz="4200" dirty="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609600"/>
            <a:ext cx="5638800" cy="7696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165"/>
              </a:lnSpc>
            </a:pPr>
            <a:r>
              <a:rPr spc="305" dirty="0">
                <a:latin typeface="Century Gothic"/>
                <a:cs typeface="Century Gothic"/>
              </a:rPr>
              <a:t>BUKU</a:t>
            </a:r>
            <a:r>
              <a:rPr spc="-30" dirty="0">
                <a:latin typeface="Century Gothic"/>
                <a:cs typeface="Century Gothic"/>
              </a:rPr>
              <a:t> </a:t>
            </a:r>
            <a:r>
              <a:rPr spc="130" dirty="0">
                <a:latin typeface="Century Gothic"/>
                <a:cs typeface="Century Gothic"/>
              </a:rPr>
              <a:t>JURNAL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4879" y="865124"/>
            <a:ext cx="2169795" cy="368935"/>
          </a:xfrm>
          <a:custGeom>
            <a:avLst/>
            <a:gdLst/>
            <a:ahLst/>
            <a:cxnLst/>
            <a:rect l="l" t="t" r="r" b="b"/>
            <a:pathLst>
              <a:path w="2169795" h="368934">
                <a:moveTo>
                  <a:pt x="2048256" y="281304"/>
                </a:moveTo>
                <a:lnTo>
                  <a:pt x="2012582" y="300696"/>
                </a:lnTo>
                <a:lnTo>
                  <a:pt x="2005457" y="324485"/>
                </a:lnTo>
                <a:lnTo>
                  <a:pt x="2006244" y="333035"/>
                </a:lnTo>
                <a:lnTo>
                  <a:pt x="2031968" y="364696"/>
                </a:lnTo>
                <a:lnTo>
                  <a:pt x="2048256" y="367918"/>
                </a:lnTo>
                <a:lnTo>
                  <a:pt x="2056949" y="367131"/>
                </a:lnTo>
                <a:lnTo>
                  <a:pt x="2088292" y="341185"/>
                </a:lnTo>
                <a:lnTo>
                  <a:pt x="2091436" y="324485"/>
                </a:lnTo>
                <a:lnTo>
                  <a:pt x="2090650" y="315936"/>
                </a:lnTo>
                <a:lnTo>
                  <a:pt x="2064940" y="284511"/>
                </a:lnTo>
                <a:lnTo>
                  <a:pt x="2048256" y="281304"/>
                </a:lnTo>
                <a:close/>
              </a:path>
              <a:path w="2169795" h="368934">
                <a:moveTo>
                  <a:pt x="1773936" y="281304"/>
                </a:moveTo>
                <a:lnTo>
                  <a:pt x="1738262" y="300696"/>
                </a:lnTo>
                <a:lnTo>
                  <a:pt x="1731137" y="324485"/>
                </a:lnTo>
                <a:lnTo>
                  <a:pt x="1731924" y="333035"/>
                </a:lnTo>
                <a:lnTo>
                  <a:pt x="1757648" y="364696"/>
                </a:lnTo>
                <a:lnTo>
                  <a:pt x="1773936" y="367918"/>
                </a:lnTo>
                <a:lnTo>
                  <a:pt x="1782629" y="367131"/>
                </a:lnTo>
                <a:lnTo>
                  <a:pt x="1813972" y="341185"/>
                </a:lnTo>
                <a:lnTo>
                  <a:pt x="1817116" y="324485"/>
                </a:lnTo>
                <a:lnTo>
                  <a:pt x="1816330" y="315936"/>
                </a:lnTo>
                <a:lnTo>
                  <a:pt x="1790620" y="284511"/>
                </a:lnTo>
                <a:lnTo>
                  <a:pt x="1773936" y="281304"/>
                </a:lnTo>
                <a:close/>
              </a:path>
              <a:path w="2169795" h="368934">
                <a:moveTo>
                  <a:pt x="203581" y="4952"/>
                </a:moveTo>
                <a:lnTo>
                  <a:pt x="143637" y="4952"/>
                </a:lnTo>
                <a:lnTo>
                  <a:pt x="0" y="363600"/>
                </a:lnTo>
                <a:lnTo>
                  <a:pt x="77470" y="363600"/>
                </a:lnTo>
                <a:lnTo>
                  <a:pt x="105537" y="293115"/>
                </a:lnTo>
                <a:lnTo>
                  <a:pt x="320927" y="293115"/>
                </a:lnTo>
                <a:lnTo>
                  <a:pt x="294448" y="228091"/>
                </a:lnTo>
                <a:lnTo>
                  <a:pt x="131445" y="228091"/>
                </a:lnTo>
                <a:lnTo>
                  <a:pt x="173609" y="122427"/>
                </a:lnTo>
                <a:lnTo>
                  <a:pt x="251419" y="122427"/>
                </a:lnTo>
                <a:lnTo>
                  <a:pt x="203581" y="4952"/>
                </a:lnTo>
                <a:close/>
              </a:path>
              <a:path w="2169795" h="368934">
                <a:moveTo>
                  <a:pt x="320927" y="293115"/>
                </a:moveTo>
                <a:lnTo>
                  <a:pt x="243205" y="293115"/>
                </a:lnTo>
                <a:lnTo>
                  <a:pt x="271907" y="363600"/>
                </a:lnTo>
                <a:lnTo>
                  <a:pt x="349631" y="363600"/>
                </a:lnTo>
                <a:lnTo>
                  <a:pt x="320927" y="293115"/>
                </a:lnTo>
                <a:close/>
              </a:path>
              <a:path w="2169795" h="368934">
                <a:moveTo>
                  <a:pt x="251419" y="122427"/>
                </a:moveTo>
                <a:lnTo>
                  <a:pt x="173609" y="122427"/>
                </a:lnTo>
                <a:lnTo>
                  <a:pt x="216662" y="228091"/>
                </a:lnTo>
                <a:lnTo>
                  <a:pt x="294448" y="228091"/>
                </a:lnTo>
                <a:lnTo>
                  <a:pt x="251419" y="122427"/>
                </a:lnTo>
                <a:close/>
              </a:path>
              <a:path w="2169795" h="368934">
                <a:moveTo>
                  <a:pt x="1204341" y="4952"/>
                </a:moveTo>
                <a:lnTo>
                  <a:pt x="1127887" y="4952"/>
                </a:lnTo>
                <a:lnTo>
                  <a:pt x="1127887" y="363600"/>
                </a:lnTo>
                <a:lnTo>
                  <a:pt x="1205103" y="363600"/>
                </a:lnTo>
                <a:lnTo>
                  <a:pt x="1205103" y="131445"/>
                </a:lnTo>
                <a:lnTo>
                  <a:pt x="1294592" y="131445"/>
                </a:lnTo>
                <a:lnTo>
                  <a:pt x="1204341" y="4952"/>
                </a:lnTo>
                <a:close/>
              </a:path>
              <a:path w="2169795" h="368934">
                <a:moveTo>
                  <a:pt x="1294592" y="131445"/>
                </a:moveTo>
                <a:lnTo>
                  <a:pt x="1205103" y="131445"/>
                </a:lnTo>
                <a:lnTo>
                  <a:pt x="1369060" y="363600"/>
                </a:lnTo>
                <a:lnTo>
                  <a:pt x="1444371" y="363600"/>
                </a:lnTo>
                <a:lnTo>
                  <a:pt x="1444371" y="235458"/>
                </a:lnTo>
                <a:lnTo>
                  <a:pt x="1368806" y="235458"/>
                </a:lnTo>
                <a:lnTo>
                  <a:pt x="1294592" y="131445"/>
                </a:lnTo>
                <a:close/>
              </a:path>
              <a:path w="2169795" h="368934">
                <a:moveTo>
                  <a:pt x="1444371" y="4952"/>
                </a:moveTo>
                <a:lnTo>
                  <a:pt x="1368806" y="4952"/>
                </a:lnTo>
                <a:lnTo>
                  <a:pt x="1368806" y="235458"/>
                </a:lnTo>
                <a:lnTo>
                  <a:pt x="1444371" y="235458"/>
                </a:lnTo>
                <a:lnTo>
                  <a:pt x="1444371" y="4952"/>
                </a:lnTo>
                <a:close/>
              </a:path>
              <a:path w="2169795" h="368934">
                <a:moveTo>
                  <a:pt x="846709" y="4952"/>
                </a:moveTo>
                <a:lnTo>
                  <a:pt x="770509" y="4952"/>
                </a:lnTo>
                <a:lnTo>
                  <a:pt x="770509" y="240918"/>
                </a:lnTo>
                <a:lnTo>
                  <a:pt x="779065" y="285210"/>
                </a:lnTo>
                <a:lnTo>
                  <a:pt x="804672" y="327405"/>
                </a:lnTo>
                <a:lnTo>
                  <a:pt x="848677" y="358155"/>
                </a:lnTo>
                <a:lnTo>
                  <a:pt x="912495" y="368426"/>
                </a:lnTo>
                <a:lnTo>
                  <a:pt x="932380" y="367333"/>
                </a:lnTo>
                <a:lnTo>
                  <a:pt x="986155" y="351027"/>
                </a:lnTo>
                <a:lnTo>
                  <a:pt x="1025874" y="316112"/>
                </a:lnTo>
                <a:lnTo>
                  <a:pt x="1038575" y="291973"/>
                </a:lnTo>
                <a:lnTo>
                  <a:pt x="908177" y="291973"/>
                </a:lnTo>
                <a:lnTo>
                  <a:pt x="895025" y="290806"/>
                </a:lnTo>
                <a:lnTo>
                  <a:pt x="856177" y="263326"/>
                </a:lnTo>
                <a:lnTo>
                  <a:pt x="846709" y="224281"/>
                </a:lnTo>
                <a:lnTo>
                  <a:pt x="846709" y="4952"/>
                </a:lnTo>
                <a:close/>
              </a:path>
              <a:path w="2169795" h="368934">
                <a:moveTo>
                  <a:pt x="1050671" y="4952"/>
                </a:moveTo>
                <a:lnTo>
                  <a:pt x="974725" y="4952"/>
                </a:lnTo>
                <a:lnTo>
                  <a:pt x="974725" y="220472"/>
                </a:lnTo>
                <a:lnTo>
                  <a:pt x="973649" y="236567"/>
                </a:lnTo>
                <a:lnTo>
                  <a:pt x="957326" y="273303"/>
                </a:lnTo>
                <a:lnTo>
                  <a:pt x="923082" y="290808"/>
                </a:lnTo>
                <a:lnTo>
                  <a:pt x="908177" y="291973"/>
                </a:lnTo>
                <a:lnTo>
                  <a:pt x="1038575" y="291973"/>
                </a:lnTo>
                <a:lnTo>
                  <a:pt x="1041830" y="284275"/>
                </a:lnTo>
                <a:lnTo>
                  <a:pt x="1046749" y="268239"/>
                </a:lnTo>
                <a:lnTo>
                  <a:pt x="1049692" y="252513"/>
                </a:lnTo>
                <a:lnTo>
                  <a:pt x="1050564" y="238783"/>
                </a:lnTo>
                <a:lnTo>
                  <a:pt x="1050671" y="4952"/>
                </a:lnTo>
                <a:close/>
              </a:path>
              <a:path w="2169795" h="368934">
                <a:moveTo>
                  <a:pt x="488188" y="4952"/>
                </a:moveTo>
                <a:lnTo>
                  <a:pt x="410972" y="4952"/>
                </a:lnTo>
                <a:lnTo>
                  <a:pt x="410972" y="363600"/>
                </a:lnTo>
                <a:lnTo>
                  <a:pt x="488188" y="363600"/>
                </a:lnTo>
                <a:lnTo>
                  <a:pt x="488188" y="195706"/>
                </a:lnTo>
                <a:lnTo>
                  <a:pt x="581488" y="195706"/>
                </a:lnTo>
                <a:lnTo>
                  <a:pt x="566674" y="176149"/>
                </a:lnTo>
                <a:lnTo>
                  <a:pt x="582444" y="156337"/>
                </a:lnTo>
                <a:lnTo>
                  <a:pt x="488188" y="156337"/>
                </a:lnTo>
                <a:lnTo>
                  <a:pt x="488188" y="4952"/>
                </a:lnTo>
                <a:close/>
              </a:path>
              <a:path w="2169795" h="368934">
                <a:moveTo>
                  <a:pt x="581488" y="195706"/>
                </a:moveTo>
                <a:lnTo>
                  <a:pt x="489331" y="195706"/>
                </a:lnTo>
                <a:lnTo>
                  <a:pt x="615696" y="363600"/>
                </a:lnTo>
                <a:lnTo>
                  <a:pt x="708660" y="363600"/>
                </a:lnTo>
                <a:lnTo>
                  <a:pt x="581488" y="195706"/>
                </a:lnTo>
                <a:close/>
              </a:path>
              <a:path w="2169795" h="368934">
                <a:moveTo>
                  <a:pt x="702945" y="4952"/>
                </a:moveTo>
                <a:lnTo>
                  <a:pt x="608076" y="4952"/>
                </a:lnTo>
                <a:lnTo>
                  <a:pt x="489331" y="156337"/>
                </a:lnTo>
                <a:lnTo>
                  <a:pt x="582444" y="156337"/>
                </a:lnTo>
                <a:lnTo>
                  <a:pt x="702945" y="4952"/>
                </a:lnTo>
                <a:close/>
              </a:path>
              <a:path w="2169795" h="368934">
                <a:moveTo>
                  <a:pt x="2160285" y="69468"/>
                </a:moveTo>
                <a:lnTo>
                  <a:pt x="2046097" y="69468"/>
                </a:lnTo>
                <a:lnTo>
                  <a:pt x="2055145" y="70326"/>
                </a:lnTo>
                <a:lnTo>
                  <a:pt x="2063623" y="72897"/>
                </a:lnTo>
                <a:lnTo>
                  <a:pt x="2092203" y="106455"/>
                </a:lnTo>
                <a:lnTo>
                  <a:pt x="2093087" y="115315"/>
                </a:lnTo>
                <a:lnTo>
                  <a:pt x="2091900" y="126626"/>
                </a:lnTo>
                <a:lnTo>
                  <a:pt x="2064053" y="159676"/>
                </a:lnTo>
                <a:lnTo>
                  <a:pt x="2023745" y="167766"/>
                </a:lnTo>
                <a:lnTo>
                  <a:pt x="2009775" y="167766"/>
                </a:lnTo>
                <a:lnTo>
                  <a:pt x="2009775" y="241680"/>
                </a:lnTo>
                <a:lnTo>
                  <a:pt x="2086483" y="241680"/>
                </a:lnTo>
                <a:lnTo>
                  <a:pt x="2086483" y="223138"/>
                </a:lnTo>
                <a:lnTo>
                  <a:pt x="2105846" y="216116"/>
                </a:lnTo>
                <a:lnTo>
                  <a:pt x="2148459" y="179450"/>
                </a:lnTo>
                <a:lnTo>
                  <a:pt x="2167979" y="129873"/>
                </a:lnTo>
                <a:lnTo>
                  <a:pt x="2169187" y="111760"/>
                </a:lnTo>
                <a:lnTo>
                  <a:pt x="2167120" y="90660"/>
                </a:lnTo>
                <a:lnTo>
                  <a:pt x="2160619" y="70056"/>
                </a:lnTo>
                <a:lnTo>
                  <a:pt x="2160285" y="69468"/>
                </a:lnTo>
                <a:close/>
              </a:path>
              <a:path w="2169795" h="368934">
                <a:moveTo>
                  <a:pt x="2052320" y="0"/>
                </a:moveTo>
                <a:lnTo>
                  <a:pt x="2005457" y="8556"/>
                </a:lnTo>
                <a:lnTo>
                  <a:pt x="1965071" y="34162"/>
                </a:lnTo>
                <a:lnTo>
                  <a:pt x="1937353" y="71215"/>
                </a:lnTo>
                <a:lnTo>
                  <a:pt x="1928114" y="114173"/>
                </a:lnTo>
                <a:lnTo>
                  <a:pt x="1928114" y="117475"/>
                </a:lnTo>
                <a:lnTo>
                  <a:pt x="2004822" y="117475"/>
                </a:lnTo>
                <a:lnTo>
                  <a:pt x="2004822" y="111760"/>
                </a:lnTo>
                <a:lnTo>
                  <a:pt x="2005603" y="103546"/>
                </a:lnTo>
                <a:lnTo>
                  <a:pt x="2030571" y="72628"/>
                </a:lnTo>
                <a:lnTo>
                  <a:pt x="2046097" y="69468"/>
                </a:lnTo>
                <a:lnTo>
                  <a:pt x="2160285" y="69468"/>
                </a:lnTo>
                <a:lnTo>
                  <a:pt x="2149784" y="51000"/>
                </a:lnTo>
                <a:lnTo>
                  <a:pt x="2134616" y="33527"/>
                </a:lnTo>
                <a:lnTo>
                  <a:pt x="2116470" y="18859"/>
                </a:lnTo>
                <a:lnTo>
                  <a:pt x="2096706" y="8382"/>
                </a:lnTo>
                <a:lnTo>
                  <a:pt x="2075322" y="2095"/>
                </a:lnTo>
                <a:lnTo>
                  <a:pt x="2052320" y="0"/>
                </a:lnTo>
                <a:close/>
              </a:path>
              <a:path w="2169795" h="368934">
                <a:moveTo>
                  <a:pt x="1885965" y="69468"/>
                </a:moveTo>
                <a:lnTo>
                  <a:pt x="1771777" y="69468"/>
                </a:lnTo>
                <a:lnTo>
                  <a:pt x="1780825" y="70326"/>
                </a:lnTo>
                <a:lnTo>
                  <a:pt x="1789303" y="72897"/>
                </a:lnTo>
                <a:lnTo>
                  <a:pt x="1817883" y="106455"/>
                </a:lnTo>
                <a:lnTo>
                  <a:pt x="1818767" y="115315"/>
                </a:lnTo>
                <a:lnTo>
                  <a:pt x="1817580" y="126626"/>
                </a:lnTo>
                <a:lnTo>
                  <a:pt x="1789733" y="159676"/>
                </a:lnTo>
                <a:lnTo>
                  <a:pt x="1749425" y="167766"/>
                </a:lnTo>
                <a:lnTo>
                  <a:pt x="1735455" y="167766"/>
                </a:lnTo>
                <a:lnTo>
                  <a:pt x="1735455" y="241680"/>
                </a:lnTo>
                <a:lnTo>
                  <a:pt x="1812163" y="241680"/>
                </a:lnTo>
                <a:lnTo>
                  <a:pt x="1812163" y="223138"/>
                </a:lnTo>
                <a:lnTo>
                  <a:pt x="1831526" y="216116"/>
                </a:lnTo>
                <a:lnTo>
                  <a:pt x="1874139" y="179450"/>
                </a:lnTo>
                <a:lnTo>
                  <a:pt x="1893659" y="129873"/>
                </a:lnTo>
                <a:lnTo>
                  <a:pt x="1894867" y="111760"/>
                </a:lnTo>
                <a:lnTo>
                  <a:pt x="1892800" y="90660"/>
                </a:lnTo>
                <a:lnTo>
                  <a:pt x="1886299" y="70056"/>
                </a:lnTo>
                <a:lnTo>
                  <a:pt x="1885965" y="69468"/>
                </a:lnTo>
                <a:close/>
              </a:path>
              <a:path w="2169795" h="368934">
                <a:moveTo>
                  <a:pt x="1778000" y="0"/>
                </a:moveTo>
                <a:lnTo>
                  <a:pt x="1731137" y="8556"/>
                </a:lnTo>
                <a:lnTo>
                  <a:pt x="1690751" y="34162"/>
                </a:lnTo>
                <a:lnTo>
                  <a:pt x="1663033" y="71215"/>
                </a:lnTo>
                <a:lnTo>
                  <a:pt x="1653794" y="114173"/>
                </a:lnTo>
                <a:lnTo>
                  <a:pt x="1653794" y="117475"/>
                </a:lnTo>
                <a:lnTo>
                  <a:pt x="1730502" y="117475"/>
                </a:lnTo>
                <a:lnTo>
                  <a:pt x="1730502" y="111760"/>
                </a:lnTo>
                <a:lnTo>
                  <a:pt x="1731283" y="103546"/>
                </a:lnTo>
                <a:lnTo>
                  <a:pt x="1756251" y="72628"/>
                </a:lnTo>
                <a:lnTo>
                  <a:pt x="1771777" y="69468"/>
                </a:lnTo>
                <a:lnTo>
                  <a:pt x="1885965" y="69468"/>
                </a:lnTo>
                <a:lnTo>
                  <a:pt x="1875464" y="51000"/>
                </a:lnTo>
                <a:lnTo>
                  <a:pt x="1860296" y="33527"/>
                </a:lnTo>
                <a:lnTo>
                  <a:pt x="1842150" y="18859"/>
                </a:lnTo>
                <a:lnTo>
                  <a:pt x="1822386" y="8382"/>
                </a:lnTo>
                <a:lnTo>
                  <a:pt x="1801002" y="2095"/>
                </a:lnTo>
                <a:lnTo>
                  <a:pt x="17780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3478" y="1139571"/>
            <a:ext cx="99695" cy="100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09159" y="1139571"/>
            <a:ext cx="99695" cy="100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6325" y="987552"/>
            <a:ext cx="85725" cy="106045"/>
          </a:xfrm>
          <a:custGeom>
            <a:avLst/>
            <a:gdLst/>
            <a:ahLst/>
            <a:cxnLst/>
            <a:rect l="l" t="t" r="r" b="b"/>
            <a:pathLst>
              <a:path w="85725" h="106044">
                <a:moveTo>
                  <a:pt x="42163" y="0"/>
                </a:moveTo>
                <a:lnTo>
                  <a:pt x="0" y="105663"/>
                </a:lnTo>
                <a:lnTo>
                  <a:pt x="85216" y="105663"/>
                </a:lnTo>
                <a:lnTo>
                  <a:pt x="4216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2766" y="870077"/>
            <a:ext cx="316865" cy="358775"/>
          </a:xfrm>
          <a:custGeom>
            <a:avLst/>
            <a:gdLst/>
            <a:ahLst/>
            <a:cxnLst/>
            <a:rect l="l" t="t" r="r" b="b"/>
            <a:pathLst>
              <a:path w="316864" h="358775">
                <a:moveTo>
                  <a:pt x="0" y="0"/>
                </a:moveTo>
                <a:lnTo>
                  <a:pt x="76454" y="0"/>
                </a:lnTo>
                <a:lnTo>
                  <a:pt x="240919" y="230505"/>
                </a:lnTo>
                <a:lnTo>
                  <a:pt x="240919" y="0"/>
                </a:lnTo>
                <a:lnTo>
                  <a:pt x="316484" y="0"/>
                </a:lnTo>
                <a:lnTo>
                  <a:pt x="316484" y="358648"/>
                </a:lnTo>
                <a:lnTo>
                  <a:pt x="241173" y="358648"/>
                </a:lnTo>
                <a:lnTo>
                  <a:pt x="77216" y="126492"/>
                </a:lnTo>
                <a:lnTo>
                  <a:pt x="77216" y="358648"/>
                </a:lnTo>
                <a:lnTo>
                  <a:pt x="0" y="35864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55389" y="870077"/>
            <a:ext cx="280670" cy="363855"/>
          </a:xfrm>
          <a:custGeom>
            <a:avLst/>
            <a:gdLst/>
            <a:ahLst/>
            <a:cxnLst/>
            <a:rect l="l" t="t" r="r" b="b"/>
            <a:pathLst>
              <a:path w="280670" h="363855">
                <a:moveTo>
                  <a:pt x="0" y="0"/>
                </a:moveTo>
                <a:lnTo>
                  <a:pt x="76200" y="0"/>
                </a:lnTo>
                <a:lnTo>
                  <a:pt x="76200" y="219328"/>
                </a:lnTo>
                <a:lnTo>
                  <a:pt x="77249" y="233830"/>
                </a:lnTo>
                <a:lnTo>
                  <a:pt x="102235" y="276572"/>
                </a:lnTo>
                <a:lnTo>
                  <a:pt x="137668" y="287020"/>
                </a:lnTo>
                <a:lnTo>
                  <a:pt x="152598" y="285853"/>
                </a:lnTo>
                <a:lnTo>
                  <a:pt x="186816" y="268350"/>
                </a:lnTo>
                <a:lnTo>
                  <a:pt x="203140" y="231614"/>
                </a:lnTo>
                <a:lnTo>
                  <a:pt x="204215" y="215519"/>
                </a:lnTo>
                <a:lnTo>
                  <a:pt x="204215" y="0"/>
                </a:lnTo>
                <a:lnTo>
                  <a:pt x="280162" y="0"/>
                </a:lnTo>
                <a:lnTo>
                  <a:pt x="280162" y="232156"/>
                </a:lnTo>
                <a:lnTo>
                  <a:pt x="279183" y="247560"/>
                </a:lnTo>
                <a:lnTo>
                  <a:pt x="264413" y="295656"/>
                </a:lnTo>
                <a:lnTo>
                  <a:pt x="230981" y="336357"/>
                </a:lnTo>
                <a:lnTo>
                  <a:pt x="180768" y="359108"/>
                </a:lnTo>
                <a:lnTo>
                  <a:pt x="141986" y="363474"/>
                </a:lnTo>
                <a:lnTo>
                  <a:pt x="107600" y="360904"/>
                </a:lnTo>
                <a:lnTo>
                  <a:pt x="53689" y="340381"/>
                </a:lnTo>
                <a:lnTo>
                  <a:pt x="19234" y="301617"/>
                </a:lnTo>
                <a:lnTo>
                  <a:pt x="2141" y="258373"/>
                </a:lnTo>
                <a:lnTo>
                  <a:pt x="0" y="235965"/>
                </a:lnTo>
                <a:lnTo>
                  <a:pt x="0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5852" y="870077"/>
            <a:ext cx="297815" cy="358775"/>
          </a:xfrm>
          <a:custGeom>
            <a:avLst/>
            <a:gdLst/>
            <a:ahLst/>
            <a:cxnLst/>
            <a:rect l="l" t="t" r="r" b="b"/>
            <a:pathLst>
              <a:path w="297814" h="358775">
                <a:moveTo>
                  <a:pt x="0" y="0"/>
                </a:moveTo>
                <a:lnTo>
                  <a:pt x="77215" y="0"/>
                </a:lnTo>
                <a:lnTo>
                  <a:pt x="77215" y="151384"/>
                </a:lnTo>
                <a:lnTo>
                  <a:pt x="78359" y="151384"/>
                </a:lnTo>
                <a:lnTo>
                  <a:pt x="197103" y="0"/>
                </a:lnTo>
                <a:lnTo>
                  <a:pt x="291973" y="0"/>
                </a:lnTo>
                <a:lnTo>
                  <a:pt x="155701" y="171196"/>
                </a:lnTo>
                <a:lnTo>
                  <a:pt x="297688" y="358648"/>
                </a:lnTo>
                <a:lnTo>
                  <a:pt x="204724" y="358648"/>
                </a:lnTo>
                <a:lnTo>
                  <a:pt x="78359" y="190753"/>
                </a:lnTo>
                <a:lnTo>
                  <a:pt x="77215" y="190753"/>
                </a:lnTo>
                <a:lnTo>
                  <a:pt x="77215" y="358648"/>
                </a:lnTo>
                <a:lnTo>
                  <a:pt x="0" y="358648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4879" y="870077"/>
            <a:ext cx="349885" cy="358775"/>
          </a:xfrm>
          <a:custGeom>
            <a:avLst/>
            <a:gdLst/>
            <a:ahLst/>
            <a:cxnLst/>
            <a:rect l="l" t="t" r="r" b="b"/>
            <a:pathLst>
              <a:path w="349885" h="358775">
                <a:moveTo>
                  <a:pt x="143637" y="0"/>
                </a:moveTo>
                <a:lnTo>
                  <a:pt x="203581" y="0"/>
                </a:lnTo>
                <a:lnTo>
                  <a:pt x="349631" y="358648"/>
                </a:lnTo>
                <a:lnTo>
                  <a:pt x="271907" y="358648"/>
                </a:lnTo>
                <a:lnTo>
                  <a:pt x="243205" y="288163"/>
                </a:lnTo>
                <a:lnTo>
                  <a:pt x="105537" y="288163"/>
                </a:lnTo>
                <a:lnTo>
                  <a:pt x="77470" y="358648"/>
                </a:lnTo>
                <a:lnTo>
                  <a:pt x="0" y="358648"/>
                </a:lnTo>
                <a:lnTo>
                  <a:pt x="143637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2994" y="865124"/>
            <a:ext cx="241300" cy="241935"/>
          </a:xfrm>
          <a:custGeom>
            <a:avLst/>
            <a:gdLst/>
            <a:ahLst/>
            <a:cxnLst/>
            <a:rect l="l" t="t" r="r" b="b"/>
            <a:pathLst>
              <a:path w="241300" h="241934">
                <a:moveTo>
                  <a:pt x="124205" y="0"/>
                </a:moveTo>
                <a:lnTo>
                  <a:pt x="168592" y="8382"/>
                </a:lnTo>
                <a:lnTo>
                  <a:pt x="206501" y="33527"/>
                </a:lnTo>
                <a:lnTo>
                  <a:pt x="232505" y="70056"/>
                </a:lnTo>
                <a:lnTo>
                  <a:pt x="241172" y="112775"/>
                </a:lnTo>
                <a:lnTo>
                  <a:pt x="239865" y="129873"/>
                </a:lnTo>
                <a:lnTo>
                  <a:pt x="220344" y="179450"/>
                </a:lnTo>
                <a:lnTo>
                  <a:pt x="177732" y="216116"/>
                </a:lnTo>
                <a:lnTo>
                  <a:pt x="158368" y="223138"/>
                </a:lnTo>
                <a:lnTo>
                  <a:pt x="158368" y="241680"/>
                </a:lnTo>
                <a:lnTo>
                  <a:pt x="81660" y="241680"/>
                </a:lnTo>
                <a:lnTo>
                  <a:pt x="81660" y="167766"/>
                </a:lnTo>
                <a:lnTo>
                  <a:pt x="95630" y="167766"/>
                </a:lnTo>
                <a:lnTo>
                  <a:pt x="110654" y="166864"/>
                </a:lnTo>
                <a:lnTo>
                  <a:pt x="154364" y="145676"/>
                </a:lnTo>
                <a:lnTo>
                  <a:pt x="164972" y="115315"/>
                </a:lnTo>
                <a:lnTo>
                  <a:pt x="164089" y="106455"/>
                </a:lnTo>
                <a:lnTo>
                  <a:pt x="135508" y="72897"/>
                </a:lnTo>
                <a:lnTo>
                  <a:pt x="117982" y="69468"/>
                </a:lnTo>
                <a:lnTo>
                  <a:pt x="109958" y="70256"/>
                </a:lnTo>
                <a:lnTo>
                  <a:pt x="79819" y="95869"/>
                </a:lnTo>
                <a:lnTo>
                  <a:pt x="76707" y="111760"/>
                </a:lnTo>
                <a:lnTo>
                  <a:pt x="76707" y="117475"/>
                </a:lnTo>
                <a:lnTo>
                  <a:pt x="0" y="117475"/>
                </a:lnTo>
                <a:lnTo>
                  <a:pt x="0" y="114173"/>
                </a:lnTo>
                <a:lnTo>
                  <a:pt x="2309" y="91955"/>
                </a:lnTo>
                <a:lnTo>
                  <a:pt x="20788" y="51950"/>
                </a:lnTo>
                <a:lnTo>
                  <a:pt x="56340" y="19234"/>
                </a:lnTo>
                <a:lnTo>
                  <a:pt x="99964" y="2141"/>
                </a:lnTo>
                <a:lnTo>
                  <a:pt x="12420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38673" y="865124"/>
            <a:ext cx="241300" cy="241935"/>
          </a:xfrm>
          <a:custGeom>
            <a:avLst/>
            <a:gdLst/>
            <a:ahLst/>
            <a:cxnLst/>
            <a:rect l="l" t="t" r="r" b="b"/>
            <a:pathLst>
              <a:path w="241300" h="241934">
                <a:moveTo>
                  <a:pt x="124205" y="0"/>
                </a:moveTo>
                <a:lnTo>
                  <a:pt x="168592" y="8382"/>
                </a:lnTo>
                <a:lnTo>
                  <a:pt x="206501" y="33527"/>
                </a:lnTo>
                <a:lnTo>
                  <a:pt x="232505" y="70056"/>
                </a:lnTo>
                <a:lnTo>
                  <a:pt x="241173" y="112775"/>
                </a:lnTo>
                <a:lnTo>
                  <a:pt x="239865" y="129873"/>
                </a:lnTo>
                <a:lnTo>
                  <a:pt x="220345" y="179450"/>
                </a:lnTo>
                <a:lnTo>
                  <a:pt x="177732" y="216116"/>
                </a:lnTo>
                <a:lnTo>
                  <a:pt x="158368" y="223138"/>
                </a:lnTo>
                <a:lnTo>
                  <a:pt x="158368" y="241680"/>
                </a:lnTo>
                <a:lnTo>
                  <a:pt x="81661" y="241680"/>
                </a:lnTo>
                <a:lnTo>
                  <a:pt x="81661" y="167766"/>
                </a:lnTo>
                <a:lnTo>
                  <a:pt x="95630" y="167766"/>
                </a:lnTo>
                <a:lnTo>
                  <a:pt x="110654" y="166864"/>
                </a:lnTo>
                <a:lnTo>
                  <a:pt x="154364" y="145676"/>
                </a:lnTo>
                <a:lnTo>
                  <a:pt x="164973" y="115315"/>
                </a:lnTo>
                <a:lnTo>
                  <a:pt x="164089" y="106455"/>
                </a:lnTo>
                <a:lnTo>
                  <a:pt x="135509" y="72897"/>
                </a:lnTo>
                <a:lnTo>
                  <a:pt x="117983" y="69468"/>
                </a:lnTo>
                <a:lnTo>
                  <a:pt x="109958" y="70256"/>
                </a:lnTo>
                <a:lnTo>
                  <a:pt x="79819" y="95869"/>
                </a:lnTo>
                <a:lnTo>
                  <a:pt x="76708" y="111760"/>
                </a:lnTo>
                <a:lnTo>
                  <a:pt x="76708" y="117475"/>
                </a:lnTo>
                <a:lnTo>
                  <a:pt x="0" y="117475"/>
                </a:lnTo>
                <a:lnTo>
                  <a:pt x="0" y="114173"/>
                </a:lnTo>
                <a:lnTo>
                  <a:pt x="2309" y="91955"/>
                </a:lnTo>
                <a:lnTo>
                  <a:pt x="20788" y="51950"/>
                </a:lnTo>
                <a:lnTo>
                  <a:pt x="56340" y="19234"/>
                </a:lnTo>
                <a:lnTo>
                  <a:pt x="99964" y="2141"/>
                </a:lnTo>
                <a:lnTo>
                  <a:pt x="124205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979" y="1770888"/>
            <a:ext cx="6108192" cy="1612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1767" y="1979676"/>
            <a:ext cx="4163567" cy="1299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5561" y="1829561"/>
            <a:ext cx="5943600" cy="1447800"/>
          </a:xfrm>
          <a:custGeom>
            <a:avLst/>
            <a:gdLst/>
            <a:ahLst/>
            <a:cxnLst/>
            <a:rect l="l" t="t" r="r" b="b"/>
            <a:pathLst>
              <a:path w="5943600" h="1447800">
                <a:moveTo>
                  <a:pt x="3544677" y="1435100"/>
                </a:moveTo>
                <a:lnTo>
                  <a:pt x="2398922" y="1435100"/>
                </a:lnTo>
                <a:lnTo>
                  <a:pt x="2468723" y="1447800"/>
                </a:lnTo>
                <a:lnTo>
                  <a:pt x="3474876" y="1447800"/>
                </a:lnTo>
                <a:lnTo>
                  <a:pt x="3544677" y="1435100"/>
                </a:lnTo>
                <a:close/>
              </a:path>
              <a:path w="5943600" h="1447800">
                <a:moveTo>
                  <a:pt x="3817895" y="1422400"/>
                </a:moveTo>
                <a:lnTo>
                  <a:pt x="2125704" y="1422400"/>
                </a:lnTo>
                <a:lnTo>
                  <a:pt x="2193070" y="1435100"/>
                </a:lnTo>
                <a:lnTo>
                  <a:pt x="3750529" y="1435100"/>
                </a:lnTo>
                <a:lnTo>
                  <a:pt x="3817895" y="1422400"/>
                </a:lnTo>
                <a:close/>
              </a:path>
              <a:path w="5943600" h="1447800">
                <a:moveTo>
                  <a:pt x="3950629" y="1409700"/>
                </a:moveTo>
                <a:lnTo>
                  <a:pt x="1992970" y="1409700"/>
                </a:lnTo>
                <a:lnTo>
                  <a:pt x="2058997" y="1422400"/>
                </a:lnTo>
                <a:lnTo>
                  <a:pt x="3884602" y="1422400"/>
                </a:lnTo>
                <a:lnTo>
                  <a:pt x="3950629" y="1409700"/>
                </a:lnTo>
                <a:close/>
              </a:path>
              <a:path w="5943600" h="1447800">
                <a:moveTo>
                  <a:pt x="4080563" y="1397000"/>
                </a:moveTo>
                <a:lnTo>
                  <a:pt x="1863036" y="1397000"/>
                </a:lnTo>
                <a:lnTo>
                  <a:pt x="1927643" y="1409700"/>
                </a:lnTo>
                <a:lnTo>
                  <a:pt x="4015956" y="1409700"/>
                </a:lnTo>
                <a:lnTo>
                  <a:pt x="4080563" y="1397000"/>
                </a:lnTo>
                <a:close/>
              </a:path>
              <a:path w="5943600" h="1447800">
                <a:moveTo>
                  <a:pt x="4207534" y="1384300"/>
                </a:moveTo>
                <a:lnTo>
                  <a:pt x="1736065" y="1384300"/>
                </a:lnTo>
                <a:lnTo>
                  <a:pt x="1799170" y="1397000"/>
                </a:lnTo>
                <a:lnTo>
                  <a:pt x="4144429" y="1397000"/>
                </a:lnTo>
                <a:lnTo>
                  <a:pt x="4207534" y="1384300"/>
                </a:lnTo>
                <a:close/>
              </a:path>
              <a:path w="5943600" h="1447800">
                <a:moveTo>
                  <a:pt x="4331379" y="1371600"/>
                </a:moveTo>
                <a:lnTo>
                  <a:pt x="1612220" y="1371600"/>
                </a:lnTo>
                <a:lnTo>
                  <a:pt x="1673741" y="1384300"/>
                </a:lnTo>
                <a:lnTo>
                  <a:pt x="4269858" y="1384300"/>
                </a:lnTo>
                <a:lnTo>
                  <a:pt x="4331379" y="1371600"/>
                </a:lnTo>
                <a:close/>
              </a:path>
              <a:path w="5943600" h="1447800">
                <a:moveTo>
                  <a:pt x="4510930" y="1346200"/>
                </a:moveTo>
                <a:lnTo>
                  <a:pt x="1432669" y="1346200"/>
                </a:lnTo>
                <a:lnTo>
                  <a:pt x="1551520" y="1371600"/>
                </a:lnTo>
                <a:lnTo>
                  <a:pt x="4392079" y="1371600"/>
                </a:lnTo>
                <a:lnTo>
                  <a:pt x="4510930" y="1346200"/>
                </a:lnTo>
                <a:close/>
              </a:path>
              <a:path w="5943600" h="1447800">
                <a:moveTo>
                  <a:pt x="4737872" y="1308100"/>
                </a:moveTo>
                <a:lnTo>
                  <a:pt x="1205727" y="1308100"/>
                </a:lnTo>
                <a:lnTo>
                  <a:pt x="1374558" y="1346200"/>
                </a:lnTo>
                <a:lnTo>
                  <a:pt x="4569041" y="1346200"/>
                </a:lnTo>
                <a:lnTo>
                  <a:pt x="4737872" y="1308100"/>
                </a:lnTo>
                <a:close/>
              </a:path>
              <a:path w="5943600" h="1447800">
                <a:moveTo>
                  <a:pt x="4792247" y="152400"/>
                </a:moveTo>
                <a:lnTo>
                  <a:pt x="1151352" y="152400"/>
                </a:lnTo>
                <a:lnTo>
                  <a:pt x="943906" y="203200"/>
                </a:lnTo>
                <a:lnTo>
                  <a:pt x="799446" y="241300"/>
                </a:lnTo>
                <a:lnTo>
                  <a:pt x="708742" y="266700"/>
                </a:lnTo>
                <a:lnTo>
                  <a:pt x="622710" y="292100"/>
                </a:lnTo>
                <a:lnTo>
                  <a:pt x="541513" y="317500"/>
                </a:lnTo>
                <a:lnTo>
                  <a:pt x="502779" y="330200"/>
                </a:lnTo>
                <a:lnTo>
                  <a:pt x="465314" y="342900"/>
                </a:lnTo>
                <a:lnTo>
                  <a:pt x="429140" y="355600"/>
                </a:lnTo>
                <a:lnTo>
                  <a:pt x="360743" y="381000"/>
                </a:lnTo>
                <a:lnTo>
                  <a:pt x="297750" y="419100"/>
                </a:lnTo>
                <a:lnTo>
                  <a:pt x="268332" y="431800"/>
                </a:lnTo>
                <a:lnTo>
                  <a:pt x="240325" y="444500"/>
                </a:lnTo>
                <a:lnTo>
                  <a:pt x="213751" y="457200"/>
                </a:lnTo>
                <a:lnTo>
                  <a:pt x="188630" y="469900"/>
                </a:lnTo>
                <a:lnTo>
                  <a:pt x="164983" y="495300"/>
                </a:lnTo>
                <a:lnTo>
                  <a:pt x="142828" y="508000"/>
                </a:lnTo>
                <a:lnTo>
                  <a:pt x="122188" y="520700"/>
                </a:lnTo>
                <a:lnTo>
                  <a:pt x="103082" y="546100"/>
                </a:lnTo>
                <a:lnTo>
                  <a:pt x="85531" y="558800"/>
                </a:lnTo>
                <a:lnTo>
                  <a:pt x="69555" y="571500"/>
                </a:lnTo>
                <a:lnTo>
                  <a:pt x="55174" y="596900"/>
                </a:lnTo>
                <a:lnTo>
                  <a:pt x="42408" y="609600"/>
                </a:lnTo>
                <a:lnTo>
                  <a:pt x="31279" y="622300"/>
                </a:lnTo>
                <a:lnTo>
                  <a:pt x="21806" y="647700"/>
                </a:lnTo>
                <a:lnTo>
                  <a:pt x="14010" y="660400"/>
                </a:lnTo>
                <a:lnTo>
                  <a:pt x="7911" y="673100"/>
                </a:lnTo>
                <a:lnTo>
                  <a:pt x="3529" y="698500"/>
                </a:lnTo>
                <a:lnTo>
                  <a:pt x="885" y="711200"/>
                </a:lnTo>
                <a:lnTo>
                  <a:pt x="0" y="723900"/>
                </a:lnTo>
                <a:lnTo>
                  <a:pt x="885" y="749300"/>
                </a:lnTo>
                <a:lnTo>
                  <a:pt x="3529" y="762000"/>
                </a:lnTo>
                <a:lnTo>
                  <a:pt x="7911" y="787400"/>
                </a:lnTo>
                <a:lnTo>
                  <a:pt x="14010" y="800100"/>
                </a:lnTo>
                <a:lnTo>
                  <a:pt x="21806" y="812800"/>
                </a:lnTo>
                <a:lnTo>
                  <a:pt x="31279" y="838200"/>
                </a:lnTo>
                <a:lnTo>
                  <a:pt x="42408" y="850900"/>
                </a:lnTo>
                <a:lnTo>
                  <a:pt x="55174" y="863600"/>
                </a:lnTo>
                <a:lnTo>
                  <a:pt x="69555" y="889000"/>
                </a:lnTo>
                <a:lnTo>
                  <a:pt x="85531" y="901700"/>
                </a:lnTo>
                <a:lnTo>
                  <a:pt x="103082" y="914400"/>
                </a:lnTo>
                <a:lnTo>
                  <a:pt x="122188" y="939800"/>
                </a:lnTo>
                <a:lnTo>
                  <a:pt x="142828" y="952500"/>
                </a:lnTo>
                <a:lnTo>
                  <a:pt x="164983" y="965200"/>
                </a:lnTo>
                <a:lnTo>
                  <a:pt x="188630" y="990600"/>
                </a:lnTo>
                <a:lnTo>
                  <a:pt x="213751" y="1003300"/>
                </a:lnTo>
                <a:lnTo>
                  <a:pt x="240325" y="1016000"/>
                </a:lnTo>
                <a:lnTo>
                  <a:pt x="268332" y="1028700"/>
                </a:lnTo>
                <a:lnTo>
                  <a:pt x="297750" y="1041400"/>
                </a:lnTo>
                <a:lnTo>
                  <a:pt x="328561" y="1066800"/>
                </a:lnTo>
                <a:lnTo>
                  <a:pt x="394276" y="1092200"/>
                </a:lnTo>
                <a:lnTo>
                  <a:pt x="465314" y="1117600"/>
                </a:lnTo>
                <a:lnTo>
                  <a:pt x="502779" y="1130300"/>
                </a:lnTo>
                <a:lnTo>
                  <a:pt x="541513" y="1143000"/>
                </a:lnTo>
                <a:lnTo>
                  <a:pt x="622710" y="1168400"/>
                </a:lnTo>
                <a:lnTo>
                  <a:pt x="708742" y="1193800"/>
                </a:lnTo>
                <a:lnTo>
                  <a:pt x="799446" y="1219200"/>
                </a:lnTo>
                <a:lnTo>
                  <a:pt x="943906" y="1257300"/>
                </a:lnTo>
                <a:lnTo>
                  <a:pt x="1151352" y="1308100"/>
                </a:lnTo>
                <a:lnTo>
                  <a:pt x="4792247" y="1308100"/>
                </a:lnTo>
                <a:lnTo>
                  <a:pt x="4999693" y="1257300"/>
                </a:lnTo>
                <a:lnTo>
                  <a:pt x="5144153" y="1219200"/>
                </a:lnTo>
                <a:lnTo>
                  <a:pt x="5234857" y="1193800"/>
                </a:lnTo>
                <a:lnTo>
                  <a:pt x="5320889" y="1168400"/>
                </a:lnTo>
                <a:lnTo>
                  <a:pt x="5402086" y="1143000"/>
                </a:lnTo>
                <a:lnTo>
                  <a:pt x="5440820" y="1130300"/>
                </a:lnTo>
                <a:lnTo>
                  <a:pt x="5478285" y="1117600"/>
                </a:lnTo>
                <a:lnTo>
                  <a:pt x="5514459" y="1104900"/>
                </a:lnTo>
                <a:lnTo>
                  <a:pt x="5582856" y="1079500"/>
                </a:lnTo>
                <a:lnTo>
                  <a:pt x="5645849" y="1041400"/>
                </a:lnTo>
                <a:lnTo>
                  <a:pt x="5675267" y="1028700"/>
                </a:lnTo>
                <a:lnTo>
                  <a:pt x="5703274" y="1016000"/>
                </a:lnTo>
                <a:lnTo>
                  <a:pt x="5729848" y="1003300"/>
                </a:lnTo>
                <a:lnTo>
                  <a:pt x="5754969" y="990600"/>
                </a:lnTo>
                <a:lnTo>
                  <a:pt x="5778616" y="965200"/>
                </a:lnTo>
                <a:lnTo>
                  <a:pt x="5800771" y="952500"/>
                </a:lnTo>
                <a:lnTo>
                  <a:pt x="5821411" y="939800"/>
                </a:lnTo>
                <a:lnTo>
                  <a:pt x="5840517" y="914400"/>
                </a:lnTo>
                <a:lnTo>
                  <a:pt x="5858068" y="901700"/>
                </a:lnTo>
                <a:lnTo>
                  <a:pt x="5874044" y="889000"/>
                </a:lnTo>
                <a:lnTo>
                  <a:pt x="5888425" y="863600"/>
                </a:lnTo>
                <a:lnTo>
                  <a:pt x="5901191" y="850900"/>
                </a:lnTo>
                <a:lnTo>
                  <a:pt x="5912320" y="838200"/>
                </a:lnTo>
                <a:lnTo>
                  <a:pt x="5921793" y="812800"/>
                </a:lnTo>
                <a:lnTo>
                  <a:pt x="5929589" y="800100"/>
                </a:lnTo>
                <a:lnTo>
                  <a:pt x="5935688" y="787400"/>
                </a:lnTo>
                <a:lnTo>
                  <a:pt x="5940070" y="762000"/>
                </a:lnTo>
                <a:lnTo>
                  <a:pt x="5942714" y="749300"/>
                </a:lnTo>
                <a:lnTo>
                  <a:pt x="5943600" y="723900"/>
                </a:lnTo>
                <a:lnTo>
                  <a:pt x="5942714" y="711200"/>
                </a:lnTo>
                <a:lnTo>
                  <a:pt x="5940070" y="698500"/>
                </a:lnTo>
                <a:lnTo>
                  <a:pt x="5935688" y="673100"/>
                </a:lnTo>
                <a:lnTo>
                  <a:pt x="5929589" y="660400"/>
                </a:lnTo>
                <a:lnTo>
                  <a:pt x="5921793" y="647700"/>
                </a:lnTo>
                <a:lnTo>
                  <a:pt x="5912320" y="622300"/>
                </a:lnTo>
                <a:lnTo>
                  <a:pt x="5901191" y="609600"/>
                </a:lnTo>
                <a:lnTo>
                  <a:pt x="5888425" y="596900"/>
                </a:lnTo>
                <a:lnTo>
                  <a:pt x="5874044" y="571500"/>
                </a:lnTo>
                <a:lnTo>
                  <a:pt x="5858068" y="558800"/>
                </a:lnTo>
                <a:lnTo>
                  <a:pt x="5840517" y="546100"/>
                </a:lnTo>
                <a:lnTo>
                  <a:pt x="5821411" y="520700"/>
                </a:lnTo>
                <a:lnTo>
                  <a:pt x="5800771" y="508000"/>
                </a:lnTo>
                <a:lnTo>
                  <a:pt x="5778616" y="495300"/>
                </a:lnTo>
                <a:lnTo>
                  <a:pt x="5754969" y="469900"/>
                </a:lnTo>
                <a:lnTo>
                  <a:pt x="5729848" y="457200"/>
                </a:lnTo>
                <a:lnTo>
                  <a:pt x="5703274" y="444500"/>
                </a:lnTo>
                <a:lnTo>
                  <a:pt x="5675267" y="431800"/>
                </a:lnTo>
                <a:lnTo>
                  <a:pt x="5645849" y="419100"/>
                </a:lnTo>
                <a:lnTo>
                  <a:pt x="5615038" y="393700"/>
                </a:lnTo>
                <a:lnTo>
                  <a:pt x="5549323" y="368300"/>
                </a:lnTo>
                <a:lnTo>
                  <a:pt x="5478285" y="342900"/>
                </a:lnTo>
                <a:lnTo>
                  <a:pt x="5440820" y="330200"/>
                </a:lnTo>
                <a:lnTo>
                  <a:pt x="5402086" y="317500"/>
                </a:lnTo>
                <a:lnTo>
                  <a:pt x="5320889" y="292100"/>
                </a:lnTo>
                <a:lnTo>
                  <a:pt x="5234857" y="266700"/>
                </a:lnTo>
                <a:lnTo>
                  <a:pt x="5144153" y="241300"/>
                </a:lnTo>
                <a:lnTo>
                  <a:pt x="4999693" y="203200"/>
                </a:lnTo>
                <a:lnTo>
                  <a:pt x="4792247" y="152400"/>
                </a:lnTo>
                <a:close/>
              </a:path>
              <a:path w="5943600" h="1447800">
                <a:moveTo>
                  <a:pt x="4569041" y="114300"/>
                </a:moveTo>
                <a:lnTo>
                  <a:pt x="1374558" y="114300"/>
                </a:lnTo>
                <a:lnTo>
                  <a:pt x="1205727" y="152400"/>
                </a:lnTo>
                <a:lnTo>
                  <a:pt x="4737872" y="152400"/>
                </a:lnTo>
                <a:lnTo>
                  <a:pt x="4569041" y="114300"/>
                </a:lnTo>
                <a:close/>
              </a:path>
              <a:path w="5943600" h="1447800">
                <a:moveTo>
                  <a:pt x="4392079" y="88900"/>
                </a:moveTo>
                <a:lnTo>
                  <a:pt x="1551520" y="88900"/>
                </a:lnTo>
                <a:lnTo>
                  <a:pt x="1432669" y="114300"/>
                </a:lnTo>
                <a:lnTo>
                  <a:pt x="4510930" y="114300"/>
                </a:lnTo>
                <a:lnTo>
                  <a:pt x="4392079" y="88900"/>
                </a:lnTo>
                <a:close/>
              </a:path>
              <a:path w="5943600" h="1447800">
                <a:moveTo>
                  <a:pt x="4269858" y="76200"/>
                </a:moveTo>
                <a:lnTo>
                  <a:pt x="1673741" y="76200"/>
                </a:lnTo>
                <a:lnTo>
                  <a:pt x="1612220" y="88900"/>
                </a:lnTo>
                <a:lnTo>
                  <a:pt x="4331379" y="88900"/>
                </a:lnTo>
                <a:lnTo>
                  <a:pt x="4269858" y="76200"/>
                </a:lnTo>
                <a:close/>
              </a:path>
              <a:path w="5943600" h="1447800">
                <a:moveTo>
                  <a:pt x="4144429" y="63500"/>
                </a:moveTo>
                <a:lnTo>
                  <a:pt x="1799170" y="63500"/>
                </a:lnTo>
                <a:lnTo>
                  <a:pt x="1736065" y="76200"/>
                </a:lnTo>
                <a:lnTo>
                  <a:pt x="4207534" y="76200"/>
                </a:lnTo>
                <a:lnTo>
                  <a:pt x="4144429" y="63500"/>
                </a:lnTo>
                <a:close/>
              </a:path>
              <a:path w="5943600" h="1447800">
                <a:moveTo>
                  <a:pt x="4015956" y="50800"/>
                </a:moveTo>
                <a:lnTo>
                  <a:pt x="1927643" y="50800"/>
                </a:lnTo>
                <a:lnTo>
                  <a:pt x="1863036" y="63500"/>
                </a:lnTo>
                <a:lnTo>
                  <a:pt x="4080563" y="63500"/>
                </a:lnTo>
                <a:lnTo>
                  <a:pt x="4015956" y="50800"/>
                </a:lnTo>
                <a:close/>
              </a:path>
              <a:path w="5943600" h="1447800">
                <a:moveTo>
                  <a:pt x="3884602" y="38100"/>
                </a:moveTo>
                <a:lnTo>
                  <a:pt x="2058997" y="38100"/>
                </a:lnTo>
                <a:lnTo>
                  <a:pt x="1992970" y="50800"/>
                </a:lnTo>
                <a:lnTo>
                  <a:pt x="3950629" y="50800"/>
                </a:lnTo>
                <a:lnTo>
                  <a:pt x="3884602" y="38100"/>
                </a:lnTo>
                <a:close/>
              </a:path>
              <a:path w="5943600" h="1447800">
                <a:moveTo>
                  <a:pt x="3750529" y="25400"/>
                </a:moveTo>
                <a:lnTo>
                  <a:pt x="2193070" y="25400"/>
                </a:lnTo>
                <a:lnTo>
                  <a:pt x="2125704" y="38100"/>
                </a:lnTo>
                <a:lnTo>
                  <a:pt x="3817895" y="38100"/>
                </a:lnTo>
                <a:lnTo>
                  <a:pt x="3750529" y="25400"/>
                </a:lnTo>
                <a:close/>
              </a:path>
              <a:path w="5943600" h="1447800">
                <a:moveTo>
                  <a:pt x="3474876" y="12700"/>
                </a:moveTo>
                <a:lnTo>
                  <a:pt x="2468723" y="12700"/>
                </a:lnTo>
                <a:lnTo>
                  <a:pt x="2398922" y="25400"/>
                </a:lnTo>
                <a:lnTo>
                  <a:pt x="3544677" y="25400"/>
                </a:lnTo>
                <a:lnTo>
                  <a:pt x="3474876" y="12700"/>
                </a:lnTo>
                <a:close/>
              </a:path>
              <a:path w="5943600" h="1447800">
                <a:moveTo>
                  <a:pt x="2971800" y="0"/>
                </a:moveTo>
                <a:lnTo>
                  <a:pt x="2898523" y="12700"/>
                </a:lnTo>
                <a:lnTo>
                  <a:pt x="3045076" y="12700"/>
                </a:lnTo>
                <a:lnTo>
                  <a:pt x="2971800" y="0"/>
                </a:lnTo>
                <a:close/>
              </a:path>
            </a:pathLst>
          </a:custGeom>
          <a:solidFill>
            <a:srgbClr val="CFC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5561" y="1829561"/>
            <a:ext cx="5943600" cy="1447800"/>
          </a:xfrm>
          <a:custGeom>
            <a:avLst/>
            <a:gdLst/>
            <a:ahLst/>
            <a:cxnLst/>
            <a:rect l="l" t="t" r="r" b="b"/>
            <a:pathLst>
              <a:path w="5943600" h="1447800">
                <a:moveTo>
                  <a:pt x="0" y="723900"/>
                </a:moveTo>
                <a:lnTo>
                  <a:pt x="7911" y="670673"/>
                </a:lnTo>
                <a:lnTo>
                  <a:pt x="31279" y="618491"/>
                </a:lnTo>
                <a:lnTo>
                  <a:pt x="55174" y="584349"/>
                </a:lnTo>
                <a:lnTo>
                  <a:pt x="85531" y="550771"/>
                </a:lnTo>
                <a:lnTo>
                  <a:pt x="122188" y="517795"/>
                </a:lnTo>
                <a:lnTo>
                  <a:pt x="164983" y="485462"/>
                </a:lnTo>
                <a:lnTo>
                  <a:pt x="213751" y="453811"/>
                </a:lnTo>
                <a:lnTo>
                  <a:pt x="268332" y="422882"/>
                </a:lnTo>
                <a:lnTo>
                  <a:pt x="328561" y="392715"/>
                </a:lnTo>
                <a:lnTo>
                  <a:pt x="394276" y="363348"/>
                </a:lnTo>
                <a:lnTo>
                  <a:pt x="465314" y="334823"/>
                </a:lnTo>
                <a:lnTo>
                  <a:pt x="502779" y="320888"/>
                </a:lnTo>
                <a:lnTo>
                  <a:pt x="541513" y="307178"/>
                </a:lnTo>
                <a:lnTo>
                  <a:pt x="581497" y="293697"/>
                </a:lnTo>
                <a:lnTo>
                  <a:pt x="622710" y="280452"/>
                </a:lnTo>
                <a:lnTo>
                  <a:pt x="665132" y="267447"/>
                </a:lnTo>
                <a:lnTo>
                  <a:pt x="708742" y="254687"/>
                </a:lnTo>
                <a:lnTo>
                  <a:pt x="753520" y="242177"/>
                </a:lnTo>
                <a:lnTo>
                  <a:pt x="799446" y="229921"/>
                </a:lnTo>
                <a:lnTo>
                  <a:pt x="846499" y="217925"/>
                </a:lnTo>
                <a:lnTo>
                  <a:pt x="894659" y="206194"/>
                </a:lnTo>
                <a:lnTo>
                  <a:pt x="943906" y="194732"/>
                </a:lnTo>
                <a:lnTo>
                  <a:pt x="994219" y="183545"/>
                </a:lnTo>
                <a:lnTo>
                  <a:pt x="1045578" y="172638"/>
                </a:lnTo>
                <a:lnTo>
                  <a:pt x="1097962" y="162015"/>
                </a:lnTo>
                <a:lnTo>
                  <a:pt x="1151352" y="151682"/>
                </a:lnTo>
                <a:lnTo>
                  <a:pt x="1205727" y="141643"/>
                </a:lnTo>
                <a:lnTo>
                  <a:pt x="1261066" y="131904"/>
                </a:lnTo>
                <a:lnTo>
                  <a:pt x="1317350" y="122468"/>
                </a:lnTo>
                <a:lnTo>
                  <a:pt x="1374558" y="113343"/>
                </a:lnTo>
                <a:lnTo>
                  <a:pt x="1432669" y="104531"/>
                </a:lnTo>
                <a:lnTo>
                  <a:pt x="1491663" y="96039"/>
                </a:lnTo>
                <a:lnTo>
                  <a:pt x="1551520" y="87871"/>
                </a:lnTo>
                <a:lnTo>
                  <a:pt x="1612220" y="80032"/>
                </a:lnTo>
                <a:lnTo>
                  <a:pt x="1673741" y="72527"/>
                </a:lnTo>
                <a:lnTo>
                  <a:pt x="1736065" y="65361"/>
                </a:lnTo>
                <a:lnTo>
                  <a:pt x="1799170" y="58539"/>
                </a:lnTo>
                <a:lnTo>
                  <a:pt x="1863036" y="52066"/>
                </a:lnTo>
                <a:lnTo>
                  <a:pt x="1927643" y="45947"/>
                </a:lnTo>
                <a:lnTo>
                  <a:pt x="1992970" y="40186"/>
                </a:lnTo>
                <a:lnTo>
                  <a:pt x="2058997" y="34790"/>
                </a:lnTo>
                <a:lnTo>
                  <a:pt x="2125704" y="29763"/>
                </a:lnTo>
                <a:lnTo>
                  <a:pt x="2193070" y="25109"/>
                </a:lnTo>
                <a:lnTo>
                  <a:pt x="2261076" y="20833"/>
                </a:lnTo>
                <a:lnTo>
                  <a:pt x="2329700" y="16942"/>
                </a:lnTo>
                <a:lnTo>
                  <a:pt x="2398922" y="13439"/>
                </a:lnTo>
                <a:lnTo>
                  <a:pt x="2468723" y="10330"/>
                </a:lnTo>
                <a:lnTo>
                  <a:pt x="2539081" y="7619"/>
                </a:lnTo>
                <a:lnTo>
                  <a:pt x="2609976" y="5311"/>
                </a:lnTo>
                <a:lnTo>
                  <a:pt x="2681388" y="3412"/>
                </a:lnTo>
                <a:lnTo>
                  <a:pt x="2753297" y="1927"/>
                </a:lnTo>
                <a:lnTo>
                  <a:pt x="2825682" y="859"/>
                </a:lnTo>
                <a:lnTo>
                  <a:pt x="2898523" y="215"/>
                </a:lnTo>
                <a:lnTo>
                  <a:pt x="2971800" y="0"/>
                </a:lnTo>
                <a:lnTo>
                  <a:pt x="3045076" y="215"/>
                </a:lnTo>
                <a:lnTo>
                  <a:pt x="3117917" y="859"/>
                </a:lnTo>
                <a:lnTo>
                  <a:pt x="3190302" y="1927"/>
                </a:lnTo>
                <a:lnTo>
                  <a:pt x="3262211" y="3412"/>
                </a:lnTo>
                <a:lnTo>
                  <a:pt x="3333623" y="5311"/>
                </a:lnTo>
                <a:lnTo>
                  <a:pt x="3404518" y="7619"/>
                </a:lnTo>
                <a:lnTo>
                  <a:pt x="3474876" y="10330"/>
                </a:lnTo>
                <a:lnTo>
                  <a:pt x="3544677" y="13439"/>
                </a:lnTo>
                <a:lnTo>
                  <a:pt x="3613899" y="16942"/>
                </a:lnTo>
                <a:lnTo>
                  <a:pt x="3682523" y="20833"/>
                </a:lnTo>
                <a:lnTo>
                  <a:pt x="3750529" y="25109"/>
                </a:lnTo>
                <a:lnTo>
                  <a:pt x="3817895" y="29763"/>
                </a:lnTo>
                <a:lnTo>
                  <a:pt x="3884602" y="34790"/>
                </a:lnTo>
                <a:lnTo>
                  <a:pt x="3950629" y="40186"/>
                </a:lnTo>
                <a:lnTo>
                  <a:pt x="4015956" y="45947"/>
                </a:lnTo>
                <a:lnTo>
                  <a:pt x="4080563" y="52066"/>
                </a:lnTo>
                <a:lnTo>
                  <a:pt x="4144429" y="58539"/>
                </a:lnTo>
                <a:lnTo>
                  <a:pt x="4207534" y="65361"/>
                </a:lnTo>
                <a:lnTo>
                  <a:pt x="4269858" y="72527"/>
                </a:lnTo>
                <a:lnTo>
                  <a:pt x="4331379" y="80032"/>
                </a:lnTo>
                <a:lnTo>
                  <a:pt x="4392079" y="87871"/>
                </a:lnTo>
                <a:lnTo>
                  <a:pt x="4451936" y="96039"/>
                </a:lnTo>
                <a:lnTo>
                  <a:pt x="4510930" y="104531"/>
                </a:lnTo>
                <a:lnTo>
                  <a:pt x="4569041" y="113343"/>
                </a:lnTo>
                <a:lnTo>
                  <a:pt x="4626249" y="122468"/>
                </a:lnTo>
                <a:lnTo>
                  <a:pt x="4682533" y="131904"/>
                </a:lnTo>
                <a:lnTo>
                  <a:pt x="4737872" y="141643"/>
                </a:lnTo>
                <a:lnTo>
                  <a:pt x="4792247" y="151682"/>
                </a:lnTo>
                <a:lnTo>
                  <a:pt x="4845637" y="162015"/>
                </a:lnTo>
                <a:lnTo>
                  <a:pt x="4898021" y="172638"/>
                </a:lnTo>
                <a:lnTo>
                  <a:pt x="4949380" y="183545"/>
                </a:lnTo>
                <a:lnTo>
                  <a:pt x="4999693" y="194732"/>
                </a:lnTo>
                <a:lnTo>
                  <a:pt x="5048940" y="206194"/>
                </a:lnTo>
                <a:lnTo>
                  <a:pt x="5097100" y="217925"/>
                </a:lnTo>
                <a:lnTo>
                  <a:pt x="5144153" y="229921"/>
                </a:lnTo>
                <a:lnTo>
                  <a:pt x="5190079" y="242177"/>
                </a:lnTo>
                <a:lnTo>
                  <a:pt x="5234857" y="254687"/>
                </a:lnTo>
                <a:lnTo>
                  <a:pt x="5278467" y="267447"/>
                </a:lnTo>
                <a:lnTo>
                  <a:pt x="5320889" y="280452"/>
                </a:lnTo>
                <a:lnTo>
                  <a:pt x="5362102" y="293697"/>
                </a:lnTo>
                <a:lnTo>
                  <a:pt x="5402086" y="307178"/>
                </a:lnTo>
                <a:lnTo>
                  <a:pt x="5440820" y="320888"/>
                </a:lnTo>
                <a:lnTo>
                  <a:pt x="5478285" y="334823"/>
                </a:lnTo>
                <a:lnTo>
                  <a:pt x="5514459" y="348978"/>
                </a:lnTo>
                <a:lnTo>
                  <a:pt x="5582856" y="377929"/>
                </a:lnTo>
                <a:lnTo>
                  <a:pt x="5645849" y="407701"/>
                </a:lnTo>
                <a:lnTo>
                  <a:pt x="5703274" y="438254"/>
                </a:lnTo>
                <a:lnTo>
                  <a:pt x="5754969" y="469549"/>
                </a:lnTo>
                <a:lnTo>
                  <a:pt x="5800771" y="501546"/>
                </a:lnTo>
                <a:lnTo>
                  <a:pt x="5840517" y="534205"/>
                </a:lnTo>
                <a:lnTo>
                  <a:pt x="5874044" y="567487"/>
                </a:lnTo>
                <a:lnTo>
                  <a:pt x="5901191" y="601352"/>
                </a:lnTo>
                <a:lnTo>
                  <a:pt x="5921793" y="635761"/>
                </a:lnTo>
                <a:lnTo>
                  <a:pt x="5940070" y="688306"/>
                </a:lnTo>
                <a:lnTo>
                  <a:pt x="5943600" y="723900"/>
                </a:lnTo>
                <a:lnTo>
                  <a:pt x="5942714" y="741749"/>
                </a:lnTo>
                <a:lnTo>
                  <a:pt x="5929589" y="794643"/>
                </a:lnTo>
                <a:lnTo>
                  <a:pt x="5912320" y="829308"/>
                </a:lnTo>
                <a:lnTo>
                  <a:pt x="5888425" y="863450"/>
                </a:lnTo>
                <a:lnTo>
                  <a:pt x="5858068" y="897028"/>
                </a:lnTo>
                <a:lnTo>
                  <a:pt x="5821411" y="930004"/>
                </a:lnTo>
                <a:lnTo>
                  <a:pt x="5778616" y="962337"/>
                </a:lnTo>
                <a:lnTo>
                  <a:pt x="5729848" y="993988"/>
                </a:lnTo>
                <a:lnTo>
                  <a:pt x="5675267" y="1024917"/>
                </a:lnTo>
                <a:lnTo>
                  <a:pt x="5615038" y="1055084"/>
                </a:lnTo>
                <a:lnTo>
                  <a:pt x="5549323" y="1084451"/>
                </a:lnTo>
                <a:lnTo>
                  <a:pt x="5478285" y="1112976"/>
                </a:lnTo>
                <a:lnTo>
                  <a:pt x="5440820" y="1126911"/>
                </a:lnTo>
                <a:lnTo>
                  <a:pt x="5402086" y="1140621"/>
                </a:lnTo>
                <a:lnTo>
                  <a:pt x="5362102" y="1154102"/>
                </a:lnTo>
                <a:lnTo>
                  <a:pt x="5320889" y="1167347"/>
                </a:lnTo>
                <a:lnTo>
                  <a:pt x="5278467" y="1180352"/>
                </a:lnTo>
                <a:lnTo>
                  <a:pt x="5234857" y="1193112"/>
                </a:lnTo>
                <a:lnTo>
                  <a:pt x="5190079" y="1205622"/>
                </a:lnTo>
                <a:lnTo>
                  <a:pt x="5144153" y="1217878"/>
                </a:lnTo>
                <a:lnTo>
                  <a:pt x="5097100" y="1229874"/>
                </a:lnTo>
                <a:lnTo>
                  <a:pt x="5048940" y="1241605"/>
                </a:lnTo>
                <a:lnTo>
                  <a:pt x="4999693" y="1253067"/>
                </a:lnTo>
                <a:lnTo>
                  <a:pt x="4949380" y="1264254"/>
                </a:lnTo>
                <a:lnTo>
                  <a:pt x="4898021" y="1275161"/>
                </a:lnTo>
                <a:lnTo>
                  <a:pt x="4845637" y="1285784"/>
                </a:lnTo>
                <a:lnTo>
                  <a:pt x="4792247" y="1296117"/>
                </a:lnTo>
                <a:lnTo>
                  <a:pt x="4737872" y="1306156"/>
                </a:lnTo>
                <a:lnTo>
                  <a:pt x="4682533" y="1315895"/>
                </a:lnTo>
                <a:lnTo>
                  <a:pt x="4626249" y="1325331"/>
                </a:lnTo>
                <a:lnTo>
                  <a:pt x="4569041" y="1334456"/>
                </a:lnTo>
                <a:lnTo>
                  <a:pt x="4510930" y="1343268"/>
                </a:lnTo>
                <a:lnTo>
                  <a:pt x="4451936" y="1351760"/>
                </a:lnTo>
                <a:lnTo>
                  <a:pt x="4392079" y="1359928"/>
                </a:lnTo>
                <a:lnTo>
                  <a:pt x="4331379" y="1367767"/>
                </a:lnTo>
                <a:lnTo>
                  <a:pt x="4269858" y="1375272"/>
                </a:lnTo>
                <a:lnTo>
                  <a:pt x="4207534" y="1382438"/>
                </a:lnTo>
                <a:lnTo>
                  <a:pt x="4144429" y="1389260"/>
                </a:lnTo>
                <a:lnTo>
                  <a:pt x="4080563" y="1395733"/>
                </a:lnTo>
                <a:lnTo>
                  <a:pt x="4015956" y="1401852"/>
                </a:lnTo>
                <a:lnTo>
                  <a:pt x="3950629" y="1407613"/>
                </a:lnTo>
                <a:lnTo>
                  <a:pt x="3884602" y="1413009"/>
                </a:lnTo>
                <a:lnTo>
                  <a:pt x="3817895" y="1418036"/>
                </a:lnTo>
                <a:lnTo>
                  <a:pt x="3750529" y="1422690"/>
                </a:lnTo>
                <a:lnTo>
                  <a:pt x="3682523" y="1426966"/>
                </a:lnTo>
                <a:lnTo>
                  <a:pt x="3613899" y="1430857"/>
                </a:lnTo>
                <a:lnTo>
                  <a:pt x="3544677" y="1434360"/>
                </a:lnTo>
                <a:lnTo>
                  <a:pt x="3474876" y="1437469"/>
                </a:lnTo>
                <a:lnTo>
                  <a:pt x="3404518" y="1440180"/>
                </a:lnTo>
                <a:lnTo>
                  <a:pt x="3333623" y="1442488"/>
                </a:lnTo>
                <a:lnTo>
                  <a:pt x="3262211" y="1444387"/>
                </a:lnTo>
                <a:lnTo>
                  <a:pt x="3190302" y="1445872"/>
                </a:lnTo>
                <a:lnTo>
                  <a:pt x="3117917" y="1446940"/>
                </a:lnTo>
                <a:lnTo>
                  <a:pt x="3045076" y="1447584"/>
                </a:lnTo>
                <a:lnTo>
                  <a:pt x="2971800" y="1447800"/>
                </a:lnTo>
                <a:lnTo>
                  <a:pt x="2898523" y="1447584"/>
                </a:lnTo>
                <a:lnTo>
                  <a:pt x="2825682" y="1446940"/>
                </a:lnTo>
                <a:lnTo>
                  <a:pt x="2753297" y="1445872"/>
                </a:lnTo>
                <a:lnTo>
                  <a:pt x="2681388" y="1444387"/>
                </a:lnTo>
                <a:lnTo>
                  <a:pt x="2609976" y="1442488"/>
                </a:lnTo>
                <a:lnTo>
                  <a:pt x="2539081" y="1440180"/>
                </a:lnTo>
                <a:lnTo>
                  <a:pt x="2468723" y="1437469"/>
                </a:lnTo>
                <a:lnTo>
                  <a:pt x="2398922" y="1434360"/>
                </a:lnTo>
                <a:lnTo>
                  <a:pt x="2329700" y="1430857"/>
                </a:lnTo>
                <a:lnTo>
                  <a:pt x="2261076" y="1426966"/>
                </a:lnTo>
                <a:lnTo>
                  <a:pt x="2193070" y="1422690"/>
                </a:lnTo>
                <a:lnTo>
                  <a:pt x="2125704" y="1418036"/>
                </a:lnTo>
                <a:lnTo>
                  <a:pt x="2058997" y="1413009"/>
                </a:lnTo>
                <a:lnTo>
                  <a:pt x="1992970" y="1407613"/>
                </a:lnTo>
                <a:lnTo>
                  <a:pt x="1927643" y="1401852"/>
                </a:lnTo>
                <a:lnTo>
                  <a:pt x="1863036" y="1395733"/>
                </a:lnTo>
                <a:lnTo>
                  <a:pt x="1799170" y="1389260"/>
                </a:lnTo>
                <a:lnTo>
                  <a:pt x="1736065" y="1382438"/>
                </a:lnTo>
                <a:lnTo>
                  <a:pt x="1673741" y="1375272"/>
                </a:lnTo>
                <a:lnTo>
                  <a:pt x="1612220" y="1367767"/>
                </a:lnTo>
                <a:lnTo>
                  <a:pt x="1551520" y="1359928"/>
                </a:lnTo>
                <a:lnTo>
                  <a:pt x="1491663" y="1351760"/>
                </a:lnTo>
                <a:lnTo>
                  <a:pt x="1432669" y="1343268"/>
                </a:lnTo>
                <a:lnTo>
                  <a:pt x="1374558" y="1334456"/>
                </a:lnTo>
                <a:lnTo>
                  <a:pt x="1317350" y="1325331"/>
                </a:lnTo>
                <a:lnTo>
                  <a:pt x="1261066" y="1315895"/>
                </a:lnTo>
                <a:lnTo>
                  <a:pt x="1205727" y="1306156"/>
                </a:lnTo>
                <a:lnTo>
                  <a:pt x="1151352" y="1296117"/>
                </a:lnTo>
                <a:lnTo>
                  <a:pt x="1097962" y="1285784"/>
                </a:lnTo>
                <a:lnTo>
                  <a:pt x="1045578" y="1275161"/>
                </a:lnTo>
                <a:lnTo>
                  <a:pt x="994219" y="1264254"/>
                </a:lnTo>
                <a:lnTo>
                  <a:pt x="943906" y="1253067"/>
                </a:lnTo>
                <a:lnTo>
                  <a:pt x="894659" y="1241605"/>
                </a:lnTo>
                <a:lnTo>
                  <a:pt x="846499" y="1229874"/>
                </a:lnTo>
                <a:lnTo>
                  <a:pt x="799446" y="1217878"/>
                </a:lnTo>
                <a:lnTo>
                  <a:pt x="753520" y="1205622"/>
                </a:lnTo>
                <a:lnTo>
                  <a:pt x="708742" y="1193112"/>
                </a:lnTo>
                <a:lnTo>
                  <a:pt x="665132" y="1180352"/>
                </a:lnTo>
                <a:lnTo>
                  <a:pt x="622710" y="1167347"/>
                </a:lnTo>
                <a:lnTo>
                  <a:pt x="581497" y="1154102"/>
                </a:lnTo>
                <a:lnTo>
                  <a:pt x="541513" y="1140621"/>
                </a:lnTo>
                <a:lnTo>
                  <a:pt x="502779" y="1126911"/>
                </a:lnTo>
                <a:lnTo>
                  <a:pt x="465314" y="1112976"/>
                </a:lnTo>
                <a:lnTo>
                  <a:pt x="429140" y="1098821"/>
                </a:lnTo>
                <a:lnTo>
                  <a:pt x="360743" y="1069870"/>
                </a:lnTo>
                <a:lnTo>
                  <a:pt x="297750" y="1040098"/>
                </a:lnTo>
                <a:lnTo>
                  <a:pt x="240325" y="1009545"/>
                </a:lnTo>
                <a:lnTo>
                  <a:pt x="188630" y="978250"/>
                </a:lnTo>
                <a:lnTo>
                  <a:pt x="142828" y="946253"/>
                </a:lnTo>
                <a:lnTo>
                  <a:pt x="103082" y="913594"/>
                </a:lnTo>
                <a:lnTo>
                  <a:pt x="69555" y="880312"/>
                </a:lnTo>
                <a:lnTo>
                  <a:pt x="42408" y="846447"/>
                </a:lnTo>
                <a:lnTo>
                  <a:pt x="21806" y="812038"/>
                </a:lnTo>
                <a:lnTo>
                  <a:pt x="3529" y="759493"/>
                </a:lnTo>
                <a:lnTo>
                  <a:pt x="0" y="7239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458594" y="2094102"/>
            <a:ext cx="36366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3045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Tw Cen MT"/>
                <a:cs typeface="Tw Cen MT"/>
              </a:rPr>
              <a:t>Kelas informasi dalam  sistem informasi</a:t>
            </a:r>
            <a:r>
              <a:rPr sz="2800" b="0" spc="10" dirty="0">
                <a:latin typeface="Tw Cen MT"/>
                <a:cs typeface="Tw Cen MT"/>
              </a:rPr>
              <a:t> </a:t>
            </a:r>
            <a:r>
              <a:rPr sz="2800" b="0" spc="-5" dirty="0">
                <a:latin typeface="Tw Cen MT"/>
                <a:cs typeface="Tw Cen MT"/>
              </a:rPr>
              <a:t>akuntansi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800" y="2077211"/>
            <a:ext cx="952500" cy="952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6800" y="3810000"/>
            <a:ext cx="7467600" cy="2133600"/>
          </a:xfrm>
          <a:custGeom>
            <a:avLst/>
            <a:gdLst/>
            <a:ahLst/>
            <a:cxnLst/>
            <a:rect l="l" t="t" r="r" b="b"/>
            <a:pathLst>
              <a:path w="7467600" h="2133600">
                <a:moveTo>
                  <a:pt x="4366907" y="2120900"/>
                </a:moveTo>
                <a:lnTo>
                  <a:pt x="3100692" y="2120900"/>
                </a:lnTo>
                <a:lnTo>
                  <a:pt x="3169496" y="2133600"/>
                </a:lnTo>
                <a:lnTo>
                  <a:pt x="4298103" y="2133600"/>
                </a:lnTo>
                <a:lnTo>
                  <a:pt x="4366907" y="2120900"/>
                </a:lnTo>
                <a:close/>
              </a:path>
              <a:path w="7467600" h="2133600">
                <a:moveTo>
                  <a:pt x="4570720" y="2108200"/>
                </a:moveTo>
                <a:lnTo>
                  <a:pt x="2896879" y="2108200"/>
                </a:lnTo>
                <a:lnTo>
                  <a:pt x="2964371" y="2120900"/>
                </a:lnTo>
                <a:lnTo>
                  <a:pt x="4503228" y="2120900"/>
                </a:lnTo>
                <a:lnTo>
                  <a:pt x="4570720" y="2108200"/>
                </a:lnTo>
                <a:close/>
              </a:path>
              <a:path w="7467600" h="2133600">
                <a:moveTo>
                  <a:pt x="4770376" y="2095500"/>
                </a:moveTo>
                <a:lnTo>
                  <a:pt x="2697223" y="2095500"/>
                </a:lnTo>
                <a:lnTo>
                  <a:pt x="2763293" y="2108200"/>
                </a:lnTo>
                <a:lnTo>
                  <a:pt x="4704306" y="2108200"/>
                </a:lnTo>
                <a:lnTo>
                  <a:pt x="4770376" y="2095500"/>
                </a:lnTo>
                <a:close/>
              </a:path>
              <a:path w="7467600" h="2133600">
                <a:moveTo>
                  <a:pt x="4901011" y="2082800"/>
                </a:moveTo>
                <a:lnTo>
                  <a:pt x="2566588" y="2082800"/>
                </a:lnTo>
                <a:lnTo>
                  <a:pt x="2631651" y="2095500"/>
                </a:lnTo>
                <a:lnTo>
                  <a:pt x="4835948" y="2095500"/>
                </a:lnTo>
                <a:lnTo>
                  <a:pt x="4901011" y="2082800"/>
                </a:lnTo>
                <a:close/>
              </a:path>
              <a:path w="7467600" h="2133600">
                <a:moveTo>
                  <a:pt x="5029556" y="2070100"/>
                </a:moveTo>
                <a:lnTo>
                  <a:pt x="2438043" y="2070100"/>
                </a:lnTo>
                <a:lnTo>
                  <a:pt x="2502048" y="2082800"/>
                </a:lnTo>
                <a:lnTo>
                  <a:pt x="4965551" y="2082800"/>
                </a:lnTo>
                <a:lnTo>
                  <a:pt x="5029556" y="2070100"/>
                </a:lnTo>
                <a:close/>
              </a:path>
              <a:path w="7467600" h="2133600">
                <a:moveTo>
                  <a:pt x="5155917" y="2057400"/>
                </a:moveTo>
                <a:lnTo>
                  <a:pt x="2311682" y="2057400"/>
                </a:lnTo>
                <a:lnTo>
                  <a:pt x="2374583" y="2070100"/>
                </a:lnTo>
                <a:lnTo>
                  <a:pt x="5093016" y="2070100"/>
                </a:lnTo>
                <a:lnTo>
                  <a:pt x="5155917" y="2057400"/>
                </a:lnTo>
                <a:close/>
              </a:path>
              <a:path w="7467600" h="2133600">
                <a:moveTo>
                  <a:pt x="5341148" y="2032000"/>
                </a:moveTo>
                <a:lnTo>
                  <a:pt x="2126451" y="2032000"/>
                </a:lnTo>
                <a:lnTo>
                  <a:pt x="2249352" y="2057400"/>
                </a:lnTo>
                <a:lnTo>
                  <a:pt x="5218247" y="2057400"/>
                </a:lnTo>
                <a:lnTo>
                  <a:pt x="5341148" y="2032000"/>
                </a:lnTo>
                <a:close/>
              </a:path>
              <a:path w="7467600" h="2133600">
                <a:moveTo>
                  <a:pt x="5520918" y="2006600"/>
                </a:moveTo>
                <a:lnTo>
                  <a:pt x="1946681" y="2006600"/>
                </a:lnTo>
                <a:lnTo>
                  <a:pt x="2065905" y="2032000"/>
                </a:lnTo>
                <a:lnTo>
                  <a:pt x="5401694" y="2032000"/>
                </a:lnTo>
                <a:lnTo>
                  <a:pt x="5520918" y="2006600"/>
                </a:lnTo>
                <a:close/>
              </a:path>
              <a:path w="7467600" h="2133600">
                <a:moveTo>
                  <a:pt x="5807512" y="1955800"/>
                </a:moveTo>
                <a:lnTo>
                  <a:pt x="1660087" y="1955800"/>
                </a:lnTo>
                <a:lnTo>
                  <a:pt x="1888028" y="2006600"/>
                </a:lnTo>
                <a:lnTo>
                  <a:pt x="5579571" y="2006600"/>
                </a:lnTo>
                <a:lnTo>
                  <a:pt x="5807512" y="1955800"/>
                </a:lnTo>
                <a:close/>
              </a:path>
              <a:path w="7467600" h="2133600">
                <a:moveTo>
                  <a:pt x="5862769" y="190500"/>
                </a:moveTo>
                <a:lnTo>
                  <a:pt x="1604830" y="190500"/>
                </a:lnTo>
                <a:lnTo>
                  <a:pt x="1496475" y="215900"/>
                </a:lnTo>
                <a:lnTo>
                  <a:pt x="1238745" y="279400"/>
                </a:lnTo>
                <a:lnTo>
                  <a:pt x="1046892" y="330200"/>
                </a:lnTo>
                <a:lnTo>
                  <a:pt x="911869" y="368300"/>
                </a:lnTo>
                <a:lnTo>
                  <a:pt x="868615" y="393700"/>
                </a:lnTo>
                <a:lnTo>
                  <a:pt x="784809" y="419100"/>
                </a:lnTo>
                <a:lnTo>
                  <a:pt x="704688" y="444500"/>
                </a:lnTo>
                <a:lnTo>
                  <a:pt x="666039" y="469900"/>
                </a:lnTo>
                <a:lnTo>
                  <a:pt x="628347" y="482600"/>
                </a:lnTo>
                <a:lnTo>
                  <a:pt x="555884" y="508000"/>
                </a:lnTo>
                <a:lnTo>
                  <a:pt x="521137" y="533400"/>
                </a:lnTo>
                <a:lnTo>
                  <a:pt x="487395" y="546100"/>
                </a:lnTo>
                <a:lnTo>
                  <a:pt x="454672" y="558800"/>
                </a:lnTo>
                <a:lnTo>
                  <a:pt x="422978" y="584200"/>
                </a:lnTo>
                <a:lnTo>
                  <a:pt x="392326" y="596900"/>
                </a:lnTo>
                <a:lnTo>
                  <a:pt x="362728" y="609600"/>
                </a:lnTo>
                <a:lnTo>
                  <a:pt x="334196" y="635000"/>
                </a:lnTo>
                <a:lnTo>
                  <a:pt x="306742" y="647700"/>
                </a:lnTo>
                <a:lnTo>
                  <a:pt x="280378" y="673100"/>
                </a:lnTo>
                <a:lnTo>
                  <a:pt x="255117" y="685800"/>
                </a:lnTo>
                <a:lnTo>
                  <a:pt x="230970" y="698500"/>
                </a:lnTo>
                <a:lnTo>
                  <a:pt x="207950" y="723900"/>
                </a:lnTo>
                <a:lnTo>
                  <a:pt x="186069" y="736600"/>
                </a:lnTo>
                <a:lnTo>
                  <a:pt x="165338" y="762000"/>
                </a:lnTo>
                <a:lnTo>
                  <a:pt x="145769" y="774700"/>
                </a:lnTo>
                <a:lnTo>
                  <a:pt x="127376" y="800100"/>
                </a:lnTo>
                <a:lnTo>
                  <a:pt x="110170" y="812800"/>
                </a:lnTo>
                <a:lnTo>
                  <a:pt x="94163" y="838200"/>
                </a:lnTo>
                <a:lnTo>
                  <a:pt x="79366" y="850900"/>
                </a:lnTo>
                <a:lnTo>
                  <a:pt x="65793" y="876300"/>
                </a:lnTo>
                <a:lnTo>
                  <a:pt x="53456" y="889000"/>
                </a:lnTo>
                <a:lnTo>
                  <a:pt x="42365" y="914400"/>
                </a:lnTo>
                <a:lnTo>
                  <a:pt x="32535" y="927100"/>
                </a:lnTo>
                <a:lnTo>
                  <a:pt x="23975" y="952500"/>
                </a:lnTo>
                <a:lnTo>
                  <a:pt x="16700" y="977900"/>
                </a:lnTo>
                <a:lnTo>
                  <a:pt x="10720" y="990600"/>
                </a:lnTo>
                <a:lnTo>
                  <a:pt x="6048" y="1016000"/>
                </a:lnTo>
                <a:lnTo>
                  <a:pt x="2696" y="1028700"/>
                </a:lnTo>
                <a:lnTo>
                  <a:pt x="676" y="1054100"/>
                </a:lnTo>
                <a:lnTo>
                  <a:pt x="0" y="1066800"/>
                </a:lnTo>
                <a:lnTo>
                  <a:pt x="676" y="1092200"/>
                </a:lnTo>
                <a:lnTo>
                  <a:pt x="2696" y="1117600"/>
                </a:lnTo>
                <a:lnTo>
                  <a:pt x="6048" y="1130300"/>
                </a:lnTo>
                <a:lnTo>
                  <a:pt x="10720" y="1155700"/>
                </a:lnTo>
                <a:lnTo>
                  <a:pt x="16700" y="1168400"/>
                </a:lnTo>
                <a:lnTo>
                  <a:pt x="23975" y="1193800"/>
                </a:lnTo>
                <a:lnTo>
                  <a:pt x="32535" y="1219200"/>
                </a:lnTo>
                <a:lnTo>
                  <a:pt x="42365" y="1231900"/>
                </a:lnTo>
                <a:lnTo>
                  <a:pt x="53456" y="1257300"/>
                </a:lnTo>
                <a:lnTo>
                  <a:pt x="65793" y="1270000"/>
                </a:lnTo>
                <a:lnTo>
                  <a:pt x="79366" y="1295400"/>
                </a:lnTo>
                <a:lnTo>
                  <a:pt x="94163" y="1308100"/>
                </a:lnTo>
                <a:lnTo>
                  <a:pt x="110170" y="1333500"/>
                </a:lnTo>
                <a:lnTo>
                  <a:pt x="127376" y="1346200"/>
                </a:lnTo>
                <a:lnTo>
                  <a:pt x="145769" y="1371600"/>
                </a:lnTo>
                <a:lnTo>
                  <a:pt x="165338" y="1384300"/>
                </a:lnTo>
                <a:lnTo>
                  <a:pt x="186069" y="1409700"/>
                </a:lnTo>
                <a:lnTo>
                  <a:pt x="207950" y="1422400"/>
                </a:lnTo>
                <a:lnTo>
                  <a:pt x="230970" y="1447800"/>
                </a:lnTo>
                <a:lnTo>
                  <a:pt x="255117" y="1460500"/>
                </a:lnTo>
                <a:lnTo>
                  <a:pt x="280378" y="1473200"/>
                </a:lnTo>
                <a:lnTo>
                  <a:pt x="306742" y="1498600"/>
                </a:lnTo>
                <a:lnTo>
                  <a:pt x="334196" y="1511300"/>
                </a:lnTo>
                <a:lnTo>
                  <a:pt x="362728" y="1536700"/>
                </a:lnTo>
                <a:lnTo>
                  <a:pt x="392326" y="1549400"/>
                </a:lnTo>
                <a:lnTo>
                  <a:pt x="422978" y="1562100"/>
                </a:lnTo>
                <a:lnTo>
                  <a:pt x="454672" y="1587500"/>
                </a:lnTo>
                <a:lnTo>
                  <a:pt x="487395" y="1600200"/>
                </a:lnTo>
                <a:lnTo>
                  <a:pt x="521137" y="1612900"/>
                </a:lnTo>
                <a:lnTo>
                  <a:pt x="555884" y="1638300"/>
                </a:lnTo>
                <a:lnTo>
                  <a:pt x="591625" y="1651000"/>
                </a:lnTo>
                <a:lnTo>
                  <a:pt x="666039" y="1676400"/>
                </a:lnTo>
                <a:lnTo>
                  <a:pt x="704688" y="1701800"/>
                </a:lnTo>
                <a:lnTo>
                  <a:pt x="784809" y="1727200"/>
                </a:lnTo>
                <a:lnTo>
                  <a:pt x="868615" y="1752600"/>
                </a:lnTo>
                <a:lnTo>
                  <a:pt x="911869" y="1778000"/>
                </a:lnTo>
                <a:lnTo>
                  <a:pt x="1001019" y="1803400"/>
                </a:lnTo>
                <a:lnTo>
                  <a:pt x="1141170" y="1841500"/>
                </a:lnTo>
                <a:lnTo>
                  <a:pt x="1339521" y="1892300"/>
                </a:lnTo>
                <a:lnTo>
                  <a:pt x="1604830" y="1955800"/>
                </a:lnTo>
                <a:lnTo>
                  <a:pt x="5862769" y="1955800"/>
                </a:lnTo>
                <a:lnTo>
                  <a:pt x="6128078" y="1892300"/>
                </a:lnTo>
                <a:lnTo>
                  <a:pt x="6326429" y="1841500"/>
                </a:lnTo>
                <a:lnTo>
                  <a:pt x="6466580" y="1803400"/>
                </a:lnTo>
                <a:lnTo>
                  <a:pt x="6555730" y="1778000"/>
                </a:lnTo>
                <a:lnTo>
                  <a:pt x="6598984" y="1752600"/>
                </a:lnTo>
                <a:lnTo>
                  <a:pt x="6682790" y="1727200"/>
                </a:lnTo>
                <a:lnTo>
                  <a:pt x="6762911" y="1701800"/>
                </a:lnTo>
                <a:lnTo>
                  <a:pt x="6801560" y="1676400"/>
                </a:lnTo>
                <a:lnTo>
                  <a:pt x="6875974" y="1651000"/>
                </a:lnTo>
                <a:lnTo>
                  <a:pt x="6911715" y="1638300"/>
                </a:lnTo>
                <a:lnTo>
                  <a:pt x="6946462" y="1612900"/>
                </a:lnTo>
                <a:lnTo>
                  <a:pt x="6980204" y="1600200"/>
                </a:lnTo>
                <a:lnTo>
                  <a:pt x="7012927" y="1587500"/>
                </a:lnTo>
                <a:lnTo>
                  <a:pt x="7044621" y="1562100"/>
                </a:lnTo>
                <a:lnTo>
                  <a:pt x="7075273" y="1549400"/>
                </a:lnTo>
                <a:lnTo>
                  <a:pt x="7104871" y="1536700"/>
                </a:lnTo>
                <a:lnTo>
                  <a:pt x="7133403" y="1511300"/>
                </a:lnTo>
                <a:lnTo>
                  <a:pt x="7160857" y="1498600"/>
                </a:lnTo>
                <a:lnTo>
                  <a:pt x="7187221" y="1473200"/>
                </a:lnTo>
                <a:lnTo>
                  <a:pt x="7212482" y="1460500"/>
                </a:lnTo>
                <a:lnTo>
                  <a:pt x="7236629" y="1447800"/>
                </a:lnTo>
                <a:lnTo>
                  <a:pt x="7259649" y="1422400"/>
                </a:lnTo>
                <a:lnTo>
                  <a:pt x="7281530" y="1409700"/>
                </a:lnTo>
                <a:lnTo>
                  <a:pt x="7302261" y="1384300"/>
                </a:lnTo>
                <a:lnTo>
                  <a:pt x="7321830" y="1371600"/>
                </a:lnTo>
                <a:lnTo>
                  <a:pt x="7340223" y="1346200"/>
                </a:lnTo>
                <a:lnTo>
                  <a:pt x="7357429" y="1333500"/>
                </a:lnTo>
                <a:lnTo>
                  <a:pt x="7373436" y="1308100"/>
                </a:lnTo>
                <a:lnTo>
                  <a:pt x="7388233" y="1295400"/>
                </a:lnTo>
                <a:lnTo>
                  <a:pt x="7401806" y="1270000"/>
                </a:lnTo>
                <a:lnTo>
                  <a:pt x="7414143" y="1257300"/>
                </a:lnTo>
                <a:lnTo>
                  <a:pt x="7425234" y="1231900"/>
                </a:lnTo>
                <a:lnTo>
                  <a:pt x="7435064" y="1219200"/>
                </a:lnTo>
                <a:lnTo>
                  <a:pt x="7443624" y="1193800"/>
                </a:lnTo>
                <a:lnTo>
                  <a:pt x="7450899" y="1168400"/>
                </a:lnTo>
                <a:lnTo>
                  <a:pt x="7456879" y="1155700"/>
                </a:lnTo>
                <a:lnTo>
                  <a:pt x="7461551" y="1130300"/>
                </a:lnTo>
                <a:lnTo>
                  <a:pt x="7464903" y="1117600"/>
                </a:lnTo>
                <a:lnTo>
                  <a:pt x="7466923" y="1092200"/>
                </a:lnTo>
                <a:lnTo>
                  <a:pt x="7467600" y="1066800"/>
                </a:lnTo>
                <a:lnTo>
                  <a:pt x="7466923" y="1054100"/>
                </a:lnTo>
                <a:lnTo>
                  <a:pt x="7464903" y="1028700"/>
                </a:lnTo>
                <a:lnTo>
                  <a:pt x="7461551" y="1016000"/>
                </a:lnTo>
                <a:lnTo>
                  <a:pt x="7456879" y="990600"/>
                </a:lnTo>
                <a:lnTo>
                  <a:pt x="7450899" y="977900"/>
                </a:lnTo>
                <a:lnTo>
                  <a:pt x="7443624" y="952500"/>
                </a:lnTo>
                <a:lnTo>
                  <a:pt x="7435064" y="927100"/>
                </a:lnTo>
                <a:lnTo>
                  <a:pt x="7425234" y="914400"/>
                </a:lnTo>
                <a:lnTo>
                  <a:pt x="7414143" y="889000"/>
                </a:lnTo>
                <a:lnTo>
                  <a:pt x="7401806" y="876300"/>
                </a:lnTo>
                <a:lnTo>
                  <a:pt x="7388233" y="850900"/>
                </a:lnTo>
                <a:lnTo>
                  <a:pt x="7373436" y="838200"/>
                </a:lnTo>
                <a:lnTo>
                  <a:pt x="7357429" y="812800"/>
                </a:lnTo>
                <a:lnTo>
                  <a:pt x="7340223" y="800100"/>
                </a:lnTo>
                <a:lnTo>
                  <a:pt x="7321830" y="774700"/>
                </a:lnTo>
                <a:lnTo>
                  <a:pt x="7302261" y="762000"/>
                </a:lnTo>
                <a:lnTo>
                  <a:pt x="7281530" y="736600"/>
                </a:lnTo>
                <a:lnTo>
                  <a:pt x="7259649" y="723900"/>
                </a:lnTo>
                <a:lnTo>
                  <a:pt x="7236629" y="698500"/>
                </a:lnTo>
                <a:lnTo>
                  <a:pt x="7212482" y="685800"/>
                </a:lnTo>
                <a:lnTo>
                  <a:pt x="7187221" y="673100"/>
                </a:lnTo>
                <a:lnTo>
                  <a:pt x="7160857" y="647700"/>
                </a:lnTo>
                <a:lnTo>
                  <a:pt x="7133403" y="635000"/>
                </a:lnTo>
                <a:lnTo>
                  <a:pt x="7104871" y="609600"/>
                </a:lnTo>
                <a:lnTo>
                  <a:pt x="7075273" y="596900"/>
                </a:lnTo>
                <a:lnTo>
                  <a:pt x="7044621" y="584200"/>
                </a:lnTo>
                <a:lnTo>
                  <a:pt x="7012927" y="558800"/>
                </a:lnTo>
                <a:lnTo>
                  <a:pt x="6980204" y="546100"/>
                </a:lnTo>
                <a:lnTo>
                  <a:pt x="6946462" y="533400"/>
                </a:lnTo>
                <a:lnTo>
                  <a:pt x="6911715" y="508000"/>
                </a:lnTo>
                <a:lnTo>
                  <a:pt x="6839252" y="482600"/>
                </a:lnTo>
                <a:lnTo>
                  <a:pt x="6801560" y="469900"/>
                </a:lnTo>
                <a:lnTo>
                  <a:pt x="6762911" y="444500"/>
                </a:lnTo>
                <a:lnTo>
                  <a:pt x="6682790" y="419100"/>
                </a:lnTo>
                <a:lnTo>
                  <a:pt x="6598984" y="393700"/>
                </a:lnTo>
                <a:lnTo>
                  <a:pt x="6555730" y="368300"/>
                </a:lnTo>
                <a:lnTo>
                  <a:pt x="6420707" y="330200"/>
                </a:lnTo>
                <a:lnTo>
                  <a:pt x="6228854" y="279400"/>
                </a:lnTo>
                <a:lnTo>
                  <a:pt x="5971124" y="215900"/>
                </a:lnTo>
                <a:lnTo>
                  <a:pt x="5862769" y="190500"/>
                </a:lnTo>
                <a:close/>
              </a:path>
              <a:path w="7467600" h="2133600">
                <a:moveTo>
                  <a:pt x="5579571" y="139700"/>
                </a:moveTo>
                <a:lnTo>
                  <a:pt x="1888028" y="139700"/>
                </a:lnTo>
                <a:lnTo>
                  <a:pt x="1660087" y="190500"/>
                </a:lnTo>
                <a:lnTo>
                  <a:pt x="5807512" y="190500"/>
                </a:lnTo>
                <a:lnTo>
                  <a:pt x="5579571" y="139700"/>
                </a:lnTo>
                <a:close/>
              </a:path>
              <a:path w="7467600" h="2133600">
                <a:moveTo>
                  <a:pt x="5401694" y="114300"/>
                </a:moveTo>
                <a:lnTo>
                  <a:pt x="2065905" y="114300"/>
                </a:lnTo>
                <a:lnTo>
                  <a:pt x="1946681" y="139700"/>
                </a:lnTo>
                <a:lnTo>
                  <a:pt x="5520918" y="139700"/>
                </a:lnTo>
                <a:lnTo>
                  <a:pt x="5401694" y="114300"/>
                </a:lnTo>
                <a:close/>
              </a:path>
              <a:path w="7467600" h="2133600">
                <a:moveTo>
                  <a:pt x="5218247" y="88900"/>
                </a:moveTo>
                <a:lnTo>
                  <a:pt x="2249352" y="88900"/>
                </a:lnTo>
                <a:lnTo>
                  <a:pt x="2126451" y="114300"/>
                </a:lnTo>
                <a:lnTo>
                  <a:pt x="5341148" y="114300"/>
                </a:lnTo>
                <a:lnTo>
                  <a:pt x="5218247" y="88900"/>
                </a:lnTo>
                <a:close/>
              </a:path>
              <a:path w="7467600" h="2133600">
                <a:moveTo>
                  <a:pt x="5093016" y="76200"/>
                </a:moveTo>
                <a:lnTo>
                  <a:pt x="2374583" y="76200"/>
                </a:lnTo>
                <a:lnTo>
                  <a:pt x="2311682" y="88900"/>
                </a:lnTo>
                <a:lnTo>
                  <a:pt x="5155917" y="88900"/>
                </a:lnTo>
                <a:lnTo>
                  <a:pt x="5093016" y="76200"/>
                </a:lnTo>
                <a:close/>
              </a:path>
              <a:path w="7467600" h="2133600">
                <a:moveTo>
                  <a:pt x="4965551" y="63500"/>
                </a:moveTo>
                <a:lnTo>
                  <a:pt x="2502048" y="63500"/>
                </a:lnTo>
                <a:lnTo>
                  <a:pt x="2438043" y="76200"/>
                </a:lnTo>
                <a:lnTo>
                  <a:pt x="5029556" y="76200"/>
                </a:lnTo>
                <a:lnTo>
                  <a:pt x="4965551" y="63500"/>
                </a:lnTo>
                <a:close/>
              </a:path>
              <a:path w="7467600" h="2133600">
                <a:moveTo>
                  <a:pt x="4835948" y="50800"/>
                </a:moveTo>
                <a:lnTo>
                  <a:pt x="2631651" y="50800"/>
                </a:lnTo>
                <a:lnTo>
                  <a:pt x="2566588" y="63500"/>
                </a:lnTo>
                <a:lnTo>
                  <a:pt x="4901011" y="63500"/>
                </a:lnTo>
                <a:lnTo>
                  <a:pt x="4835948" y="50800"/>
                </a:lnTo>
                <a:close/>
              </a:path>
              <a:path w="7467600" h="2133600">
                <a:moveTo>
                  <a:pt x="4704306" y="38100"/>
                </a:moveTo>
                <a:lnTo>
                  <a:pt x="2763293" y="38100"/>
                </a:lnTo>
                <a:lnTo>
                  <a:pt x="2697223" y="50800"/>
                </a:lnTo>
                <a:lnTo>
                  <a:pt x="4770376" y="50800"/>
                </a:lnTo>
                <a:lnTo>
                  <a:pt x="4704306" y="38100"/>
                </a:lnTo>
                <a:close/>
              </a:path>
              <a:path w="7467600" h="2133600">
                <a:moveTo>
                  <a:pt x="4503228" y="25400"/>
                </a:moveTo>
                <a:lnTo>
                  <a:pt x="2964371" y="25400"/>
                </a:lnTo>
                <a:lnTo>
                  <a:pt x="2896879" y="38100"/>
                </a:lnTo>
                <a:lnTo>
                  <a:pt x="4570720" y="38100"/>
                </a:lnTo>
                <a:lnTo>
                  <a:pt x="4503228" y="25400"/>
                </a:lnTo>
                <a:close/>
              </a:path>
              <a:path w="7467600" h="2133600">
                <a:moveTo>
                  <a:pt x="4298103" y="12700"/>
                </a:moveTo>
                <a:lnTo>
                  <a:pt x="3169496" y="12700"/>
                </a:lnTo>
                <a:lnTo>
                  <a:pt x="3100692" y="25400"/>
                </a:lnTo>
                <a:lnTo>
                  <a:pt x="4366907" y="25400"/>
                </a:lnTo>
                <a:lnTo>
                  <a:pt x="4298103" y="12700"/>
                </a:lnTo>
                <a:close/>
              </a:path>
              <a:path w="7467600" h="2133600">
                <a:moveTo>
                  <a:pt x="3733800" y="0"/>
                </a:moveTo>
                <a:lnTo>
                  <a:pt x="3662026" y="12700"/>
                </a:lnTo>
                <a:lnTo>
                  <a:pt x="3805573" y="12700"/>
                </a:lnTo>
                <a:lnTo>
                  <a:pt x="37338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6800" y="3810000"/>
            <a:ext cx="7467600" cy="2133600"/>
          </a:xfrm>
          <a:custGeom>
            <a:avLst/>
            <a:gdLst/>
            <a:ahLst/>
            <a:cxnLst/>
            <a:rect l="l" t="t" r="r" b="b"/>
            <a:pathLst>
              <a:path w="7467600" h="2133600">
                <a:moveTo>
                  <a:pt x="0" y="1066800"/>
                </a:moveTo>
                <a:lnTo>
                  <a:pt x="2696" y="1025881"/>
                </a:lnTo>
                <a:lnTo>
                  <a:pt x="10720" y="985353"/>
                </a:lnTo>
                <a:lnTo>
                  <a:pt x="23975" y="945241"/>
                </a:lnTo>
                <a:lnTo>
                  <a:pt x="42365" y="905574"/>
                </a:lnTo>
                <a:lnTo>
                  <a:pt x="65793" y="866380"/>
                </a:lnTo>
                <a:lnTo>
                  <a:pt x="94163" y="827685"/>
                </a:lnTo>
                <a:lnTo>
                  <a:pt x="127376" y="789518"/>
                </a:lnTo>
                <a:lnTo>
                  <a:pt x="165338" y="751907"/>
                </a:lnTo>
                <a:lnTo>
                  <a:pt x="207950" y="714878"/>
                </a:lnTo>
                <a:lnTo>
                  <a:pt x="255117" y="678459"/>
                </a:lnTo>
                <a:lnTo>
                  <a:pt x="306742" y="642679"/>
                </a:lnTo>
                <a:lnTo>
                  <a:pt x="362728" y="607565"/>
                </a:lnTo>
                <a:lnTo>
                  <a:pt x="422978" y="573144"/>
                </a:lnTo>
                <a:lnTo>
                  <a:pt x="487395" y="539444"/>
                </a:lnTo>
                <a:lnTo>
                  <a:pt x="555884" y="506493"/>
                </a:lnTo>
                <a:lnTo>
                  <a:pt x="591625" y="490307"/>
                </a:lnTo>
                <a:lnTo>
                  <a:pt x="628347" y="474318"/>
                </a:lnTo>
                <a:lnTo>
                  <a:pt x="666039" y="458530"/>
                </a:lnTo>
                <a:lnTo>
                  <a:pt x="704688" y="442947"/>
                </a:lnTo>
                <a:lnTo>
                  <a:pt x="744282" y="427572"/>
                </a:lnTo>
                <a:lnTo>
                  <a:pt x="784809" y="412408"/>
                </a:lnTo>
                <a:lnTo>
                  <a:pt x="826257" y="397458"/>
                </a:lnTo>
                <a:lnTo>
                  <a:pt x="868615" y="382727"/>
                </a:lnTo>
                <a:lnTo>
                  <a:pt x="911869" y="368218"/>
                </a:lnTo>
                <a:lnTo>
                  <a:pt x="956008" y="353934"/>
                </a:lnTo>
                <a:lnTo>
                  <a:pt x="1001019" y="339878"/>
                </a:lnTo>
                <a:lnTo>
                  <a:pt x="1046892" y="326055"/>
                </a:lnTo>
                <a:lnTo>
                  <a:pt x="1093612" y="312467"/>
                </a:lnTo>
                <a:lnTo>
                  <a:pt x="1141170" y="299118"/>
                </a:lnTo>
                <a:lnTo>
                  <a:pt x="1189551" y="286012"/>
                </a:lnTo>
                <a:lnTo>
                  <a:pt x="1238745" y="273151"/>
                </a:lnTo>
                <a:lnTo>
                  <a:pt x="1288739" y="260540"/>
                </a:lnTo>
                <a:lnTo>
                  <a:pt x="1339521" y="248181"/>
                </a:lnTo>
                <a:lnTo>
                  <a:pt x="1391079" y="236079"/>
                </a:lnTo>
                <a:lnTo>
                  <a:pt x="1443401" y="224236"/>
                </a:lnTo>
                <a:lnTo>
                  <a:pt x="1496475" y="212657"/>
                </a:lnTo>
                <a:lnTo>
                  <a:pt x="1550289" y="201344"/>
                </a:lnTo>
                <a:lnTo>
                  <a:pt x="1604830" y="190301"/>
                </a:lnTo>
                <a:lnTo>
                  <a:pt x="1660087" y="179532"/>
                </a:lnTo>
                <a:lnTo>
                  <a:pt x="1716047" y="169040"/>
                </a:lnTo>
                <a:lnTo>
                  <a:pt x="1772699" y="158828"/>
                </a:lnTo>
                <a:lnTo>
                  <a:pt x="1830030" y="148900"/>
                </a:lnTo>
                <a:lnTo>
                  <a:pt x="1888028" y="139259"/>
                </a:lnTo>
                <a:lnTo>
                  <a:pt x="1946681" y="129910"/>
                </a:lnTo>
                <a:lnTo>
                  <a:pt x="2005978" y="120854"/>
                </a:lnTo>
                <a:lnTo>
                  <a:pt x="2065905" y="112096"/>
                </a:lnTo>
                <a:lnTo>
                  <a:pt x="2126451" y="103639"/>
                </a:lnTo>
                <a:lnTo>
                  <a:pt x="2187604" y="95487"/>
                </a:lnTo>
                <a:lnTo>
                  <a:pt x="2249352" y="87643"/>
                </a:lnTo>
                <a:lnTo>
                  <a:pt x="2311682" y="80110"/>
                </a:lnTo>
                <a:lnTo>
                  <a:pt x="2374583" y="72893"/>
                </a:lnTo>
                <a:lnTo>
                  <a:pt x="2438043" y="65993"/>
                </a:lnTo>
                <a:lnTo>
                  <a:pt x="2502048" y="59416"/>
                </a:lnTo>
                <a:lnTo>
                  <a:pt x="2566588" y="53164"/>
                </a:lnTo>
                <a:lnTo>
                  <a:pt x="2631651" y="47240"/>
                </a:lnTo>
                <a:lnTo>
                  <a:pt x="2697223" y="41649"/>
                </a:lnTo>
                <a:lnTo>
                  <a:pt x="2763293" y="36394"/>
                </a:lnTo>
                <a:lnTo>
                  <a:pt x="2829849" y="31478"/>
                </a:lnTo>
                <a:lnTo>
                  <a:pt x="2896879" y="26904"/>
                </a:lnTo>
                <a:lnTo>
                  <a:pt x="2964371" y="22677"/>
                </a:lnTo>
                <a:lnTo>
                  <a:pt x="3032313" y="18798"/>
                </a:lnTo>
                <a:lnTo>
                  <a:pt x="3100692" y="15273"/>
                </a:lnTo>
                <a:lnTo>
                  <a:pt x="3169496" y="12104"/>
                </a:lnTo>
                <a:lnTo>
                  <a:pt x="3238714" y="9296"/>
                </a:lnTo>
                <a:lnTo>
                  <a:pt x="3308333" y="6850"/>
                </a:lnTo>
                <a:lnTo>
                  <a:pt x="3378342" y="4771"/>
                </a:lnTo>
                <a:lnTo>
                  <a:pt x="3448727" y="3063"/>
                </a:lnTo>
                <a:lnTo>
                  <a:pt x="3519478" y="1728"/>
                </a:lnTo>
                <a:lnTo>
                  <a:pt x="3590582" y="770"/>
                </a:lnTo>
                <a:lnTo>
                  <a:pt x="3662026" y="193"/>
                </a:lnTo>
                <a:lnTo>
                  <a:pt x="3733800" y="0"/>
                </a:lnTo>
                <a:lnTo>
                  <a:pt x="3805573" y="193"/>
                </a:lnTo>
                <a:lnTo>
                  <a:pt x="3877017" y="770"/>
                </a:lnTo>
                <a:lnTo>
                  <a:pt x="3948121" y="1728"/>
                </a:lnTo>
                <a:lnTo>
                  <a:pt x="4018872" y="3063"/>
                </a:lnTo>
                <a:lnTo>
                  <a:pt x="4089257" y="4771"/>
                </a:lnTo>
                <a:lnTo>
                  <a:pt x="4159266" y="6850"/>
                </a:lnTo>
                <a:lnTo>
                  <a:pt x="4228885" y="9296"/>
                </a:lnTo>
                <a:lnTo>
                  <a:pt x="4298103" y="12104"/>
                </a:lnTo>
                <a:lnTo>
                  <a:pt x="4366907" y="15273"/>
                </a:lnTo>
                <a:lnTo>
                  <a:pt x="4435286" y="18798"/>
                </a:lnTo>
                <a:lnTo>
                  <a:pt x="4503228" y="22677"/>
                </a:lnTo>
                <a:lnTo>
                  <a:pt x="4570720" y="26904"/>
                </a:lnTo>
                <a:lnTo>
                  <a:pt x="4637750" y="31478"/>
                </a:lnTo>
                <a:lnTo>
                  <a:pt x="4704306" y="36394"/>
                </a:lnTo>
                <a:lnTo>
                  <a:pt x="4770376" y="41649"/>
                </a:lnTo>
                <a:lnTo>
                  <a:pt x="4835948" y="47240"/>
                </a:lnTo>
                <a:lnTo>
                  <a:pt x="4901011" y="53164"/>
                </a:lnTo>
                <a:lnTo>
                  <a:pt x="4965551" y="59416"/>
                </a:lnTo>
                <a:lnTo>
                  <a:pt x="5029556" y="65993"/>
                </a:lnTo>
                <a:lnTo>
                  <a:pt x="5093016" y="72893"/>
                </a:lnTo>
                <a:lnTo>
                  <a:pt x="5155917" y="80110"/>
                </a:lnTo>
                <a:lnTo>
                  <a:pt x="5218247" y="87643"/>
                </a:lnTo>
                <a:lnTo>
                  <a:pt x="5279995" y="95487"/>
                </a:lnTo>
                <a:lnTo>
                  <a:pt x="5341148" y="103639"/>
                </a:lnTo>
                <a:lnTo>
                  <a:pt x="5401694" y="112096"/>
                </a:lnTo>
                <a:lnTo>
                  <a:pt x="5461621" y="120854"/>
                </a:lnTo>
                <a:lnTo>
                  <a:pt x="5520918" y="129910"/>
                </a:lnTo>
                <a:lnTo>
                  <a:pt x="5579571" y="139259"/>
                </a:lnTo>
                <a:lnTo>
                  <a:pt x="5637569" y="148900"/>
                </a:lnTo>
                <a:lnTo>
                  <a:pt x="5694900" y="158828"/>
                </a:lnTo>
                <a:lnTo>
                  <a:pt x="5751552" y="169040"/>
                </a:lnTo>
                <a:lnTo>
                  <a:pt x="5807512" y="179532"/>
                </a:lnTo>
                <a:lnTo>
                  <a:pt x="5862769" y="190301"/>
                </a:lnTo>
                <a:lnTo>
                  <a:pt x="5917310" y="201344"/>
                </a:lnTo>
                <a:lnTo>
                  <a:pt x="5971124" y="212657"/>
                </a:lnTo>
                <a:lnTo>
                  <a:pt x="6024198" y="224236"/>
                </a:lnTo>
                <a:lnTo>
                  <a:pt x="6076520" y="236079"/>
                </a:lnTo>
                <a:lnTo>
                  <a:pt x="6128078" y="248181"/>
                </a:lnTo>
                <a:lnTo>
                  <a:pt x="6178860" y="260540"/>
                </a:lnTo>
                <a:lnTo>
                  <a:pt x="6228854" y="273151"/>
                </a:lnTo>
                <a:lnTo>
                  <a:pt x="6278048" y="286012"/>
                </a:lnTo>
                <a:lnTo>
                  <a:pt x="6326429" y="299118"/>
                </a:lnTo>
                <a:lnTo>
                  <a:pt x="6373987" y="312467"/>
                </a:lnTo>
                <a:lnTo>
                  <a:pt x="6420707" y="326055"/>
                </a:lnTo>
                <a:lnTo>
                  <a:pt x="6466580" y="339878"/>
                </a:lnTo>
                <a:lnTo>
                  <a:pt x="6511591" y="353934"/>
                </a:lnTo>
                <a:lnTo>
                  <a:pt x="6555730" y="368218"/>
                </a:lnTo>
                <a:lnTo>
                  <a:pt x="6598984" y="382727"/>
                </a:lnTo>
                <a:lnTo>
                  <a:pt x="6641342" y="397458"/>
                </a:lnTo>
                <a:lnTo>
                  <a:pt x="6682790" y="412408"/>
                </a:lnTo>
                <a:lnTo>
                  <a:pt x="6723317" y="427572"/>
                </a:lnTo>
                <a:lnTo>
                  <a:pt x="6762911" y="442947"/>
                </a:lnTo>
                <a:lnTo>
                  <a:pt x="6801560" y="458530"/>
                </a:lnTo>
                <a:lnTo>
                  <a:pt x="6839252" y="474318"/>
                </a:lnTo>
                <a:lnTo>
                  <a:pt x="6875974" y="490307"/>
                </a:lnTo>
                <a:lnTo>
                  <a:pt x="6911715" y="506493"/>
                </a:lnTo>
                <a:lnTo>
                  <a:pt x="6946462" y="522873"/>
                </a:lnTo>
                <a:lnTo>
                  <a:pt x="7012927" y="556202"/>
                </a:lnTo>
                <a:lnTo>
                  <a:pt x="7075273" y="590266"/>
                </a:lnTo>
                <a:lnTo>
                  <a:pt x="7133403" y="625037"/>
                </a:lnTo>
                <a:lnTo>
                  <a:pt x="7187221" y="660488"/>
                </a:lnTo>
                <a:lnTo>
                  <a:pt x="7236629" y="696591"/>
                </a:lnTo>
                <a:lnTo>
                  <a:pt x="7281530" y="733318"/>
                </a:lnTo>
                <a:lnTo>
                  <a:pt x="7321830" y="770641"/>
                </a:lnTo>
                <a:lnTo>
                  <a:pt x="7357429" y="808534"/>
                </a:lnTo>
                <a:lnTo>
                  <a:pt x="7388233" y="846968"/>
                </a:lnTo>
                <a:lnTo>
                  <a:pt x="7414143" y="885916"/>
                </a:lnTo>
                <a:lnTo>
                  <a:pt x="7435064" y="925350"/>
                </a:lnTo>
                <a:lnTo>
                  <a:pt x="7450899" y="965243"/>
                </a:lnTo>
                <a:lnTo>
                  <a:pt x="7461551" y="1005567"/>
                </a:lnTo>
                <a:lnTo>
                  <a:pt x="7466923" y="1046293"/>
                </a:lnTo>
                <a:lnTo>
                  <a:pt x="7467600" y="1066800"/>
                </a:lnTo>
                <a:lnTo>
                  <a:pt x="7466923" y="1087306"/>
                </a:lnTo>
                <a:lnTo>
                  <a:pt x="7461551" y="1128032"/>
                </a:lnTo>
                <a:lnTo>
                  <a:pt x="7450899" y="1168356"/>
                </a:lnTo>
                <a:lnTo>
                  <a:pt x="7435064" y="1208249"/>
                </a:lnTo>
                <a:lnTo>
                  <a:pt x="7414143" y="1247683"/>
                </a:lnTo>
                <a:lnTo>
                  <a:pt x="7388233" y="1286631"/>
                </a:lnTo>
                <a:lnTo>
                  <a:pt x="7357429" y="1325065"/>
                </a:lnTo>
                <a:lnTo>
                  <a:pt x="7321830" y="1362958"/>
                </a:lnTo>
                <a:lnTo>
                  <a:pt x="7281530" y="1400281"/>
                </a:lnTo>
                <a:lnTo>
                  <a:pt x="7236629" y="1437008"/>
                </a:lnTo>
                <a:lnTo>
                  <a:pt x="7187221" y="1473111"/>
                </a:lnTo>
                <a:lnTo>
                  <a:pt x="7133403" y="1508562"/>
                </a:lnTo>
                <a:lnTo>
                  <a:pt x="7075273" y="1543333"/>
                </a:lnTo>
                <a:lnTo>
                  <a:pt x="7012927" y="1577397"/>
                </a:lnTo>
                <a:lnTo>
                  <a:pt x="6946462" y="1610726"/>
                </a:lnTo>
                <a:lnTo>
                  <a:pt x="6911715" y="1627106"/>
                </a:lnTo>
                <a:lnTo>
                  <a:pt x="6875974" y="1643292"/>
                </a:lnTo>
                <a:lnTo>
                  <a:pt x="6839252" y="1659281"/>
                </a:lnTo>
                <a:lnTo>
                  <a:pt x="6801560" y="1675069"/>
                </a:lnTo>
                <a:lnTo>
                  <a:pt x="6762911" y="1690652"/>
                </a:lnTo>
                <a:lnTo>
                  <a:pt x="6723317" y="1706027"/>
                </a:lnTo>
                <a:lnTo>
                  <a:pt x="6682790" y="1721191"/>
                </a:lnTo>
                <a:lnTo>
                  <a:pt x="6641342" y="1736141"/>
                </a:lnTo>
                <a:lnTo>
                  <a:pt x="6598984" y="1750872"/>
                </a:lnTo>
                <a:lnTo>
                  <a:pt x="6555730" y="1765381"/>
                </a:lnTo>
                <a:lnTo>
                  <a:pt x="6511591" y="1779665"/>
                </a:lnTo>
                <a:lnTo>
                  <a:pt x="6466580" y="1793721"/>
                </a:lnTo>
                <a:lnTo>
                  <a:pt x="6420707" y="1807544"/>
                </a:lnTo>
                <a:lnTo>
                  <a:pt x="6373987" y="1821132"/>
                </a:lnTo>
                <a:lnTo>
                  <a:pt x="6326429" y="1834481"/>
                </a:lnTo>
                <a:lnTo>
                  <a:pt x="6278048" y="1847587"/>
                </a:lnTo>
                <a:lnTo>
                  <a:pt x="6228854" y="1860448"/>
                </a:lnTo>
                <a:lnTo>
                  <a:pt x="6178860" y="1873059"/>
                </a:lnTo>
                <a:lnTo>
                  <a:pt x="6128078" y="1885418"/>
                </a:lnTo>
                <a:lnTo>
                  <a:pt x="6076520" y="1897520"/>
                </a:lnTo>
                <a:lnTo>
                  <a:pt x="6024198" y="1909363"/>
                </a:lnTo>
                <a:lnTo>
                  <a:pt x="5971124" y="1920942"/>
                </a:lnTo>
                <a:lnTo>
                  <a:pt x="5917310" y="1932255"/>
                </a:lnTo>
                <a:lnTo>
                  <a:pt x="5862769" y="1943298"/>
                </a:lnTo>
                <a:lnTo>
                  <a:pt x="5807512" y="1954067"/>
                </a:lnTo>
                <a:lnTo>
                  <a:pt x="5751552" y="1964559"/>
                </a:lnTo>
                <a:lnTo>
                  <a:pt x="5694900" y="1974771"/>
                </a:lnTo>
                <a:lnTo>
                  <a:pt x="5637569" y="1984699"/>
                </a:lnTo>
                <a:lnTo>
                  <a:pt x="5579571" y="1994340"/>
                </a:lnTo>
                <a:lnTo>
                  <a:pt x="5520918" y="2003689"/>
                </a:lnTo>
                <a:lnTo>
                  <a:pt x="5461621" y="2012745"/>
                </a:lnTo>
                <a:lnTo>
                  <a:pt x="5401694" y="2021503"/>
                </a:lnTo>
                <a:lnTo>
                  <a:pt x="5341148" y="2029960"/>
                </a:lnTo>
                <a:lnTo>
                  <a:pt x="5279995" y="2038112"/>
                </a:lnTo>
                <a:lnTo>
                  <a:pt x="5218247" y="2045956"/>
                </a:lnTo>
                <a:lnTo>
                  <a:pt x="5155917" y="2053489"/>
                </a:lnTo>
                <a:lnTo>
                  <a:pt x="5093016" y="2060706"/>
                </a:lnTo>
                <a:lnTo>
                  <a:pt x="5029556" y="2067606"/>
                </a:lnTo>
                <a:lnTo>
                  <a:pt x="4965551" y="2074183"/>
                </a:lnTo>
                <a:lnTo>
                  <a:pt x="4901011" y="2080435"/>
                </a:lnTo>
                <a:lnTo>
                  <a:pt x="4835948" y="2086359"/>
                </a:lnTo>
                <a:lnTo>
                  <a:pt x="4770376" y="2091950"/>
                </a:lnTo>
                <a:lnTo>
                  <a:pt x="4704306" y="2097205"/>
                </a:lnTo>
                <a:lnTo>
                  <a:pt x="4637750" y="2102121"/>
                </a:lnTo>
                <a:lnTo>
                  <a:pt x="4570720" y="2106695"/>
                </a:lnTo>
                <a:lnTo>
                  <a:pt x="4503228" y="2110922"/>
                </a:lnTo>
                <a:lnTo>
                  <a:pt x="4435286" y="2114801"/>
                </a:lnTo>
                <a:lnTo>
                  <a:pt x="4366907" y="2118326"/>
                </a:lnTo>
                <a:lnTo>
                  <a:pt x="4298103" y="2121495"/>
                </a:lnTo>
                <a:lnTo>
                  <a:pt x="4228885" y="2124303"/>
                </a:lnTo>
                <a:lnTo>
                  <a:pt x="4159266" y="2126749"/>
                </a:lnTo>
                <a:lnTo>
                  <a:pt x="4089257" y="2128828"/>
                </a:lnTo>
                <a:lnTo>
                  <a:pt x="4018872" y="2130536"/>
                </a:lnTo>
                <a:lnTo>
                  <a:pt x="3948121" y="2131871"/>
                </a:lnTo>
                <a:lnTo>
                  <a:pt x="3877017" y="2132829"/>
                </a:lnTo>
                <a:lnTo>
                  <a:pt x="3805573" y="2133406"/>
                </a:lnTo>
                <a:lnTo>
                  <a:pt x="3733800" y="2133600"/>
                </a:lnTo>
                <a:lnTo>
                  <a:pt x="3662026" y="2133406"/>
                </a:lnTo>
                <a:lnTo>
                  <a:pt x="3590582" y="2132829"/>
                </a:lnTo>
                <a:lnTo>
                  <a:pt x="3519478" y="2131871"/>
                </a:lnTo>
                <a:lnTo>
                  <a:pt x="3448727" y="2130536"/>
                </a:lnTo>
                <a:lnTo>
                  <a:pt x="3378342" y="2128828"/>
                </a:lnTo>
                <a:lnTo>
                  <a:pt x="3308333" y="2126749"/>
                </a:lnTo>
                <a:lnTo>
                  <a:pt x="3238714" y="2124303"/>
                </a:lnTo>
                <a:lnTo>
                  <a:pt x="3169496" y="2121495"/>
                </a:lnTo>
                <a:lnTo>
                  <a:pt x="3100692" y="2118326"/>
                </a:lnTo>
                <a:lnTo>
                  <a:pt x="3032313" y="2114801"/>
                </a:lnTo>
                <a:lnTo>
                  <a:pt x="2964371" y="2110922"/>
                </a:lnTo>
                <a:lnTo>
                  <a:pt x="2896879" y="2106695"/>
                </a:lnTo>
                <a:lnTo>
                  <a:pt x="2829849" y="2102121"/>
                </a:lnTo>
                <a:lnTo>
                  <a:pt x="2763293" y="2097205"/>
                </a:lnTo>
                <a:lnTo>
                  <a:pt x="2697223" y="2091950"/>
                </a:lnTo>
                <a:lnTo>
                  <a:pt x="2631651" y="2086359"/>
                </a:lnTo>
                <a:lnTo>
                  <a:pt x="2566588" y="2080435"/>
                </a:lnTo>
                <a:lnTo>
                  <a:pt x="2502048" y="2074183"/>
                </a:lnTo>
                <a:lnTo>
                  <a:pt x="2438043" y="2067606"/>
                </a:lnTo>
                <a:lnTo>
                  <a:pt x="2374583" y="2060706"/>
                </a:lnTo>
                <a:lnTo>
                  <a:pt x="2311682" y="2053489"/>
                </a:lnTo>
                <a:lnTo>
                  <a:pt x="2249352" y="2045956"/>
                </a:lnTo>
                <a:lnTo>
                  <a:pt x="2187604" y="2038112"/>
                </a:lnTo>
                <a:lnTo>
                  <a:pt x="2126451" y="2029960"/>
                </a:lnTo>
                <a:lnTo>
                  <a:pt x="2065905" y="2021503"/>
                </a:lnTo>
                <a:lnTo>
                  <a:pt x="2005978" y="2012745"/>
                </a:lnTo>
                <a:lnTo>
                  <a:pt x="1946681" y="2003689"/>
                </a:lnTo>
                <a:lnTo>
                  <a:pt x="1888028" y="1994340"/>
                </a:lnTo>
                <a:lnTo>
                  <a:pt x="1830030" y="1984699"/>
                </a:lnTo>
                <a:lnTo>
                  <a:pt x="1772699" y="1974771"/>
                </a:lnTo>
                <a:lnTo>
                  <a:pt x="1716047" y="1964559"/>
                </a:lnTo>
                <a:lnTo>
                  <a:pt x="1660087" y="1954067"/>
                </a:lnTo>
                <a:lnTo>
                  <a:pt x="1604830" y="1943298"/>
                </a:lnTo>
                <a:lnTo>
                  <a:pt x="1550289" y="1932255"/>
                </a:lnTo>
                <a:lnTo>
                  <a:pt x="1496475" y="1920942"/>
                </a:lnTo>
                <a:lnTo>
                  <a:pt x="1443401" y="1909363"/>
                </a:lnTo>
                <a:lnTo>
                  <a:pt x="1391079" y="1897520"/>
                </a:lnTo>
                <a:lnTo>
                  <a:pt x="1339521" y="1885418"/>
                </a:lnTo>
                <a:lnTo>
                  <a:pt x="1288739" y="1873059"/>
                </a:lnTo>
                <a:lnTo>
                  <a:pt x="1238745" y="1860448"/>
                </a:lnTo>
                <a:lnTo>
                  <a:pt x="1189551" y="1847587"/>
                </a:lnTo>
                <a:lnTo>
                  <a:pt x="1141170" y="1834481"/>
                </a:lnTo>
                <a:lnTo>
                  <a:pt x="1093612" y="1821132"/>
                </a:lnTo>
                <a:lnTo>
                  <a:pt x="1046892" y="1807544"/>
                </a:lnTo>
                <a:lnTo>
                  <a:pt x="1001019" y="1793721"/>
                </a:lnTo>
                <a:lnTo>
                  <a:pt x="956008" y="1779665"/>
                </a:lnTo>
                <a:lnTo>
                  <a:pt x="911869" y="1765381"/>
                </a:lnTo>
                <a:lnTo>
                  <a:pt x="868615" y="1750872"/>
                </a:lnTo>
                <a:lnTo>
                  <a:pt x="826257" y="1736141"/>
                </a:lnTo>
                <a:lnTo>
                  <a:pt x="784809" y="1721191"/>
                </a:lnTo>
                <a:lnTo>
                  <a:pt x="744282" y="1706027"/>
                </a:lnTo>
                <a:lnTo>
                  <a:pt x="704688" y="1690652"/>
                </a:lnTo>
                <a:lnTo>
                  <a:pt x="666039" y="1675069"/>
                </a:lnTo>
                <a:lnTo>
                  <a:pt x="628347" y="1659281"/>
                </a:lnTo>
                <a:lnTo>
                  <a:pt x="591625" y="1643292"/>
                </a:lnTo>
                <a:lnTo>
                  <a:pt x="555884" y="1627106"/>
                </a:lnTo>
                <a:lnTo>
                  <a:pt x="521137" y="1610726"/>
                </a:lnTo>
                <a:lnTo>
                  <a:pt x="454672" y="1577397"/>
                </a:lnTo>
                <a:lnTo>
                  <a:pt x="392326" y="1543333"/>
                </a:lnTo>
                <a:lnTo>
                  <a:pt x="334196" y="1508562"/>
                </a:lnTo>
                <a:lnTo>
                  <a:pt x="280378" y="1473111"/>
                </a:lnTo>
                <a:lnTo>
                  <a:pt x="230970" y="1437008"/>
                </a:lnTo>
                <a:lnTo>
                  <a:pt x="186069" y="1400281"/>
                </a:lnTo>
                <a:lnTo>
                  <a:pt x="145769" y="1362958"/>
                </a:lnTo>
                <a:lnTo>
                  <a:pt x="110170" y="1325065"/>
                </a:lnTo>
                <a:lnTo>
                  <a:pt x="79366" y="1286631"/>
                </a:lnTo>
                <a:lnTo>
                  <a:pt x="53456" y="1247683"/>
                </a:lnTo>
                <a:lnTo>
                  <a:pt x="32535" y="1208249"/>
                </a:lnTo>
                <a:lnTo>
                  <a:pt x="16700" y="1168356"/>
                </a:lnTo>
                <a:lnTo>
                  <a:pt x="6048" y="1128032"/>
                </a:lnTo>
                <a:lnTo>
                  <a:pt x="676" y="1087306"/>
                </a:lnTo>
                <a:lnTo>
                  <a:pt x="0" y="1066800"/>
                </a:lnTo>
                <a:close/>
              </a:path>
            </a:pathLst>
          </a:custGeom>
          <a:ln w="15240">
            <a:solidFill>
              <a:srgbClr val="536F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92857" y="4116704"/>
            <a:ext cx="50171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w Cen MT"/>
                <a:cs typeface="Tw Cen MT"/>
              </a:rPr>
              <a:t>suatu </a:t>
            </a:r>
            <a:r>
              <a:rPr sz="2400" i="1" dirty="0">
                <a:latin typeface="Tw Cen MT"/>
                <a:cs typeface="Tw Cen MT"/>
              </a:rPr>
              <a:t>media </a:t>
            </a:r>
            <a:r>
              <a:rPr sz="2400" dirty="0">
                <a:latin typeface="Tw Cen MT"/>
                <a:cs typeface="Tw Cen MT"/>
              </a:rPr>
              <a:t>untuk </a:t>
            </a:r>
            <a:r>
              <a:rPr sz="2400" spc="-5" dirty="0">
                <a:latin typeface="Tw Cen MT"/>
                <a:cs typeface="Tw Cen MT"/>
              </a:rPr>
              <a:t>mencatat transaksi-  transaksi </a:t>
            </a:r>
            <a:r>
              <a:rPr sz="2400" spc="-15" dirty="0">
                <a:latin typeface="Tw Cen MT"/>
                <a:cs typeface="Tw Cen MT"/>
              </a:rPr>
              <a:t>keuangan </a:t>
            </a:r>
            <a:r>
              <a:rPr sz="2400" spc="-5" dirty="0">
                <a:latin typeface="Tw Cen MT"/>
                <a:cs typeface="Tw Cen MT"/>
              </a:rPr>
              <a:t>atau </a:t>
            </a:r>
            <a:r>
              <a:rPr sz="2400" dirty="0">
                <a:latin typeface="Tw Cen MT"/>
                <a:cs typeface="Tw Cen MT"/>
              </a:rPr>
              <a:t>sumber </a:t>
            </a:r>
            <a:r>
              <a:rPr sz="2400" spc="-45" dirty="0">
                <a:latin typeface="Tw Cen MT"/>
                <a:cs typeface="Tw Cen MT"/>
              </a:rPr>
              <a:t>daya  </a:t>
            </a:r>
            <a:r>
              <a:rPr sz="2400" spc="-25" dirty="0">
                <a:latin typeface="Tw Cen MT"/>
                <a:cs typeface="Tw Cen MT"/>
              </a:rPr>
              <a:t>yang </a:t>
            </a:r>
            <a:r>
              <a:rPr sz="2400" spc="-5" dirty="0">
                <a:latin typeface="Tw Cen MT"/>
                <a:cs typeface="Tw Cen MT"/>
              </a:rPr>
              <a:t>dimiliki </a:t>
            </a:r>
            <a:r>
              <a:rPr sz="2400" dirty="0">
                <a:latin typeface="Tw Cen MT"/>
                <a:cs typeface="Tw Cen MT"/>
              </a:rPr>
              <a:t>perusahaan, </a:t>
            </a:r>
            <a:r>
              <a:rPr sz="2400" spc="5" dirty="0">
                <a:latin typeface="Tw Cen MT"/>
                <a:cs typeface="Tw Cen MT"/>
              </a:rPr>
              <a:t>seperti </a:t>
            </a:r>
            <a:r>
              <a:rPr sz="2400" dirty="0">
                <a:latin typeface="Tw Cen MT"/>
                <a:cs typeface="Tw Cen MT"/>
              </a:rPr>
              <a:t>aset,  </a:t>
            </a:r>
            <a:r>
              <a:rPr sz="2400" spc="-10" dirty="0">
                <a:latin typeface="Tw Cen MT"/>
                <a:cs typeface="Tw Cen MT"/>
              </a:rPr>
              <a:t>hutang, </a:t>
            </a:r>
            <a:r>
              <a:rPr sz="2400" spc="-5" dirty="0">
                <a:latin typeface="Tw Cen MT"/>
                <a:cs typeface="Tw Cen MT"/>
              </a:rPr>
              <a:t>modal, </a:t>
            </a:r>
            <a:r>
              <a:rPr sz="2400" dirty="0">
                <a:latin typeface="Tw Cen MT"/>
                <a:cs typeface="Tw Cen MT"/>
              </a:rPr>
              <a:t>penghasilan </a:t>
            </a:r>
            <a:r>
              <a:rPr sz="2400" spc="-5" dirty="0">
                <a:latin typeface="Tw Cen MT"/>
                <a:cs typeface="Tw Cen MT"/>
              </a:rPr>
              <a:t>dan</a:t>
            </a:r>
            <a:r>
              <a:rPr sz="2400" spc="640" dirty="0">
                <a:latin typeface="Tw Cen MT"/>
                <a:cs typeface="Tw Cen MT"/>
              </a:rPr>
              <a:t> </a:t>
            </a:r>
            <a:r>
              <a:rPr sz="2400" spc="-15" dirty="0">
                <a:latin typeface="Tw Cen MT"/>
                <a:cs typeface="Tw Cen MT"/>
              </a:rPr>
              <a:t>beban.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2000" y="4296155"/>
            <a:ext cx="1161288" cy="1161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16979" y="1432560"/>
            <a:ext cx="2599944" cy="1996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635251"/>
            <a:ext cx="8831580" cy="5044440"/>
          </a:xfrm>
          <a:custGeom>
            <a:avLst/>
            <a:gdLst/>
            <a:ahLst/>
            <a:cxnLst/>
            <a:rect l="l" t="t" r="r" b="b"/>
            <a:pathLst>
              <a:path w="8831580" h="5044440">
                <a:moveTo>
                  <a:pt x="0" y="5044440"/>
                </a:moveTo>
                <a:lnTo>
                  <a:pt x="8831580" y="5044440"/>
                </a:lnTo>
                <a:lnTo>
                  <a:pt x="8831580" y="0"/>
                </a:lnTo>
                <a:lnTo>
                  <a:pt x="0" y="0"/>
                </a:lnTo>
                <a:lnTo>
                  <a:pt x="0" y="504444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8612" y="1744421"/>
            <a:ext cx="809117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10" dirty="0">
                <a:solidFill>
                  <a:srgbClr val="1F487C"/>
                </a:solidFill>
                <a:latin typeface="Franklin Gothic Medium"/>
                <a:cs typeface="Franklin Gothic Medium"/>
              </a:rPr>
              <a:t>Tanggal </a:t>
            </a:r>
            <a:r>
              <a:rPr sz="2000" dirty="0">
                <a:solidFill>
                  <a:srgbClr val="1F487C"/>
                </a:solidFill>
                <a:latin typeface="Franklin Gothic Medium"/>
                <a:cs typeface="Franklin Gothic Medium"/>
              </a:rPr>
              <a:t>1 </a:t>
            </a:r>
            <a:r>
              <a:rPr sz="2000" spc="120" dirty="0">
                <a:solidFill>
                  <a:srgbClr val="1F487C"/>
                </a:solidFill>
                <a:latin typeface="Franklin Gothic Medium"/>
                <a:cs typeface="Franklin Gothic Medium"/>
              </a:rPr>
              <a:t>April </a:t>
            </a:r>
            <a:r>
              <a:rPr sz="2000" spc="114" dirty="0">
                <a:solidFill>
                  <a:srgbClr val="1F487C"/>
                </a:solidFill>
                <a:latin typeface="Franklin Gothic Medium"/>
                <a:cs typeface="Franklin Gothic Medium"/>
              </a:rPr>
              <a:t>2012, </a:t>
            </a:r>
            <a:r>
              <a:rPr sz="2000" spc="70" dirty="0">
                <a:solidFill>
                  <a:srgbClr val="1F487C"/>
                </a:solidFill>
                <a:latin typeface="Franklin Gothic Medium"/>
                <a:cs typeface="Franklin Gothic Medium"/>
              </a:rPr>
              <a:t>PT. </a:t>
            </a:r>
            <a:r>
              <a:rPr sz="2000" spc="105" dirty="0">
                <a:solidFill>
                  <a:srgbClr val="1F487C"/>
                </a:solidFill>
                <a:latin typeface="Franklin Gothic Medium"/>
                <a:cs typeface="Franklin Gothic Medium"/>
              </a:rPr>
              <a:t>Terang </a:t>
            </a:r>
            <a:r>
              <a:rPr sz="2000" spc="120" dirty="0">
                <a:solidFill>
                  <a:srgbClr val="1F487C"/>
                </a:solidFill>
                <a:latin typeface="Franklin Gothic Medium"/>
                <a:cs typeface="Franklin Gothic Medium"/>
              </a:rPr>
              <a:t>Dunia </a:t>
            </a:r>
            <a:r>
              <a:rPr sz="2000" spc="130" dirty="0">
                <a:solidFill>
                  <a:srgbClr val="1F487C"/>
                </a:solidFill>
                <a:latin typeface="Franklin Gothic Medium"/>
                <a:cs typeface="Franklin Gothic Medium"/>
              </a:rPr>
              <a:t>menerima </a:t>
            </a:r>
            <a:r>
              <a:rPr sz="2000" spc="120" dirty="0">
                <a:solidFill>
                  <a:srgbClr val="1F487C"/>
                </a:solidFill>
                <a:latin typeface="Franklin Gothic Medium"/>
                <a:cs typeface="Franklin Gothic Medium"/>
              </a:rPr>
              <a:t>setoran</a:t>
            </a:r>
            <a:r>
              <a:rPr sz="2000" spc="690" dirty="0">
                <a:solidFill>
                  <a:srgbClr val="1F487C"/>
                </a:solidFill>
                <a:latin typeface="Franklin Gothic Medium"/>
                <a:cs typeface="Franklin Gothic Medium"/>
              </a:rPr>
              <a:t> </a:t>
            </a:r>
            <a:r>
              <a:rPr sz="2000" spc="120" dirty="0">
                <a:solidFill>
                  <a:srgbClr val="1F487C"/>
                </a:solidFill>
                <a:latin typeface="Franklin Gothic Medium"/>
                <a:cs typeface="Franklin Gothic Medium"/>
              </a:rPr>
              <a:t>tunai</a:t>
            </a:r>
            <a:endParaRPr sz="2000">
              <a:latin typeface="Franklin Gothic Medium"/>
              <a:cs typeface="Franklin Gothic Medium"/>
            </a:endParaRPr>
          </a:p>
          <a:p>
            <a:pPr marL="12700" marR="1369060">
              <a:lnSpc>
                <a:spcPct val="100000"/>
              </a:lnSpc>
              <a:spcBef>
                <a:spcPts val="5"/>
              </a:spcBef>
            </a:pPr>
            <a:r>
              <a:rPr sz="2000" spc="125" dirty="0">
                <a:solidFill>
                  <a:srgbClr val="1F487C"/>
                </a:solidFill>
                <a:latin typeface="Franklin Gothic Medium"/>
                <a:cs typeface="Franklin Gothic Medium"/>
              </a:rPr>
              <a:t>sebesar </a:t>
            </a:r>
            <a:r>
              <a:rPr sz="2000" spc="140" dirty="0">
                <a:solidFill>
                  <a:srgbClr val="1F487C"/>
                </a:solidFill>
                <a:latin typeface="Franklin Gothic Medium"/>
                <a:cs typeface="Franklin Gothic Medium"/>
              </a:rPr>
              <a:t>Rp.150.000.000 </a:t>
            </a:r>
            <a:r>
              <a:rPr sz="2000" spc="125" dirty="0">
                <a:solidFill>
                  <a:srgbClr val="1F487C"/>
                </a:solidFill>
                <a:latin typeface="Franklin Gothic Medium"/>
                <a:cs typeface="Franklin Gothic Medium"/>
              </a:rPr>
              <a:t>sebagai </a:t>
            </a:r>
            <a:r>
              <a:rPr sz="2000" spc="120" dirty="0">
                <a:solidFill>
                  <a:srgbClr val="1F487C"/>
                </a:solidFill>
                <a:latin typeface="Franklin Gothic Medium"/>
                <a:cs typeface="Franklin Gothic Medium"/>
              </a:rPr>
              <a:t>setoran modal </a:t>
            </a:r>
            <a:r>
              <a:rPr sz="2000" spc="110" dirty="0">
                <a:solidFill>
                  <a:srgbClr val="1F487C"/>
                </a:solidFill>
                <a:latin typeface="Franklin Gothic Medium"/>
                <a:cs typeface="Franklin Gothic Medium"/>
              </a:rPr>
              <a:t>dari  </a:t>
            </a:r>
            <a:r>
              <a:rPr sz="2000" spc="130" dirty="0">
                <a:solidFill>
                  <a:srgbClr val="1F487C"/>
                </a:solidFill>
                <a:latin typeface="Franklin Gothic Medium"/>
                <a:cs typeface="Franklin Gothic Medium"/>
              </a:rPr>
              <a:t>pemegang </a:t>
            </a:r>
            <a:r>
              <a:rPr sz="2000" spc="125" dirty="0">
                <a:solidFill>
                  <a:srgbClr val="1F487C"/>
                </a:solidFill>
                <a:latin typeface="Franklin Gothic Medium"/>
                <a:cs typeface="Franklin Gothic Medium"/>
              </a:rPr>
              <a:t>saham</a:t>
            </a:r>
            <a:r>
              <a:rPr sz="2000" spc="405" dirty="0">
                <a:solidFill>
                  <a:srgbClr val="1F487C"/>
                </a:solidFill>
                <a:latin typeface="Franklin Gothic Medium"/>
                <a:cs typeface="Franklin Gothic Medium"/>
              </a:rPr>
              <a:t> </a:t>
            </a:r>
            <a:r>
              <a:rPr sz="2000" spc="135" dirty="0">
                <a:solidFill>
                  <a:srgbClr val="1F487C"/>
                </a:solidFill>
                <a:latin typeface="Franklin Gothic Medium"/>
                <a:cs typeface="Franklin Gothic Medium"/>
              </a:rPr>
              <a:t>perusahaan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0" spc="1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TRANSAKSI</a:t>
            </a:r>
            <a:r>
              <a:rPr sz="3200" b="0" spc="3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b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endParaRPr sz="3200">
              <a:latin typeface="Franklin Gothic Medium"/>
              <a:cs typeface="Franklin Gothic Medium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77825" y="3181350"/>
          <a:ext cx="8378824" cy="2399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17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10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71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09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14654">
                <a:tc gridSpan="2"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30" dirty="0">
                          <a:latin typeface="Calibri"/>
                          <a:cs typeface="Calibri"/>
                        </a:rPr>
                        <a:t>Tanggal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611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Keterangan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Ref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Jumlah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655">
                <a:tc gridSpan="2"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2012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Debet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Kredit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654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April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Kas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150,000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Modal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Saham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150,000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335915" indent="68580">
                        <a:lnSpc>
                          <a:spcPts val="2900"/>
                        </a:lnSpc>
                        <a:spcBef>
                          <a:spcPts val="75"/>
                        </a:spcBef>
                      </a:pPr>
                      <a:r>
                        <a:rPr sz="2400" i="1" spc="-5" dirty="0">
                          <a:latin typeface="Times New Roman"/>
                          <a:cs typeface="Times New Roman"/>
                        </a:rPr>
                        <a:t>(Mencatatat </a:t>
                      </a:r>
                      <a:r>
                        <a:rPr sz="2400" i="1" dirty="0">
                          <a:latin typeface="Times New Roman"/>
                          <a:cs typeface="Times New Roman"/>
                        </a:rPr>
                        <a:t>Setoran  </a:t>
                      </a:r>
                      <a:r>
                        <a:rPr sz="2400" i="1" spc="-5" dirty="0">
                          <a:latin typeface="Times New Roman"/>
                          <a:cs typeface="Times New Roman"/>
                        </a:rPr>
                        <a:t>modal pemegang</a:t>
                      </a:r>
                      <a:r>
                        <a:rPr sz="24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spc="-5" dirty="0">
                          <a:latin typeface="Times New Roman"/>
                          <a:cs typeface="Times New Roman"/>
                        </a:rPr>
                        <a:t>saham)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5CE4121-665B-44FB-A935-E763DF4DFA39}"/>
              </a:ext>
            </a:extLst>
          </p:cNvPr>
          <p:cNvSpPr txBox="1"/>
          <p:nvPr/>
        </p:nvSpPr>
        <p:spPr>
          <a:xfrm>
            <a:off x="5170486" y="2753119"/>
            <a:ext cx="3586163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Dicatat</a:t>
            </a:r>
            <a:r>
              <a:rPr lang="en-US" b="1" i="1" dirty="0"/>
              <a:t> </a:t>
            </a:r>
            <a:r>
              <a:rPr lang="en-US" b="1" i="1" dirty="0" err="1"/>
              <a:t>dalam</a:t>
            </a:r>
            <a:r>
              <a:rPr lang="en-US" b="1" i="1" dirty="0"/>
              <a:t> </a:t>
            </a:r>
            <a:r>
              <a:rPr lang="en-US" b="1" i="1" dirty="0" err="1"/>
              <a:t>Ribuan</a:t>
            </a:r>
            <a:r>
              <a:rPr lang="en-US" b="1" i="1" dirty="0"/>
              <a:t> Rupiah</a:t>
            </a:r>
            <a:endParaRPr lang="en-ID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635251"/>
            <a:ext cx="8831580" cy="5044440"/>
          </a:xfrm>
          <a:custGeom>
            <a:avLst/>
            <a:gdLst/>
            <a:ahLst/>
            <a:cxnLst/>
            <a:rect l="l" t="t" r="r" b="b"/>
            <a:pathLst>
              <a:path w="8831580" h="5044440">
                <a:moveTo>
                  <a:pt x="0" y="5044440"/>
                </a:moveTo>
                <a:lnTo>
                  <a:pt x="8831580" y="5044440"/>
                </a:lnTo>
                <a:lnTo>
                  <a:pt x="8831580" y="0"/>
                </a:lnTo>
                <a:lnTo>
                  <a:pt x="0" y="0"/>
                </a:lnTo>
                <a:lnTo>
                  <a:pt x="0" y="5044440"/>
                </a:lnTo>
                <a:close/>
              </a:path>
            </a:pathLst>
          </a:custGeom>
          <a:solidFill>
            <a:srgbClr val="F3F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5459" y="1744421"/>
            <a:ext cx="786130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10" dirty="0">
                <a:solidFill>
                  <a:srgbClr val="292934"/>
                </a:solidFill>
                <a:latin typeface="Franklin Gothic Medium"/>
                <a:cs typeface="Franklin Gothic Medium"/>
              </a:rPr>
              <a:t>Tanggal </a:t>
            </a:r>
            <a:r>
              <a:rPr sz="2000" dirty="0">
                <a:solidFill>
                  <a:srgbClr val="292934"/>
                </a:solidFill>
                <a:latin typeface="Franklin Gothic Medium"/>
                <a:cs typeface="Franklin Gothic Medium"/>
              </a:rPr>
              <a:t>5 </a:t>
            </a:r>
            <a:r>
              <a:rPr sz="2000" spc="120" dirty="0">
                <a:solidFill>
                  <a:srgbClr val="292934"/>
                </a:solidFill>
                <a:latin typeface="Franklin Gothic Medium"/>
                <a:cs typeface="Franklin Gothic Medium"/>
              </a:rPr>
              <a:t>April </a:t>
            </a:r>
            <a:r>
              <a:rPr sz="2000" spc="114" dirty="0">
                <a:solidFill>
                  <a:srgbClr val="292934"/>
                </a:solidFill>
                <a:latin typeface="Franklin Gothic Medium"/>
                <a:cs typeface="Franklin Gothic Medium"/>
              </a:rPr>
              <a:t>2012, </a:t>
            </a:r>
            <a:r>
              <a:rPr sz="2000" spc="125" dirty="0">
                <a:solidFill>
                  <a:srgbClr val="292934"/>
                </a:solidFill>
                <a:latin typeface="Franklin Gothic Medium"/>
                <a:cs typeface="Franklin Gothic Medium"/>
              </a:rPr>
              <a:t>Aldrin sebagai pemilik</a:t>
            </a:r>
            <a:r>
              <a:rPr sz="2000" spc="260" dirty="0">
                <a:solidFill>
                  <a:srgbClr val="292934"/>
                </a:solidFill>
                <a:latin typeface="Franklin Gothic Medium"/>
                <a:cs typeface="Franklin Gothic Medium"/>
              </a:rPr>
              <a:t> </a:t>
            </a:r>
            <a:r>
              <a:rPr sz="2000" spc="125" dirty="0">
                <a:solidFill>
                  <a:srgbClr val="292934"/>
                </a:solidFill>
                <a:latin typeface="Franklin Gothic Medium"/>
                <a:cs typeface="Franklin Gothic Medium"/>
              </a:rPr>
              <a:t>menyerahkan</a:t>
            </a:r>
            <a:endParaRPr sz="20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125" dirty="0">
                <a:solidFill>
                  <a:srgbClr val="292934"/>
                </a:solidFill>
                <a:latin typeface="Franklin Gothic Medium"/>
                <a:cs typeface="Franklin Gothic Medium"/>
              </a:rPr>
              <a:t>sebuah </a:t>
            </a:r>
            <a:r>
              <a:rPr sz="2000" spc="130" dirty="0">
                <a:solidFill>
                  <a:srgbClr val="292934"/>
                </a:solidFill>
                <a:latin typeface="Franklin Gothic Medium"/>
                <a:cs typeface="Franklin Gothic Medium"/>
              </a:rPr>
              <a:t>bangunan </a:t>
            </a:r>
            <a:r>
              <a:rPr sz="2000" spc="105" dirty="0">
                <a:solidFill>
                  <a:srgbClr val="292934"/>
                </a:solidFill>
                <a:latin typeface="Franklin Gothic Medium"/>
                <a:cs typeface="Franklin Gothic Medium"/>
              </a:rPr>
              <a:t>ruko </a:t>
            </a:r>
            <a:r>
              <a:rPr sz="2000" spc="135" dirty="0">
                <a:solidFill>
                  <a:srgbClr val="292934"/>
                </a:solidFill>
                <a:latin typeface="Franklin Gothic Medium"/>
                <a:cs typeface="Franklin Gothic Medium"/>
              </a:rPr>
              <a:t>beserta </a:t>
            </a:r>
            <a:r>
              <a:rPr sz="2000" spc="125" dirty="0">
                <a:solidFill>
                  <a:srgbClr val="292934"/>
                </a:solidFill>
                <a:latin typeface="Franklin Gothic Medium"/>
                <a:cs typeface="Franklin Gothic Medium"/>
              </a:rPr>
              <a:t>tanahnya </a:t>
            </a:r>
            <a:r>
              <a:rPr sz="2000" spc="105" dirty="0">
                <a:solidFill>
                  <a:srgbClr val="292934"/>
                </a:solidFill>
                <a:latin typeface="Franklin Gothic Medium"/>
                <a:cs typeface="Franklin Gothic Medium"/>
              </a:rPr>
              <a:t>yang </a:t>
            </a:r>
            <a:r>
              <a:rPr sz="2000" spc="135" dirty="0">
                <a:solidFill>
                  <a:srgbClr val="292934"/>
                </a:solidFill>
                <a:latin typeface="Franklin Gothic Medium"/>
                <a:cs typeface="Franklin Gothic Medium"/>
              </a:rPr>
              <a:t>masing-masing  </a:t>
            </a:r>
            <a:r>
              <a:rPr sz="2000" spc="130" dirty="0">
                <a:solidFill>
                  <a:srgbClr val="292934"/>
                </a:solidFill>
                <a:latin typeface="Franklin Gothic Medium"/>
                <a:cs typeface="Franklin Gothic Medium"/>
              </a:rPr>
              <a:t>seharga </a:t>
            </a:r>
            <a:r>
              <a:rPr sz="2000" spc="100" dirty="0">
                <a:solidFill>
                  <a:srgbClr val="292934"/>
                </a:solidFill>
                <a:latin typeface="Franklin Gothic Medium"/>
                <a:cs typeface="Franklin Gothic Medium"/>
              </a:rPr>
              <a:t>Rp. </a:t>
            </a:r>
            <a:r>
              <a:rPr sz="2000" spc="135" dirty="0">
                <a:solidFill>
                  <a:srgbClr val="292934"/>
                </a:solidFill>
                <a:latin typeface="Franklin Gothic Medium"/>
                <a:cs typeface="Franklin Gothic Medium"/>
              </a:rPr>
              <a:t>250.000.000 </a:t>
            </a:r>
            <a:r>
              <a:rPr sz="2000" spc="100" dirty="0">
                <a:solidFill>
                  <a:srgbClr val="292934"/>
                </a:solidFill>
                <a:latin typeface="Franklin Gothic Medium"/>
                <a:cs typeface="Franklin Gothic Medium"/>
              </a:rPr>
              <a:t>dan Rp. </a:t>
            </a:r>
            <a:r>
              <a:rPr sz="2000" spc="135" dirty="0">
                <a:solidFill>
                  <a:srgbClr val="292934"/>
                </a:solidFill>
                <a:latin typeface="Franklin Gothic Medium"/>
                <a:cs typeface="Franklin Gothic Medium"/>
              </a:rPr>
              <a:t>200.000.000</a:t>
            </a:r>
            <a:r>
              <a:rPr sz="2000" spc="-30" dirty="0">
                <a:solidFill>
                  <a:srgbClr val="292934"/>
                </a:solidFill>
                <a:latin typeface="Franklin Gothic Medium"/>
                <a:cs typeface="Franklin Gothic Medium"/>
              </a:rPr>
              <a:t> </a:t>
            </a:r>
            <a:r>
              <a:rPr sz="2000" spc="125" dirty="0">
                <a:solidFill>
                  <a:srgbClr val="292934"/>
                </a:solidFill>
                <a:latin typeface="Franklin Gothic Medium"/>
                <a:cs typeface="Franklin Gothic Medium"/>
              </a:rPr>
              <a:t>sebagai</a:t>
            </a:r>
            <a:endParaRPr sz="20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000" spc="120" dirty="0">
                <a:solidFill>
                  <a:srgbClr val="292934"/>
                </a:solidFill>
                <a:latin typeface="Franklin Gothic Medium"/>
                <a:cs typeface="Franklin Gothic Medium"/>
              </a:rPr>
              <a:t>setoran modal </a:t>
            </a:r>
            <a:r>
              <a:rPr sz="2000" spc="125" dirty="0">
                <a:solidFill>
                  <a:srgbClr val="292934"/>
                </a:solidFill>
                <a:latin typeface="Franklin Gothic Medium"/>
                <a:cs typeface="Franklin Gothic Medium"/>
              </a:rPr>
              <a:t>saham </a:t>
            </a:r>
            <a:r>
              <a:rPr sz="2000" spc="130" dirty="0">
                <a:solidFill>
                  <a:srgbClr val="292934"/>
                </a:solidFill>
                <a:latin typeface="Franklin Gothic Medium"/>
                <a:cs typeface="Franklin Gothic Medium"/>
              </a:rPr>
              <a:t>tambahan </a:t>
            </a:r>
            <a:r>
              <a:rPr sz="2000" spc="114" dirty="0">
                <a:solidFill>
                  <a:srgbClr val="292934"/>
                </a:solidFill>
                <a:latin typeface="Franklin Gothic Medium"/>
                <a:cs typeface="Franklin Gothic Medium"/>
              </a:rPr>
              <a:t>bagi </a:t>
            </a:r>
            <a:r>
              <a:rPr sz="2000" spc="70" dirty="0">
                <a:solidFill>
                  <a:srgbClr val="292934"/>
                </a:solidFill>
                <a:latin typeface="Franklin Gothic Medium"/>
                <a:cs typeface="Franklin Gothic Medium"/>
              </a:rPr>
              <a:t>PT. </a:t>
            </a:r>
            <a:r>
              <a:rPr sz="2000" spc="105" dirty="0">
                <a:solidFill>
                  <a:srgbClr val="292934"/>
                </a:solidFill>
                <a:latin typeface="Franklin Gothic Medium"/>
                <a:cs typeface="Franklin Gothic Medium"/>
              </a:rPr>
              <a:t>Terang</a:t>
            </a:r>
            <a:r>
              <a:rPr sz="2000" spc="665" dirty="0">
                <a:solidFill>
                  <a:srgbClr val="292934"/>
                </a:solidFill>
                <a:latin typeface="Franklin Gothic Medium"/>
                <a:cs typeface="Franklin Gothic Medium"/>
              </a:rPr>
              <a:t> </a:t>
            </a:r>
            <a:r>
              <a:rPr sz="2000" spc="120" dirty="0">
                <a:solidFill>
                  <a:srgbClr val="292934"/>
                </a:solidFill>
                <a:latin typeface="Franklin Gothic Medium"/>
                <a:cs typeface="Franklin Gothic Medium"/>
              </a:rPr>
              <a:t>Dunia</a:t>
            </a:r>
            <a:endParaRPr sz="200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D2523B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3200" b="0" spc="1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TRANSAKSI</a:t>
            </a:r>
            <a:r>
              <a:rPr sz="3200" b="0" spc="3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b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</a:t>
            </a:r>
            <a:endParaRPr sz="3200">
              <a:latin typeface="Franklin Gothic Medium"/>
              <a:cs typeface="Franklin Gothic Medium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7282779"/>
              </p:ext>
            </p:extLst>
          </p:nvPr>
        </p:nvGraphicFramePr>
        <p:xfrm>
          <a:off x="505459" y="3622801"/>
          <a:ext cx="8378824" cy="2774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17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10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71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09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14654">
                <a:tc gridSpan="2"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30" dirty="0">
                          <a:latin typeface="Calibri"/>
                          <a:cs typeface="Calibri"/>
                        </a:rPr>
                        <a:t>Tanggal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611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Keterangan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Ref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Jumlah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655">
                <a:tc gridSpan="2"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2012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Debet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Kredit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654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April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Bangunan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250,000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40" dirty="0">
                          <a:latin typeface="Calibri"/>
                          <a:cs typeface="Calibri"/>
                        </a:rPr>
                        <a:t>Tanah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200,000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279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Modal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Saham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ts val="279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0,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1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335915" indent="68580">
                        <a:lnSpc>
                          <a:spcPts val="2900"/>
                        </a:lnSpc>
                        <a:spcBef>
                          <a:spcPts val="80"/>
                        </a:spcBef>
                      </a:pPr>
                      <a:r>
                        <a:rPr sz="2400" i="1" spc="-5" dirty="0">
                          <a:latin typeface="Times New Roman"/>
                          <a:cs typeface="Times New Roman"/>
                        </a:rPr>
                        <a:t>(Mencatatat </a:t>
                      </a:r>
                      <a:r>
                        <a:rPr sz="2400" i="1" dirty="0">
                          <a:latin typeface="Times New Roman"/>
                          <a:cs typeface="Times New Roman"/>
                        </a:rPr>
                        <a:t>Setoran  modal pemegang</a:t>
                      </a:r>
                      <a:r>
                        <a:rPr sz="2400" i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spc="-5" dirty="0">
                          <a:latin typeface="Times New Roman"/>
                          <a:cs typeface="Times New Roman"/>
                        </a:rPr>
                        <a:t>saham)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1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72CB956-6EDC-4EDA-BE74-9324409CADBB}"/>
              </a:ext>
            </a:extLst>
          </p:cNvPr>
          <p:cNvSpPr txBox="1"/>
          <p:nvPr/>
        </p:nvSpPr>
        <p:spPr>
          <a:xfrm>
            <a:off x="5298120" y="3241801"/>
            <a:ext cx="3586163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Dicatat</a:t>
            </a:r>
            <a:r>
              <a:rPr lang="en-US" b="1" i="1" dirty="0"/>
              <a:t> </a:t>
            </a:r>
            <a:r>
              <a:rPr lang="en-US" b="1" i="1" dirty="0" err="1"/>
              <a:t>dalam</a:t>
            </a:r>
            <a:r>
              <a:rPr lang="en-US" b="1" i="1" dirty="0"/>
              <a:t> </a:t>
            </a:r>
            <a:r>
              <a:rPr lang="en-US" b="1" i="1" dirty="0" err="1"/>
              <a:t>Ribuan</a:t>
            </a:r>
            <a:r>
              <a:rPr lang="en-US" b="1" i="1" dirty="0"/>
              <a:t> Rupiah</a:t>
            </a:r>
            <a:endParaRPr lang="en-ID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635251"/>
            <a:ext cx="8831580" cy="5044440"/>
          </a:xfrm>
          <a:custGeom>
            <a:avLst/>
            <a:gdLst/>
            <a:ahLst/>
            <a:cxnLst/>
            <a:rect l="l" t="t" r="r" b="b"/>
            <a:pathLst>
              <a:path w="8831580" h="5044440">
                <a:moveTo>
                  <a:pt x="0" y="5044440"/>
                </a:moveTo>
                <a:lnTo>
                  <a:pt x="8831580" y="5044440"/>
                </a:lnTo>
                <a:lnTo>
                  <a:pt x="8831580" y="0"/>
                </a:lnTo>
                <a:lnTo>
                  <a:pt x="0" y="0"/>
                </a:lnTo>
                <a:lnTo>
                  <a:pt x="0" y="5044440"/>
                </a:lnTo>
                <a:close/>
              </a:path>
            </a:pathLst>
          </a:custGeom>
          <a:solidFill>
            <a:srgbClr val="C9F1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5459" y="1744421"/>
            <a:ext cx="802957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110" dirty="0">
                <a:latin typeface="Franklin Gothic Medium"/>
                <a:cs typeface="Franklin Gothic Medium"/>
              </a:rPr>
              <a:t>Tanggal </a:t>
            </a:r>
            <a:r>
              <a:rPr sz="2000" dirty="0">
                <a:latin typeface="Franklin Gothic Medium"/>
                <a:cs typeface="Franklin Gothic Medium"/>
              </a:rPr>
              <a:t>6 </a:t>
            </a:r>
            <a:r>
              <a:rPr sz="2000" spc="120" dirty="0">
                <a:latin typeface="Franklin Gothic Medium"/>
                <a:cs typeface="Franklin Gothic Medium"/>
              </a:rPr>
              <a:t>April </a:t>
            </a:r>
            <a:r>
              <a:rPr sz="2000" spc="114" dirty="0">
                <a:latin typeface="Franklin Gothic Medium"/>
                <a:cs typeface="Franklin Gothic Medium"/>
              </a:rPr>
              <a:t>2012, </a:t>
            </a:r>
            <a:r>
              <a:rPr sz="2000" spc="130" dirty="0">
                <a:latin typeface="Franklin Gothic Medium"/>
                <a:cs typeface="Franklin Gothic Medium"/>
              </a:rPr>
              <a:t>Manajemen </a:t>
            </a:r>
            <a:r>
              <a:rPr sz="2000" spc="105" dirty="0">
                <a:latin typeface="Franklin Gothic Medium"/>
                <a:cs typeface="Franklin Gothic Medium"/>
              </a:rPr>
              <a:t>Terang </a:t>
            </a:r>
            <a:r>
              <a:rPr sz="2000" spc="120" dirty="0">
                <a:latin typeface="Franklin Gothic Medium"/>
                <a:cs typeface="Franklin Gothic Medium"/>
              </a:rPr>
              <a:t>Dunia mulai </a:t>
            </a:r>
            <a:r>
              <a:rPr sz="2000" spc="125" dirty="0">
                <a:latin typeface="Franklin Gothic Medium"/>
                <a:cs typeface="Franklin Gothic Medium"/>
              </a:rPr>
              <a:t>membeli  secara kredit </a:t>
            </a:r>
            <a:r>
              <a:rPr sz="2000" spc="130" dirty="0">
                <a:latin typeface="Franklin Gothic Medium"/>
                <a:cs typeface="Franklin Gothic Medium"/>
              </a:rPr>
              <a:t>berbagai peralatan elektronik </a:t>
            </a:r>
            <a:r>
              <a:rPr sz="2000" spc="135" dirty="0">
                <a:latin typeface="Franklin Gothic Medium"/>
                <a:cs typeface="Franklin Gothic Medium"/>
              </a:rPr>
              <a:t>seperti </a:t>
            </a:r>
            <a:r>
              <a:rPr sz="2000" spc="120" dirty="0">
                <a:latin typeface="Franklin Gothic Medium"/>
                <a:cs typeface="Franklin Gothic Medium"/>
              </a:rPr>
              <a:t>komputer,  printer, </a:t>
            </a:r>
            <a:r>
              <a:rPr sz="2000" spc="130" dirty="0">
                <a:latin typeface="Franklin Gothic Medium"/>
                <a:cs typeface="Franklin Gothic Medium"/>
              </a:rPr>
              <a:t>obeng, </a:t>
            </a:r>
            <a:r>
              <a:rPr sz="2000" spc="125" dirty="0">
                <a:latin typeface="Franklin Gothic Medium"/>
                <a:cs typeface="Franklin Gothic Medium"/>
              </a:rPr>
              <a:t>solder </a:t>
            </a:r>
            <a:r>
              <a:rPr sz="2000" spc="135" dirty="0">
                <a:latin typeface="Franklin Gothic Medium"/>
                <a:cs typeface="Franklin Gothic Medium"/>
              </a:rPr>
              <a:t>dsb.seharga </a:t>
            </a:r>
            <a:r>
              <a:rPr sz="2000" spc="75" dirty="0">
                <a:latin typeface="Franklin Gothic Medium"/>
                <a:cs typeface="Franklin Gothic Medium"/>
              </a:rPr>
              <a:t>Rp </a:t>
            </a:r>
            <a:r>
              <a:rPr sz="2000" spc="110" dirty="0">
                <a:latin typeface="Franklin Gothic Medium"/>
                <a:cs typeface="Franklin Gothic Medium"/>
              </a:rPr>
              <a:t>17.000.000 </a:t>
            </a:r>
            <a:r>
              <a:rPr sz="2000" spc="75" dirty="0">
                <a:latin typeface="Franklin Gothic Medium"/>
                <a:cs typeface="Franklin Gothic Medium"/>
              </a:rPr>
              <a:t>di </a:t>
            </a:r>
            <a:r>
              <a:rPr sz="2000" spc="80" dirty="0">
                <a:latin typeface="Franklin Gothic Medium"/>
                <a:cs typeface="Franklin Gothic Medium"/>
              </a:rPr>
              <a:t>Toko</a:t>
            </a:r>
            <a:r>
              <a:rPr sz="2000" spc="290" dirty="0">
                <a:latin typeface="Franklin Gothic Medium"/>
                <a:cs typeface="Franklin Gothic Medium"/>
              </a:rPr>
              <a:t> </a:t>
            </a:r>
            <a:r>
              <a:rPr sz="2000" spc="100" dirty="0">
                <a:latin typeface="Franklin Gothic Medium"/>
                <a:cs typeface="Franklin Gothic Medium"/>
              </a:rPr>
              <a:t>ABC</a:t>
            </a:r>
            <a:endParaRPr sz="200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3D3C2C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0" spc="1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TRANSAKSI</a:t>
            </a:r>
            <a:r>
              <a:rPr sz="3200" b="0" spc="3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b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endParaRPr sz="3200">
              <a:latin typeface="Franklin Gothic Medium"/>
              <a:cs typeface="Franklin Gothic Medium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7772687"/>
              </p:ext>
            </p:extLst>
          </p:nvPr>
        </p:nvGraphicFramePr>
        <p:xfrm>
          <a:off x="330834" y="3585453"/>
          <a:ext cx="8378824" cy="2378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17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10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71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09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0804">
                <a:tc gridSpan="2"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30" dirty="0">
                          <a:latin typeface="Calibri"/>
                          <a:cs typeface="Calibri"/>
                        </a:rPr>
                        <a:t>Tanggal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611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Keterangan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Ref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Jumlah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655">
                <a:tc gridSpan="2"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2012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Debet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Kredit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654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April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Peralatan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usaha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17,000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Utang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Usaha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17,000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733425" indent="68580">
                        <a:lnSpc>
                          <a:spcPts val="2900"/>
                        </a:lnSpc>
                        <a:spcBef>
                          <a:spcPts val="75"/>
                        </a:spcBef>
                      </a:pPr>
                      <a:r>
                        <a:rPr sz="2400" i="1" spc="-5" dirty="0">
                          <a:latin typeface="Times New Roman"/>
                          <a:cs typeface="Times New Roman"/>
                        </a:rPr>
                        <a:t>(Mencatat</a:t>
                      </a:r>
                      <a:r>
                        <a:rPr sz="2400" i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dirty="0">
                          <a:latin typeface="Times New Roman"/>
                          <a:cs typeface="Times New Roman"/>
                        </a:rPr>
                        <a:t>pembelian  peralatan</a:t>
                      </a:r>
                      <a:r>
                        <a:rPr sz="24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dirty="0">
                          <a:latin typeface="Times New Roman"/>
                          <a:cs typeface="Times New Roman"/>
                        </a:rPr>
                        <a:t>usaha)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F17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B1DA3B-E0D5-4D49-B103-ECB052794D84}"/>
              </a:ext>
            </a:extLst>
          </p:cNvPr>
          <p:cNvSpPr txBox="1"/>
          <p:nvPr/>
        </p:nvSpPr>
        <p:spPr>
          <a:xfrm>
            <a:off x="5170486" y="3145340"/>
            <a:ext cx="3586163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Dicatat</a:t>
            </a:r>
            <a:r>
              <a:rPr lang="en-US" b="1" i="1" dirty="0"/>
              <a:t> </a:t>
            </a:r>
            <a:r>
              <a:rPr lang="en-US" b="1" i="1" dirty="0" err="1"/>
              <a:t>dalam</a:t>
            </a:r>
            <a:r>
              <a:rPr lang="en-US" b="1" i="1" dirty="0"/>
              <a:t> </a:t>
            </a:r>
            <a:r>
              <a:rPr lang="en-US" b="1" i="1" dirty="0" err="1"/>
              <a:t>Ribuan</a:t>
            </a:r>
            <a:r>
              <a:rPr lang="en-US" b="1" i="1" dirty="0"/>
              <a:t> Rupiah</a:t>
            </a:r>
            <a:endParaRPr lang="en-ID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635251"/>
            <a:ext cx="8831580" cy="5044440"/>
          </a:xfrm>
          <a:custGeom>
            <a:avLst/>
            <a:gdLst/>
            <a:ahLst/>
            <a:cxnLst/>
            <a:rect l="l" t="t" r="r" b="b"/>
            <a:pathLst>
              <a:path w="8831580" h="5044440">
                <a:moveTo>
                  <a:pt x="0" y="5044440"/>
                </a:moveTo>
                <a:lnTo>
                  <a:pt x="8831580" y="5044440"/>
                </a:lnTo>
                <a:lnTo>
                  <a:pt x="8831580" y="0"/>
                </a:lnTo>
                <a:lnTo>
                  <a:pt x="0" y="0"/>
                </a:lnTo>
                <a:lnTo>
                  <a:pt x="0" y="504444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232852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0" spc="1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TRANSAKSI</a:t>
            </a:r>
            <a:r>
              <a:rPr sz="3200" b="0" spc="3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b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endParaRPr sz="3200">
              <a:latin typeface="Franklin Gothic Medium"/>
              <a:cs typeface="Franklin Gothic Medium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1625" y="3541776"/>
          <a:ext cx="8378824" cy="2360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17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10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71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09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5285">
                <a:tc gridSpan="2">
                  <a:txBody>
                    <a:bodyPr/>
                    <a:lstStyle/>
                    <a:p>
                      <a:pPr marL="70485">
                        <a:lnSpc>
                          <a:spcPts val="2795"/>
                        </a:lnSpc>
                      </a:pPr>
                      <a:r>
                        <a:rPr sz="2400" b="1" spc="-30" dirty="0">
                          <a:latin typeface="Calibri"/>
                          <a:cs typeface="Calibri"/>
                        </a:rPr>
                        <a:t>Tanggal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61110">
                        <a:lnSpc>
                          <a:spcPts val="2795"/>
                        </a:lnSpc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Keterangan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2795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Ref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79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Jumlah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655">
                <a:tc gridSpan="2"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2012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Debet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Kredit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654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April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Kas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60,000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Utang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Bank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60,000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1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546735" indent="68580">
                        <a:lnSpc>
                          <a:spcPts val="2900"/>
                        </a:lnSpc>
                        <a:spcBef>
                          <a:spcPts val="80"/>
                        </a:spcBef>
                      </a:pPr>
                      <a:r>
                        <a:rPr sz="2400" i="1" spc="-5" dirty="0">
                          <a:latin typeface="Times New Roman"/>
                          <a:cs typeface="Times New Roman"/>
                        </a:rPr>
                        <a:t>(Mencatat</a:t>
                      </a:r>
                      <a:r>
                        <a:rPr sz="2400" i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dirty="0">
                          <a:latin typeface="Times New Roman"/>
                          <a:cs typeface="Times New Roman"/>
                        </a:rPr>
                        <a:t>penerimaan  </a:t>
                      </a:r>
                      <a:r>
                        <a:rPr sz="2400" i="1" spc="-15" dirty="0">
                          <a:latin typeface="Times New Roman"/>
                          <a:cs typeface="Times New Roman"/>
                        </a:rPr>
                        <a:t>kredit</a:t>
                      </a:r>
                      <a:r>
                        <a:rPr sz="24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dirty="0">
                          <a:latin typeface="Times New Roman"/>
                          <a:cs typeface="Times New Roman"/>
                        </a:rPr>
                        <a:t>bank)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54812" y="1777949"/>
            <a:ext cx="7553959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Franklin Gothic Medium"/>
                <a:cs typeface="Franklin Gothic Medium"/>
              </a:rPr>
              <a:t>Tanggal </a:t>
            </a:r>
            <a:r>
              <a:rPr sz="2000" dirty="0">
                <a:latin typeface="Franklin Gothic Medium"/>
                <a:cs typeface="Franklin Gothic Medium"/>
              </a:rPr>
              <a:t>7 </a:t>
            </a:r>
            <a:r>
              <a:rPr sz="2000" spc="-5" dirty="0">
                <a:latin typeface="Franklin Gothic Medium"/>
                <a:cs typeface="Franklin Gothic Medium"/>
              </a:rPr>
              <a:t>April 2012, </a:t>
            </a:r>
            <a:r>
              <a:rPr sz="2000" spc="-25" dirty="0">
                <a:latin typeface="Franklin Gothic Medium"/>
                <a:cs typeface="Franklin Gothic Medium"/>
              </a:rPr>
              <a:t>PT.Terang </a:t>
            </a:r>
            <a:r>
              <a:rPr sz="2000" spc="-5" dirty="0">
                <a:latin typeface="Franklin Gothic Medium"/>
                <a:cs typeface="Franklin Gothic Medium"/>
              </a:rPr>
              <a:t>Dunia memperoleh kredit </a:t>
            </a:r>
            <a:r>
              <a:rPr sz="2000" dirty="0">
                <a:latin typeface="Franklin Gothic Medium"/>
                <a:cs typeface="Franklin Gothic Medium"/>
              </a:rPr>
              <a:t>usaha</a:t>
            </a:r>
            <a:r>
              <a:rPr sz="2000" spc="-35" dirty="0">
                <a:latin typeface="Franklin Gothic Medium"/>
                <a:cs typeface="Franklin Gothic Medium"/>
              </a:rPr>
              <a:t> </a:t>
            </a:r>
            <a:r>
              <a:rPr sz="2000" spc="-5" dirty="0">
                <a:latin typeface="Franklin Gothic Medium"/>
                <a:cs typeface="Franklin Gothic Medium"/>
              </a:rPr>
              <a:t>dari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Franklin Gothic Medium"/>
                <a:cs typeface="Franklin Gothic Medium"/>
              </a:rPr>
              <a:t>Siti Bank </a:t>
            </a:r>
            <a:r>
              <a:rPr sz="2000" dirty="0">
                <a:latin typeface="Franklin Gothic Medium"/>
                <a:cs typeface="Franklin Gothic Medium"/>
              </a:rPr>
              <a:t>sebesar </a:t>
            </a:r>
            <a:r>
              <a:rPr sz="2000" spc="-5" dirty="0">
                <a:latin typeface="Franklin Gothic Medium"/>
                <a:cs typeface="Franklin Gothic Medium"/>
              </a:rPr>
              <a:t>Rp.60.000.000 </a:t>
            </a:r>
            <a:r>
              <a:rPr sz="2000" dirty="0">
                <a:latin typeface="Franklin Gothic Medium"/>
                <a:cs typeface="Franklin Gothic Medium"/>
              </a:rPr>
              <a:t>dengan </a:t>
            </a:r>
            <a:r>
              <a:rPr sz="2000" spc="-5" dirty="0">
                <a:latin typeface="Franklin Gothic Medium"/>
                <a:cs typeface="Franklin Gothic Medium"/>
              </a:rPr>
              <a:t>jaminan</a:t>
            </a:r>
            <a:r>
              <a:rPr sz="2000" spc="-30" dirty="0">
                <a:latin typeface="Franklin Gothic Medium"/>
                <a:cs typeface="Franklin Gothic Medium"/>
              </a:rPr>
              <a:t> </a:t>
            </a:r>
            <a:r>
              <a:rPr sz="2000" spc="-5" dirty="0">
                <a:latin typeface="Franklin Gothic Medium"/>
                <a:cs typeface="Franklin Gothic Medium"/>
              </a:rPr>
              <a:t>tanah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A2F66C-A797-4AAE-8A42-B5CE2F87C444}"/>
              </a:ext>
            </a:extLst>
          </p:cNvPr>
          <p:cNvSpPr txBox="1"/>
          <p:nvPr/>
        </p:nvSpPr>
        <p:spPr>
          <a:xfrm>
            <a:off x="5094286" y="3076790"/>
            <a:ext cx="3586163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Dicatat</a:t>
            </a:r>
            <a:r>
              <a:rPr lang="en-US" b="1" i="1" dirty="0"/>
              <a:t> </a:t>
            </a:r>
            <a:r>
              <a:rPr lang="en-US" b="1" i="1" dirty="0" err="1"/>
              <a:t>dalam</a:t>
            </a:r>
            <a:r>
              <a:rPr lang="en-US" b="1" i="1" dirty="0"/>
              <a:t> </a:t>
            </a:r>
            <a:r>
              <a:rPr lang="en-US" b="1" i="1" dirty="0" err="1"/>
              <a:t>Ribuan</a:t>
            </a:r>
            <a:r>
              <a:rPr lang="en-US" b="1" i="1" dirty="0"/>
              <a:t> Rupiah</a:t>
            </a:r>
            <a:endParaRPr lang="en-ID" b="1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2400" y="1635251"/>
          <a:ext cx="8827769" cy="51350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2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175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10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71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7096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2034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360168">
                <a:tc gridSpan="9">
                  <a:txBody>
                    <a:bodyPr/>
                    <a:lstStyle/>
                    <a:p>
                      <a:pPr marL="365125" marR="30988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000" spc="110" dirty="0">
                          <a:latin typeface="Franklin Gothic Medium"/>
                          <a:cs typeface="Franklin Gothic Medium"/>
                        </a:rPr>
                        <a:t>Tanggal </a:t>
                      </a:r>
                      <a:r>
                        <a:rPr sz="2000" spc="90" dirty="0">
                          <a:latin typeface="Franklin Gothic Medium"/>
                          <a:cs typeface="Franklin Gothic Medium"/>
                        </a:rPr>
                        <a:t>12 </a:t>
                      </a:r>
                      <a:r>
                        <a:rPr sz="2000" spc="120" dirty="0">
                          <a:latin typeface="Franklin Gothic Medium"/>
                          <a:cs typeface="Franklin Gothic Medium"/>
                        </a:rPr>
                        <a:t>April </a:t>
                      </a:r>
                      <a:r>
                        <a:rPr sz="2000" spc="114" dirty="0">
                          <a:latin typeface="Franklin Gothic Medium"/>
                          <a:cs typeface="Franklin Gothic Medium"/>
                        </a:rPr>
                        <a:t>2012, </a:t>
                      </a:r>
                      <a:r>
                        <a:rPr sz="2000" spc="110" dirty="0">
                          <a:latin typeface="Franklin Gothic Medium"/>
                          <a:cs typeface="Franklin Gothic Medium"/>
                        </a:rPr>
                        <a:t>PT.Terang </a:t>
                      </a:r>
                      <a:r>
                        <a:rPr sz="2000" spc="120" dirty="0">
                          <a:latin typeface="Franklin Gothic Medium"/>
                          <a:cs typeface="Franklin Gothic Medium"/>
                        </a:rPr>
                        <a:t>Dunia </a:t>
                      </a:r>
                      <a:r>
                        <a:rPr sz="2000" spc="130" dirty="0">
                          <a:latin typeface="Franklin Gothic Medium"/>
                          <a:cs typeface="Franklin Gothic Medium"/>
                        </a:rPr>
                        <a:t>mendapat </a:t>
                      </a:r>
                      <a:r>
                        <a:rPr sz="2000" spc="125" dirty="0">
                          <a:latin typeface="Franklin Gothic Medium"/>
                          <a:cs typeface="Franklin Gothic Medium"/>
                        </a:rPr>
                        <a:t>pesanan </a:t>
                      </a:r>
                      <a:r>
                        <a:rPr sz="2000" spc="114" dirty="0">
                          <a:latin typeface="Franklin Gothic Medium"/>
                          <a:cs typeface="Franklin Gothic Medium"/>
                        </a:rPr>
                        <a:t>jasa  </a:t>
                      </a:r>
                      <a:r>
                        <a:rPr sz="2000" spc="130" dirty="0">
                          <a:latin typeface="Franklin Gothic Medium"/>
                          <a:cs typeface="Franklin Gothic Medium"/>
                        </a:rPr>
                        <a:t>memperbaiki </a:t>
                      </a:r>
                      <a:r>
                        <a:rPr sz="2000" spc="65" dirty="0">
                          <a:latin typeface="Franklin Gothic Medium"/>
                          <a:cs typeface="Franklin Gothic Medium"/>
                        </a:rPr>
                        <a:t>16 </a:t>
                      </a:r>
                      <a:r>
                        <a:rPr sz="2000" spc="110" dirty="0">
                          <a:latin typeface="Franklin Gothic Medium"/>
                          <a:cs typeface="Franklin Gothic Medium"/>
                        </a:rPr>
                        <a:t>unit </a:t>
                      </a:r>
                      <a:r>
                        <a:rPr sz="2000" spc="125" dirty="0">
                          <a:latin typeface="Franklin Gothic Medium"/>
                          <a:cs typeface="Franklin Gothic Medium"/>
                        </a:rPr>
                        <a:t>komputer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&amp; </a:t>
                      </a:r>
                      <a:r>
                        <a:rPr sz="2000" spc="125" dirty="0">
                          <a:latin typeface="Franklin Gothic Medium"/>
                          <a:cs typeface="Franklin Gothic Medium"/>
                        </a:rPr>
                        <a:t>printer </a:t>
                      </a:r>
                      <a:r>
                        <a:rPr sz="2000" spc="114" dirty="0">
                          <a:latin typeface="Franklin Gothic Medium"/>
                          <a:cs typeface="Franklin Gothic Medium"/>
                        </a:rPr>
                        <a:t>PT.Duta </a:t>
                      </a:r>
                      <a:r>
                        <a:rPr sz="2000" spc="120" dirty="0">
                          <a:latin typeface="Franklin Gothic Medium"/>
                          <a:cs typeface="Franklin Gothic Medium"/>
                        </a:rPr>
                        <a:t>Niaga </a:t>
                      </a:r>
                      <a:r>
                        <a:rPr sz="2000" spc="125" dirty="0">
                          <a:latin typeface="Franklin Gothic Medium"/>
                          <a:cs typeface="Franklin Gothic Medium"/>
                        </a:rPr>
                        <a:t>dengan  </a:t>
                      </a:r>
                      <a:r>
                        <a:rPr sz="2000" spc="120" dirty="0">
                          <a:latin typeface="Franklin Gothic Medium"/>
                          <a:cs typeface="Franklin Gothic Medium"/>
                        </a:rPr>
                        <a:t>ongkos </a:t>
                      </a:r>
                      <a:r>
                        <a:rPr sz="2000" spc="130" dirty="0">
                          <a:latin typeface="Franklin Gothic Medium"/>
                          <a:cs typeface="Franklin Gothic Medium"/>
                        </a:rPr>
                        <a:t>sebesar </a:t>
                      </a:r>
                      <a:r>
                        <a:rPr sz="2000" spc="140" dirty="0">
                          <a:latin typeface="Franklin Gothic Medium"/>
                          <a:cs typeface="Franklin Gothic Medium"/>
                        </a:rPr>
                        <a:t>Rp.9.000.000. </a:t>
                      </a:r>
                      <a:r>
                        <a:rPr sz="2000" spc="70" dirty="0">
                          <a:latin typeface="Franklin Gothic Medium"/>
                          <a:cs typeface="Franklin Gothic Medium"/>
                        </a:rPr>
                        <a:t>PT. </a:t>
                      </a:r>
                      <a:r>
                        <a:rPr sz="2000" spc="114" dirty="0">
                          <a:latin typeface="Franklin Gothic Medium"/>
                          <a:cs typeface="Franklin Gothic Medium"/>
                        </a:rPr>
                        <a:t>Duta </a:t>
                      </a:r>
                      <a:r>
                        <a:rPr sz="2000" spc="120" dirty="0">
                          <a:latin typeface="Franklin Gothic Medium"/>
                          <a:cs typeface="Franklin Gothic Medium"/>
                        </a:rPr>
                        <a:t>Niaga membayar </a:t>
                      </a:r>
                      <a:r>
                        <a:rPr sz="2000" spc="125" dirty="0">
                          <a:latin typeface="Franklin Gothic Medium"/>
                          <a:cs typeface="Franklin Gothic Medium"/>
                        </a:rPr>
                        <a:t>tunai.  </a:t>
                      </a:r>
                      <a:r>
                        <a:rPr sz="2000" spc="110" dirty="0">
                          <a:latin typeface="Franklin Gothic Medium"/>
                          <a:cs typeface="Franklin Gothic Medium"/>
                        </a:rPr>
                        <a:t>Pada </a:t>
                      </a:r>
                      <a:r>
                        <a:rPr sz="2000" spc="130" dirty="0">
                          <a:latin typeface="Franklin Gothic Medium"/>
                          <a:cs typeface="Franklin Gothic Medium"/>
                        </a:rPr>
                        <a:t>tanggal </a:t>
                      </a:r>
                      <a:r>
                        <a:rPr sz="2000" spc="105" dirty="0">
                          <a:latin typeface="Franklin Gothic Medium"/>
                          <a:cs typeface="Franklin Gothic Medium"/>
                        </a:rPr>
                        <a:t>yang </a:t>
                      </a:r>
                      <a:r>
                        <a:rPr sz="2000" spc="120" dirty="0">
                          <a:latin typeface="Franklin Gothic Medium"/>
                          <a:cs typeface="Franklin Gothic Medium"/>
                        </a:rPr>
                        <a:t>sama, </a:t>
                      </a:r>
                      <a:r>
                        <a:rPr sz="2000" spc="110" dirty="0">
                          <a:latin typeface="Franklin Gothic Medium"/>
                          <a:cs typeface="Franklin Gothic Medium"/>
                        </a:rPr>
                        <a:t>PT.Terang </a:t>
                      </a:r>
                      <a:r>
                        <a:rPr sz="2000" spc="120" dirty="0">
                          <a:latin typeface="Franklin Gothic Medium"/>
                          <a:cs typeface="Franklin Gothic Medium"/>
                        </a:rPr>
                        <a:t>Dunia </a:t>
                      </a:r>
                      <a:r>
                        <a:rPr sz="2000" spc="130" dirty="0">
                          <a:latin typeface="Franklin Gothic Medium"/>
                          <a:cs typeface="Franklin Gothic Medium"/>
                        </a:rPr>
                        <a:t>memperoleh pesanan  </a:t>
                      </a:r>
                      <a:r>
                        <a:rPr sz="2000" spc="114" dirty="0">
                          <a:latin typeface="Franklin Gothic Medium"/>
                          <a:cs typeface="Franklin Gothic Medium"/>
                        </a:rPr>
                        <a:t>jasa </a:t>
                      </a:r>
                      <a:r>
                        <a:rPr sz="2000" spc="125" dirty="0">
                          <a:latin typeface="Franklin Gothic Medium"/>
                          <a:cs typeface="Franklin Gothic Medium"/>
                        </a:rPr>
                        <a:t>perbaikan </a:t>
                      </a:r>
                      <a:r>
                        <a:rPr sz="2000" spc="50" dirty="0">
                          <a:latin typeface="Franklin Gothic Medium"/>
                          <a:cs typeface="Franklin Gothic Medium"/>
                        </a:rPr>
                        <a:t>27 </a:t>
                      </a:r>
                      <a:r>
                        <a:rPr sz="2000" spc="110" dirty="0">
                          <a:latin typeface="Franklin Gothic Medium"/>
                          <a:cs typeface="Franklin Gothic Medium"/>
                        </a:rPr>
                        <a:t>unit </a:t>
                      </a:r>
                      <a:r>
                        <a:rPr sz="2000" spc="125" dirty="0">
                          <a:latin typeface="Franklin Gothic Medium"/>
                          <a:cs typeface="Franklin Gothic Medium"/>
                        </a:rPr>
                        <a:t>komputer </a:t>
                      </a:r>
                      <a:r>
                        <a:rPr sz="2000" dirty="0">
                          <a:latin typeface="Franklin Gothic Medium"/>
                          <a:cs typeface="Franklin Gothic Medium"/>
                        </a:rPr>
                        <a:t>&amp; </a:t>
                      </a:r>
                      <a:r>
                        <a:rPr sz="2000" spc="125" dirty="0">
                          <a:latin typeface="Franklin Gothic Medium"/>
                          <a:cs typeface="Franklin Gothic Medium"/>
                        </a:rPr>
                        <a:t>printer </a:t>
                      </a:r>
                      <a:r>
                        <a:rPr sz="2000" spc="110" dirty="0">
                          <a:latin typeface="Franklin Gothic Medium"/>
                          <a:cs typeface="Franklin Gothic Medium"/>
                        </a:rPr>
                        <a:t>dari </a:t>
                      </a:r>
                      <a:r>
                        <a:rPr sz="2000" spc="70" dirty="0">
                          <a:latin typeface="Franklin Gothic Medium"/>
                          <a:cs typeface="Franklin Gothic Medium"/>
                        </a:rPr>
                        <a:t>PT. </a:t>
                      </a:r>
                      <a:r>
                        <a:rPr sz="2000" spc="100" dirty="0">
                          <a:latin typeface="Franklin Gothic Medium"/>
                          <a:cs typeface="Franklin Gothic Medium"/>
                        </a:rPr>
                        <a:t>Jaya </a:t>
                      </a:r>
                      <a:r>
                        <a:rPr sz="2000" spc="120" dirty="0">
                          <a:latin typeface="Franklin Gothic Medium"/>
                          <a:cs typeface="Franklin Gothic Medium"/>
                        </a:rPr>
                        <a:t>Makmur  </a:t>
                      </a:r>
                      <a:r>
                        <a:rPr sz="2000" spc="100" dirty="0">
                          <a:latin typeface="Franklin Gothic Medium"/>
                          <a:cs typeface="Franklin Gothic Medium"/>
                        </a:rPr>
                        <a:t>dan </a:t>
                      </a:r>
                      <a:r>
                        <a:rPr sz="2000" spc="125" dirty="0">
                          <a:latin typeface="Franklin Gothic Medium"/>
                          <a:cs typeface="Franklin Gothic Medium"/>
                        </a:rPr>
                        <a:t>belum </a:t>
                      </a:r>
                      <a:r>
                        <a:rPr sz="2000" spc="120" dirty="0">
                          <a:latin typeface="Franklin Gothic Medium"/>
                          <a:cs typeface="Franklin Gothic Medium"/>
                        </a:rPr>
                        <a:t>membayar </a:t>
                      </a:r>
                      <a:r>
                        <a:rPr sz="2000" spc="114" dirty="0">
                          <a:latin typeface="Franklin Gothic Medium"/>
                          <a:cs typeface="Franklin Gothic Medium"/>
                        </a:rPr>
                        <a:t>sama </a:t>
                      </a:r>
                      <a:r>
                        <a:rPr sz="2000" spc="125" dirty="0">
                          <a:latin typeface="Franklin Gothic Medium"/>
                          <a:cs typeface="Franklin Gothic Medium"/>
                        </a:rPr>
                        <a:t>sekali </a:t>
                      </a:r>
                      <a:r>
                        <a:rPr sz="2000" spc="130" dirty="0">
                          <a:latin typeface="Franklin Gothic Medium"/>
                          <a:cs typeface="Franklin Gothic Medium"/>
                        </a:rPr>
                        <a:t>hingga </a:t>
                      </a:r>
                      <a:r>
                        <a:rPr sz="2000" spc="120" dirty="0">
                          <a:latin typeface="Franklin Gothic Medium"/>
                          <a:cs typeface="Franklin Gothic Medium"/>
                        </a:rPr>
                        <a:t>akhir</a:t>
                      </a:r>
                      <a:r>
                        <a:rPr sz="2000" spc="5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125" dirty="0">
                          <a:latin typeface="Franklin Gothic Medium"/>
                          <a:cs typeface="Franklin Gothic Medium"/>
                        </a:rPr>
                        <a:t>perbaikan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2000" spc="125" dirty="0">
                          <a:latin typeface="Franklin Gothic Medium"/>
                          <a:cs typeface="Franklin Gothic Medium"/>
                        </a:rPr>
                        <a:t>sebesar</a:t>
                      </a:r>
                      <a:r>
                        <a:rPr sz="2000" spc="2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2000" spc="135" dirty="0">
                          <a:latin typeface="Franklin Gothic Medium"/>
                          <a:cs typeface="Franklin Gothic Medium"/>
                        </a:rPr>
                        <a:t>Rp.20.000.000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22555" marB="0">
                    <a:solidFill>
                      <a:srgbClr val="C7C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65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7C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30" dirty="0">
                          <a:latin typeface="Calibri"/>
                          <a:cs typeface="Calibri"/>
                        </a:rPr>
                        <a:t>Tanggal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611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Keterangan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Ref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Jumlah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C7C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6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7C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2012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Debet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Kredit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C7C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6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April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Kas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9,000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C7C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46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Piutang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Usaha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,0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C7C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2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2795"/>
                        </a:lnSpc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Pendapatan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 marL="514984">
                        <a:lnSpc>
                          <a:spcPts val="279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,0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C7C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04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2400" i="1" dirty="0">
                          <a:latin typeface="Times New Roman"/>
                          <a:cs typeface="Times New Roman"/>
                        </a:rPr>
                        <a:t>(Mencatatat</a:t>
                      </a:r>
                      <a:r>
                        <a:rPr sz="24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dirty="0">
                          <a:latin typeface="Times New Roman"/>
                          <a:cs typeface="Times New Roman"/>
                        </a:rPr>
                        <a:t>pendapatan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2115"/>
                        </a:lnSpc>
                        <a:spcBef>
                          <a:spcPts val="25"/>
                        </a:spcBef>
                      </a:pPr>
                      <a:r>
                        <a:rPr sz="2400" i="1" spc="-5" dirty="0">
                          <a:latin typeface="Times New Roman"/>
                          <a:cs typeface="Times New Roman"/>
                        </a:rPr>
                        <a:t>usaha </a:t>
                      </a:r>
                      <a:r>
                        <a:rPr sz="2400" i="1" spc="-55" dirty="0">
                          <a:latin typeface="Times New Roman"/>
                          <a:cs typeface="Times New Roman"/>
                        </a:rPr>
                        <a:t>secr. </a:t>
                      </a:r>
                      <a:r>
                        <a:rPr sz="2400" i="1" spc="-15" dirty="0">
                          <a:latin typeface="Times New Roman"/>
                          <a:cs typeface="Times New Roman"/>
                        </a:rPr>
                        <a:t>kredit </a:t>
                      </a:r>
                      <a:r>
                        <a:rPr sz="2400" i="1" dirty="0">
                          <a:latin typeface="Times New Roman"/>
                          <a:cs typeface="Times New Roman"/>
                        </a:rPr>
                        <a:t>&amp; tunai)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7C7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C7C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06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D1282D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0" spc="1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TRANSAKSI</a:t>
            </a:r>
            <a:r>
              <a:rPr sz="3200" b="0" spc="3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b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AD3AD88-9D94-443E-BD09-5D3F86F6A9A5}"/>
              </a:ext>
            </a:extLst>
          </p:cNvPr>
          <p:cNvSpPr txBox="1"/>
          <p:nvPr/>
        </p:nvSpPr>
        <p:spPr>
          <a:xfrm>
            <a:off x="5173392" y="3611238"/>
            <a:ext cx="3586163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Dicatat</a:t>
            </a:r>
            <a:r>
              <a:rPr lang="en-US" b="1" i="1" dirty="0"/>
              <a:t> </a:t>
            </a:r>
            <a:r>
              <a:rPr lang="en-US" b="1" i="1" dirty="0" err="1"/>
              <a:t>dalam</a:t>
            </a:r>
            <a:r>
              <a:rPr lang="en-US" b="1" i="1" dirty="0"/>
              <a:t> </a:t>
            </a:r>
            <a:r>
              <a:rPr lang="en-US" b="1" i="1" dirty="0" err="1"/>
              <a:t>Ribuan</a:t>
            </a:r>
            <a:r>
              <a:rPr lang="en-US" b="1" i="1" dirty="0"/>
              <a:t> Rupiah</a:t>
            </a:r>
            <a:endParaRPr lang="en-ID" b="1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635251"/>
            <a:ext cx="8831580" cy="5044440"/>
          </a:xfrm>
          <a:custGeom>
            <a:avLst/>
            <a:gdLst/>
            <a:ahLst/>
            <a:cxnLst/>
            <a:rect l="l" t="t" r="r" b="b"/>
            <a:pathLst>
              <a:path w="8831580" h="5044440">
                <a:moveTo>
                  <a:pt x="0" y="5044440"/>
                </a:moveTo>
                <a:lnTo>
                  <a:pt x="8831580" y="5044440"/>
                </a:lnTo>
                <a:lnTo>
                  <a:pt x="8831580" y="0"/>
                </a:lnTo>
                <a:lnTo>
                  <a:pt x="0" y="0"/>
                </a:lnTo>
                <a:lnTo>
                  <a:pt x="0" y="5044440"/>
                </a:lnTo>
                <a:close/>
              </a:path>
            </a:pathLst>
          </a:custGeom>
          <a:solidFill>
            <a:srgbClr val="CCD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2400"/>
            <a:ext cx="8813800" cy="1346200"/>
          </a:xfrm>
          <a:custGeom>
            <a:avLst/>
            <a:gdLst/>
            <a:ahLst/>
            <a:cxnLst/>
            <a:rect l="l" t="t" r="r" b="b"/>
            <a:pathLst>
              <a:path w="8813800" h="1346200">
                <a:moveTo>
                  <a:pt x="0" y="1345691"/>
                </a:moveTo>
                <a:lnTo>
                  <a:pt x="8813292" y="1345691"/>
                </a:lnTo>
                <a:lnTo>
                  <a:pt x="8813292" y="0"/>
                </a:lnTo>
                <a:lnTo>
                  <a:pt x="0" y="0"/>
                </a:lnTo>
                <a:lnTo>
                  <a:pt x="0" y="1345691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5459" y="1744421"/>
            <a:ext cx="7873365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000" spc="110" dirty="0">
                <a:latin typeface="Franklin Gothic Medium"/>
                <a:cs typeface="Franklin Gothic Medium"/>
              </a:rPr>
              <a:t>Tanggal </a:t>
            </a:r>
            <a:r>
              <a:rPr sz="2000" spc="75" dirty="0">
                <a:latin typeface="Franklin Gothic Medium"/>
                <a:cs typeface="Franklin Gothic Medium"/>
              </a:rPr>
              <a:t>25 </a:t>
            </a:r>
            <a:r>
              <a:rPr sz="2000" spc="120" dirty="0">
                <a:latin typeface="Franklin Gothic Medium"/>
                <a:cs typeface="Franklin Gothic Medium"/>
              </a:rPr>
              <a:t>April </a:t>
            </a:r>
            <a:r>
              <a:rPr sz="2000" spc="114" dirty="0">
                <a:latin typeface="Franklin Gothic Medium"/>
                <a:cs typeface="Franklin Gothic Medium"/>
              </a:rPr>
              <a:t>2012, </a:t>
            </a:r>
            <a:r>
              <a:rPr sz="2000" spc="110" dirty="0">
                <a:latin typeface="Franklin Gothic Medium"/>
                <a:cs typeface="Franklin Gothic Medium"/>
              </a:rPr>
              <a:t>PT.Terang </a:t>
            </a:r>
            <a:r>
              <a:rPr sz="2000" spc="120" dirty="0">
                <a:latin typeface="Franklin Gothic Medium"/>
                <a:cs typeface="Franklin Gothic Medium"/>
              </a:rPr>
              <a:t>Dunia membayar</a:t>
            </a:r>
            <a:r>
              <a:rPr sz="2000" spc="114" dirty="0">
                <a:latin typeface="Franklin Gothic Medium"/>
                <a:cs typeface="Franklin Gothic Medium"/>
              </a:rPr>
              <a:t> </a:t>
            </a:r>
            <a:r>
              <a:rPr sz="2000" spc="125" dirty="0">
                <a:latin typeface="Franklin Gothic Medium"/>
                <a:cs typeface="Franklin Gothic Medium"/>
              </a:rPr>
              <a:t>berbagai</a:t>
            </a:r>
            <a:endParaRPr sz="2000" dirty="0">
              <a:latin typeface="Franklin Gothic Medium"/>
              <a:cs typeface="Franklin Gothic Medium"/>
            </a:endParaRPr>
          </a:p>
          <a:p>
            <a:pPr marL="241300" marR="374015">
              <a:lnSpc>
                <a:spcPct val="100000"/>
              </a:lnSpc>
              <a:spcBef>
                <a:spcPts val="5"/>
              </a:spcBef>
            </a:pPr>
            <a:r>
              <a:rPr sz="2000" spc="120" dirty="0">
                <a:latin typeface="Franklin Gothic Medium"/>
                <a:cs typeface="Franklin Gothic Medium"/>
              </a:rPr>
              <a:t>beban usaha </a:t>
            </a:r>
            <a:r>
              <a:rPr sz="2000" spc="125" dirty="0">
                <a:latin typeface="Franklin Gothic Medium"/>
                <a:cs typeface="Franklin Gothic Medium"/>
              </a:rPr>
              <a:t>secara tunai, </a:t>
            </a:r>
            <a:r>
              <a:rPr sz="2000" spc="120" dirty="0">
                <a:latin typeface="Franklin Gothic Medium"/>
                <a:cs typeface="Franklin Gothic Medium"/>
              </a:rPr>
              <a:t>mulai </a:t>
            </a:r>
            <a:r>
              <a:rPr sz="2000" spc="114" dirty="0">
                <a:latin typeface="Franklin Gothic Medium"/>
                <a:cs typeface="Franklin Gothic Medium"/>
              </a:rPr>
              <a:t>dari </a:t>
            </a:r>
            <a:r>
              <a:rPr sz="2000" spc="125" dirty="0">
                <a:latin typeface="Franklin Gothic Medium"/>
                <a:cs typeface="Franklin Gothic Medium"/>
              </a:rPr>
              <a:t>beban </a:t>
            </a:r>
            <a:r>
              <a:rPr sz="2000" spc="120" dirty="0">
                <a:latin typeface="Franklin Gothic Medium"/>
                <a:cs typeface="Franklin Gothic Medium"/>
              </a:rPr>
              <a:t>tenaga </a:t>
            </a:r>
            <a:r>
              <a:rPr sz="2000" spc="114" dirty="0">
                <a:latin typeface="Franklin Gothic Medium"/>
                <a:cs typeface="Franklin Gothic Medium"/>
              </a:rPr>
              <a:t>kerja  </a:t>
            </a:r>
            <a:r>
              <a:rPr sz="2000" spc="140" dirty="0">
                <a:latin typeface="Franklin Gothic Medium"/>
                <a:cs typeface="Franklin Gothic Medium"/>
              </a:rPr>
              <a:t>Rp.3.500.000,- </a:t>
            </a:r>
            <a:r>
              <a:rPr sz="2000" spc="120" dirty="0">
                <a:latin typeface="Franklin Gothic Medium"/>
                <a:cs typeface="Franklin Gothic Medium"/>
              </a:rPr>
              <a:t>beban </a:t>
            </a:r>
            <a:r>
              <a:rPr sz="2000" spc="130" dirty="0">
                <a:latin typeface="Franklin Gothic Medium"/>
                <a:cs typeface="Franklin Gothic Medium"/>
              </a:rPr>
              <a:t>perlengkapan </a:t>
            </a:r>
            <a:r>
              <a:rPr sz="2000" spc="75" dirty="0">
                <a:latin typeface="Franklin Gothic Medium"/>
                <a:cs typeface="Franklin Gothic Medium"/>
              </a:rPr>
              <a:t>Rp </a:t>
            </a:r>
            <a:r>
              <a:rPr sz="2000" spc="140" dirty="0">
                <a:latin typeface="Franklin Gothic Medium"/>
                <a:cs typeface="Franklin Gothic Medium"/>
              </a:rPr>
              <a:t>2.300.000,-</a:t>
            </a:r>
            <a:r>
              <a:rPr sz="2000" spc="390" dirty="0">
                <a:latin typeface="Franklin Gothic Medium"/>
                <a:cs typeface="Franklin Gothic Medium"/>
              </a:rPr>
              <a:t> </a:t>
            </a:r>
            <a:r>
              <a:rPr sz="2000" spc="100" dirty="0">
                <a:latin typeface="Franklin Gothic Medium"/>
                <a:cs typeface="Franklin Gothic Medium"/>
              </a:rPr>
              <a:t>dan</a:t>
            </a:r>
            <a:endParaRPr sz="2000" dirty="0">
              <a:latin typeface="Franklin Gothic Medium"/>
              <a:cs typeface="Franklin Gothic Medium"/>
            </a:endParaRPr>
          </a:p>
          <a:p>
            <a:pPr marL="241300">
              <a:lnSpc>
                <a:spcPct val="100000"/>
              </a:lnSpc>
            </a:pPr>
            <a:r>
              <a:rPr sz="2000" spc="120" dirty="0">
                <a:latin typeface="Franklin Gothic Medium"/>
                <a:cs typeface="Franklin Gothic Medium"/>
              </a:rPr>
              <a:t>beban bunga </a:t>
            </a:r>
            <a:r>
              <a:rPr sz="2000" spc="110" dirty="0">
                <a:latin typeface="Franklin Gothic Medium"/>
                <a:cs typeface="Franklin Gothic Medium"/>
              </a:rPr>
              <a:t>Rp.1</a:t>
            </a:r>
            <a:r>
              <a:rPr sz="2000" spc="-10" dirty="0">
                <a:latin typeface="Franklin Gothic Medium"/>
                <a:cs typeface="Franklin Gothic Medium"/>
              </a:rPr>
              <a:t> </a:t>
            </a:r>
            <a:r>
              <a:rPr sz="2000" spc="130" dirty="0">
                <a:latin typeface="Franklin Gothic Medium"/>
                <a:cs typeface="Franklin Gothic Medium"/>
              </a:rPr>
              <a:t>.200.000</a:t>
            </a:r>
            <a:endParaRPr sz="2000" dirty="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355091"/>
            <a:ext cx="8382000" cy="105473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272415" rIns="0" bIns="0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2145"/>
              </a:spcBef>
            </a:pPr>
            <a:r>
              <a:rPr sz="3200" b="0" spc="1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TRANSAKSI</a:t>
            </a:r>
            <a:r>
              <a:rPr sz="3200" b="0" spc="3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b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endParaRPr sz="3200">
              <a:latin typeface="Franklin Gothic Medium"/>
              <a:cs typeface="Franklin Gothic Medium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1625" y="3349625"/>
          <a:ext cx="8378824" cy="3189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17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10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71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09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14655">
                <a:tc gridSpan="2"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30" dirty="0">
                          <a:latin typeface="Calibri"/>
                          <a:cs typeface="Calibri"/>
                        </a:rPr>
                        <a:t>Tanggal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611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Keterangan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Ref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Jumlah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655">
                <a:tc gridSpan="2"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2012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Debet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Kredit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654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April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Beban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Gaji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3,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Beban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Perlengkapan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Beban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Bunga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1,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2795"/>
                        </a:lnSpc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Kas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 marL="668655">
                        <a:lnSpc>
                          <a:spcPts val="279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7,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667385" indent="68580">
                        <a:lnSpc>
                          <a:spcPts val="2900"/>
                        </a:lnSpc>
                        <a:spcBef>
                          <a:spcPts val="80"/>
                        </a:spcBef>
                      </a:pPr>
                      <a:r>
                        <a:rPr sz="2400" i="1" spc="-5" dirty="0">
                          <a:latin typeface="Times New Roman"/>
                          <a:cs typeface="Times New Roman"/>
                        </a:rPr>
                        <a:t>(Mencatatat</a:t>
                      </a:r>
                      <a:r>
                        <a:rPr sz="2400" i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dirty="0">
                          <a:latin typeface="Times New Roman"/>
                          <a:cs typeface="Times New Roman"/>
                        </a:rPr>
                        <a:t>berbagai  beban</a:t>
                      </a:r>
                      <a:r>
                        <a:rPr sz="24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dirty="0">
                          <a:latin typeface="Times New Roman"/>
                          <a:cs typeface="Times New Roman"/>
                        </a:rPr>
                        <a:t>usaha)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D1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4C2999-BC95-482F-A50E-53FF310F7D5C}"/>
              </a:ext>
            </a:extLst>
          </p:cNvPr>
          <p:cNvSpPr txBox="1"/>
          <p:nvPr/>
        </p:nvSpPr>
        <p:spPr>
          <a:xfrm>
            <a:off x="5094286" y="2911283"/>
            <a:ext cx="3586163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Dicatat</a:t>
            </a:r>
            <a:r>
              <a:rPr lang="en-US" b="1" i="1" dirty="0"/>
              <a:t> </a:t>
            </a:r>
            <a:r>
              <a:rPr lang="en-US" b="1" i="1" dirty="0" err="1"/>
              <a:t>dalam</a:t>
            </a:r>
            <a:r>
              <a:rPr lang="en-US" b="1" i="1" dirty="0"/>
              <a:t> </a:t>
            </a:r>
            <a:r>
              <a:rPr lang="en-US" b="1" i="1" dirty="0" err="1"/>
              <a:t>Ribuan</a:t>
            </a:r>
            <a:r>
              <a:rPr lang="en-US" b="1" i="1" dirty="0"/>
              <a:t> Rupiah</a:t>
            </a:r>
            <a:endParaRPr lang="en-ID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635251"/>
            <a:ext cx="8831580" cy="5044440"/>
          </a:xfrm>
          <a:custGeom>
            <a:avLst/>
            <a:gdLst/>
            <a:ahLst/>
            <a:cxnLst/>
            <a:rect l="l" t="t" r="r" b="b"/>
            <a:pathLst>
              <a:path w="8831580" h="5044440">
                <a:moveTo>
                  <a:pt x="0" y="5044440"/>
                </a:moveTo>
                <a:lnTo>
                  <a:pt x="8831580" y="5044440"/>
                </a:lnTo>
                <a:lnTo>
                  <a:pt x="8831580" y="0"/>
                </a:lnTo>
                <a:lnTo>
                  <a:pt x="0" y="0"/>
                </a:lnTo>
                <a:lnTo>
                  <a:pt x="0" y="504444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5459" y="1744421"/>
            <a:ext cx="7906384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DDDDDD"/>
              </a:buClr>
              <a:buFont typeface="Wingdings 2"/>
              <a:buChar char=""/>
              <a:tabLst>
                <a:tab pos="241300" algn="l"/>
              </a:tabLst>
            </a:pPr>
            <a:r>
              <a:rPr sz="2000" spc="110" dirty="0">
                <a:latin typeface="Franklin Gothic Medium"/>
                <a:cs typeface="Franklin Gothic Medium"/>
              </a:rPr>
              <a:t>Tanggal </a:t>
            </a:r>
            <a:r>
              <a:rPr sz="2000" spc="75" dirty="0">
                <a:latin typeface="Franklin Gothic Medium"/>
                <a:cs typeface="Franklin Gothic Medium"/>
              </a:rPr>
              <a:t>26 </a:t>
            </a:r>
            <a:r>
              <a:rPr sz="2000" spc="120" dirty="0">
                <a:latin typeface="Franklin Gothic Medium"/>
                <a:cs typeface="Franklin Gothic Medium"/>
              </a:rPr>
              <a:t>April </a:t>
            </a:r>
            <a:r>
              <a:rPr sz="2000" spc="114" dirty="0">
                <a:latin typeface="Franklin Gothic Medium"/>
                <a:cs typeface="Franklin Gothic Medium"/>
              </a:rPr>
              <a:t>2012, </a:t>
            </a:r>
            <a:r>
              <a:rPr sz="2000" spc="110" dirty="0">
                <a:latin typeface="Franklin Gothic Medium"/>
                <a:cs typeface="Franklin Gothic Medium"/>
              </a:rPr>
              <a:t>PT.Terang </a:t>
            </a:r>
            <a:r>
              <a:rPr sz="2000" spc="120" dirty="0">
                <a:latin typeface="Franklin Gothic Medium"/>
                <a:cs typeface="Franklin Gothic Medium"/>
              </a:rPr>
              <a:t>Dunia membayar</a:t>
            </a:r>
            <a:r>
              <a:rPr sz="2000" spc="700" dirty="0">
                <a:latin typeface="Franklin Gothic Medium"/>
                <a:cs typeface="Franklin Gothic Medium"/>
              </a:rPr>
              <a:t> </a:t>
            </a:r>
            <a:r>
              <a:rPr sz="2000" spc="130" dirty="0">
                <a:latin typeface="Franklin Gothic Medium"/>
                <a:cs typeface="Franklin Gothic Medium"/>
              </a:rPr>
              <a:t>sebagian</a:t>
            </a:r>
            <a:endParaRPr sz="2000">
              <a:latin typeface="Franklin Gothic Medium"/>
              <a:cs typeface="Franklin Gothic Medium"/>
            </a:endParaRPr>
          </a:p>
          <a:p>
            <a:pPr marL="241300" marR="154940">
              <a:lnSpc>
                <a:spcPct val="100000"/>
              </a:lnSpc>
              <a:spcBef>
                <a:spcPts val="5"/>
              </a:spcBef>
            </a:pPr>
            <a:r>
              <a:rPr sz="2000" spc="120" dirty="0">
                <a:latin typeface="Franklin Gothic Medium"/>
                <a:cs typeface="Franklin Gothic Medium"/>
              </a:rPr>
              <a:t>utang usahanya </a:t>
            </a:r>
            <a:r>
              <a:rPr sz="2000" spc="130" dirty="0">
                <a:latin typeface="Franklin Gothic Medium"/>
                <a:cs typeface="Franklin Gothic Medium"/>
              </a:rPr>
              <a:t>sebesar </a:t>
            </a:r>
            <a:r>
              <a:rPr sz="2000" spc="135" dirty="0">
                <a:latin typeface="Franklin Gothic Medium"/>
                <a:cs typeface="Franklin Gothic Medium"/>
              </a:rPr>
              <a:t>Rp.10.000.000 </a:t>
            </a:r>
            <a:r>
              <a:rPr sz="2000" spc="120" dirty="0">
                <a:latin typeface="Franklin Gothic Medium"/>
                <a:cs typeface="Franklin Gothic Medium"/>
              </a:rPr>
              <a:t>kepada </a:t>
            </a:r>
            <a:r>
              <a:rPr sz="2000" spc="80" dirty="0">
                <a:latin typeface="Franklin Gothic Medium"/>
                <a:cs typeface="Franklin Gothic Medium"/>
              </a:rPr>
              <a:t>Toko </a:t>
            </a:r>
            <a:r>
              <a:rPr sz="2000" spc="100" dirty="0">
                <a:latin typeface="Franklin Gothic Medium"/>
                <a:cs typeface="Franklin Gothic Medium"/>
              </a:rPr>
              <a:t>ABC  </a:t>
            </a:r>
            <a:r>
              <a:rPr sz="2000" spc="114" dirty="0">
                <a:latin typeface="Franklin Gothic Medium"/>
                <a:cs typeface="Franklin Gothic Medium"/>
              </a:rPr>
              <a:t>atas </a:t>
            </a:r>
            <a:r>
              <a:rPr sz="2000" spc="130" dirty="0">
                <a:latin typeface="Franklin Gothic Medium"/>
                <a:cs typeface="Franklin Gothic Medium"/>
              </a:rPr>
              <a:t>pembelian peralatan </a:t>
            </a:r>
            <a:r>
              <a:rPr sz="2000" spc="125" dirty="0">
                <a:latin typeface="Franklin Gothic Medium"/>
                <a:cs typeface="Franklin Gothic Medium"/>
              </a:rPr>
              <a:t>usaha </a:t>
            </a:r>
            <a:r>
              <a:rPr sz="2000" spc="114" dirty="0">
                <a:latin typeface="Franklin Gothic Medium"/>
                <a:cs typeface="Franklin Gothic Medium"/>
              </a:rPr>
              <a:t>pada </a:t>
            </a:r>
            <a:r>
              <a:rPr sz="2000" spc="130" dirty="0">
                <a:latin typeface="Franklin Gothic Medium"/>
                <a:cs typeface="Franklin Gothic Medium"/>
              </a:rPr>
              <a:t>tanggal </a:t>
            </a:r>
            <a:r>
              <a:rPr sz="2000" dirty="0">
                <a:latin typeface="Franklin Gothic Medium"/>
                <a:cs typeface="Franklin Gothic Medium"/>
              </a:rPr>
              <a:t>6 </a:t>
            </a:r>
            <a:r>
              <a:rPr sz="2000" spc="120" dirty="0">
                <a:latin typeface="Franklin Gothic Medium"/>
                <a:cs typeface="Franklin Gothic Medium"/>
              </a:rPr>
              <a:t>April</a:t>
            </a:r>
            <a:r>
              <a:rPr sz="2000" spc="275" dirty="0">
                <a:latin typeface="Franklin Gothic Medium"/>
                <a:cs typeface="Franklin Gothic Medium"/>
              </a:rPr>
              <a:t> </a:t>
            </a:r>
            <a:r>
              <a:rPr sz="2000" spc="110" dirty="0">
                <a:latin typeface="Franklin Gothic Medium"/>
                <a:cs typeface="Franklin Gothic Medium"/>
              </a:rPr>
              <a:t>2012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0" spc="1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TRANSAKSI</a:t>
            </a:r>
            <a:r>
              <a:rPr sz="3200" b="0" spc="3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b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</a:t>
            </a:r>
            <a:endParaRPr sz="3200">
              <a:latin typeface="Franklin Gothic Medium"/>
              <a:cs typeface="Franklin Gothic Medium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1625" y="3541776"/>
          <a:ext cx="8378824" cy="2360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17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10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71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09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5285">
                <a:tc gridSpan="2">
                  <a:txBody>
                    <a:bodyPr/>
                    <a:lstStyle/>
                    <a:p>
                      <a:pPr marL="70485">
                        <a:lnSpc>
                          <a:spcPts val="2795"/>
                        </a:lnSpc>
                      </a:pPr>
                      <a:r>
                        <a:rPr sz="2400" b="1" spc="-30" dirty="0">
                          <a:latin typeface="Calibri"/>
                          <a:cs typeface="Calibri"/>
                        </a:rPr>
                        <a:t>Tanggal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12611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Keterangan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Ref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79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Jumlah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655">
                <a:tc gridSpan="2"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2012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Debet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Kredit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654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April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Utang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Usaha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10,000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Kas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10,000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1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480695" indent="68580">
                        <a:lnSpc>
                          <a:spcPts val="2900"/>
                        </a:lnSpc>
                        <a:spcBef>
                          <a:spcPts val="80"/>
                        </a:spcBef>
                      </a:pPr>
                      <a:r>
                        <a:rPr sz="2400" i="1" spc="-5" dirty="0">
                          <a:latin typeface="Times New Roman"/>
                          <a:cs typeface="Times New Roman"/>
                        </a:rPr>
                        <a:t>(Mencatat</a:t>
                      </a:r>
                      <a:r>
                        <a:rPr sz="2400" i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dirty="0">
                          <a:latin typeface="Times New Roman"/>
                          <a:cs typeface="Times New Roman"/>
                        </a:rPr>
                        <a:t>pembayaran  utang</a:t>
                      </a:r>
                      <a:r>
                        <a:rPr sz="24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dirty="0">
                          <a:latin typeface="Times New Roman"/>
                          <a:cs typeface="Times New Roman"/>
                        </a:rPr>
                        <a:t>usaha)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A716F7-6B1C-43BB-B65B-20AD0D13BE0B}"/>
              </a:ext>
            </a:extLst>
          </p:cNvPr>
          <p:cNvSpPr txBox="1"/>
          <p:nvPr/>
        </p:nvSpPr>
        <p:spPr>
          <a:xfrm>
            <a:off x="5094286" y="3133062"/>
            <a:ext cx="3586163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Dicatat</a:t>
            </a:r>
            <a:r>
              <a:rPr lang="en-US" b="1" i="1" dirty="0"/>
              <a:t> </a:t>
            </a:r>
            <a:r>
              <a:rPr lang="en-US" b="1" i="1" dirty="0" err="1"/>
              <a:t>dalam</a:t>
            </a:r>
            <a:r>
              <a:rPr lang="en-US" b="1" i="1" dirty="0"/>
              <a:t> </a:t>
            </a:r>
            <a:r>
              <a:rPr lang="en-US" b="1" i="1" dirty="0" err="1"/>
              <a:t>Ribuan</a:t>
            </a:r>
            <a:r>
              <a:rPr lang="en-US" b="1" i="1" dirty="0"/>
              <a:t> Rupiah</a:t>
            </a:r>
            <a:endParaRPr lang="en-ID" b="1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635251"/>
            <a:ext cx="8831580" cy="5044440"/>
          </a:xfrm>
          <a:custGeom>
            <a:avLst/>
            <a:gdLst/>
            <a:ahLst/>
            <a:cxnLst/>
            <a:rect l="l" t="t" r="r" b="b"/>
            <a:pathLst>
              <a:path w="8831580" h="5044440">
                <a:moveTo>
                  <a:pt x="0" y="5044440"/>
                </a:moveTo>
                <a:lnTo>
                  <a:pt x="8831580" y="5044440"/>
                </a:lnTo>
                <a:lnTo>
                  <a:pt x="8831580" y="0"/>
                </a:lnTo>
                <a:lnTo>
                  <a:pt x="0" y="0"/>
                </a:lnTo>
                <a:lnTo>
                  <a:pt x="0" y="504444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5459" y="1744421"/>
            <a:ext cx="809752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19DD1"/>
              </a:buClr>
              <a:buFont typeface="Wingdings 2"/>
              <a:buChar char=""/>
              <a:tabLst>
                <a:tab pos="241300" algn="l"/>
              </a:tabLst>
            </a:pPr>
            <a:r>
              <a:rPr sz="2000" spc="110" dirty="0">
                <a:solidFill>
                  <a:srgbClr val="232852"/>
                </a:solidFill>
                <a:latin typeface="Franklin Gothic Medium"/>
                <a:cs typeface="Franklin Gothic Medium"/>
              </a:rPr>
              <a:t>Tanggal </a:t>
            </a:r>
            <a:r>
              <a:rPr sz="2000" spc="75" dirty="0">
                <a:solidFill>
                  <a:srgbClr val="232852"/>
                </a:solidFill>
                <a:latin typeface="Franklin Gothic Medium"/>
                <a:cs typeface="Franklin Gothic Medium"/>
              </a:rPr>
              <a:t>28 </a:t>
            </a:r>
            <a:r>
              <a:rPr sz="2000" spc="120" dirty="0">
                <a:solidFill>
                  <a:srgbClr val="232852"/>
                </a:solidFill>
                <a:latin typeface="Franklin Gothic Medium"/>
                <a:cs typeface="Franklin Gothic Medium"/>
              </a:rPr>
              <a:t>April </a:t>
            </a:r>
            <a:r>
              <a:rPr sz="2000" spc="114" dirty="0">
                <a:solidFill>
                  <a:srgbClr val="232852"/>
                </a:solidFill>
                <a:latin typeface="Franklin Gothic Medium"/>
                <a:cs typeface="Franklin Gothic Medium"/>
              </a:rPr>
              <a:t>2012, </a:t>
            </a:r>
            <a:r>
              <a:rPr sz="2000" spc="110" dirty="0">
                <a:solidFill>
                  <a:srgbClr val="232852"/>
                </a:solidFill>
                <a:latin typeface="Franklin Gothic Medium"/>
                <a:cs typeface="Franklin Gothic Medium"/>
              </a:rPr>
              <a:t>PT.Terang </a:t>
            </a:r>
            <a:r>
              <a:rPr sz="2000" spc="120" dirty="0">
                <a:solidFill>
                  <a:srgbClr val="232852"/>
                </a:solidFill>
                <a:latin typeface="Franklin Gothic Medium"/>
                <a:cs typeface="Franklin Gothic Medium"/>
              </a:rPr>
              <a:t>Dunia</a:t>
            </a:r>
            <a:r>
              <a:rPr sz="2000" spc="550" dirty="0">
                <a:solidFill>
                  <a:srgbClr val="232852"/>
                </a:solidFill>
                <a:latin typeface="Franklin Gothic Medium"/>
                <a:cs typeface="Franklin Gothic Medium"/>
              </a:rPr>
              <a:t> </a:t>
            </a:r>
            <a:r>
              <a:rPr sz="2000" spc="130" dirty="0">
                <a:solidFill>
                  <a:srgbClr val="232852"/>
                </a:solidFill>
                <a:latin typeface="Franklin Gothic Medium"/>
                <a:cs typeface="Franklin Gothic Medium"/>
              </a:rPr>
              <a:t>menerima</a:t>
            </a:r>
            <a:endParaRPr sz="2000">
              <a:latin typeface="Franklin Gothic Medium"/>
              <a:cs typeface="Franklin Gothic Medium"/>
            </a:endParaRPr>
          </a:p>
          <a:p>
            <a:pPr marL="241300" marR="5080">
              <a:lnSpc>
                <a:spcPct val="100000"/>
              </a:lnSpc>
              <a:spcBef>
                <a:spcPts val="5"/>
              </a:spcBef>
            </a:pPr>
            <a:r>
              <a:rPr sz="2000" spc="125" dirty="0">
                <a:solidFill>
                  <a:srgbClr val="232852"/>
                </a:solidFill>
                <a:latin typeface="Franklin Gothic Medium"/>
                <a:cs typeface="Franklin Gothic Medium"/>
              </a:rPr>
              <a:t>pembayaran </a:t>
            </a:r>
            <a:r>
              <a:rPr sz="2000" spc="130" dirty="0">
                <a:solidFill>
                  <a:srgbClr val="232852"/>
                </a:solidFill>
                <a:latin typeface="Franklin Gothic Medium"/>
                <a:cs typeface="Franklin Gothic Medium"/>
              </a:rPr>
              <a:t>sebagian </a:t>
            </a:r>
            <a:r>
              <a:rPr sz="2000" spc="125" dirty="0">
                <a:solidFill>
                  <a:srgbClr val="232852"/>
                </a:solidFill>
                <a:latin typeface="Franklin Gothic Medium"/>
                <a:cs typeface="Franklin Gothic Medium"/>
              </a:rPr>
              <a:t>piutang usaha </a:t>
            </a:r>
            <a:r>
              <a:rPr sz="2000" spc="105" dirty="0">
                <a:solidFill>
                  <a:srgbClr val="232852"/>
                </a:solidFill>
                <a:latin typeface="Franklin Gothic Medium"/>
                <a:cs typeface="Franklin Gothic Medium"/>
              </a:rPr>
              <a:t>PT.Jaya </a:t>
            </a:r>
            <a:r>
              <a:rPr sz="2000" spc="120" dirty="0">
                <a:solidFill>
                  <a:srgbClr val="232852"/>
                </a:solidFill>
                <a:latin typeface="Franklin Gothic Medium"/>
                <a:cs typeface="Franklin Gothic Medium"/>
              </a:rPr>
              <a:t>Makmur </a:t>
            </a:r>
            <a:r>
              <a:rPr sz="2000" spc="125" dirty="0">
                <a:solidFill>
                  <a:srgbClr val="232852"/>
                </a:solidFill>
                <a:latin typeface="Franklin Gothic Medium"/>
                <a:cs typeface="Franklin Gothic Medium"/>
              </a:rPr>
              <a:t>sebesar  </a:t>
            </a:r>
            <a:r>
              <a:rPr sz="2000" spc="140" dirty="0">
                <a:solidFill>
                  <a:srgbClr val="232852"/>
                </a:solidFill>
                <a:latin typeface="Franklin Gothic Medium"/>
                <a:cs typeface="Franklin Gothic Medium"/>
              </a:rPr>
              <a:t>Rp.12.000.000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232852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0" spc="1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TRANSAKSI</a:t>
            </a:r>
            <a:r>
              <a:rPr sz="3200" b="0" spc="3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b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</a:t>
            </a:r>
            <a:endParaRPr sz="3200">
              <a:latin typeface="Franklin Gothic Medium"/>
              <a:cs typeface="Franklin Gothic Medium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1625" y="3197225"/>
          <a:ext cx="8378824" cy="2550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17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10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71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09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5285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400" b="1" spc="-30" dirty="0">
                          <a:latin typeface="Calibri"/>
                          <a:cs typeface="Calibri"/>
                        </a:rPr>
                        <a:t>Tanggal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261110">
                        <a:lnSpc>
                          <a:spcPct val="100000"/>
                        </a:lnSpc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Keterangan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Ref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79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Jumlah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56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4099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Debet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04165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Kredit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284">
                <a:tc gridSpan="2">
                  <a:txBody>
                    <a:bodyPr/>
                    <a:lstStyle/>
                    <a:p>
                      <a:pPr marL="241300">
                        <a:lnSpc>
                          <a:spcPts val="279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2012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8890">
                        <a:lnSpc>
                          <a:spcPts val="279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April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279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28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ts val="2795"/>
                        </a:lnSpc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Kas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279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12,000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279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Piutang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Usaha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ts val="279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12,000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1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2400" i="1" dirty="0">
                          <a:latin typeface="Times New Roman"/>
                          <a:cs typeface="Times New Roman"/>
                        </a:rPr>
                        <a:t>(Mencatat</a:t>
                      </a:r>
                      <a:r>
                        <a:rPr sz="24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dirty="0">
                          <a:latin typeface="Times New Roman"/>
                          <a:cs typeface="Times New Roman"/>
                        </a:rPr>
                        <a:t>penerimaan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2830"/>
                        </a:lnSpc>
                        <a:spcBef>
                          <a:spcPts val="25"/>
                        </a:spcBef>
                      </a:pPr>
                      <a:r>
                        <a:rPr sz="2400" i="1" dirty="0">
                          <a:latin typeface="Times New Roman"/>
                          <a:cs typeface="Times New Roman"/>
                        </a:rPr>
                        <a:t>piutang</a:t>
                      </a:r>
                      <a:r>
                        <a:rPr sz="24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dirty="0">
                          <a:latin typeface="Times New Roman"/>
                          <a:cs typeface="Times New Roman"/>
                        </a:rPr>
                        <a:t>usaha)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CCA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BA3FC8-1372-4B34-B0B1-D0EBBE9D4A32}"/>
              </a:ext>
            </a:extLst>
          </p:cNvPr>
          <p:cNvSpPr txBox="1"/>
          <p:nvPr/>
        </p:nvSpPr>
        <p:spPr>
          <a:xfrm>
            <a:off x="5094286" y="2813315"/>
            <a:ext cx="3586163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Dicatat</a:t>
            </a:r>
            <a:r>
              <a:rPr lang="en-US" b="1" i="1" dirty="0"/>
              <a:t> </a:t>
            </a:r>
            <a:r>
              <a:rPr lang="en-US" b="1" i="1" dirty="0" err="1"/>
              <a:t>dalam</a:t>
            </a:r>
            <a:r>
              <a:rPr lang="en-US" b="1" i="1" dirty="0"/>
              <a:t> </a:t>
            </a:r>
            <a:r>
              <a:rPr lang="en-US" b="1" i="1" dirty="0" err="1"/>
              <a:t>Ribuan</a:t>
            </a:r>
            <a:r>
              <a:rPr lang="en-US" b="1" i="1" dirty="0"/>
              <a:t> Rupiah</a:t>
            </a:r>
            <a:endParaRPr lang="en-ID" b="1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635251"/>
            <a:ext cx="8831580" cy="5044440"/>
          </a:xfrm>
          <a:custGeom>
            <a:avLst/>
            <a:gdLst/>
            <a:ahLst/>
            <a:cxnLst/>
            <a:rect l="l" t="t" r="r" b="b"/>
            <a:pathLst>
              <a:path w="8831580" h="5044440">
                <a:moveTo>
                  <a:pt x="0" y="5044440"/>
                </a:moveTo>
                <a:lnTo>
                  <a:pt x="8831580" y="5044440"/>
                </a:lnTo>
                <a:lnTo>
                  <a:pt x="8831580" y="0"/>
                </a:lnTo>
                <a:lnTo>
                  <a:pt x="0" y="0"/>
                </a:lnTo>
                <a:lnTo>
                  <a:pt x="0" y="5044440"/>
                </a:lnTo>
                <a:close/>
              </a:path>
            </a:pathLst>
          </a:custGeom>
          <a:solidFill>
            <a:srgbClr val="C7C7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5459" y="1744421"/>
            <a:ext cx="7992109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797979"/>
              </a:buClr>
              <a:buFont typeface="Wingdings 2"/>
              <a:buChar char=""/>
              <a:tabLst>
                <a:tab pos="241300" algn="l"/>
              </a:tabLst>
            </a:pPr>
            <a:r>
              <a:rPr sz="2000" spc="110" dirty="0">
                <a:solidFill>
                  <a:srgbClr val="D1282D"/>
                </a:solidFill>
                <a:latin typeface="Franklin Gothic Medium"/>
                <a:cs typeface="Franklin Gothic Medium"/>
              </a:rPr>
              <a:t>Tanggal </a:t>
            </a:r>
            <a:r>
              <a:rPr sz="2000" spc="75" dirty="0">
                <a:solidFill>
                  <a:srgbClr val="D1282D"/>
                </a:solidFill>
                <a:latin typeface="Franklin Gothic Medium"/>
                <a:cs typeface="Franklin Gothic Medium"/>
              </a:rPr>
              <a:t>30 </a:t>
            </a:r>
            <a:r>
              <a:rPr sz="2000" spc="120" dirty="0">
                <a:solidFill>
                  <a:srgbClr val="D1282D"/>
                </a:solidFill>
                <a:latin typeface="Franklin Gothic Medium"/>
                <a:cs typeface="Franklin Gothic Medium"/>
              </a:rPr>
              <a:t>April </a:t>
            </a:r>
            <a:r>
              <a:rPr sz="2000" spc="114" dirty="0">
                <a:solidFill>
                  <a:srgbClr val="D1282D"/>
                </a:solidFill>
                <a:latin typeface="Franklin Gothic Medium"/>
                <a:cs typeface="Franklin Gothic Medium"/>
              </a:rPr>
              <a:t>2012, </a:t>
            </a:r>
            <a:r>
              <a:rPr sz="2000" spc="110" dirty="0">
                <a:solidFill>
                  <a:srgbClr val="D1282D"/>
                </a:solidFill>
                <a:latin typeface="Franklin Gothic Medium"/>
                <a:cs typeface="Franklin Gothic Medium"/>
              </a:rPr>
              <a:t>PT.Terang </a:t>
            </a:r>
            <a:r>
              <a:rPr sz="2000" spc="120" dirty="0">
                <a:solidFill>
                  <a:srgbClr val="D1282D"/>
                </a:solidFill>
                <a:latin typeface="Franklin Gothic Medium"/>
                <a:cs typeface="Franklin Gothic Medium"/>
              </a:rPr>
              <a:t>Dunia </a:t>
            </a:r>
            <a:r>
              <a:rPr sz="2000" spc="130" dirty="0">
                <a:solidFill>
                  <a:srgbClr val="D1282D"/>
                </a:solidFill>
                <a:latin typeface="Franklin Gothic Medium"/>
                <a:cs typeface="Franklin Gothic Medium"/>
              </a:rPr>
              <a:t>membagikan</a:t>
            </a:r>
            <a:r>
              <a:rPr sz="2000" spc="695" dirty="0">
                <a:solidFill>
                  <a:srgbClr val="D1282D"/>
                </a:solidFill>
                <a:latin typeface="Franklin Gothic Medium"/>
                <a:cs typeface="Franklin Gothic Medium"/>
              </a:rPr>
              <a:t> </a:t>
            </a:r>
            <a:r>
              <a:rPr sz="2000" spc="130" dirty="0">
                <a:solidFill>
                  <a:srgbClr val="D1282D"/>
                </a:solidFill>
                <a:latin typeface="Franklin Gothic Medium"/>
                <a:cs typeface="Franklin Gothic Medium"/>
              </a:rPr>
              <a:t>dividen</a:t>
            </a:r>
            <a:endParaRPr sz="2000">
              <a:latin typeface="Franklin Gothic Medium"/>
              <a:cs typeface="Franklin Gothic Medium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spc="125" dirty="0">
                <a:solidFill>
                  <a:srgbClr val="D1282D"/>
                </a:solidFill>
                <a:latin typeface="Franklin Gothic Medium"/>
                <a:cs typeface="Franklin Gothic Medium"/>
              </a:rPr>
              <a:t>sebesar </a:t>
            </a:r>
            <a:r>
              <a:rPr sz="2000" spc="140" dirty="0">
                <a:solidFill>
                  <a:srgbClr val="D1282D"/>
                </a:solidFill>
                <a:latin typeface="Franklin Gothic Medium"/>
                <a:cs typeface="Franklin Gothic Medium"/>
              </a:rPr>
              <a:t>Rp.5.000.000 </a:t>
            </a:r>
            <a:r>
              <a:rPr sz="2000" spc="120" dirty="0">
                <a:solidFill>
                  <a:srgbClr val="D1282D"/>
                </a:solidFill>
                <a:latin typeface="Franklin Gothic Medium"/>
                <a:cs typeface="Franklin Gothic Medium"/>
              </a:rPr>
              <a:t>kepada </a:t>
            </a:r>
            <a:r>
              <a:rPr sz="2000" spc="130" dirty="0">
                <a:solidFill>
                  <a:srgbClr val="D1282D"/>
                </a:solidFill>
                <a:latin typeface="Franklin Gothic Medium"/>
                <a:cs typeface="Franklin Gothic Medium"/>
              </a:rPr>
              <a:t>pemegang</a:t>
            </a:r>
            <a:r>
              <a:rPr sz="2000" spc="695" dirty="0">
                <a:solidFill>
                  <a:srgbClr val="D1282D"/>
                </a:solidFill>
                <a:latin typeface="Franklin Gothic Medium"/>
                <a:cs typeface="Franklin Gothic Medium"/>
              </a:rPr>
              <a:t> </a:t>
            </a:r>
            <a:r>
              <a:rPr sz="2000" spc="125" dirty="0">
                <a:solidFill>
                  <a:srgbClr val="D1282D"/>
                </a:solidFill>
                <a:latin typeface="Franklin Gothic Medium"/>
                <a:cs typeface="Franklin Gothic Medium"/>
              </a:rPr>
              <a:t>saham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D1282D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0" spc="1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TRANSAKSI</a:t>
            </a:r>
            <a:r>
              <a:rPr sz="3200" b="0" spc="3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b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endParaRPr sz="3200">
              <a:latin typeface="Franklin Gothic Medium"/>
              <a:cs typeface="Franklin Gothic Medium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1625" y="3541776"/>
          <a:ext cx="8378824" cy="2360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17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10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71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09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5285">
                <a:tc gridSpan="2">
                  <a:txBody>
                    <a:bodyPr/>
                    <a:lstStyle/>
                    <a:p>
                      <a:pPr marL="70485">
                        <a:lnSpc>
                          <a:spcPts val="2795"/>
                        </a:lnSpc>
                      </a:pPr>
                      <a:r>
                        <a:rPr sz="2400" b="1" spc="-30" dirty="0">
                          <a:latin typeface="Calibri"/>
                          <a:cs typeface="Calibri"/>
                        </a:rPr>
                        <a:t>Tanggal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12611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Keterangan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Ref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79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Jumlah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655">
                <a:tc gridSpan="2"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2012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Debet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Kredit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654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April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30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Deviden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5,000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Kas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5,000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1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649605" indent="68580">
                        <a:lnSpc>
                          <a:spcPts val="2900"/>
                        </a:lnSpc>
                        <a:spcBef>
                          <a:spcPts val="80"/>
                        </a:spcBef>
                      </a:pPr>
                      <a:r>
                        <a:rPr sz="2400" i="1" spc="-5" dirty="0">
                          <a:latin typeface="Times New Roman"/>
                          <a:cs typeface="Times New Roman"/>
                        </a:rPr>
                        <a:t>(Mencatat</a:t>
                      </a:r>
                      <a:r>
                        <a:rPr sz="2400" i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dirty="0">
                          <a:latin typeface="Times New Roman"/>
                          <a:cs typeface="Times New Roman"/>
                        </a:rPr>
                        <a:t>pembagian  deviden</a:t>
                      </a:r>
                      <a:r>
                        <a:rPr sz="24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dirty="0">
                          <a:latin typeface="Times New Roman"/>
                          <a:cs typeface="Times New Roman"/>
                        </a:rPr>
                        <a:t>tunai)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7C7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4BF90A30-5354-4769-A43D-67CCB3AE972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859833" y="5986105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743E06-0E29-42D1-AA85-87595015EA52}"/>
              </a:ext>
            </a:extLst>
          </p:cNvPr>
          <p:cNvSpPr txBox="1"/>
          <p:nvPr/>
        </p:nvSpPr>
        <p:spPr>
          <a:xfrm>
            <a:off x="5094286" y="3076790"/>
            <a:ext cx="3586163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Dicatat</a:t>
            </a:r>
            <a:r>
              <a:rPr lang="en-US" b="1" i="1" dirty="0"/>
              <a:t> </a:t>
            </a:r>
            <a:r>
              <a:rPr lang="en-US" b="1" i="1" dirty="0" err="1"/>
              <a:t>dalam</a:t>
            </a:r>
            <a:r>
              <a:rPr lang="en-US" b="1" i="1" dirty="0"/>
              <a:t> </a:t>
            </a:r>
            <a:r>
              <a:rPr lang="en-US" b="1" i="1" dirty="0" err="1"/>
              <a:t>Ribuan</a:t>
            </a:r>
            <a:r>
              <a:rPr lang="en-US" b="1" i="1" dirty="0"/>
              <a:t> Rupiah</a:t>
            </a:r>
            <a:endParaRPr lang="en-ID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976" y="2831414"/>
            <a:ext cx="486283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0" b="0" spc="-5" dirty="0">
                <a:solidFill>
                  <a:srgbClr val="252525"/>
                </a:solidFill>
                <a:latin typeface="Impact"/>
                <a:cs typeface="Impact"/>
              </a:rPr>
              <a:t>Latihan </a:t>
            </a:r>
            <a:r>
              <a:rPr sz="6000" b="0" dirty="0">
                <a:solidFill>
                  <a:srgbClr val="252525"/>
                </a:solidFill>
                <a:latin typeface="Impact"/>
                <a:cs typeface="Impact"/>
              </a:rPr>
              <a:t>soal</a:t>
            </a:r>
            <a:r>
              <a:rPr sz="6000" b="0" spc="-8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6000" b="0" spc="-5" dirty="0">
                <a:solidFill>
                  <a:srgbClr val="252525"/>
                </a:solidFill>
                <a:latin typeface="Impact"/>
                <a:cs typeface="Impact"/>
              </a:rPr>
              <a:t>5.2</a:t>
            </a:r>
            <a:endParaRPr sz="6000">
              <a:latin typeface="Impact"/>
              <a:cs typeface="Impact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6000" b="0" dirty="0">
                <a:solidFill>
                  <a:srgbClr val="252525"/>
                </a:solidFill>
                <a:latin typeface="Impact"/>
                <a:cs typeface="Impact"/>
              </a:rPr>
              <a:t>hal</a:t>
            </a:r>
            <a:r>
              <a:rPr sz="6000" b="0" spc="-1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6000" b="0" dirty="0">
                <a:solidFill>
                  <a:srgbClr val="252525"/>
                </a:solidFill>
                <a:latin typeface="Impact"/>
                <a:cs typeface="Impact"/>
              </a:rPr>
              <a:t>78</a:t>
            </a:r>
            <a:endParaRPr sz="60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0161" y="761"/>
            <a:ext cx="2514600" cy="3810000"/>
          </a:xfrm>
          <a:custGeom>
            <a:avLst/>
            <a:gdLst/>
            <a:ahLst/>
            <a:cxnLst/>
            <a:rect l="l" t="t" r="r" b="b"/>
            <a:pathLst>
              <a:path w="2514600" h="3810000">
                <a:moveTo>
                  <a:pt x="0" y="3810000"/>
                </a:moveTo>
                <a:lnTo>
                  <a:pt x="2514600" y="3810000"/>
                </a:lnTo>
                <a:lnTo>
                  <a:pt x="25146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961" y="761"/>
            <a:ext cx="2590800" cy="3810000"/>
          </a:xfrm>
          <a:custGeom>
            <a:avLst/>
            <a:gdLst/>
            <a:ahLst/>
            <a:cxnLst/>
            <a:rect l="l" t="t" r="r" b="b"/>
            <a:pathLst>
              <a:path w="2590800" h="3810000">
                <a:moveTo>
                  <a:pt x="0" y="3810000"/>
                </a:moveTo>
                <a:lnTo>
                  <a:pt x="2590800" y="3810000"/>
                </a:lnTo>
                <a:lnTo>
                  <a:pt x="25908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ln w="25908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6629400" cy="6858000"/>
          </a:xfrm>
          <a:custGeom>
            <a:avLst/>
            <a:gdLst/>
            <a:ahLst/>
            <a:cxnLst/>
            <a:rect l="l" t="t" r="r" b="b"/>
            <a:pathLst>
              <a:path w="6629400" h="6858000">
                <a:moveTo>
                  <a:pt x="0" y="6858000"/>
                </a:moveTo>
                <a:lnTo>
                  <a:pt x="6629400" y="6858000"/>
                </a:lnTo>
                <a:lnTo>
                  <a:pt x="662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6629400" cy="6858000"/>
          </a:xfrm>
          <a:custGeom>
            <a:avLst/>
            <a:gdLst/>
            <a:ahLst/>
            <a:cxnLst/>
            <a:rect l="l" t="t" r="r" b="b"/>
            <a:pathLst>
              <a:path w="6629400" h="6858000">
                <a:moveTo>
                  <a:pt x="0" y="6858000"/>
                </a:moveTo>
                <a:lnTo>
                  <a:pt x="6629400" y="6858000"/>
                </a:lnTo>
                <a:lnTo>
                  <a:pt x="662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9032" y="243585"/>
            <a:ext cx="22148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solidFill>
                  <a:srgbClr val="DCE6F1"/>
                </a:solidFill>
                <a:latin typeface="Calibri"/>
                <a:cs typeface="Calibri"/>
              </a:rPr>
              <a:t>Be</a:t>
            </a:r>
            <a:r>
              <a:rPr sz="6000" b="0" spc="-55" dirty="0">
                <a:solidFill>
                  <a:srgbClr val="DCE6F1"/>
                </a:solidFill>
                <a:latin typeface="Calibri"/>
                <a:cs typeface="Calibri"/>
              </a:rPr>
              <a:t>n</a:t>
            </a:r>
            <a:r>
              <a:rPr sz="6000" b="0" dirty="0">
                <a:solidFill>
                  <a:srgbClr val="DCE6F1"/>
                </a:solidFill>
                <a:latin typeface="Calibri"/>
                <a:cs typeface="Calibri"/>
              </a:rPr>
              <a:t>tuk  </a:t>
            </a:r>
            <a:r>
              <a:rPr sz="6000" b="0" spc="-25" dirty="0">
                <a:solidFill>
                  <a:srgbClr val="DCE6F1"/>
                </a:solidFill>
                <a:latin typeface="Calibri"/>
                <a:cs typeface="Calibri"/>
              </a:rPr>
              <a:t>Akun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29400" y="3813046"/>
            <a:ext cx="2514599" cy="304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87751" y="3886961"/>
            <a:ext cx="2351405" cy="0"/>
          </a:xfrm>
          <a:custGeom>
            <a:avLst/>
            <a:gdLst/>
            <a:ahLst/>
            <a:cxnLst/>
            <a:rect l="l" t="t" r="r" b="b"/>
            <a:pathLst>
              <a:path w="2351404">
                <a:moveTo>
                  <a:pt x="0" y="0"/>
                </a:moveTo>
                <a:lnTo>
                  <a:pt x="2351404" y="0"/>
                </a:lnTo>
              </a:path>
            </a:pathLst>
          </a:custGeom>
          <a:ln w="5943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6844" y="3886961"/>
            <a:ext cx="2353310" cy="0"/>
          </a:xfrm>
          <a:custGeom>
            <a:avLst/>
            <a:gdLst/>
            <a:ahLst/>
            <a:cxnLst/>
            <a:rect l="l" t="t" r="r" b="b"/>
            <a:pathLst>
              <a:path w="2353310">
                <a:moveTo>
                  <a:pt x="0" y="0"/>
                </a:moveTo>
                <a:lnTo>
                  <a:pt x="2353056" y="0"/>
                </a:lnTo>
              </a:path>
            </a:pathLst>
          </a:custGeom>
          <a:ln w="5943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0" y="3886200"/>
            <a:ext cx="1905" cy="2667000"/>
          </a:xfrm>
          <a:custGeom>
            <a:avLst/>
            <a:gdLst/>
            <a:ahLst/>
            <a:cxnLst/>
            <a:rect l="l" t="t" r="r" b="b"/>
            <a:pathLst>
              <a:path w="1905" h="2667000">
                <a:moveTo>
                  <a:pt x="1650" y="0"/>
                </a:moveTo>
                <a:lnTo>
                  <a:pt x="0" y="2667000"/>
                </a:lnTo>
              </a:path>
            </a:pathLst>
          </a:custGeom>
          <a:ln w="7619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5003" y="2485644"/>
            <a:ext cx="4048505" cy="1526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26107" y="2656154"/>
            <a:ext cx="21501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7050" algn="l"/>
              </a:tabLst>
            </a:pPr>
            <a:r>
              <a:rPr sz="5400" b="1" dirty="0">
                <a:latin typeface="Calibri"/>
                <a:cs typeface="Calibri"/>
              </a:rPr>
              <a:t>A</a:t>
            </a:r>
            <a:r>
              <a:rPr sz="5400" b="1" spc="-60" dirty="0">
                <a:latin typeface="Calibri"/>
                <a:cs typeface="Calibri"/>
              </a:rPr>
              <a:t>k</a:t>
            </a:r>
            <a:r>
              <a:rPr sz="5400" b="1" dirty="0">
                <a:latin typeface="Calibri"/>
                <a:cs typeface="Calibri"/>
              </a:rPr>
              <a:t>un	T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939" y="4202048"/>
            <a:ext cx="957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DEBET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4575" y="4203903"/>
            <a:ext cx="1059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KREDIT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04800"/>
            <a:ext cx="8229600" cy="990600"/>
          </a:xfrm>
          <a:custGeom>
            <a:avLst/>
            <a:gdLst/>
            <a:ahLst/>
            <a:cxnLst/>
            <a:rect l="l" t="t" r="r" b="b"/>
            <a:pathLst>
              <a:path w="8229600" h="990600">
                <a:moveTo>
                  <a:pt x="0" y="990600"/>
                </a:moveTo>
                <a:lnTo>
                  <a:pt x="8229600" y="990600"/>
                </a:lnTo>
                <a:lnTo>
                  <a:pt x="8229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65759"/>
            <a:ext cx="8229600" cy="9296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1557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910"/>
              </a:spcBef>
            </a:pPr>
            <a:r>
              <a:rPr sz="4000" b="0" spc="-55" dirty="0">
                <a:solidFill>
                  <a:srgbClr val="1F487C"/>
                </a:solidFill>
                <a:latin typeface="Arial"/>
                <a:cs typeface="Arial"/>
              </a:rPr>
              <a:t>PT </a:t>
            </a:r>
            <a:r>
              <a:rPr sz="4000" b="0" spc="-70" dirty="0">
                <a:solidFill>
                  <a:srgbClr val="1F487C"/>
                </a:solidFill>
                <a:latin typeface="Arial"/>
                <a:cs typeface="Arial"/>
              </a:rPr>
              <a:t>ZIG</a:t>
            </a:r>
            <a:r>
              <a:rPr sz="4000" b="0" spc="-4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0" spc="-70" dirty="0">
                <a:solidFill>
                  <a:srgbClr val="1F487C"/>
                </a:solidFill>
                <a:latin typeface="Arial"/>
                <a:cs typeface="Arial"/>
              </a:rPr>
              <a:t>ZAG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1284478"/>
            <a:ext cx="8241030" cy="49644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20955" indent="-457200">
              <a:lnSpc>
                <a:spcPts val="2590"/>
              </a:lnSpc>
              <a:spcBef>
                <a:spcPts val="425"/>
              </a:spcBef>
              <a:buClr>
                <a:srgbClr val="4F81BC"/>
              </a:buClr>
              <a:buSzPct val="85416"/>
              <a:buAutoNum type="arabicPeriod"/>
              <a:tabLst>
                <a:tab pos="469265" algn="l"/>
                <a:tab pos="469900" algn="l"/>
                <a:tab pos="2059305" algn="l"/>
                <a:tab pos="2667635" algn="l"/>
                <a:tab pos="3478529" algn="l"/>
                <a:tab pos="3696335" algn="l"/>
                <a:tab pos="4083685" algn="l"/>
                <a:tab pos="4707255" algn="l"/>
                <a:tab pos="5705475" algn="l"/>
                <a:tab pos="7125970" algn="l"/>
                <a:tab pos="7176134" algn="l"/>
              </a:tabLst>
            </a:pP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10" dirty="0">
                <a:latin typeface="Arial"/>
                <a:cs typeface="Arial"/>
              </a:rPr>
              <a:t>201</a:t>
            </a:r>
            <a:r>
              <a:rPr sz="2400" spc="-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7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amara</a:t>
            </a:r>
            <a:r>
              <a:rPr sz="2400" dirty="0">
                <a:latin typeface="Arial"/>
                <a:cs typeface="Arial"/>
              </a:rPr>
              <a:t>	&amp;		</a:t>
            </a:r>
            <a:r>
              <a:rPr sz="2400" spc="-5" dirty="0">
                <a:latin typeface="Arial"/>
                <a:cs typeface="Arial"/>
              </a:rPr>
              <a:t>K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ina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sebag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		</a:t>
            </a:r>
            <a:r>
              <a:rPr sz="2400" spc="-5" dirty="0">
                <a:latin typeface="Arial"/>
                <a:cs typeface="Arial"/>
              </a:rPr>
              <a:t>pemilik</a:t>
            </a:r>
            <a:r>
              <a:rPr sz="2400" dirty="0">
                <a:latin typeface="Arial"/>
                <a:cs typeface="Arial"/>
              </a:rPr>
              <a:t>,  m</a:t>
            </a:r>
            <a:r>
              <a:rPr sz="2400" spc="-5" dirty="0">
                <a:latin typeface="Arial"/>
                <a:cs typeface="Arial"/>
              </a:rPr>
              <a:t>enye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uang</a:t>
            </a:r>
            <a:r>
              <a:rPr sz="2400" dirty="0">
                <a:latin typeface="Arial"/>
                <a:cs typeface="Arial"/>
              </a:rPr>
              <a:t>		</a:t>
            </a:r>
            <a:r>
              <a:rPr sz="2400" spc="-5" dirty="0">
                <a:latin typeface="Arial"/>
                <a:cs typeface="Arial"/>
              </a:rPr>
              <a:t>tunai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masing</a:t>
            </a:r>
            <a:r>
              <a:rPr sz="2400" dirty="0">
                <a:latin typeface="Arial"/>
                <a:cs typeface="Arial"/>
              </a:rPr>
              <a:t>-m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sing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sebesar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415"/>
              </a:lnSpc>
              <a:tabLst>
                <a:tab pos="1704339" algn="l"/>
                <a:tab pos="2039620" algn="l"/>
                <a:tab pos="2339975" algn="l"/>
                <a:tab pos="2963545" algn="l"/>
                <a:tab pos="4536440" algn="l"/>
                <a:tab pos="5687060" algn="l"/>
                <a:tab pos="6362065" algn="l"/>
              </a:tabLst>
            </a:pPr>
            <a:r>
              <a:rPr sz="2400" spc="-5" dirty="0">
                <a:latin typeface="Arial"/>
                <a:cs typeface="Arial"/>
              </a:rPr>
              <a:t>$90.000	</a:t>
            </a:r>
            <a:r>
              <a:rPr sz="2400" dirty="0">
                <a:latin typeface="Arial"/>
                <a:cs typeface="Arial"/>
              </a:rPr>
              <a:t>&amp;	4	</a:t>
            </a:r>
            <a:r>
              <a:rPr sz="2400" spc="-5" dirty="0">
                <a:latin typeface="Arial"/>
                <a:cs typeface="Arial"/>
              </a:rPr>
              <a:t>unit	kendaraan	</a:t>
            </a:r>
            <a:r>
              <a:rPr sz="2400" dirty="0">
                <a:latin typeface="Arial"/>
                <a:cs typeface="Arial"/>
              </a:rPr>
              <a:t>dengan	nilai	</a:t>
            </a:r>
            <a:r>
              <a:rPr sz="2400" spc="-5" dirty="0">
                <a:latin typeface="Arial"/>
                <a:cs typeface="Arial"/>
              </a:rPr>
              <a:t>$210.000/unit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sebagai setoran modal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saham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ts val="2735"/>
              </a:lnSpc>
              <a:spcBef>
                <a:spcPts val="290"/>
              </a:spcBef>
              <a:buClr>
                <a:srgbClr val="4F81BC"/>
              </a:buClr>
              <a:buSzPct val="85416"/>
              <a:buAutoNum type="arabicPeriod" startAt="2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4/1/2013</a:t>
            </a:r>
            <a:r>
              <a:rPr sz="2400" spc="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PT</a:t>
            </a:r>
            <a:r>
              <a:rPr sz="240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Zig</a:t>
            </a:r>
            <a:r>
              <a:rPr sz="2400" spc="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Zag</a:t>
            </a:r>
            <a:r>
              <a:rPr sz="2400" spc="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memperoleh</a:t>
            </a:r>
            <a:r>
              <a:rPr sz="2400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kredit</a:t>
            </a:r>
            <a:r>
              <a:rPr sz="2400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usaha</a:t>
            </a:r>
            <a:r>
              <a:rPr sz="2400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dari</a:t>
            </a:r>
            <a:r>
              <a:rPr sz="2400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BCA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735"/>
              </a:lnSpc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$250.000 dengan jaminan BPKB</a:t>
            </a:r>
            <a:r>
              <a:rPr sz="240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kendaraan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ts val="2735"/>
              </a:lnSpc>
              <a:spcBef>
                <a:spcPts val="290"/>
              </a:spcBef>
              <a:buClr>
                <a:srgbClr val="4F81BC"/>
              </a:buClr>
              <a:buSzPct val="85416"/>
              <a:buAutoNum type="arabicPeriod" startAt="3"/>
              <a:tabLst>
                <a:tab pos="469265" algn="l"/>
                <a:tab pos="469900" algn="l"/>
                <a:tab pos="1814195" algn="l"/>
                <a:tab pos="3413125" algn="l"/>
                <a:tab pos="4279900" algn="l"/>
                <a:tab pos="5287645" algn="l"/>
                <a:tab pos="6273800" algn="l"/>
                <a:tab pos="7125970" algn="l"/>
              </a:tabLst>
            </a:pPr>
            <a:r>
              <a:rPr sz="2400" spc="-5" dirty="0">
                <a:latin typeface="Arial"/>
                <a:cs typeface="Arial"/>
              </a:rPr>
              <a:t>5/1/2013	</a:t>
            </a:r>
            <a:r>
              <a:rPr sz="2400" dirty="0">
                <a:latin typeface="Arial"/>
                <a:cs typeface="Arial"/>
              </a:rPr>
              <a:t>Membayar	</a:t>
            </a:r>
            <a:r>
              <a:rPr sz="2400" spc="-5" dirty="0">
                <a:latin typeface="Arial"/>
                <a:cs typeface="Arial"/>
              </a:rPr>
              <a:t>sewa	</a:t>
            </a:r>
            <a:r>
              <a:rPr sz="2400" dirty="0">
                <a:latin typeface="Arial"/>
                <a:cs typeface="Arial"/>
              </a:rPr>
              <a:t>kantor	</a:t>
            </a:r>
            <a:r>
              <a:rPr sz="2400" spc="-5" dirty="0">
                <a:latin typeface="Arial"/>
                <a:cs typeface="Arial"/>
              </a:rPr>
              <a:t>(biaya	ruko)	sebesar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$4.000 selama 1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bulan</a:t>
            </a:r>
            <a:endParaRPr sz="2400">
              <a:latin typeface="Arial"/>
              <a:cs typeface="Arial"/>
            </a:endParaRPr>
          </a:p>
          <a:p>
            <a:pPr marL="469900" marR="20955" indent="-457200">
              <a:lnSpc>
                <a:spcPts val="2590"/>
              </a:lnSpc>
              <a:spcBef>
                <a:spcPts val="615"/>
              </a:spcBef>
              <a:buClr>
                <a:srgbClr val="4F81BC"/>
              </a:buClr>
              <a:buSzPct val="85416"/>
              <a:buAutoNum type="arabicPeriod" startAt="4"/>
              <a:tabLst>
                <a:tab pos="469265" algn="l"/>
                <a:tab pos="469900" algn="l"/>
                <a:tab pos="1649095" algn="l"/>
                <a:tab pos="3557904" algn="l"/>
                <a:tab pos="5226685" algn="l"/>
                <a:tab pos="5964555" algn="l"/>
                <a:tab pos="7109459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6/2013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Membeli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dari </a:t>
            </a:r>
            <a:r>
              <a:rPr sz="2400" spc="-70" dirty="0">
                <a:solidFill>
                  <a:srgbClr val="FF0000"/>
                </a:solidFill>
                <a:latin typeface="Arial"/>
                <a:cs typeface="Arial"/>
              </a:rPr>
              <a:t>Toko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Mebelindo sejumlah peralatan  kan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	(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ursi,m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ej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a,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komput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13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,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)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bek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seharga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415"/>
              </a:lnSpc>
              <a:tabLst>
                <a:tab pos="1819910" algn="l"/>
                <a:tab pos="2490470" algn="l"/>
                <a:tab pos="3554729" algn="l"/>
                <a:tab pos="4819650" algn="l"/>
                <a:tab pos="5984240" algn="l"/>
                <a:tab pos="6809105" algn="l"/>
                <a:tab pos="717486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$47.000,	dgn	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rincian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$15.000	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dibayar	tunai	&amp;	sisanya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740"/>
              </a:lnSpc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dilunasi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secepatnya</a:t>
            </a:r>
            <a:endParaRPr sz="2400">
              <a:latin typeface="Arial"/>
              <a:cs typeface="Arial"/>
            </a:endParaRPr>
          </a:p>
          <a:p>
            <a:pPr marL="469900" marR="21590" indent="-457200">
              <a:lnSpc>
                <a:spcPts val="2590"/>
              </a:lnSpc>
              <a:spcBef>
                <a:spcPts val="615"/>
              </a:spcBef>
              <a:buClr>
                <a:srgbClr val="4F81BC"/>
              </a:buClr>
              <a:buSzPct val="85416"/>
              <a:buAutoNum type="arabicPeriod" startAt="5"/>
              <a:tabLst>
                <a:tab pos="469265" algn="l"/>
                <a:tab pos="469900" algn="l"/>
                <a:tab pos="1791335" algn="l"/>
                <a:tab pos="3367404" algn="l"/>
                <a:tab pos="4161154" algn="l"/>
                <a:tab pos="5025390" algn="l"/>
                <a:tab pos="5787390" algn="l"/>
                <a:tab pos="6906895" algn="l"/>
                <a:tab pos="7209790" algn="l"/>
              </a:tabLst>
            </a:pPr>
            <a:r>
              <a:rPr sz="2400" spc="-5" dirty="0">
                <a:latin typeface="Arial"/>
                <a:cs typeface="Arial"/>
              </a:rPr>
              <a:t>7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10" dirty="0">
                <a:latin typeface="Arial"/>
                <a:cs typeface="Arial"/>
              </a:rPr>
              <a:t>201</a:t>
            </a:r>
            <a:r>
              <a:rPr sz="2400" spc="-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	Mem</a:t>
            </a:r>
            <a:r>
              <a:rPr sz="2400" spc="-5" dirty="0">
                <a:latin typeface="Arial"/>
                <a:cs typeface="Arial"/>
              </a:rPr>
              <a:t>bay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	</a:t>
            </a:r>
            <a:r>
              <a:rPr sz="2400" spc="-5" dirty="0">
                <a:latin typeface="Arial"/>
                <a:cs typeface="Arial"/>
              </a:rPr>
              <a:t>tunai</a:t>
            </a:r>
            <a:r>
              <a:rPr sz="2400" dirty="0">
                <a:latin typeface="Arial"/>
                <a:cs typeface="Arial"/>
              </a:rPr>
              <a:t>	b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ikl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lama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mi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ggu  diradio dan koran sebesar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$6.600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598678"/>
            <a:ext cx="8027670" cy="56229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5080" indent="-457834">
              <a:lnSpc>
                <a:spcPts val="2590"/>
              </a:lnSpc>
              <a:spcBef>
                <a:spcPts val="425"/>
              </a:spcBef>
              <a:buClr>
                <a:srgbClr val="EF7E09"/>
              </a:buClr>
              <a:buSzPct val="85416"/>
              <a:buAutoNum type="arabicPeriod" startAt="6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8/1/2013 Membeli perlengkapan kantor </a:t>
            </a:r>
            <a:r>
              <a:rPr sz="2400" dirty="0">
                <a:latin typeface="Arial"/>
                <a:cs typeface="Arial"/>
              </a:rPr>
              <a:t>(kertas, </a:t>
            </a:r>
            <a:r>
              <a:rPr sz="2400" spc="-5" dirty="0">
                <a:latin typeface="Arial"/>
                <a:cs typeface="Arial"/>
              </a:rPr>
              <a:t>tinta,dll)  seharga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$7,500</a:t>
            </a:r>
            <a:endParaRPr sz="2400">
              <a:latin typeface="Arial"/>
              <a:cs typeface="Arial"/>
            </a:endParaRPr>
          </a:p>
          <a:p>
            <a:pPr marL="469900" marR="155575" indent="-457834">
              <a:lnSpc>
                <a:spcPts val="2590"/>
              </a:lnSpc>
              <a:spcBef>
                <a:spcPts val="580"/>
              </a:spcBef>
              <a:buClr>
                <a:srgbClr val="EF7E09"/>
              </a:buClr>
              <a:buSzPct val="85416"/>
              <a:buAutoNum type="arabicPeriod" startAt="6"/>
              <a:tabLst>
                <a:tab pos="469900" algn="l"/>
                <a:tab pos="470534" algn="l"/>
              </a:tabLst>
            </a:pPr>
            <a:r>
              <a:rPr sz="2400" spc="-25" dirty="0">
                <a:latin typeface="Arial"/>
                <a:cs typeface="Arial"/>
              </a:rPr>
              <a:t>11/1/2013 </a:t>
            </a:r>
            <a:r>
              <a:rPr sz="2400" spc="-5" dirty="0">
                <a:latin typeface="Arial"/>
                <a:cs typeface="Arial"/>
              </a:rPr>
              <a:t>Menjual 1 paket wisata ke Bali untuk </a:t>
            </a:r>
            <a:r>
              <a:rPr sz="2400" spc="-10" dirty="0">
                <a:latin typeface="Arial"/>
                <a:cs typeface="Arial"/>
              </a:rPr>
              <a:t>20  </a:t>
            </a:r>
            <a:r>
              <a:rPr sz="2400" spc="-5" dirty="0">
                <a:latin typeface="Arial"/>
                <a:cs typeface="Arial"/>
              </a:rPr>
              <a:t>karyawan </a:t>
            </a:r>
            <a:r>
              <a:rPr sz="2400" spc="-95" dirty="0">
                <a:latin typeface="Arial"/>
                <a:cs typeface="Arial"/>
              </a:rPr>
              <a:t>PT. </a:t>
            </a:r>
            <a:r>
              <a:rPr sz="2400" spc="-5" dirty="0">
                <a:latin typeface="Arial"/>
                <a:cs typeface="Arial"/>
              </a:rPr>
              <a:t>ABC senilai $42.500, dengan rincian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Rp.</a:t>
            </a:r>
            <a:endParaRPr sz="2400">
              <a:latin typeface="Arial"/>
              <a:cs typeface="Arial"/>
            </a:endParaRPr>
          </a:p>
          <a:p>
            <a:pPr marL="469900" marR="323850">
              <a:lnSpc>
                <a:spcPts val="2590"/>
              </a:lnSpc>
              <a:spcBef>
                <a:spcPts val="10"/>
              </a:spcBef>
            </a:pPr>
            <a:r>
              <a:rPr sz="2400" spc="-5" dirty="0">
                <a:latin typeface="Arial"/>
                <a:cs typeface="Arial"/>
              </a:rPr>
              <a:t>22.500 dibayar tunai sebagai uang muka dan sisanya  akan dilunasi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secepatnya</a:t>
            </a:r>
            <a:endParaRPr sz="2400">
              <a:latin typeface="Arial"/>
              <a:cs typeface="Arial"/>
            </a:endParaRPr>
          </a:p>
          <a:p>
            <a:pPr marL="469900" marR="806450" indent="-457834">
              <a:lnSpc>
                <a:spcPts val="2590"/>
              </a:lnSpc>
              <a:spcBef>
                <a:spcPts val="580"/>
              </a:spcBef>
              <a:buClr>
                <a:srgbClr val="EF7E09"/>
              </a:buClr>
              <a:buSzPct val="85416"/>
              <a:buAutoNum type="arabicPeriod" startAt="8"/>
              <a:tabLst>
                <a:tab pos="469900" algn="l"/>
                <a:tab pos="470534" algn="l"/>
              </a:tabLst>
            </a:pPr>
            <a:r>
              <a:rPr sz="2400" spc="-20" dirty="0">
                <a:latin typeface="Arial"/>
                <a:cs typeface="Arial"/>
              </a:rPr>
              <a:t>14/11/2013 </a:t>
            </a:r>
            <a:r>
              <a:rPr sz="2400" spc="-5" dirty="0">
                <a:latin typeface="Arial"/>
                <a:cs typeface="Arial"/>
              </a:rPr>
              <a:t>Menjual 1 paket wisata ke Jawa </a:t>
            </a:r>
            <a:r>
              <a:rPr sz="2400" spc="-20" dirty="0">
                <a:latin typeface="Arial"/>
                <a:cs typeface="Arial"/>
              </a:rPr>
              <a:t>Timur  </a:t>
            </a:r>
            <a:r>
              <a:rPr sz="2400" spc="-5" dirty="0">
                <a:latin typeface="Arial"/>
                <a:cs typeface="Arial"/>
              </a:rPr>
              <a:t>kepda karyawan </a:t>
            </a:r>
            <a:r>
              <a:rPr sz="2400" spc="-40" dirty="0">
                <a:latin typeface="Arial"/>
                <a:cs typeface="Arial"/>
              </a:rPr>
              <a:t>PT.Niaga </a:t>
            </a:r>
            <a:r>
              <a:rPr sz="2400" spc="-5" dirty="0">
                <a:latin typeface="Arial"/>
                <a:cs typeface="Arial"/>
              </a:rPr>
              <a:t>Jaya senilai $38.000 </a:t>
            </a:r>
            <a:r>
              <a:rPr sz="2400" dirty="0">
                <a:latin typeface="Arial"/>
                <a:cs typeface="Arial"/>
              </a:rPr>
              <a:t>,  </a:t>
            </a:r>
            <a:r>
              <a:rPr sz="2400" spc="-5" dirty="0">
                <a:latin typeface="Arial"/>
                <a:cs typeface="Arial"/>
              </a:rPr>
              <a:t>dibayar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lunas</a:t>
            </a:r>
            <a:endParaRPr sz="2400">
              <a:latin typeface="Arial"/>
              <a:cs typeface="Arial"/>
            </a:endParaRPr>
          </a:p>
          <a:p>
            <a:pPr marL="469900" marR="324485" indent="-457834" algn="just">
              <a:lnSpc>
                <a:spcPts val="2590"/>
              </a:lnSpc>
              <a:spcBef>
                <a:spcPts val="580"/>
              </a:spcBef>
              <a:buClr>
                <a:srgbClr val="EF7E09"/>
              </a:buClr>
              <a:buSzPct val="85416"/>
              <a:buAutoNum type="arabicPeriod" startAt="8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15/1/2013 Membeli 1 bus mini seharga $180.000 dari  Niaga </a:t>
            </a:r>
            <a:r>
              <a:rPr sz="2400" spc="-25" dirty="0">
                <a:latin typeface="Arial"/>
                <a:cs typeface="Arial"/>
              </a:rPr>
              <a:t>Motor. </a:t>
            </a:r>
            <a:r>
              <a:rPr sz="2400" spc="-45" dirty="0">
                <a:latin typeface="Arial"/>
                <a:cs typeface="Arial"/>
              </a:rPr>
              <a:t>PT.Zig </a:t>
            </a:r>
            <a:r>
              <a:rPr sz="2400" spc="-5" dirty="0">
                <a:latin typeface="Arial"/>
                <a:cs typeface="Arial"/>
              </a:rPr>
              <a:t>Zag membayar sebesar $65.000  secara tunai, sedangkan sisanya akan dilunasi dalam  tempo 10 bulan</a:t>
            </a:r>
            <a:endParaRPr sz="2400">
              <a:latin typeface="Arial"/>
              <a:cs typeface="Arial"/>
            </a:endParaRPr>
          </a:p>
          <a:p>
            <a:pPr marL="469900" marR="122555" indent="-457834" algn="just">
              <a:lnSpc>
                <a:spcPts val="2590"/>
              </a:lnSpc>
              <a:spcBef>
                <a:spcPts val="590"/>
              </a:spcBef>
              <a:buClr>
                <a:srgbClr val="EF7E09"/>
              </a:buClr>
              <a:buSzPct val="85416"/>
              <a:buAutoNum type="arabicPeriod" startAt="8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16/1/2013 Membeli 1 kendaraan bekas untuk Operasi  perusahaan seharga $78.000 dengan rincian $28.000  dibayar tunai dan sisanya dibayar dalam waktu 3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bulan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24B1B9E5-8BE5-4FE4-83C3-966BD550D96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96200" y="591680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35254"/>
            <a:ext cx="7961630" cy="5390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346710" indent="-457834">
              <a:lnSpc>
                <a:spcPct val="100000"/>
              </a:lnSpc>
              <a:spcBef>
                <a:spcPts val="95"/>
              </a:spcBef>
              <a:buClr>
                <a:srgbClr val="93C500"/>
              </a:buClr>
              <a:buSzPct val="84090"/>
              <a:buAutoNum type="arabicPeriod" startAt="11"/>
              <a:tabLst>
                <a:tab pos="470534" algn="l"/>
              </a:tabLst>
            </a:pPr>
            <a:r>
              <a:rPr sz="2200" spc="-5" dirty="0">
                <a:latin typeface="Arial"/>
                <a:cs typeface="Arial"/>
              </a:rPr>
              <a:t>18/1/2013 Menerima pelunasan </a:t>
            </a:r>
            <a:r>
              <a:rPr sz="2200" dirty="0">
                <a:latin typeface="Arial"/>
                <a:cs typeface="Arial"/>
              </a:rPr>
              <a:t>piutang </a:t>
            </a:r>
            <a:r>
              <a:rPr sz="2200" spc="-5" dirty="0">
                <a:latin typeface="Arial"/>
                <a:cs typeface="Arial"/>
              </a:rPr>
              <a:t>dari </a:t>
            </a:r>
            <a:r>
              <a:rPr sz="2200" spc="-45" dirty="0">
                <a:latin typeface="Arial"/>
                <a:cs typeface="Arial"/>
              </a:rPr>
              <a:t>PT.ABC </a:t>
            </a:r>
            <a:r>
              <a:rPr sz="2200" spc="-5" dirty="0">
                <a:latin typeface="Arial"/>
                <a:cs typeface="Arial"/>
              </a:rPr>
              <a:t>atas  kekurangan pembayaran transaksi tanggal</a:t>
            </a:r>
            <a:r>
              <a:rPr sz="2200" spc="12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11/1/2013</a:t>
            </a:r>
            <a:endParaRPr sz="22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25"/>
              </a:spcBef>
              <a:buClr>
                <a:srgbClr val="93C500"/>
              </a:buClr>
              <a:buSzPct val="84090"/>
              <a:buAutoNum type="arabicPeriod" startAt="11"/>
              <a:tabLst>
                <a:tab pos="470534" algn="l"/>
              </a:tabLst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19/1/2013 Membayar biaya telepon,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listrik,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air </a:t>
            </a:r>
            <a:r>
              <a:rPr sz="2200" spc="-60" dirty="0">
                <a:solidFill>
                  <a:srgbClr val="FF0000"/>
                </a:solidFill>
                <a:latin typeface="Arial"/>
                <a:cs typeface="Arial"/>
              </a:rPr>
              <a:t>PAM</a:t>
            </a:r>
            <a:r>
              <a:rPr sz="2200" spc="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sebesar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$4.700 tunai</a:t>
            </a:r>
            <a:endParaRPr sz="22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535"/>
              </a:spcBef>
              <a:buClr>
                <a:srgbClr val="93C500"/>
              </a:buClr>
              <a:buSzPct val="84090"/>
              <a:buAutoNum type="arabicPeriod" startAt="13"/>
              <a:tabLst>
                <a:tab pos="470534" algn="l"/>
              </a:tabLst>
            </a:pPr>
            <a:r>
              <a:rPr sz="2200" spc="-5" dirty="0">
                <a:latin typeface="Arial"/>
                <a:cs typeface="Arial"/>
              </a:rPr>
              <a:t>21/1/2013 Menjual 1 paket wisata </a:t>
            </a:r>
            <a:r>
              <a:rPr sz="2200" dirty="0">
                <a:latin typeface="Arial"/>
                <a:cs typeface="Arial"/>
              </a:rPr>
              <a:t>ke </a:t>
            </a:r>
            <a:r>
              <a:rPr sz="2200" spc="-25" dirty="0">
                <a:latin typeface="Arial"/>
                <a:cs typeface="Arial"/>
              </a:rPr>
              <a:t>Yogyakarta </a:t>
            </a:r>
            <a:r>
              <a:rPr sz="2200" dirty="0">
                <a:latin typeface="Arial"/>
                <a:cs typeface="Arial"/>
              </a:rPr>
              <a:t>kepada  </a:t>
            </a:r>
            <a:r>
              <a:rPr sz="2200" spc="-5" dirty="0">
                <a:latin typeface="Arial"/>
                <a:cs typeface="Arial"/>
              </a:rPr>
              <a:t>SMA 234 Jakarta senilai $22.000.Panitia wisata membayar  tunai sebesar $15.000, dan sisanya dibayar dalam 2</a:t>
            </a:r>
            <a:r>
              <a:rPr sz="2200" spc="1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minggu</a:t>
            </a:r>
            <a:endParaRPr sz="22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25"/>
              </a:spcBef>
              <a:buClr>
                <a:srgbClr val="93C500"/>
              </a:buClr>
              <a:buSzPct val="84090"/>
              <a:buAutoNum type="arabicPeriod" startAt="13"/>
              <a:tabLst>
                <a:tab pos="470534" algn="l"/>
              </a:tabLst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22/1/2013 Membayar biaya penginapan di Hotel Bali</a:t>
            </a:r>
            <a:r>
              <a:rPr sz="22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Indah,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Kuta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sebesar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$7500</a:t>
            </a:r>
            <a:r>
              <a:rPr sz="22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tunai</a:t>
            </a:r>
            <a:endParaRPr sz="2200">
              <a:latin typeface="Arial"/>
              <a:cs typeface="Arial"/>
            </a:endParaRPr>
          </a:p>
          <a:p>
            <a:pPr marL="469900" marR="49530" indent="-457834">
              <a:lnSpc>
                <a:spcPct val="100000"/>
              </a:lnSpc>
              <a:spcBef>
                <a:spcPts val="530"/>
              </a:spcBef>
              <a:buClr>
                <a:srgbClr val="93C500"/>
              </a:buClr>
              <a:buSzPct val="84090"/>
              <a:buAutoNum type="arabicPeriod" startAt="15"/>
              <a:tabLst>
                <a:tab pos="470534" algn="l"/>
              </a:tabLst>
            </a:pPr>
            <a:r>
              <a:rPr sz="2200" spc="-5" dirty="0">
                <a:latin typeface="Arial"/>
                <a:cs typeface="Arial"/>
              </a:rPr>
              <a:t>23/1/2013 Membayar biaya penginapan Hotel  Nusantara,Malang sebesar $6000 dan di Hotel Melati,</a:t>
            </a:r>
            <a:r>
              <a:rPr sz="2200" spc="1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Jogja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$4000 tunai</a:t>
            </a:r>
            <a:endParaRPr sz="22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30"/>
              </a:spcBef>
              <a:buClr>
                <a:srgbClr val="93C500"/>
              </a:buClr>
              <a:buSzPct val="84090"/>
              <a:buAutoNum type="arabicPeriod" startAt="16"/>
              <a:tabLst>
                <a:tab pos="470534" algn="l"/>
              </a:tabLst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24/1/2013 PT Zig Zag membayar utang usaha</a:t>
            </a:r>
            <a:r>
              <a:rPr sz="2200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sebesar</a:t>
            </a:r>
            <a:endParaRPr sz="2200">
              <a:latin typeface="Arial"/>
              <a:cs typeface="Arial"/>
            </a:endParaRPr>
          </a:p>
          <a:p>
            <a:pPr marL="469900" marR="101600">
              <a:lnSpc>
                <a:spcPct val="100000"/>
              </a:lnSpc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$10.000 kepada </a:t>
            </a:r>
            <a:r>
              <a:rPr sz="2200" spc="-65" dirty="0">
                <a:solidFill>
                  <a:srgbClr val="FF0000"/>
                </a:solidFill>
                <a:latin typeface="Arial"/>
                <a:cs typeface="Arial"/>
              </a:rPr>
              <a:t>Toko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Mebelindo atas transaksi tgl 6/1/2013  dan sisanya akan dilunasi bulang</a:t>
            </a:r>
            <a:r>
              <a:rPr sz="22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berikutnya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16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35253"/>
            <a:ext cx="8047355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416"/>
              <a:buAutoNum type="arabicPeriod" startAt="17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25/1/2013 </a:t>
            </a:r>
            <a:r>
              <a:rPr sz="2400" dirty="0">
                <a:latin typeface="Arial"/>
                <a:cs typeface="Arial"/>
              </a:rPr>
              <a:t>PT </a:t>
            </a:r>
            <a:r>
              <a:rPr sz="2400" spc="-5" dirty="0">
                <a:latin typeface="Arial"/>
                <a:cs typeface="Arial"/>
              </a:rPr>
              <a:t>Zig Zag membagikan deviden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sebesar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$7.500 kepada pemegang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sahamnya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5416"/>
              <a:buAutoNum type="arabicPeriod" startAt="18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28/1/2013 Membayar gaji dan komisi pegawai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sebesar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$9.500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D16248"/>
              </a:buClr>
              <a:buSzPct val="85416"/>
              <a:buAutoNum type="arabicPeriod" startAt="19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29/1/2013 Membayar biaya bunga bank sebesar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$6.200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70231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Berdasarkan data </a:t>
            </a:r>
            <a:r>
              <a:rPr sz="2400" dirty="0">
                <a:latin typeface="Arial"/>
                <a:cs typeface="Arial"/>
              </a:rPr>
              <a:t>tersebut, </a:t>
            </a:r>
            <a:r>
              <a:rPr sz="2400" spc="-5" dirty="0">
                <a:latin typeface="Arial"/>
                <a:cs typeface="Arial"/>
              </a:rPr>
              <a:t>buatlah Jurnal Umum </a:t>
            </a:r>
            <a:r>
              <a:rPr sz="2400" dirty="0">
                <a:latin typeface="Arial"/>
                <a:cs typeface="Arial"/>
              </a:rPr>
              <a:t>atas  </a:t>
            </a:r>
            <a:r>
              <a:rPr sz="2400" spc="-5" dirty="0">
                <a:latin typeface="Arial"/>
                <a:cs typeface="Arial"/>
              </a:rPr>
              <a:t>transaksi yang dilakukan Biro Perjalanan </a:t>
            </a:r>
            <a:r>
              <a:rPr sz="2400" spc="-45" dirty="0">
                <a:latin typeface="Arial"/>
                <a:cs typeface="Arial"/>
              </a:rPr>
              <a:t>PT.Zig </a:t>
            </a:r>
            <a:r>
              <a:rPr sz="2400" spc="-5" dirty="0">
                <a:latin typeface="Arial"/>
                <a:cs typeface="Arial"/>
              </a:rPr>
              <a:t>Zag  selama bulan Januari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2013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1076" y="1295400"/>
            <a:ext cx="5641848" cy="3409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23E957-54AE-4E65-94F4-A0C5FAA6303D}"/>
              </a:ext>
            </a:extLst>
          </p:cNvPr>
          <p:cNvSpPr txBox="1"/>
          <p:nvPr/>
        </p:nvSpPr>
        <p:spPr>
          <a:xfrm>
            <a:off x="685800" y="5101508"/>
            <a:ext cx="7848600" cy="1065676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i="1" u="sng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Referensi</a:t>
            </a:r>
            <a:r>
              <a:rPr lang="en-US" sz="2000" b="1" i="1" u="sng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d-ID" sz="20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Rudianto (201</a:t>
            </a:r>
            <a:r>
              <a:rPr lang="en-US" sz="20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4</a:t>
            </a:r>
            <a:r>
              <a:rPr lang="id-ID" sz="20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). Pengantar Akuntansi. Jakarta :Erlangga</a:t>
            </a:r>
            <a:r>
              <a:rPr lang="id-ID" sz="2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MyriadPro-Regular"/>
              </a:rPr>
              <a:t> </a:t>
            </a:r>
            <a:endParaRPr lang="en-ID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950" indent="-234950" algn="just">
              <a:lnSpc>
                <a:spcPct val="107000"/>
              </a:lnSpc>
              <a:spcAft>
                <a:spcPts val="0"/>
              </a:spcAft>
            </a:pPr>
            <a:r>
              <a:rPr lang="id-ID" sz="20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Carls S. Warren (2016).  Pengantar Akuntansi. Ed.25. Jakarta :Salemba</a:t>
            </a:r>
            <a:r>
              <a:rPr lang="en-US" sz="20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empat</a:t>
            </a:r>
            <a:endParaRPr lang="en-ID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4561" y="761"/>
            <a:ext cx="1600200" cy="5105400"/>
          </a:xfrm>
          <a:custGeom>
            <a:avLst/>
            <a:gdLst/>
            <a:ahLst/>
            <a:cxnLst/>
            <a:rect l="l" t="t" r="r" b="b"/>
            <a:pathLst>
              <a:path w="1600200" h="5105400">
                <a:moveTo>
                  <a:pt x="0" y="5105400"/>
                </a:moveTo>
                <a:lnTo>
                  <a:pt x="1600200" y="5105400"/>
                </a:lnTo>
                <a:lnTo>
                  <a:pt x="16002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25908">
            <a:solidFill>
              <a:srgbClr val="F9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F9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2249" y="2718435"/>
          <a:ext cx="8538842" cy="321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46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5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22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28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181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61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265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452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9123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3233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Tanggal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8511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Keterangan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Ref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048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Debet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Tanggal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Keterangan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Ref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Kredit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579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578">
                <a:tc gridSpan="2">
                  <a:txBody>
                    <a:bodyPr/>
                    <a:lstStyle/>
                    <a:p>
                      <a:pPr marL="295910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2013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3370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2013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654">
                <a:tc>
                  <a:txBody>
                    <a:bodyPr/>
                    <a:lstStyle/>
                    <a:p>
                      <a:pPr marL="6794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Jan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Jan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526">
                <a:tc>
                  <a:txBody>
                    <a:bodyPr/>
                    <a:lstStyle/>
                    <a:p>
                      <a:pPr marL="6794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654">
                <a:tc>
                  <a:txBody>
                    <a:bodyPr/>
                    <a:lstStyle/>
                    <a:p>
                      <a:pPr marL="6794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653">
                <a:tc>
                  <a:txBody>
                    <a:bodyPr/>
                    <a:lstStyle/>
                    <a:p>
                      <a:pPr marL="6794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156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400" b="1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Debet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68705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1624965" algn="l"/>
                        </a:tabLst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Total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Kredit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9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93775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162433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Saldo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Debet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94410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1624965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Saldo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Kredit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12140" y="2162682"/>
            <a:ext cx="78924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35025" algn="l"/>
                <a:tab pos="4026535" algn="l"/>
                <a:tab pos="4585335" algn="l"/>
                <a:tab pos="5534660" algn="l"/>
                <a:tab pos="7879080" algn="l"/>
              </a:tabLst>
            </a:pPr>
            <a:r>
              <a:rPr sz="2000" b="1" dirty="0">
                <a:latin typeface="Arial"/>
                <a:cs typeface="Arial"/>
              </a:rPr>
              <a:t>Nama	Akun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2000" b="1" dirty="0">
                <a:latin typeface="Arial"/>
                <a:cs typeface="Arial"/>
              </a:rPr>
              <a:t>	Nomor	Akun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44716" y="0"/>
            <a:ext cx="18288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715" marR="5080" indent="-24765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Be</a:t>
            </a:r>
            <a:r>
              <a:rPr sz="4800" spc="-50" dirty="0"/>
              <a:t>n</a:t>
            </a:r>
            <a:r>
              <a:rPr sz="4800" dirty="0"/>
              <a:t>tuk  </a:t>
            </a:r>
            <a:r>
              <a:rPr sz="4800" spc="-20" dirty="0"/>
              <a:t>Akun</a:t>
            </a:r>
            <a:endParaRPr sz="4800"/>
          </a:p>
        </p:txBody>
      </p:sp>
      <p:sp>
        <p:nvSpPr>
          <p:cNvPr id="8" name="object 8"/>
          <p:cNvSpPr/>
          <p:nvPr/>
        </p:nvSpPr>
        <p:spPr>
          <a:xfrm>
            <a:off x="1632204" y="1176515"/>
            <a:ext cx="4886706" cy="939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09469" y="1279906"/>
            <a:ext cx="29337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68705" algn="l"/>
              </a:tabLst>
            </a:pPr>
            <a:r>
              <a:rPr sz="3200" b="1" spc="-10" dirty="0">
                <a:latin typeface="Calibri"/>
                <a:cs typeface="Calibri"/>
              </a:rPr>
              <a:t>Akun	</a:t>
            </a:r>
            <a:r>
              <a:rPr sz="3200" b="1" spc="-5" dirty="0">
                <a:latin typeface="Calibri"/>
                <a:cs typeface="Calibri"/>
              </a:rPr>
              <a:t>Dua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Kolom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4561" y="761"/>
            <a:ext cx="1600200" cy="5105400"/>
          </a:xfrm>
          <a:custGeom>
            <a:avLst/>
            <a:gdLst/>
            <a:ahLst/>
            <a:cxnLst/>
            <a:rect l="l" t="t" r="r" b="b"/>
            <a:pathLst>
              <a:path w="1600200" h="5105400">
                <a:moveTo>
                  <a:pt x="0" y="5105400"/>
                </a:moveTo>
                <a:lnTo>
                  <a:pt x="1600200" y="5105400"/>
                </a:lnTo>
                <a:lnTo>
                  <a:pt x="16002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25908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105"/>
              </a:spcBef>
            </a:pPr>
            <a:r>
              <a:rPr dirty="0"/>
              <a:t>Be</a:t>
            </a:r>
            <a:r>
              <a:rPr spc="-35" dirty="0"/>
              <a:t>n</a:t>
            </a:r>
            <a:r>
              <a:rPr dirty="0"/>
              <a:t>tuk  </a:t>
            </a:r>
            <a:r>
              <a:rPr spc="-15" dirty="0"/>
              <a:t>Akun</a:t>
            </a:r>
          </a:p>
        </p:txBody>
      </p:sp>
      <p:sp>
        <p:nvSpPr>
          <p:cNvPr id="6" name="object 6"/>
          <p:cNvSpPr/>
          <p:nvPr/>
        </p:nvSpPr>
        <p:spPr>
          <a:xfrm>
            <a:off x="1937004" y="1258824"/>
            <a:ext cx="4581906" cy="832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2140" y="1351534"/>
            <a:ext cx="7892415" cy="1142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50875" algn="ctr">
              <a:lnSpc>
                <a:spcPct val="100000"/>
              </a:lnSpc>
              <a:spcBef>
                <a:spcPts val="95"/>
              </a:spcBef>
              <a:tabLst>
                <a:tab pos="926465" algn="l"/>
                <a:tab pos="2037714" algn="l"/>
              </a:tabLst>
            </a:pPr>
            <a:r>
              <a:rPr sz="2800" b="1" spc="-15" dirty="0">
                <a:latin typeface="Calibri"/>
                <a:cs typeface="Calibri"/>
              </a:rPr>
              <a:t>Akun	</a:t>
            </a:r>
            <a:r>
              <a:rPr sz="2800" b="1" spc="-10" dirty="0">
                <a:latin typeface="Calibri"/>
                <a:cs typeface="Calibri"/>
              </a:rPr>
              <a:t>Empat	</a:t>
            </a:r>
            <a:r>
              <a:rPr sz="2800" b="1" spc="-20" dirty="0">
                <a:latin typeface="Calibri"/>
                <a:cs typeface="Calibri"/>
              </a:rPr>
              <a:t>Kolom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35025" algn="l"/>
                <a:tab pos="4026535" algn="l"/>
                <a:tab pos="4585335" algn="l"/>
                <a:tab pos="5534660" algn="l"/>
                <a:tab pos="7879080" algn="l"/>
              </a:tabLst>
            </a:pPr>
            <a:r>
              <a:rPr sz="2000" b="1" dirty="0">
                <a:latin typeface="Arial"/>
                <a:cs typeface="Arial"/>
              </a:rPr>
              <a:t>Nama	Akun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2000" b="1" dirty="0">
                <a:latin typeface="Arial"/>
                <a:cs typeface="Arial"/>
              </a:rPr>
              <a:t>	Nomor	Akun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79449" y="2657475"/>
          <a:ext cx="8154031" cy="35845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60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03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19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64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55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47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10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5790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25500">
                <a:tc rowSpan="2" gridSpan="2"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Tanggal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Keterangan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Ref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Debet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Kredit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2125">
                        <a:lnSpc>
                          <a:spcPts val="2105"/>
                        </a:lnSpc>
                        <a:tabLst>
                          <a:tab pos="102552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4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	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 d</a:t>
                      </a:r>
                      <a:r>
                        <a:rPr sz="1800" b="1" spc="4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32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210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Debet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ts val="210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Kredit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32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326">
                <a:tc gridSpan="2"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2013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512">
                <a:tc>
                  <a:txBody>
                    <a:bodyPr/>
                    <a:lstStyle/>
                    <a:p>
                      <a:pPr marL="67310">
                        <a:lnSpc>
                          <a:spcPts val="1875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7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Jan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pPr marL="67310">
                        <a:lnSpc>
                          <a:spcPts val="1875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6512">
                <a:tc>
                  <a:txBody>
                    <a:bodyPr/>
                    <a:lstStyle/>
                    <a:p>
                      <a:pPr marL="67310">
                        <a:lnSpc>
                          <a:spcPts val="1875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6512">
                <a:tc>
                  <a:txBody>
                    <a:bodyPr/>
                    <a:lstStyle/>
                    <a:p>
                      <a:pPr marL="67310">
                        <a:lnSpc>
                          <a:spcPts val="1875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6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6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6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6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0161" y="761"/>
            <a:ext cx="2514600" cy="3810000"/>
          </a:xfrm>
          <a:custGeom>
            <a:avLst/>
            <a:gdLst/>
            <a:ahLst/>
            <a:cxnLst/>
            <a:rect l="l" t="t" r="r" b="b"/>
            <a:pathLst>
              <a:path w="2514600" h="3810000">
                <a:moveTo>
                  <a:pt x="0" y="3810000"/>
                </a:moveTo>
                <a:lnTo>
                  <a:pt x="2514600" y="3810000"/>
                </a:lnTo>
                <a:lnTo>
                  <a:pt x="25146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961" y="761"/>
            <a:ext cx="2590800" cy="3810000"/>
          </a:xfrm>
          <a:custGeom>
            <a:avLst/>
            <a:gdLst/>
            <a:ahLst/>
            <a:cxnLst/>
            <a:rect l="l" t="t" r="r" b="b"/>
            <a:pathLst>
              <a:path w="2590800" h="3810000">
                <a:moveTo>
                  <a:pt x="0" y="3810000"/>
                </a:moveTo>
                <a:lnTo>
                  <a:pt x="2590800" y="3810000"/>
                </a:lnTo>
                <a:lnTo>
                  <a:pt x="25908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6629400" cy="6858000"/>
          </a:xfrm>
          <a:custGeom>
            <a:avLst/>
            <a:gdLst/>
            <a:ahLst/>
            <a:cxnLst/>
            <a:rect l="l" t="t" r="r" b="b"/>
            <a:pathLst>
              <a:path w="6629400" h="6858000">
                <a:moveTo>
                  <a:pt x="0" y="6858000"/>
                </a:moveTo>
                <a:lnTo>
                  <a:pt x="6629400" y="6858000"/>
                </a:lnTo>
                <a:lnTo>
                  <a:pt x="662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6629400" cy="6858000"/>
          </a:xfrm>
          <a:custGeom>
            <a:avLst/>
            <a:gdLst/>
            <a:ahLst/>
            <a:cxnLst/>
            <a:rect l="l" t="t" r="r" b="b"/>
            <a:pathLst>
              <a:path w="6629400" h="6858000">
                <a:moveTo>
                  <a:pt x="0" y="6858000"/>
                </a:moveTo>
                <a:lnTo>
                  <a:pt x="6629400" y="6858000"/>
                </a:lnTo>
                <a:lnTo>
                  <a:pt x="662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9942" y="354837"/>
            <a:ext cx="47593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5920" marR="5080" indent="-1633855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PENGE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OMPO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AKUN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29400" y="3813046"/>
            <a:ext cx="2514599" cy="304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804" y="4489703"/>
            <a:ext cx="2753106" cy="1686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9391" y="4583048"/>
            <a:ext cx="16903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Akun  </a:t>
            </a:r>
            <a:r>
              <a:rPr sz="2800" b="1" spc="-55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ermanen</a:t>
            </a:r>
            <a:r>
              <a:rPr sz="2800" b="1" spc="-5" dirty="0">
                <a:latin typeface="Calibri"/>
                <a:cs typeface="Calibri"/>
              </a:rPr>
              <a:t>/  Riil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61003" y="4413503"/>
            <a:ext cx="2676905" cy="1686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01261" y="4506848"/>
            <a:ext cx="15989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Akun  </a:t>
            </a:r>
            <a:r>
              <a:rPr sz="2800" b="1" spc="-254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empo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r/  </a:t>
            </a:r>
            <a:r>
              <a:rPr sz="2800" b="1" spc="-10" dirty="0">
                <a:latin typeface="Calibri"/>
                <a:cs typeface="Calibri"/>
              </a:rPr>
              <a:t>Nominal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41804" y="2167127"/>
            <a:ext cx="1838706" cy="9395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13101" y="2270887"/>
            <a:ext cx="900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35" dirty="0">
                <a:latin typeface="Calibri"/>
                <a:cs typeface="Calibri"/>
              </a:rPr>
              <a:t>k</a:t>
            </a:r>
            <a:r>
              <a:rPr sz="3200" b="1" dirty="0">
                <a:latin typeface="Calibri"/>
                <a:cs typeface="Calibri"/>
              </a:rPr>
              <a:t>un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77161" y="2591561"/>
            <a:ext cx="609600" cy="1905"/>
          </a:xfrm>
          <a:custGeom>
            <a:avLst/>
            <a:gdLst/>
            <a:ahLst/>
            <a:cxnLst/>
            <a:rect l="l" t="t" r="r" b="b"/>
            <a:pathLst>
              <a:path w="609600" h="1905">
                <a:moveTo>
                  <a:pt x="0" y="0"/>
                </a:moveTo>
                <a:lnTo>
                  <a:pt x="609600" y="1650"/>
                </a:lnTo>
              </a:path>
            </a:pathLst>
          </a:custGeom>
          <a:ln w="38099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39361" y="2591561"/>
            <a:ext cx="913765" cy="1905"/>
          </a:xfrm>
          <a:custGeom>
            <a:avLst/>
            <a:gdLst/>
            <a:ahLst/>
            <a:cxnLst/>
            <a:rect l="l" t="t" r="r" b="b"/>
            <a:pathLst>
              <a:path w="913764" h="1905">
                <a:moveTo>
                  <a:pt x="0" y="0"/>
                </a:moveTo>
                <a:lnTo>
                  <a:pt x="913638" y="1650"/>
                </a:lnTo>
              </a:path>
            </a:pathLst>
          </a:custGeom>
          <a:ln w="381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66659" y="2614422"/>
            <a:ext cx="171450" cy="1980564"/>
          </a:xfrm>
          <a:custGeom>
            <a:avLst/>
            <a:gdLst/>
            <a:ahLst/>
            <a:cxnLst/>
            <a:rect l="l" t="t" r="r" b="b"/>
            <a:pathLst>
              <a:path w="171450" h="1980564">
                <a:moveTo>
                  <a:pt x="16446" y="1809462"/>
                </a:moveTo>
                <a:lnTo>
                  <a:pt x="9251" y="1811908"/>
                </a:lnTo>
                <a:lnTo>
                  <a:pt x="3643" y="1816959"/>
                </a:lnTo>
                <a:lnTo>
                  <a:pt x="488" y="1823545"/>
                </a:lnTo>
                <a:lnTo>
                  <a:pt x="0" y="1830822"/>
                </a:lnTo>
                <a:lnTo>
                  <a:pt x="2393" y="1837944"/>
                </a:lnTo>
                <a:lnTo>
                  <a:pt x="85578" y="1980438"/>
                </a:lnTo>
                <a:lnTo>
                  <a:pt x="107597" y="1942719"/>
                </a:lnTo>
                <a:lnTo>
                  <a:pt x="66528" y="1942719"/>
                </a:lnTo>
                <a:lnTo>
                  <a:pt x="66528" y="1872106"/>
                </a:lnTo>
                <a:lnTo>
                  <a:pt x="35413" y="1818766"/>
                </a:lnTo>
                <a:lnTo>
                  <a:pt x="30360" y="1813141"/>
                </a:lnTo>
                <a:lnTo>
                  <a:pt x="23760" y="1809956"/>
                </a:lnTo>
                <a:lnTo>
                  <a:pt x="16446" y="1809462"/>
                </a:lnTo>
                <a:close/>
              </a:path>
              <a:path w="171450" h="1980564">
                <a:moveTo>
                  <a:pt x="66528" y="1872106"/>
                </a:moveTo>
                <a:lnTo>
                  <a:pt x="66528" y="1942719"/>
                </a:lnTo>
                <a:lnTo>
                  <a:pt x="104628" y="1942719"/>
                </a:lnTo>
                <a:lnTo>
                  <a:pt x="104628" y="1933066"/>
                </a:lnTo>
                <a:lnTo>
                  <a:pt x="69068" y="1933066"/>
                </a:lnTo>
                <a:lnTo>
                  <a:pt x="85578" y="1904764"/>
                </a:lnTo>
                <a:lnTo>
                  <a:pt x="66528" y="1872106"/>
                </a:lnTo>
                <a:close/>
              </a:path>
              <a:path w="171450" h="1980564">
                <a:moveTo>
                  <a:pt x="154709" y="1809462"/>
                </a:moveTo>
                <a:lnTo>
                  <a:pt x="147395" y="1809956"/>
                </a:lnTo>
                <a:lnTo>
                  <a:pt x="140795" y="1813141"/>
                </a:lnTo>
                <a:lnTo>
                  <a:pt x="135743" y="1818766"/>
                </a:lnTo>
                <a:lnTo>
                  <a:pt x="104628" y="1872106"/>
                </a:lnTo>
                <a:lnTo>
                  <a:pt x="104628" y="1942719"/>
                </a:lnTo>
                <a:lnTo>
                  <a:pt x="107597" y="1942719"/>
                </a:lnTo>
                <a:lnTo>
                  <a:pt x="168763" y="1837944"/>
                </a:lnTo>
                <a:lnTo>
                  <a:pt x="171156" y="1830822"/>
                </a:lnTo>
                <a:lnTo>
                  <a:pt x="170668" y="1823545"/>
                </a:lnTo>
                <a:lnTo>
                  <a:pt x="167512" y="1816959"/>
                </a:lnTo>
                <a:lnTo>
                  <a:pt x="161905" y="1811908"/>
                </a:lnTo>
                <a:lnTo>
                  <a:pt x="154709" y="1809462"/>
                </a:lnTo>
                <a:close/>
              </a:path>
              <a:path w="171450" h="1980564">
                <a:moveTo>
                  <a:pt x="85578" y="1904764"/>
                </a:moveTo>
                <a:lnTo>
                  <a:pt x="69068" y="1933066"/>
                </a:lnTo>
                <a:lnTo>
                  <a:pt x="102088" y="1933066"/>
                </a:lnTo>
                <a:lnTo>
                  <a:pt x="85578" y="1904764"/>
                </a:lnTo>
                <a:close/>
              </a:path>
              <a:path w="171450" h="1980564">
                <a:moveTo>
                  <a:pt x="104628" y="1872106"/>
                </a:moveTo>
                <a:lnTo>
                  <a:pt x="85578" y="1904764"/>
                </a:lnTo>
                <a:lnTo>
                  <a:pt x="102088" y="1933066"/>
                </a:lnTo>
                <a:lnTo>
                  <a:pt x="104628" y="1933066"/>
                </a:lnTo>
                <a:lnTo>
                  <a:pt x="104628" y="1872106"/>
                </a:lnTo>
                <a:close/>
              </a:path>
              <a:path w="171450" h="1980564">
                <a:moveTo>
                  <a:pt x="104628" y="0"/>
                </a:moveTo>
                <a:lnTo>
                  <a:pt x="66528" y="0"/>
                </a:lnTo>
                <a:lnTo>
                  <a:pt x="66528" y="1872106"/>
                </a:lnTo>
                <a:lnTo>
                  <a:pt x="85578" y="1904764"/>
                </a:lnTo>
                <a:lnTo>
                  <a:pt x="104628" y="1872106"/>
                </a:lnTo>
                <a:lnTo>
                  <a:pt x="104628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26957" y="2591180"/>
            <a:ext cx="171450" cy="2058035"/>
          </a:xfrm>
          <a:custGeom>
            <a:avLst/>
            <a:gdLst/>
            <a:ahLst/>
            <a:cxnLst/>
            <a:rect l="l" t="t" r="r" b="b"/>
            <a:pathLst>
              <a:path w="171450" h="2058035">
                <a:moveTo>
                  <a:pt x="16053" y="1888196"/>
                </a:moveTo>
                <a:lnTo>
                  <a:pt x="8929" y="1890776"/>
                </a:lnTo>
                <a:lnTo>
                  <a:pt x="3365" y="1895899"/>
                </a:lnTo>
                <a:lnTo>
                  <a:pt x="325" y="1902523"/>
                </a:lnTo>
                <a:lnTo>
                  <a:pt x="0" y="1909814"/>
                </a:lnTo>
                <a:lnTo>
                  <a:pt x="2579" y="1916938"/>
                </a:lnTo>
                <a:lnTo>
                  <a:pt x="88304" y="2057908"/>
                </a:lnTo>
                <a:lnTo>
                  <a:pt x="109250" y="2020443"/>
                </a:lnTo>
                <a:lnTo>
                  <a:pt x="68619" y="2020443"/>
                </a:lnTo>
                <a:lnTo>
                  <a:pt x="67313" y="1950036"/>
                </a:lnTo>
                <a:lnTo>
                  <a:pt x="35091" y="1897126"/>
                </a:lnTo>
                <a:lnTo>
                  <a:pt x="29968" y="1891561"/>
                </a:lnTo>
                <a:lnTo>
                  <a:pt x="23344" y="1888521"/>
                </a:lnTo>
                <a:lnTo>
                  <a:pt x="16053" y="1888196"/>
                </a:lnTo>
                <a:close/>
              </a:path>
              <a:path w="171450" h="2058035">
                <a:moveTo>
                  <a:pt x="67313" y="1950036"/>
                </a:moveTo>
                <a:lnTo>
                  <a:pt x="68619" y="2020443"/>
                </a:lnTo>
                <a:lnTo>
                  <a:pt x="106592" y="2019681"/>
                </a:lnTo>
                <a:lnTo>
                  <a:pt x="106428" y="2010791"/>
                </a:lnTo>
                <a:lnTo>
                  <a:pt x="71032" y="2010791"/>
                </a:lnTo>
                <a:lnTo>
                  <a:pt x="86949" y="1982279"/>
                </a:lnTo>
                <a:lnTo>
                  <a:pt x="67313" y="1950036"/>
                </a:lnTo>
                <a:close/>
              </a:path>
              <a:path w="171450" h="2058035">
                <a:moveTo>
                  <a:pt x="154265" y="1885630"/>
                </a:moveTo>
                <a:lnTo>
                  <a:pt x="146978" y="1886219"/>
                </a:lnTo>
                <a:lnTo>
                  <a:pt x="140454" y="1889500"/>
                </a:lnTo>
                <a:lnTo>
                  <a:pt x="135548" y="1895221"/>
                </a:lnTo>
                <a:lnTo>
                  <a:pt x="105293" y="1949417"/>
                </a:lnTo>
                <a:lnTo>
                  <a:pt x="106592" y="2019681"/>
                </a:lnTo>
                <a:lnTo>
                  <a:pt x="68619" y="2020443"/>
                </a:lnTo>
                <a:lnTo>
                  <a:pt x="109250" y="2020443"/>
                </a:lnTo>
                <a:lnTo>
                  <a:pt x="168822" y="1913890"/>
                </a:lnTo>
                <a:lnTo>
                  <a:pt x="171100" y="1906645"/>
                </a:lnTo>
                <a:lnTo>
                  <a:pt x="170473" y="1899364"/>
                </a:lnTo>
                <a:lnTo>
                  <a:pt x="167179" y="1892869"/>
                </a:lnTo>
                <a:lnTo>
                  <a:pt x="161456" y="1887982"/>
                </a:lnTo>
                <a:lnTo>
                  <a:pt x="154265" y="1885630"/>
                </a:lnTo>
                <a:close/>
              </a:path>
              <a:path w="171450" h="2058035">
                <a:moveTo>
                  <a:pt x="86949" y="1982279"/>
                </a:moveTo>
                <a:lnTo>
                  <a:pt x="71032" y="2010791"/>
                </a:lnTo>
                <a:lnTo>
                  <a:pt x="103925" y="2010156"/>
                </a:lnTo>
                <a:lnTo>
                  <a:pt x="86949" y="1982279"/>
                </a:lnTo>
                <a:close/>
              </a:path>
              <a:path w="171450" h="2058035">
                <a:moveTo>
                  <a:pt x="105293" y="1949417"/>
                </a:moveTo>
                <a:lnTo>
                  <a:pt x="86949" y="1982279"/>
                </a:lnTo>
                <a:lnTo>
                  <a:pt x="103925" y="2010156"/>
                </a:lnTo>
                <a:lnTo>
                  <a:pt x="71032" y="2010791"/>
                </a:lnTo>
                <a:lnTo>
                  <a:pt x="106428" y="2010791"/>
                </a:lnTo>
                <a:lnTo>
                  <a:pt x="105293" y="1949417"/>
                </a:lnTo>
                <a:close/>
              </a:path>
              <a:path w="171450" h="2058035">
                <a:moveTo>
                  <a:pt x="69254" y="0"/>
                </a:moveTo>
                <a:lnTo>
                  <a:pt x="31154" y="762"/>
                </a:lnTo>
                <a:lnTo>
                  <a:pt x="67313" y="1950036"/>
                </a:lnTo>
                <a:lnTo>
                  <a:pt x="86949" y="1982279"/>
                </a:lnTo>
                <a:lnTo>
                  <a:pt x="105293" y="1949417"/>
                </a:lnTo>
                <a:lnTo>
                  <a:pt x="69254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7138"/>
            <a:ext cx="9143999" cy="101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29383" y="565391"/>
            <a:ext cx="5336286" cy="546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" y="2011679"/>
            <a:ext cx="3892550" cy="1143000"/>
          </a:xfrm>
          <a:custGeom>
            <a:avLst/>
            <a:gdLst/>
            <a:ahLst/>
            <a:cxnLst/>
            <a:rect l="l" t="t" r="r" b="b"/>
            <a:pathLst>
              <a:path w="3892550" h="1143000">
                <a:moveTo>
                  <a:pt x="3868674" y="0"/>
                </a:moveTo>
                <a:lnTo>
                  <a:pt x="23621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2"/>
                </a:lnTo>
                <a:lnTo>
                  <a:pt x="0" y="1119378"/>
                </a:lnTo>
                <a:lnTo>
                  <a:pt x="1856" y="1128587"/>
                </a:lnTo>
                <a:lnTo>
                  <a:pt x="6919" y="1136094"/>
                </a:lnTo>
                <a:lnTo>
                  <a:pt x="14428" y="1141148"/>
                </a:lnTo>
                <a:lnTo>
                  <a:pt x="23621" y="1143000"/>
                </a:lnTo>
                <a:lnTo>
                  <a:pt x="3868674" y="1143000"/>
                </a:lnTo>
                <a:lnTo>
                  <a:pt x="3877883" y="1141148"/>
                </a:lnTo>
                <a:lnTo>
                  <a:pt x="3885390" y="1136094"/>
                </a:lnTo>
                <a:lnTo>
                  <a:pt x="3890444" y="1128587"/>
                </a:lnTo>
                <a:lnTo>
                  <a:pt x="3892296" y="1119378"/>
                </a:lnTo>
                <a:lnTo>
                  <a:pt x="3892296" y="1114679"/>
                </a:lnTo>
                <a:lnTo>
                  <a:pt x="28346" y="1114679"/>
                </a:lnTo>
                <a:lnTo>
                  <a:pt x="28346" y="28321"/>
                </a:lnTo>
                <a:lnTo>
                  <a:pt x="3892296" y="28321"/>
                </a:lnTo>
                <a:lnTo>
                  <a:pt x="3892296" y="23622"/>
                </a:lnTo>
                <a:lnTo>
                  <a:pt x="3890444" y="14412"/>
                </a:lnTo>
                <a:lnTo>
                  <a:pt x="3885390" y="6905"/>
                </a:lnTo>
                <a:lnTo>
                  <a:pt x="3877883" y="1851"/>
                </a:lnTo>
                <a:lnTo>
                  <a:pt x="3868674" y="0"/>
                </a:lnTo>
                <a:close/>
              </a:path>
              <a:path w="3892550" h="1143000">
                <a:moveTo>
                  <a:pt x="3892296" y="28321"/>
                </a:moveTo>
                <a:lnTo>
                  <a:pt x="3863975" y="28321"/>
                </a:lnTo>
                <a:lnTo>
                  <a:pt x="3863975" y="1114679"/>
                </a:lnTo>
                <a:lnTo>
                  <a:pt x="3892296" y="1114679"/>
                </a:lnTo>
                <a:lnTo>
                  <a:pt x="3892296" y="28321"/>
                </a:lnTo>
                <a:close/>
              </a:path>
              <a:path w="3892550" h="1143000">
                <a:moveTo>
                  <a:pt x="3854450" y="37846"/>
                </a:moveTo>
                <a:lnTo>
                  <a:pt x="37795" y="37846"/>
                </a:lnTo>
                <a:lnTo>
                  <a:pt x="37795" y="1105154"/>
                </a:lnTo>
                <a:lnTo>
                  <a:pt x="3854450" y="1105154"/>
                </a:lnTo>
                <a:lnTo>
                  <a:pt x="3854450" y="1095756"/>
                </a:lnTo>
                <a:lnTo>
                  <a:pt x="47243" y="1095756"/>
                </a:lnTo>
                <a:lnTo>
                  <a:pt x="47243" y="47244"/>
                </a:lnTo>
                <a:lnTo>
                  <a:pt x="3854450" y="47244"/>
                </a:lnTo>
                <a:lnTo>
                  <a:pt x="3854450" y="37846"/>
                </a:lnTo>
                <a:close/>
              </a:path>
              <a:path w="3892550" h="1143000">
                <a:moveTo>
                  <a:pt x="3854450" y="47244"/>
                </a:moveTo>
                <a:lnTo>
                  <a:pt x="3845052" y="47244"/>
                </a:lnTo>
                <a:lnTo>
                  <a:pt x="3845052" y="1095756"/>
                </a:lnTo>
                <a:lnTo>
                  <a:pt x="3854450" y="1095756"/>
                </a:lnTo>
                <a:lnTo>
                  <a:pt x="3854450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962" y="2087626"/>
            <a:ext cx="3845560" cy="9060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59055" rIns="0" bIns="0" rtlCol="0">
            <a:spAutoFit/>
          </a:bodyPr>
          <a:lstStyle/>
          <a:p>
            <a:pPr marL="589280" marR="582930" indent="835025">
              <a:lnSpc>
                <a:spcPts val="3290"/>
              </a:lnSpc>
              <a:spcBef>
                <a:spcPts val="465"/>
              </a:spcBef>
            </a:pPr>
            <a:r>
              <a:rPr sz="2800" b="1" spc="-5" dirty="0">
                <a:latin typeface="Corbel"/>
                <a:cs typeface="Corbel"/>
              </a:rPr>
              <a:t>AKUN  </a:t>
            </a:r>
            <a:r>
              <a:rPr sz="2800" b="1" dirty="0">
                <a:latin typeface="Corbel"/>
                <a:cs typeface="Corbel"/>
              </a:rPr>
              <a:t>RI</a:t>
            </a:r>
            <a:r>
              <a:rPr sz="2800" b="1" spc="-15" dirty="0">
                <a:latin typeface="Corbel"/>
                <a:cs typeface="Corbel"/>
              </a:rPr>
              <a:t>I</a:t>
            </a:r>
            <a:r>
              <a:rPr sz="2800" b="1" dirty="0">
                <a:latin typeface="Corbel"/>
                <a:cs typeface="Corbel"/>
              </a:rPr>
              <a:t>L/P</a:t>
            </a:r>
            <a:r>
              <a:rPr sz="2800" b="1" spc="5" dirty="0">
                <a:latin typeface="Corbel"/>
                <a:cs typeface="Corbel"/>
              </a:rPr>
              <a:t>E</a:t>
            </a:r>
            <a:r>
              <a:rPr sz="2800" b="1" dirty="0">
                <a:latin typeface="Corbel"/>
                <a:cs typeface="Corbel"/>
              </a:rPr>
              <a:t>RMAN</a:t>
            </a:r>
            <a:r>
              <a:rPr lang="en-US" sz="2800" b="1" dirty="0">
                <a:latin typeface="Corbel"/>
                <a:cs typeface="Corbel"/>
              </a:rPr>
              <a:t>EN</a:t>
            </a:r>
            <a:endParaRPr sz="2800" b="1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962" y="3131057"/>
            <a:ext cx="3845560" cy="3011805"/>
          </a:xfrm>
          <a:custGeom>
            <a:avLst/>
            <a:gdLst/>
            <a:ahLst/>
            <a:cxnLst/>
            <a:rect l="l" t="t" r="r" b="b"/>
            <a:pathLst>
              <a:path w="3845560" h="3011804">
                <a:moveTo>
                  <a:pt x="0" y="3011424"/>
                </a:moveTo>
                <a:lnTo>
                  <a:pt x="3845052" y="3011424"/>
                </a:lnTo>
                <a:lnTo>
                  <a:pt x="3845052" y="0"/>
                </a:lnTo>
                <a:lnTo>
                  <a:pt x="0" y="0"/>
                </a:lnTo>
                <a:lnTo>
                  <a:pt x="0" y="3011424"/>
                </a:lnTo>
                <a:close/>
              </a:path>
            </a:pathLst>
          </a:custGeom>
          <a:solidFill>
            <a:srgbClr val="D2E4EB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340" y="3107435"/>
            <a:ext cx="3892550" cy="3058795"/>
          </a:xfrm>
          <a:custGeom>
            <a:avLst/>
            <a:gdLst/>
            <a:ahLst/>
            <a:cxnLst/>
            <a:rect l="l" t="t" r="r" b="b"/>
            <a:pathLst>
              <a:path w="3892550" h="3058795">
                <a:moveTo>
                  <a:pt x="3868674" y="0"/>
                </a:moveTo>
                <a:lnTo>
                  <a:pt x="23621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2"/>
                </a:lnTo>
                <a:lnTo>
                  <a:pt x="0" y="3035046"/>
                </a:lnTo>
                <a:lnTo>
                  <a:pt x="1856" y="3044239"/>
                </a:lnTo>
                <a:lnTo>
                  <a:pt x="6919" y="3051748"/>
                </a:lnTo>
                <a:lnTo>
                  <a:pt x="14428" y="3056811"/>
                </a:lnTo>
                <a:lnTo>
                  <a:pt x="23621" y="3058668"/>
                </a:lnTo>
                <a:lnTo>
                  <a:pt x="3868674" y="3058668"/>
                </a:lnTo>
                <a:lnTo>
                  <a:pt x="3877883" y="3056811"/>
                </a:lnTo>
                <a:lnTo>
                  <a:pt x="3885390" y="3051748"/>
                </a:lnTo>
                <a:lnTo>
                  <a:pt x="3890444" y="3044239"/>
                </a:lnTo>
                <a:lnTo>
                  <a:pt x="3892296" y="3035046"/>
                </a:lnTo>
                <a:lnTo>
                  <a:pt x="3892296" y="3030321"/>
                </a:lnTo>
                <a:lnTo>
                  <a:pt x="28346" y="3030321"/>
                </a:lnTo>
                <a:lnTo>
                  <a:pt x="28346" y="28321"/>
                </a:lnTo>
                <a:lnTo>
                  <a:pt x="3892296" y="28321"/>
                </a:lnTo>
                <a:lnTo>
                  <a:pt x="3892296" y="23622"/>
                </a:lnTo>
                <a:lnTo>
                  <a:pt x="3890444" y="14412"/>
                </a:lnTo>
                <a:lnTo>
                  <a:pt x="3885390" y="6905"/>
                </a:lnTo>
                <a:lnTo>
                  <a:pt x="3877883" y="1851"/>
                </a:lnTo>
                <a:lnTo>
                  <a:pt x="3868674" y="0"/>
                </a:lnTo>
                <a:close/>
              </a:path>
              <a:path w="3892550" h="3058795">
                <a:moveTo>
                  <a:pt x="3892296" y="28321"/>
                </a:moveTo>
                <a:lnTo>
                  <a:pt x="3863975" y="28321"/>
                </a:lnTo>
                <a:lnTo>
                  <a:pt x="3863975" y="3030321"/>
                </a:lnTo>
                <a:lnTo>
                  <a:pt x="3892296" y="3030321"/>
                </a:lnTo>
                <a:lnTo>
                  <a:pt x="3892296" y="28321"/>
                </a:lnTo>
                <a:close/>
              </a:path>
              <a:path w="3892550" h="3058795">
                <a:moveTo>
                  <a:pt x="3854450" y="37846"/>
                </a:moveTo>
                <a:lnTo>
                  <a:pt x="37795" y="37846"/>
                </a:lnTo>
                <a:lnTo>
                  <a:pt x="37795" y="3020872"/>
                </a:lnTo>
                <a:lnTo>
                  <a:pt x="3854450" y="3020872"/>
                </a:lnTo>
                <a:lnTo>
                  <a:pt x="3854450" y="3011423"/>
                </a:lnTo>
                <a:lnTo>
                  <a:pt x="47243" y="3011424"/>
                </a:lnTo>
                <a:lnTo>
                  <a:pt x="47243" y="47243"/>
                </a:lnTo>
                <a:lnTo>
                  <a:pt x="3854450" y="47243"/>
                </a:lnTo>
                <a:lnTo>
                  <a:pt x="3854450" y="37846"/>
                </a:lnTo>
                <a:close/>
              </a:path>
              <a:path w="3892550" h="3058795">
                <a:moveTo>
                  <a:pt x="3854450" y="47243"/>
                </a:moveTo>
                <a:lnTo>
                  <a:pt x="3845052" y="47243"/>
                </a:lnTo>
                <a:lnTo>
                  <a:pt x="3845052" y="3011424"/>
                </a:lnTo>
                <a:lnTo>
                  <a:pt x="3854450" y="3011423"/>
                </a:lnTo>
                <a:lnTo>
                  <a:pt x="3854450" y="47243"/>
                </a:lnTo>
                <a:close/>
              </a:path>
            </a:pathLst>
          </a:custGeom>
          <a:solidFill>
            <a:srgbClr val="D2E4EB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7962" y="3211195"/>
            <a:ext cx="3845560" cy="17862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45770" marR="383540" indent="-287020">
              <a:lnSpc>
                <a:spcPts val="3120"/>
              </a:lnSpc>
              <a:spcBef>
                <a:spcPts val="605"/>
              </a:spcBef>
              <a:buChar char="•"/>
              <a:tabLst>
                <a:tab pos="446405" algn="l"/>
              </a:tabLst>
            </a:pPr>
            <a:r>
              <a:rPr sz="3000" spc="-5" dirty="0">
                <a:latin typeface="Arial"/>
                <a:cs typeface="Arial"/>
              </a:rPr>
              <a:t>semua akun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yang  </a:t>
            </a:r>
            <a:r>
              <a:rPr sz="3000" dirty="0">
                <a:latin typeface="Arial"/>
                <a:cs typeface="Arial"/>
              </a:rPr>
              <a:t>ada di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NERACA</a:t>
            </a:r>
            <a:endParaRPr sz="3000">
              <a:latin typeface="Arial"/>
              <a:cs typeface="Arial"/>
            </a:endParaRPr>
          </a:p>
          <a:p>
            <a:pPr marL="445770" marR="675005" indent="-287020">
              <a:lnSpc>
                <a:spcPts val="3290"/>
              </a:lnSpc>
              <a:spcBef>
                <a:spcPts val="595"/>
              </a:spcBef>
              <a:buChar char="•"/>
              <a:tabLst>
                <a:tab pos="446405" algn="l"/>
              </a:tabLst>
            </a:pPr>
            <a:r>
              <a:rPr sz="3000" spc="-5" dirty="0">
                <a:latin typeface="Corbel"/>
                <a:cs typeface="Corbel"/>
              </a:rPr>
              <a:t>Ex </a:t>
            </a:r>
            <a:r>
              <a:rPr sz="3000" dirty="0">
                <a:latin typeface="Corbel"/>
                <a:cs typeface="Corbel"/>
              </a:rPr>
              <a:t>=</a:t>
            </a:r>
            <a:r>
              <a:rPr sz="3000" spc="-75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aset,hutang,  ekuitas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18888" y="2011679"/>
            <a:ext cx="3892550" cy="1143000"/>
          </a:xfrm>
          <a:custGeom>
            <a:avLst/>
            <a:gdLst/>
            <a:ahLst/>
            <a:cxnLst/>
            <a:rect l="l" t="t" r="r" b="b"/>
            <a:pathLst>
              <a:path w="3892550" h="1143000">
                <a:moveTo>
                  <a:pt x="3868673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1119378"/>
                </a:lnTo>
                <a:lnTo>
                  <a:pt x="1851" y="1128587"/>
                </a:lnTo>
                <a:lnTo>
                  <a:pt x="6905" y="1136094"/>
                </a:lnTo>
                <a:lnTo>
                  <a:pt x="14412" y="1141148"/>
                </a:lnTo>
                <a:lnTo>
                  <a:pt x="23622" y="1143000"/>
                </a:lnTo>
                <a:lnTo>
                  <a:pt x="3868673" y="1143000"/>
                </a:lnTo>
                <a:lnTo>
                  <a:pt x="3877883" y="1141148"/>
                </a:lnTo>
                <a:lnTo>
                  <a:pt x="3885390" y="1136094"/>
                </a:lnTo>
                <a:lnTo>
                  <a:pt x="3890444" y="1128587"/>
                </a:lnTo>
                <a:lnTo>
                  <a:pt x="3892295" y="1119378"/>
                </a:lnTo>
                <a:lnTo>
                  <a:pt x="3892295" y="1114679"/>
                </a:lnTo>
                <a:lnTo>
                  <a:pt x="28321" y="1114679"/>
                </a:lnTo>
                <a:lnTo>
                  <a:pt x="28321" y="28321"/>
                </a:lnTo>
                <a:lnTo>
                  <a:pt x="3892295" y="28321"/>
                </a:lnTo>
                <a:lnTo>
                  <a:pt x="3892295" y="23622"/>
                </a:lnTo>
                <a:lnTo>
                  <a:pt x="3890444" y="14412"/>
                </a:lnTo>
                <a:lnTo>
                  <a:pt x="3885390" y="6905"/>
                </a:lnTo>
                <a:lnTo>
                  <a:pt x="3877883" y="1851"/>
                </a:lnTo>
                <a:lnTo>
                  <a:pt x="3868673" y="0"/>
                </a:lnTo>
                <a:close/>
              </a:path>
              <a:path w="3892550" h="1143000">
                <a:moveTo>
                  <a:pt x="3892295" y="28321"/>
                </a:moveTo>
                <a:lnTo>
                  <a:pt x="3863975" y="28321"/>
                </a:lnTo>
                <a:lnTo>
                  <a:pt x="3863975" y="1114679"/>
                </a:lnTo>
                <a:lnTo>
                  <a:pt x="3892295" y="1114679"/>
                </a:lnTo>
                <a:lnTo>
                  <a:pt x="3892295" y="28321"/>
                </a:lnTo>
                <a:close/>
              </a:path>
              <a:path w="3892550" h="1143000">
                <a:moveTo>
                  <a:pt x="3854450" y="37846"/>
                </a:moveTo>
                <a:lnTo>
                  <a:pt x="37846" y="37846"/>
                </a:lnTo>
                <a:lnTo>
                  <a:pt x="37846" y="1105154"/>
                </a:lnTo>
                <a:lnTo>
                  <a:pt x="3854450" y="1105154"/>
                </a:lnTo>
                <a:lnTo>
                  <a:pt x="3854450" y="1095756"/>
                </a:lnTo>
                <a:lnTo>
                  <a:pt x="47244" y="1095756"/>
                </a:lnTo>
                <a:lnTo>
                  <a:pt x="47244" y="47244"/>
                </a:lnTo>
                <a:lnTo>
                  <a:pt x="3854450" y="47244"/>
                </a:lnTo>
                <a:lnTo>
                  <a:pt x="3854450" y="37846"/>
                </a:lnTo>
                <a:close/>
              </a:path>
              <a:path w="3892550" h="1143000">
                <a:moveTo>
                  <a:pt x="3854450" y="47244"/>
                </a:moveTo>
                <a:lnTo>
                  <a:pt x="3845052" y="47244"/>
                </a:lnTo>
                <a:lnTo>
                  <a:pt x="3845052" y="1095756"/>
                </a:lnTo>
                <a:lnTo>
                  <a:pt x="3854450" y="1095756"/>
                </a:lnTo>
                <a:lnTo>
                  <a:pt x="3854450" y="47244"/>
                </a:lnTo>
                <a:close/>
              </a:path>
            </a:pathLst>
          </a:custGeom>
          <a:solidFill>
            <a:srgbClr val="E66C7C"/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12" name="object 12"/>
          <p:cNvSpPr txBox="1"/>
          <p:nvPr/>
        </p:nvSpPr>
        <p:spPr>
          <a:xfrm>
            <a:off x="4842509" y="2087626"/>
            <a:ext cx="3845560" cy="9004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59055" rIns="0" bIns="0" rtlCol="0">
            <a:spAutoFit/>
          </a:bodyPr>
          <a:lstStyle/>
          <a:p>
            <a:pPr marL="974725" marR="464820" indent="-508000">
              <a:lnSpc>
                <a:spcPts val="3290"/>
              </a:lnSpc>
              <a:spcBef>
                <a:spcPts val="465"/>
              </a:spcBef>
            </a:pPr>
            <a:r>
              <a:rPr sz="2800" b="1" spc="-5" dirty="0">
                <a:latin typeface="Corbel"/>
                <a:cs typeface="Corbel"/>
              </a:rPr>
              <a:t>AKUN NOMINAL</a:t>
            </a:r>
            <a:r>
              <a:rPr sz="2800" b="1" spc="-90" dirty="0">
                <a:latin typeface="Corbel"/>
                <a:cs typeface="Corbel"/>
              </a:rPr>
              <a:t> </a:t>
            </a:r>
            <a:r>
              <a:rPr sz="2800" b="1" dirty="0">
                <a:latin typeface="Corbel"/>
                <a:cs typeface="Corbel"/>
              </a:rPr>
              <a:t>/  </a:t>
            </a:r>
            <a:r>
              <a:rPr sz="2800" b="1" spc="-5" dirty="0">
                <a:latin typeface="Corbel"/>
                <a:cs typeface="Corbel"/>
              </a:rPr>
              <a:t>TEMPORER</a:t>
            </a:r>
            <a:endParaRPr sz="2800" b="1" dirty="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42509" y="3131057"/>
            <a:ext cx="3845560" cy="3011805"/>
          </a:xfrm>
          <a:custGeom>
            <a:avLst/>
            <a:gdLst/>
            <a:ahLst/>
            <a:cxnLst/>
            <a:rect l="l" t="t" r="r" b="b"/>
            <a:pathLst>
              <a:path w="3845559" h="3011804">
                <a:moveTo>
                  <a:pt x="0" y="3011424"/>
                </a:moveTo>
                <a:lnTo>
                  <a:pt x="3845051" y="3011424"/>
                </a:lnTo>
                <a:lnTo>
                  <a:pt x="3845051" y="0"/>
                </a:lnTo>
                <a:lnTo>
                  <a:pt x="0" y="0"/>
                </a:lnTo>
                <a:lnTo>
                  <a:pt x="0" y="3011424"/>
                </a:lnTo>
                <a:close/>
              </a:path>
            </a:pathLst>
          </a:custGeom>
          <a:solidFill>
            <a:srgbClr val="F5D3D6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18888" y="3107435"/>
            <a:ext cx="3892550" cy="3058795"/>
          </a:xfrm>
          <a:custGeom>
            <a:avLst/>
            <a:gdLst/>
            <a:ahLst/>
            <a:cxnLst/>
            <a:rect l="l" t="t" r="r" b="b"/>
            <a:pathLst>
              <a:path w="3892550" h="3058795">
                <a:moveTo>
                  <a:pt x="3868673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3035046"/>
                </a:lnTo>
                <a:lnTo>
                  <a:pt x="1851" y="3044239"/>
                </a:lnTo>
                <a:lnTo>
                  <a:pt x="6905" y="3051748"/>
                </a:lnTo>
                <a:lnTo>
                  <a:pt x="14412" y="3056811"/>
                </a:lnTo>
                <a:lnTo>
                  <a:pt x="23622" y="3058668"/>
                </a:lnTo>
                <a:lnTo>
                  <a:pt x="3868673" y="3058668"/>
                </a:lnTo>
                <a:lnTo>
                  <a:pt x="3877883" y="3056811"/>
                </a:lnTo>
                <a:lnTo>
                  <a:pt x="3885390" y="3051748"/>
                </a:lnTo>
                <a:lnTo>
                  <a:pt x="3890444" y="3044239"/>
                </a:lnTo>
                <a:lnTo>
                  <a:pt x="3892295" y="3035046"/>
                </a:lnTo>
                <a:lnTo>
                  <a:pt x="3892295" y="3030321"/>
                </a:lnTo>
                <a:lnTo>
                  <a:pt x="28321" y="3030321"/>
                </a:lnTo>
                <a:lnTo>
                  <a:pt x="28321" y="28321"/>
                </a:lnTo>
                <a:lnTo>
                  <a:pt x="3892295" y="28321"/>
                </a:lnTo>
                <a:lnTo>
                  <a:pt x="3892295" y="23622"/>
                </a:lnTo>
                <a:lnTo>
                  <a:pt x="3890444" y="14412"/>
                </a:lnTo>
                <a:lnTo>
                  <a:pt x="3885390" y="6905"/>
                </a:lnTo>
                <a:lnTo>
                  <a:pt x="3877883" y="1851"/>
                </a:lnTo>
                <a:lnTo>
                  <a:pt x="3868673" y="0"/>
                </a:lnTo>
                <a:close/>
              </a:path>
              <a:path w="3892550" h="3058795">
                <a:moveTo>
                  <a:pt x="3892295" y="28321"/>
                </a:moveTo>
                <a:lnTo>
                  <a:pt x="3863975" y="28321"/>
                </a:lnTo>
                <a:lnTo>
                  <a:pt x="3863975" y="3030321"/>
                </a:lnTo>
                <a:lnTo>
                  <a:pt x="3892295" y="3030321"/>
                </a:lnTo>
                <a:lnTo>
                  <a:pt x="3892295" y="28321"/>
                </a:lnTo>
                <a:close/>
              </a:path>
              <a:path w="3892550" h="3058795">
                <a:moveTo>
                  <a:pt x="3854450" y="37846"/>
                </a:moveTo>
                <a:lnTo>
                  <a:pt x="37846" y="37846"/>
                </a:lnTo>
                <a:lnTo>
                  <a:pt x="37846" y="3020872"/>
                </a:lnTo>
                <a:lnTo>
                  <a:pt x="3854450" y="3020872"/>
                </a:lnTo>
                <a:lnTo>
                  <a:pt x="3854450" y="3011423"/>
                </a:lnTo>
                <a:lnTo>
                  <a:pt x="47244" y="3011424"/>
                </a:lnTo>
                <a:lnTo>
                  <a:pt x="47244" y="47243"/>
                </a:lnTo>
                <a:lnTo>
                  <a:pt x="3854450" y="47243"/>
                </a:lnTo>
                <a:lnTo>
                  <a:pt x="3854450" y="37846"/>
                </a:lnTo>
                <a:close/>
              </a:path>
              <a:path w="3892550" h="3058795">
                <a:moveTo>
                  <a:pt x="3854450" y="47243"/>
                </a:moveTo>
                <a:lnTo>
                  <a:pt x="3845052" y="47243"/>
                </a:lnTo>
                <a:lnTo>
                  <a:pt x="3845052" y="3011424"/>
                </a:lnTo>
                <a:lnTo>
                  <a:pt x="3854450" y="3011423"/>
                </a:lnTo>
                <a:lnTo>
                  <a:pt x="3854450" y="47243"/>
                </a:lnTo>
                <a:close/>
              </a:path>
            </a:pathLst>
          </a:custGeom>
          <a:solidFill>
            <a:srgbClr val="F5D3D6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42509" y="3214242"/>
            <a:ext cx="3845560" cy="26460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45770" marR="594360" indent="-287020">
              <a:lnSpc>
                <a:spcPct val="91500"/>
              </a:lnSpc>
              <a:spcBef>
                <a:spcPts val="405"/>
              </a:spcBef>
              <a:buChar char="•"/>
              <a:tabLst>
                <a:tab pos="446405" algn="l"/>
              </a:tabLst>
            </a:pPr>
            <a:r>
              <a:rPr sz="3000" spc="-5" dirty="0">
                <a:latin typeface="Corbel"/>
                <a:cs typeface="Corbel"/>
              </a:rPr>
              <a:t>Semua </a:t>
            </a:r>
            <a:r>
              <a:rPr sz="3000" dirty="0">
                <a:latin typeface="Corbel"/>
                <a:cs typeface="Corbel"/>
              </a:rPr>
              <a:t>akun</a:t>
            </a:r>
            <a:r>
              <a:rPr sz="3000" spc="-7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yang  ada di </a:t>
            </a:r>
            <a:r>
              <a:rPr sz="3000" spc="-5" dirty="0">
                <a:latin typeface="Corbel"/>
                <a:cs typeface="Corbel"/>
              </a:rPr>
              <a:t>Laporan  </a:t>
            </a:r>
            <a:r>
              <a:rPr sz="3000" spc="-10" dirty="0">
                <a:latin typeface="Corbel"/>
                <a:cs typeface="Corbel"/>
              </a:rPr>
              <a:t>Laba/Rugi</a:t>
            </a:r>
            <a:endParaRPr sz="3000" dirty="0">
              <a:latin typeface="Corbel"/>
              <a:cs typeface="Corbel"/>
            </a:endParaRPr>
          </a:p>
          <a:p>
            <a:pPr marL="445770" indent="-287020">
              <a:lnSpc>
                <a:spcPts val="3450"/>
              </a:lnSpc>
              <a:spcBef>
                <a:spcPts val="240"/>
              </a:spcBef>
              <a:buChar char="•"/>
              <a:tabLst>
                <a:tab pos="446405" algn="l"/>
              </a:tabLst>
            </a:pPr>
            <a:r>
              <a:rPr sz="3000" spc="-5" dirty="0">
                <a:latin typeface="Corbel"/>
                <a:cs typeface="Corbel"/>
              </a:rPr>
              <a:t>Ex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=</a:t>
            </a:r>
          </a:p>
          <a:p>
            <a:pPr marL="445770" marR="294005">
              <a:lnSpc>
                <a:spcPts val="3300"/>
              </a:lnSpc>
              <a:spcBef>
                <a:spcPts val="210"/>
              </a:spcBef>
            </a:pPr>
            <a:r>
              <a:rPr sz="3000" spc="-130" dirty="0">
                <a:latin typeface="Corbel"/>
                <a:cs typeface="Corbel"/>
              </a:rPr>
              <a:t>P</a:t>
            </a:r>
            <a:r>
              <a:rPr sz="3000" dirty="0">
                <a:latin typeface="Corbel"/>
                <a:cs typeface="Corbel"/>
              </a:rPr>
              <a:t>end</a:t>
            </a:r>
            <a:r>
              <a:rPr sz="3000" spc="-15" dirty="0">
                <a:latin typeface="Corbel"/>
                <a:cs typeface="Corbel"/>
              </a:rPr>
              <a:t>a</a:t>
            </a:r>
            <a:r>
              <a:rPr sz="3000" dirty="0">
                <a:latin typeface="Corbel"/>
                <a:cs typeface="Corbel"/>
              </a:rPr>
              <a:t>pat</a:t>
            </a:r>
            <a:r>
              <a:rPr sz="3000" spc="-10" dirty="0">
                <a:latin typeface="Corbel"/>
                <a:cs typeface="Corbel"/>
              </a:rPr>
              <a:t>a</a:t>
            </a:r>
            <a:r>
              <a:rPr sz="3000" spc="-5" dirty="0">
                <a:latin typeface="Corbel"/>
                <a:cs typeface="Corbel"/>
              </a:rPr>
              <a:t>n,B</a:t>
            </a:r>
            <a:r>
              <a:rPr sz="3000" spc="-15" dirty="0">
                <a:latin typeface="Corbel"/>
                <a:cs typeface="Corbel"/>
              </a:rPr>
              <a:t>e</a:t>
            </a:r>
            <a:r>
              <a:rPr sz="3000" dirty="0">
                <a:latin typeface="Corbel"/>
                <a:cs typeface="Corbel"/>
              </a:rPr>
              <a:t>ba</a:t>
            </a:r>
            <a:r>
              <a:rPr sz="3000" spc="-5" dirty="0">
                <a:latin typeface="Corbel"/>
                <a:cs typeface="Corbel"/>
              </a:rPr>
              <a:t>n</a:t>
            </a:r>
            <a:r>
              <a:rPr sz="3000" dirty="0">
                <a:latin typeface="Corbel"/>
                <a:cs typeface="Corbel"/>
              </a:rPr>
              <a:t>,  </a:t>
            </a:r>
            <a:r>
              <a:rPr sz="3000" spc="-5" dirty="0">
                <a:latin typeface="Corbel"/>
                <a:cs typeface="Corbel"/>
              </a:rPr>
              <a:t>Deviden</a:t>
            </a:r>
            <a:endParaRPr sz="30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0161" y="761"/>
            <a:ext cx="2514600" cy="3810000"/>
          </a:xfrm>
          <a:custGeom>
            <a:avLst/>
            <a:gdLst/>
            <a:ahLst/>
            <a:cxnLst/>
            <a:rect l="l" t="t" r="r" b="b"/>
            <a:pathLst>
              <a:path w="2514600" h="3810000">
                <a:moveTo>
                  <a:pt x="0" y="3810000"/>
                </a:moveTo>
                <a:lnTo>
                  <a:pt x="2514600" y="3810000"/>
                </a:lnTo>
                <a:lnTo>
                  <a:pt x="25146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961" y="761"/>
            <a:ext cx="2590800" cy="3810000"/>
          </a:xfrm>
          <a:custGeom>
            <a:avLst/>
            <a:gdLst/>
            <a:ahLst/>
            <a:cxnLst/>
            <a:rect l="l" t="t" r="r" b="b"/>
            <a:pathLst>
              <a:path w="2590800" h="3810000">
                <a:moveTo>
                  <a:pt x="0" y="3810000"/>
                </a:moveTo>
                <a:lnTo>
                  <a:pt x="2590800" y="3810000"/>
                </a:lnTo>
                <a:lnTo>
                  <a:pt x="25908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ln w="25908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6629400" cy="6858000"/>
          </a:xfrm>
          <a:custGeom>
            <a:avLst/>
            <a:gdLst/>
            <a:ahLst/>
            <a:cxnLst/>
            <a:rect l="l" t="t" r="r" b="b"/>
            <a:pathLst>
              <a:path w="6629400" h="6858000">
                <a:moveTo>
                  <a:pt x="0" y="6858000"/>
                </a:moveTo>
                <a:lnTo>
                  <a:pt x="6629400" y="6858000"/>
                </a:lnTo>
                <a:lnTo>
                  <a:pt x="662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6629400" cy="6858000"/>
          </a:xfrm>
          <a:custGeom>
            <a:avLst/>
            <a:gdLst/>
            <a:ahLst/>
            <a:cxnLst/>
            <a:rect l="l" t="t" r="r" b="b"/>
            <a:pathLst>
              <a:path w="6629400" h="6858000">
                <a:moveTo>
                  <a:pt x="0" y="6858000"/>
                </a:moveTo>
                <a:lnTo>
                  <a:pt x="6629400" y="6858000"/>
                </a:lnTo>
                <a:lnTo>
                  <a:pt x="662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80541" y="156717"/>
            <a:ext cx="3838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0" marR="5080" indent="-1416685">
              <a:lnSpc>
                <a:spcPct val="100000"/>
              </a:lnSpc>
              <a:spcBef>
                <a:spcPts val="100"/>
              </a:spcBef>
              <a:tabLst>
                <a:tab pos="2019935" algn="l"/>
              </a:tabLst>
            </a:pPr>
            <a:r>
              <a:rPr sz="3600" spc="-55" dirty="0">
                <a:solidFill>
                  <a:srgbClr val="DCE6F1"/>
                </a:solidFill>
              </a:rPr>
              <a:t>P</a:t>
            </a:r>
            <a:r>
              <a:rPr sz="3600" spc="-5" dirty="0">
                <a:solidFill>
                  <a:srgbClr val="DCE6F1"/>
                </a:solidFill>
              </a:rPr>
              <a:t>edoma</a:t>
            </a:r>
            <a:r>
              <a:rPr sz="3600" dirty="0">
                <a:solidFill>
                  <a:srgbClr val="DCE6F1"/>
                </a:solidFill>
              </a:rPr>
              <a:t>n	</a:t>
            </a:r>
            <a:r>
              <a:rPr sz="3600" spc="-55" dirty="0">
                <a:solidFill>
                  <a:srgbClr val="DCE6F1"/>
                </a:solidFill>
              </a:rPr>
              <a:t>P</a:t>
            </a:r>
            <a:r>
              <a:rPr sz="3600" spc="-5" dirty="0">
                <a:solidFill>
                  <a:srgbClr val="DCE6F1"/>
                </a:solidFill>
              </a:rPr>
              <a:t>engisian  </a:t>
            </a:r>
            <a:r>
              <a:rPr sz="3600" spc="-15" dirty="0">
                <a:solidFill>
                  <a:srgbClr val="DCE6F1"/>
                </a:solidFill>
              </a:rPr>
              <a:t>Akun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6629400" y="3813046"/>
            <a:ext cx="2514599" cy="304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9261" y="2894901"/>
            <a:ext cx="2352675" cy="0"/>
          </a:xfrm>
          <a:custGeom>
            <a:avLst/>
            <a:gdLst/>
            <a:ahLst/>
            <a:cxnLst/>
            <a:rect l="l" t="t" r="r" b="b"/>
            <a:pathLst>
              <a:path w="2352675">
                <a:moveTo>
                  <a:pt x="0" y="0"/>
                </a:moveTo>
                <a:lnTo>
                  <a:pt x="2352293" y="0"/>
                </a:lnTo>
              </a:path>
            </a:pathLst>
          </a:custGeom>
          <a:ln w="59562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244" y="2894901"/>
            <a:ext cx="2353310" cy="0"/>
          </a:xfrm>
          <a:custGeom>
            <a:avLst/>
            <a:gdLst/>
            <a:ahLst/>
            <a:cxnLst/>
            <a:rect l="l" t="t" r="r" b="b"/>
            <a:pathLst>
              <a:path w="2353310">
                <a:moveTo>
                  <a:pt x="0" y="0"/>
                </a:moveTo>
                <a:lnTo>
                  <a:pt x="2353056" y="0"/>
                </a:lnTo>
              </a:path>
            </a:pathLst>
          </a:custGeom>
          <a:ln w="59562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0400" y="2895600"/>
            <a:ext cx="1270" cy="3657600"/>
          </a:xfrm>
          <a:custGeom>
            <a:avLst/>
            <a:gdLst/>
            <a:ahLst/>
            <a:cxnLst/>
            <a:rect l="l" t="t" r="r" b="b"/>
            <a:pathLst>
              <a:path w="1269" h="3657600">
                <a:moveTo>
                  <a:pt x="762" y="0"/>
                </a:moveTo>
                <a:lnTo>
                  <a:pt x="0" y="3657600"/>
                </a:lnTo>
              </a:path>
            </a:pathLst>
          </a:custGeom>
          <a:ln w="76200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5003" y="1807464"/>
            <a:ext cx="4048505" cy="1152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18942" y="1937130"/>
            <a:ext cx="965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As</a:t>
            </a:r>
            <a:r>
              <a:rPr sz="4000" b="1" spc="-20" dirty="0">
                <a:latin typeface="Calibri"/>
                <a:cs typeface="Calibri"/>
              </a:rPr>
              <a:t>e</a:t>
            </a:r>
            <a:r>
              <a:rPr sz="4000" b="1" spc="-5" dirty="0"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8961" y="3124961"/>
            <a:ext cx="2209800" cy="609600"/>
          </a:xfrm>
          <a:prstGeom prst="rect">
            <a:avLst/>
          </a:prstGeom>
          <a:solidFill>
            <a:srgbClr val="FF0000"/>
          </a:solidFill>
          <a:ln w="25908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10"/>
              </a:spcBef>
            </a:pP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Debet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3561" y="3124961"/>
            <a:ext cx="2209800" cy="609600"/>
          </a:xfrm>
          <a:prstGeom prst="rect">
            <a:avLst/>
          </a:prstGeom>
          <a:solidFill>
            <a:srgbClr val="FF0000"/>
          </a:solidFill>
          <a:ln w="25907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"/>
              </a:spcBef>
            </a:pP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Kredit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27403" y="3712464"/>
            <a:ext cx="1305306" cy="1305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5803" y="3788664"/>
            <a:ext cx="1305305" cy="1305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4004" y="5084064"/>
            <a:ext cx="2143506" cy="13053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20800" y="5229605"/>
            <a:ext cx="10928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93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Saldo  </a:t>
            </a:r>
            <a:r>
              <a:rPr sz="2000" b="1" dirty="0">
                <a:latin typeface="Calibri"/>
                <a:cs typeface="Calibri"/>
              </a:rPr>
              <a:t>Normal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  </a:t>
            </a:r>
            <a:r>
              <a:rPr sz="2000" b="1" dirty="0">
                <a:latin typeface="Calibri"/>
                <a:cs typeface="Calibri"/>
              </a:rPr>
              <a:t>Sisi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Debet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0161" y="761"/>
            <a:ext cx="2514600" cy="3810000"/>
          </a:xfrm>
          <a:custGeom>
            <a:avLst/>
            <a:gdLst/>
            <a:ahLst/>
            <a:cxnLst/>
            <a:rect l="l" t="t" r="r" b="b"/>
            <a:pathLst>
              <a:path w="2514600" h="3810000">
                <a:moveTo>
                  <a:pt x="0" y="3810000"/>
                </a:moveTo>
                <a:lnTo>
                  <a:pt x="2514600" y="3810000"/>
                </a:lnTo>
                <a:lnTo>
                  <a:pt x="25146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961" y="761"/>
            <a:ext cx="2590800" cy="3810000"/>
          </a:xfrm>
          <a:custGeom>
            <a:avLst/>
            <a:gdLst/>
            <a:ahLst/>
            <a:cxnLst/>
            <a:rect l="l" t="t" r="r" b="b"/>
            <a:pathLst>
              <a:path w="2590800" h="3810000">
                <a:moveTo>
                  <a:pt x="0" y="3810000"/>
                </a:moveTo>
                <a:lnTo>
                  <a:pt x="2590800" y="3810000"/>
                </a:lnTo>
                <a:lnTo>
                  <a:pt x="25908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ln w="25908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6629400" cy="6858000"/>
          </a:xfrm>
          <a:custGeom>
            <a:avLst/>
            <a:gdLst/>
            <a:ahLst/>
            <a:cxnLst/>
            <a:rect l="l" t="t" r="r" b="b"/>
            <a:pathLst>
              <a:path w="6629400" h="6858000">
                <a:moveTo>
                  <a:pt x="0" y="6858000"/>
                </a:moveTo>
                <a:lnTo>
                  <a:pt x="6629400" y="6858000"/>
                </a:lnTo>
                <a:lnTo>
                  <a:pt x="662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6629400" cy="6858000"/>
          </a:xfrm>
          <a:custGeom>
            <a:avLst/>
            <a:gdLst/>
            <a:ahLst/>
            <a:cxnLst/>
            <a:rect l="l" t="t" r="r" b="b"/>
            <a:pathLst>
              <a:path w="6629400" h="6858000">
                <a:moveTo>
                  <a:pt x="0" y="6858000"/>
                </a:moveTo>
                <a:lnTo>
                  <a:pt x="6629400" y="6858000"/>
                </a:lnTo>
                <a:lnTo>
                  <a:pt x="662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5058" y="115570"/>
            <a:ext cx="51073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0555" marR="5080" indent="-1888489">
              <a:lnSpc>
                <a:spcPct val="100000"/>
              </a:lnSpc>
              <a:spcBef>
                <a:spcPts val="100"/>
              </a:spcBef>
              <a:tabLst>
                <a:tab pos="2687320" algn="l"/>
              </a:tabLst>
            </a:pPr>
            <a:r>
              <a:rPr sz="4800" spc="-75" dirty="0">
                <a:solidFill>
                  <a:srgbClr val="DCE6F1"/>
                </a:solidFill>
              </a:rPr>
              <a:t>P</a:t>
            </a:r>
            <a:r>
              <a:rPr sz="4800" spc="-5" dirty="0">
                <a:solidFill>
                  <a:srgbClr val="DCE6F1"/>
                </a:solidFill>
              </a:rPr>
              <a:t>edoma</a:t>
            </a:r>
            <a:r>
              <a:rPr sz="4800" dirty="0">
                <a:solidFill>
                  <a:srgbClr val="DCE6F1"/>
                </a:solidFill>
              </a:rPr>
              <a:t>n	</a:t>
            </a:r>
            <a:r>
              <a:rPr sz="4800" spc="-75" dirty="0">
                <a:solidFill>
                  <a:srgbClr val="DCE6F1"/>
                </a:solidFill>
              </a:rPr>
              <a:t>P</a:t>
            </a:r>
            <a:r>
              <a:rPr sz="4800" spc="-5" dirty="0">
                <a:solidFill>
                  <a:srgbClr val="DCE6F1"/>
                </a:solidFill>
              </a:rPr>
              <a:t>engisian  </a:t>
            </a:r>
            <a:r>
              <a:rPr sz="4800" spc="-15" dirty="0">
                <a:solidFill>
                  <a:srgbClr val="DCE6F1"/>
                </a:solidFill>
              </a:rPr>
              <a:t>Akun</a:t>
            </a:r>
            <a:endParaRPr sz="4800"/>
          </a:p>
        </p:txBody>
      </p:sp>
      <p:sp>
        <p:nvSpPr>
          <p:cNvPr id="7" name="object 7"/>
          <p:cNvSpPr/>
          <p:nvPr/>
        </p:nvSpPr>
        <p:spPr>
          <a:xfrm>
            <a:off x="6629400" y="3813046"/>
            <a:ext cx="2514599" cy="304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9261" y="2894901"/>
            <a:ext cx="2352675" cy="0"/>
          </a:xfrm>
          <a:custGeom>
            <a:avLst/>
            <a:gdLst/>
            <a:ahLst/>
            <a:cxnLst/>
            <a:rect l="l" t="t" r="r" b="b"/>
            <a:pathLst>
              <a:path w="2352675">
                <a:moveTo>
                  <a:pt x="0" y="0"/>
                </a:moveTo>
                <a:lnTo>
                  <a:pt x="2352293" y="0"/>
                </a:lnTo>
              </a:path>
            </a:pathLst>
          </a:custGeom>
          <a:ln w="59562">
            <a:solidFill>
              <a:srgbClr val="B3A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244" y="2894901"/>
            <a:ext cx="2353310" cy="0"/>
          </a:xfrm>
          <a:custGeom>
            <a:avLst/>
            <a:gdLst/>
            <a:ahLst/>
            <a:cxnLst/>
            <a:rect l="l" t="t" r="r" b="b"/>
            <a:pathLst>
              <a:path w="2353310">
                <a:moveTo>
                  <a:pt x="0" y="0"/>
                </a:moveTo>
                <a:lnTo>
                  <a:pt x="2353056" y="0"/>
                </a:lnTo>
              </a:path>
            </a:pathLst>
          </a:custGeom>
          <a:ln w="59562">
            <a:solidFill>
              <a:srgbClr val="B3A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0400" y="2895600"/>
            <a:ext cx="1270" cy="3657600"/>
          </a:xfrm>
          <a:custGeom>
            <a:avLst/>
            <a:gdLst/>
            <a:ahLst/>
            <a:cxnLst/>
            <a:rect l="l" t="t" r="r" b="b"/>
            <a:pathLst>
              <a:path w="1269" h="3657600">
                <a:moveTo>
                  <a:pt x="762" y="0"/>
                </a:moveTo>
                <a:lnTo>
                  <a:pt x="0" y="3657600"/>
                </a:lnTo>
              </a:path>
            </a:pathLst>
          </a:custGeom>
          <a:ln w="76200">
            <a:solidFill>
              <a:srgbClr val="B3A1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5003" y="1853171"/>
            <a:ext cx="4048505" cy="1046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48610" y="1970659"/>
            <a:ext cx="1703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Liabili</a:t>
            </a:r>
            <a:r>
              <a:rPr sz="3600" b="1" spc="-30" dirty="0">
                <a:latin typeface="Calibri"/>
                <a:cs typeface="Calibri"/>
              </a:rPr>
              <a:t>t</a:t>
            </a:r>
            <a:r>
              <a:rPr sz="3600" b="1" dirty="0">
                <a:latin typeface="Calibri"/>
                <a:cs typeface="Calibri"/>
              </a:rPr>
              <a:t>as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8961" y="3124961"/>
            <a:ext cx="2209800" cy="609600"/>
          </a:xfrm>
          <a:prstGeom prst="rect">
            <a:avLst/>
          </a:prstGeom>
          <a:solidFill>
            <a:srgbClr val="FF0000"/>
          </a:solidFill>
          <a:ln w="25908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10"/>
              </a:spcBef>
            </a:pP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Debet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3561" y="3124961"/>
            <a:ext cx="2209800" cy="609600"/>
          </a:xfrm>
          <a:prstGeom prst="rect">
            <a:avLst/>
          </a:prstGeom>
          <a:solidFill>
            <a:srgbClr val="FF0000"/>
          </a:solidFill>
          <a:ln w="25907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"/>
              </a:spcBef>
            </a:pP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Kredit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27403" y="3712464"/>
            <a:ext cx="1305306" cy="1305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5803" y="3788664"/>
            <a:ext cx="1305305" cy="1305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13403" y="5084064"/>
            <a:ext cx="1914905" cy="13053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26534" y="5229605"/>
            <a:ext cx="10928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93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Saldo  </a:t>
            </a:r>
            <a:r>
              <a:rPr sz="2000" b="1" dirty="0">
                <a:latin typeface="Calibri"/>
                <a:cs typeface="Calibri"/>
              </a:rPr>
              <a:t>Normal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  </a:t>
            </a:r>
            <a:r>
              <a:rPr sz="2000" b="1" dirty="0">
                <a:latin typeface="Calibri"/>
                <a:cs typeface="Calibri"/>
              </a:rPr>
              <a:t>Sisi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Kredit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1119</Words>
  <Application>Microsoft Office PowerPoint</Application>
  <PresentationFormat>On-screen Show (4:3)</PresentationFormat>
  <Paragraphs>380</Paragraphs>
  <Slides>34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Kelas informasi dalam  sistem informasi akuntansi</vt:lpstr>
      <vt:lpstr>Bentuk  Akun</vt:lpstr>
      <vt:lpstr>Bentuk  Akun</vt:lpstr>
      <vt:lpstr>Bentuk  Akun</vt:lpstr>
      <vt:lpstr>PENGELOMPOKAN  AKUN</vt:lpstr>
      <vt:lpstr>Slide 7</vt:lpstr>
      <vt:lpstr>Pedoman Pengisian  Akun</vt:lpstr>
      <vt:lpstr>Pedoman Pengisian  Akun</vt:lpstr>
      <vt:lpstr>Pedoman Pengisian  Akun</vt:lpstr>
      <vt:lpstr>Pedoman Pengisian  Akun</vt:lpstr>
      <vt:lpstr>Pedoman Pengisian  Akun</vt:lpstr>
      <vt:lpstr>Pedoman Pengisian  Akun</vt:lpstr>
      <vt:lpstr>Slide 14</vt:lpstr>
      <vt:lpstr>J U R N A L</vt:lpstr>
      <vt:lpstr>JURNAL UMUM ??</vt:lpstr>
      <vt:lpstr>Buku Jurnal</vt:lpstr>
      <vt:lpstr>Beberapa Hal Penting Dalam Menjurnal :</vt:lpstr>
      <vt:lpstr>BUKU JURNAL</vt:lpstr>
      <vt:lpstr> TRANSAKSI A</vt:lpstr>
      <vt:lpstr> TRANSAKSI B</vt:lpstr>
      <vt:lpstr> TRANSAKSI C</vt:lpstr>
      <vt:lpstr> TRANSAKSI D</vt:lpstr>
      <vt:lpstr> TRANSAKSI E</vt:lpstr>
      <vt:lpstr>TRANSAKSI F</vt:lpstr>
      <vt:lpstr> TRANSAKSI G</vt:lpstr>
      <vt:lpstr> TRANSAKSI H</vt:lpstr>
      <vt:lpstr> TRANSAKSI I</vt:lpstr>
      <vt:lpstr>Latihan soal 5.2 hal 78</vt:lpstr>
      <vt:lpstr>PT ZIG ZAG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axioo</dc:creator>
  <cp:lastModifiedBy>Lenovo</cp:lastModifiedBy>
  <cp:revision>12</cp:revision>
  <dcterms:created xsi:type="dcterms:W3CDTF">2020-10-19T01:05:12Z</dcterms:created>
  <dcterms:modified xsi:type="dcterms:W3CDTF">2021-10-02T15:21:53Z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2018-10-03T00:00:00Z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2020-10-19T00:00:00Z</vt:filetime>
  </property>
</Properties>
</file>