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300" r:id="rId2"/>
    <p:sldId id="302" r:id="rId3"/>
    <p:sldId id="301" r:id="rId4"/>
    <p:sldId id="257" r:id="rId5"/>
    <p:sldId id="259" r:id="rId6"/>
    <p:sldId id="261" r:id="rId7"/>
    <p:sldId id="263" r:id="rId8"/>
    <p:sldId id="265" r:id="rId9"/>
    <p:sldId id="267" r:id="rId10"/>
    <p:sldId id="269" r:id="rId11"/>
    <p:sldId id="271" r:id="rId12"/>
    <p:sldId id="273" r:id="rId13"/>
    <p:sldId id="297" r:id="rId14"/>
    <p:sldId id="299" r:id="rId15"/>
    <p:sldId id="275" r:id="rId16"/>
    <p:sldId id="277" r:id="rId17"/>
    <p:sldId id="279" r:id="rId18"/>
    <p:sldId id="281" r:id="rId19"/>
    <p:sldId id="284" r:id="rId20"/>
    <p:sldId id="286" r:id="rId21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37601-4E6A-4559-B4B9-5FDB1B51B75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A7984-BDF1-4F22-AAE7-3D098CF6F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Mata </a:t>
            </a:r>
            <a:r>
              <a:rPr lang="en-US" sz="4000" dirty="0" err="1" smtClean="0"/>
              <a:t>Kuliah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endParaRPr lang="en-US" sz="4000" dirty="0" smtClean="0"/>
          </a:p>
          <a:p>
            <a:pPr algn="ctr"/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54406</a:t>
            </a:r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3 SKS</a:t>
            </a:r>
          </a:p>
          <a:p>
            <a:pPr algn="ctr"/>
            <a:r>
              <a:rPr lang="en-US" sz="4000" dirty="0" err="1" smtClean="0"/>
              <a:t>Bab</a:t>
            </a:r>
            <a:r>
              <a:rPr lang="en-US" sz="4000" dirty="0" smtClean="0"/>
              <a:t> 1 : </a:t>
            </a:r>
            <a:r>
              <a:rPr lang="en-US" sz="4000" dirty="0" err="1" smtClean="0"/>
              <a:t>Pendahuluan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C. Kalimat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000108"/>
            <a:ext cx="72866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Kalimat adalah kumpulan kata yang disusun menurut aturan bahasa.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Kata adalah rangkaian huruf yang mempunyai arti</a:t>
            </a:r>
          </a:p>
          <a:p>
            <a:pPr algn="just"/>
            <a:endParaRPr lang="id-ID" sz="3200" dirty="0"/>
          </a:p>
          <a:p>
            <a:pPr algn="just"/>
            <a:r>
              <a:rPr lang="id-ID" sz="3200" dirty="0" smtClean="0"/>
              <a:t>Jadi kalimat adalah rangkaian kata yang disusun menurut aturan tata bahasa dan mempunyai arti</a:t>
            </a:r>
          </a:p>
          <a:p>
            <a:pPr marL="514350" indent="-514350" algn="just"/>
            <a:endParaRPr lang="id-ID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Contoh 1 :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857232"/>
            <a:ext cx="778674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eriod"/>
            </a:pPr>
            <a:r>
              <a:rPr lang="id-ID" sz="3200" dirty="0" smtClean="0"/>
              <a:t>30 kurang dari 60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Indonesia terdiri atas 32 propinsi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Semarang ibukota Jawa Tengah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7 adalah bilangan genap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Apa warna bendera negara Indonesia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Bersihkan mobil ini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Presiden Kedua Indonesia adalah BJ Habiebie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Mudah-mudahan tercapai cita-citamu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357166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Secara sederhana kalimat menurut jenisnya  dapat dibagi menjadi beberapa, yaitu 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4" y="1857364"/>
            <a:ext cx="1552028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sz="3200" dirty="0" smtClean="0"/>
              <a:t>Kalimat</a:t>
            </a:r>
            <a:endParaRPr lang="id-ID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857496"/>
            <a:ext cx="2052165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sz="3200" dirty="0" smtClean="0"/>
              <a:t>Bermakna</a:t>
            </a:r>
            <a:endParaRPr lang="id-ID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2857496"/>
            <a:ext cx="3266407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sz="3200" dirty="0" smtClean="0"/>
              <a:t>Tidak Bermakna</a:t>
            </a:r>
            <a:endParaRPr lang="id-ID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4214818"/>
            <a:ext cx="1915909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sz="3200" dirty="0" smtClean="0"/>
              <a:t>Deklaratif</a:t>
            </a:r>
            <a:endParaRPr lang="id-ID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4214818"/>
            <a:ext cx="2781531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sz="3200" dirty="0" smtClean="0"/>
              <a:t>Non Deklaratif</a:t>
            </a:r>
            <a:endParaRPr lang="id-ID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5500702"/>
            <a:ext cx="458780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sz="3200" dirty="0" smtClean="0"/>
              <a:t>B</a:t>
            </a:r>
            <a:endParaRPr lang="id-ID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3108" y="5500702"/>
            <a:ext cx="458780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d-ID" sz="3200" dirty="0" smtClean="0"/>
              <a:t>S</a:t>
            </a:r>
            <a:endParaRPr lang="id-ID" sz="3200" dirty="0"/>
          </a:p>
        </p:txBody>
      </p:sp>
      <p:cxnSp>
        <p:nvCxnSpPr>
          <p:cNvPr id="14" name="Straight Arrow Connector 13"/>
          <p:cNvCxnSpPr>
            <a:stCxn id="4" idx="1"/>
            <a:endCxn id="7" idx="0"/>
          </p:cNvCxnSpPr>
          <p:nvPr/>
        </p:nvCxnSpPr>
        <p:spPr>
          <a:xfrm rot="10800000" flipV="1">
            <a:off x="2597688" y="2149752"/>
            <a:ext cx="1474247" cy="707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8" idx="0"/>
          </p:cNvCxnSpPr>
          <p:nvPr/>
        </p:nvCxnSpPr>
        <p:spPr>
          <a:xfrm>
            <a:off x="5623962" y="2149752"/>
            <a:ext cx="1509936" cy="707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1891598" y="3508728"/>
            <a:ext cx="772547" cy="639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0" idx="0"/>
          </p:cNvCxnSpPr>
          <p:nvPr/>
        </p:nvCxnSpPr>
        <p:spPr>
          <a:xfrm rot="16200000" flipH="1">
            <a:off x="3643920" y="2396037"/>
            <a:ext cx="772547" cy="2865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1" idx="0"/>
          </p:cNvCxnSpPr>
          <p:nvPr/>
        </p:nvCxnSpPr>
        <p:spPr>
          <a:xfrm rot="5400000">
            <a:off x="1243219" y="4785865"/>
            <a:ext cx="701109" cy="728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2" idx="0"/>
          </p:cNvCxnSpPr>
          <p:nvPr/>
        </p:nvCxnSpPr>
        <p:spPr>
          <a:xfrm rot="16200000" flipH="1">
            <a:off x="1814722" y="4942925"/>
            <a:ext cx="701109" cy="414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D. Persoalan Logika vs Aljabar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000108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Misalnya ada persoalan :</a:t>
            </a:r>
          </a:p>
          <a:p>
            <a:pPr algn="just"/>
            <a:r>
              <a:rPr lang="id-ID" sz="3200" dirty="0" smtClean="0"/>
              <a:t>Safi usianya tiga kali usia Tono, jika usia Safi dan usia Tono ditambahkan hasilnya dua belas, berapa um</a:t>
            </a:r>
            <a:r>
              <a:rPr lang="en-US" sz="3200" dirty="0" err="1" smtClean="0"/>
              <a:t>ur</a:t>
            </a:r>
            <a:r>
              <a:rPr lang="id-ID" sz="3200" dirty="0" smtClean="0"/>
              <a:t> Safi dan Tono ?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Persoalan seperti ini adalah persoalan Aljabar, yang harus diselesaian menggunakan hukum-hukum aljabar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407339"/>
            <a:ext cx="76438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Misalnya ada persoalan :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Jika Mary mencintai Budi, maka Mary mencintai Koko</a:t>
            </a:r>
          </a:p>
          <a:p>
            <a:pPr algn="just"/>
            <a:r>
              <a:rPr lang="id-ID" sz="3200" dirty="0" smtClean="0"/>
              <a:t>Jika hari Senin, maka Mary mencintai Budi atau Koko</a:t>
            </a:r>
          </a:p>
          <a:p>
            <a:pPr algn="just"/>
            <a:r>
              <a:rPr lang="id-ID" sz="3200" dirty="0" smtClean="0"/>
              <a:t>Jika hari Senin apakah Mary mencintai Koko ?</a:t>
            </a:r>
          </a:p>
          <a:p>
            <a:pPr algn="just"/>
            <a:r>
              <a:rPr lang="id-ID" sz="3200" dirty="0" smtClean="0"/>
              <a:t>Jika hari Senin apakah Mary mencintai Budi ?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Ini contoh persoalan Logika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/>
              <a:t>E</a:t>
            </a:r>
            <a:r>
              <a:rPr lang="id-ID" sz="3200" dirty="0" smtClean="0"/>
              <a:t>. Pernyataan (proposisi)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000108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Proposisi adalah kalimat deklaratif yang bernilai B saja atau S saja dan tidak keduanya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9993" y="2810904"/>
            <a:ext cx="7286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eriod"/>
            </a:pPr>
            <a:r>
              <a:rPr lang="id-ID" sz="3200" dirty="0" smtClean="0"/>
              <a:t>30 kurang dari 60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Indonesia terdiri atas 32 propinsi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Semarang ibukota Jawa Tengah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7 adalah bilangan genap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Presiden Kedua Indonesia adalah BJ Habiebie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Contoh 2 :</a:t>
            </a:r>
          </a:p>
          <a:p>
            <a:pPr marL="342900" indent="-342900"/>
            <a:r>
              <a:rPr lang="id-ID" sz="3200" dirty="0" smtClean="0"/>
              <a:t>Tentukan Nilai Kebenaranya 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547891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eriod"/>
            </a:pPr>
            <a:r>
              <a:rPr lang="id-ID" sz="3200" dirty="0" smtClean="0"/>
              <a:t>Untuk sembarang bilangan bulat n&gt;0, maka 2n adalah bilangan genap</a:t>
            </a:r>
          </a:p>
          <a:p>
            <a:pPr marL="514350" indent="-514350" algn="just">
              <a:buAutoNum type="alphaLcPeriod"/>
            </a:pPr>
            <a:r>
              <a:rPr lang="id-ID" sz="3200" dirty="0"/>
              <a:t>x</a:t>
            </a:r>
            <a:r>
              <a:rPr lang="id-ID" sz="3200" dirty="0" smtClean="0"/>
              <a:t> + y = y + x untuk setiap x dan y bilangan riil</a:t>
            </a:r>
          </a:p>
          <a:p>
            <a:pPr marL="514350" indent="-514350" algn="just">
              <a:buAutoNum type="alphaLcPeriod"/>
            </a:pPr>
            <a:r>
              <a:rPr lang="id-ID" sz="3200" dirty="0"/>
              <a:t>z</a:t>
            </a:r>
            <a:r>
              <a:rPr lang="id-ID" sz="3200" dirty="0" smtClean="0"/>
              <a:t> = x + y, jika x dan y bilangan bulat, maka z juga bilangan bulat</a:t>
            </a:r>
          </a:p>
          <a:p>
            <a:pPr marL="514350" indent="-514350" algn="just">
              <a:buAutoNum type="alphaLcPeriod"/>
            </a:pPr>
            <a:r>
              <a:rPr lang="id-ID" sz="3200" dirty="0" smtClean="0"/>
              <a:t>Untuk semua nilai x bilangan riil, berlaku x</a:t>
            </a:r>
            <a:r>
              <a:rPr lang="id-ID" sz="3200" baseline="30000" dirty="0" smtClean="0"/>
              <a:t>2</a:t>
            </a:r>
            <a:r>
              <a:rPr lang="id-ID" sz="3200" dirty="0" smtClean="0"/>
              <a:t> &gt; 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Variabel :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000108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Variabel adalah simbol yang menunjukan suatu anggota yang belum spesifik dalam semesta pembicaraan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Konstanta adalah simbol yang menunjukan suatu anggota yang sudah spesifik dalam semesta pembicaraan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357166"/>
            <a:ext cx="82868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Ada sebuah Kalimat :</a:t>
            </a:r>
          </a:p>
          <a:p>
            <a:pPr marL="342900" indent="-342900"/>
            <a:r>
              <a:rPr lang="id-ID" sz="3200" dirty="0" smtClean="0"/>
              <a:t>		Manusia Makan NasiKata “Manusia“ </a:t>
            </a:r>
            <a:r>
              <a:rPr lang="id-ID" sz="3200" dirty="0" smtClean="0">
                <a:sym typeface="Symbol"/>
              </a:rPr>
              <a:t></a:t>
            </a:r>
            <a:r>
              <a:rPr lang="id-ID" sz="3200" dirty="0" smtClean="0"/>
              <a:t> Budi  (orang smg), maka :Budi (orang smg) makan nasi</a:t>
            </a:r>
          </a:p>
          <a:p>
            <a:pPr algn="just"/>
            <a:r>
              <a:rPr lang="id-ID" sz="3200" dirty="0" smtClean="0"/>
              <a:t>Kalimat ini bernilai B</a:t>
            </a:r>
          </a:p>
          <a:p>
            <a:pPr algn="just"/>
            <a:endParaRPr lang="id-ID" sz="3200" dirty="0"/>
          </a:p>
          <a:p>
            <a:pPr algn="just"/>
            <a:r>
              <a:rPr lang="id-ID" sz="3200" dirty="0" smtClean="0"/>
              <a:t>Kata “Manusia“ </a:t>
            </a:r>
            <a:r>
              <a:rPr lang="id-ID" sz="3200" dirty="0" smtClean="0">
                <a:sym typeface="Symbol"/>
              </a:rPr>
              <a:t></a:t>
            </a:r>
            <a:r>
              <a:rPr lang="id-ID" sz="3200" dirty="0" smtClean="0"/>
              <a:t> Fredrik (orang papua), maka Fredrik (orang papua) makan nasi </a:t>
            </a:r>
          </a:p>
          <a:p>
            <a:pPr algn="just"/>
            <a:r>
              <a:rPr lang="id-ID" sz="3200" dirty="0" smtClean="0"/>
              <a:t>Kalimat ini bernilai S</a:t>
            </a:r>
          </a:p>
          <a:p>
            <a:pPr algn="just"/>
            <a:endParaRPr lang="id-ID" sz="3200" dirty="0"/>
          </a:p>
          <a:p>
            <a:pPr algn="just"/>
            <a:r>
              <a:rPr lang="id-ID" sz="3200" dirty="0" smtClean="0"/>
              <a:t>Manusia = Variabel</a:t>
            </a:r>
          </a:p>
          <a:p>
            <a:pPr algn="just"/>
            <a:r>
              <a:rPr lang="id-ID" sz="3200" dirty="0" smtClean="0"/>
              <a:t>Budi dan Fredrik = Konstanta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Ada sebuah Kalimat :</a:t>
            </a:r>
          </a:p>
          <a:p>
            <a:pPr marL="342900" indent="-342900"/>
            <a:r>
              <a:rPr lang="id-ID" sz="3200" dirty="0"/>
              <a:t>	</a:t>
            </a:r>
            <a:r>
              <a:rPr lang="id-ID" sz="3200" dirty="0" smtClean="0"/>
              <a:t>	7 + x = 10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38" y="1500174"/>
            <a:ext cx="76438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“x“ </a:t>
            </a:r>
            <a:r>
              <a:rPr lang="id-ID" sz="3200" dirty="0" smtClean="0">
                <a:sym typeface="Symbol"/>
              </a:rPr>
              <a:t></a:t>
            </a:r>
            <a:r>
              <a:rPr lang="id-ID" sz="3200" dirty="0" smtClean="0"/>
              <a:t> 3, maka menjadi 7 + 3 = 10</a:t>
            </a:r>
          </a:p>
          <a:p>
            <a:pPr algn="just"/>
            <a:r>
              <a:rPr lang="id-ID" sz="3200" dirty="0" smtClean="0"/>
              <a:t>Kalimat ini bernilai B</a:t>
            </a:r>
          </a:p>
          <a:p>
            <a:pPr algn="just"/>
            <a:endParaRPr lang="id-ID" sz="3200" dirty="0"/>
          </a:p>
          <a:p>
            <a:pPr algn="just"/>
            <a:r>
              <a:rPr lang="id-ID" sz="3200" dirty="0" smtClean="0"/>
              <a:t>“x“ </a:t>
            </a:r>
            <a:r>
              <a:rPr lang="id-ID" sz="3200" dirty="0" smtClean="0">
                <a:sym typeface="Symbol"/>
              </a:rPr>
              <a:t>5,</a:t>
            </a:r>
            <a:r>
              <a:rPr lang="id-ID" sz="3200" dirty="0" smtClean="0"/>
              <a:t> maka menjadi 7 + 5 = 10 </a:t>
            </a:r>
          </a:p>
          <a:p>
            <a:pPr algn="just"/>
            <a:r>
              <a:rPr lang="id-ID" sz="3200" dirty="0" smtClean="0"/>
              <a:t>Kalimat ini bernilai S</a:t>
            </a:r>
          </a:p>
          <a:p>
            <a:pPr algn="just"/>
            <a:endParaRPr lang="id-ID" sz="3200" dirty="0"/>
          </a:p>
          <a:p>
            <a:pPr algn="just"/>
            <a:r>
              <a:rPr lang="id-ID" sz="3200" dirty="0" smtClean="0"/>
              <a:t>x = Variabel</a:t>
            </a:r>
          </a:p>
          <a:p>
            <a:pPr algn="just"/>
            <a:r>
              <a:rPr lang="id-ID" sz="3200" dirty="0" smtClean="0"/>
              <a:t>3 dan 5 = Konstanta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UAS = 40%</a:t>
            </a:r>
          </a:p>
          <a:p>
            <a:r>
              <a:rPr lang="en-US" dirty="0" smtClean="0"/>
              <a:t>UTS = 40%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= 20%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42860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TUGAS  1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1571612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Buatlah 10 kalimat yang mengandung variabel dan 10 kalimat yang hanya mengandung konstanta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06640" cy="903412"/>
          </a:xfrm>
        </p:spPr>
        <p:txBody>
          <a:bodyPr/>
          <a:lstStyle/>
          <a:p>
            <a:r>
              <a:rPr lang="id-ID" dirty="0" smtClean="0"/>
              <a:t>Bab 1 : Pendahuluan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500174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id-ID" sz="3200" dirty="0" smtClean="0"/>
              <a:t> Konsep Logika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2143116"/>
            <a:ext cx="72866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Logika sering didefinisikan sebagai ilmu untuk berfikir dan menalar dengan benar</a:t>
            </a:r>
          </a:p>
          <a:p>
            <a:pPr algn="just"/>
            <a:r>
              <a:rPr lang="id-ID" sz="3200" dirty="0" smtClean="0"/>
              <a:t>Sehingga didapat kesimpulan yang benar</a:t>
            </a:r>
          </a:p>
          <a:p>
            <a:pPr algn="just"/>
            <a:r>
              <a:rPr lang="id-ID" sz="3200" dirty="0" smtClean="0"/>
              <a:t>Untuk dapat menarik kesimpulan (konklusi) yang tepat diperlukan kemampuan menalar  yang baik</a:t>
            </a:r>
            <a:endParaRPr lang="id-ID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21537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id-ID" sz="3200" dirty="0" smtClean="0"/>
              <a:t>Kemampuan menalar  :</a:t>
            </a:r>
            <a:r>
              <a:rPr lang="en-US" sz="3200" dirty="0" smtClean="0"/>
              <a:t> </a:t>
            </a:r>
            <a:r>
              <a:rPr lang="id-ID" sz="3200" dirty="0" smtClean="0"/>
              <a:t>kemampuan untuk menarik konklusi yang tepat dari bukti-2 yang ada dan menurut aturan tertentu</a:t>
            </a:r>
            <a:endParaRPr lang="en-US" sz="3200" dirty="0" smtClean="0"/>
          </a:p>
          <a:p>
            <a:pPr algn="just"/>
            <a:endParaRPr lang="id-ID" sz="3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id-ID" sz="3200" dirty="0" smtClean="0"/>
              <a:t>Logika merupakan dasar dari semua penalaran </a:t>
            </a:r>
            <a:r>
              <a:rPr lang="id-ID" sz="3200" i="1" dirty="0" smtClean="0"/>
              <a:t>(reasoning) </a:t>
            </a:r>
            <a:endParaRPr lang="en-US" sz="3200" i="1" dirty="0" smtClean="0"/>
          </a:p>
          <a:p>
            <a:pPr algn="just"/>
            <a:endParaRPr lang="id-ID" sz="3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id-ID" sz="3200" dirty="0" smtClean="0"/>
              <a:t>Sehingga tujuan dari Logika adalah memberikan aturan penalaran sehingga orang dapat menentukan apakah suatu kalimat bernilai benar atau salah</a:t>
            </a:r>
            <a:endParaRPr lang="id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B. Sejarah Perkembangan Logika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7290" y="856357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Aristoteles pertama kali mengembangkan Logika yang pada saat itu dikenal dengan Logika Tradisional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Ada 5 Aliran dalam Logika :</a:t>
            </a:r>
          </a:p>
          <a:p>
            <a:pPr marL="514350" indent="-514350" algn="just">
              <a:buAutoNum type="arabicPeriod"/>
            </a:pPr>
            <a:r>
              <a:rPr lang="id-ID" sz="3200" dirty="0" smtClean="0"/>
              <a:t>Aliran Logika Tradisional</a:t>
            </a:r>
          </a:p>
          <a:p>
            <a:pPr marL="514350" indent="-514350" algn="just"/>
            <a:r>
              <a:rPr lang="id-ID" sz="3200" dirty="0" smtClean="0"/>
              <a:t>	Logika Ditafsirkan sebagai suatu Kumpulan aturan praktis yang menjadi petunjuk pemikiran</a:t>
            </a:r>
          </a:p>
          <a:p>
            <a:pPr marL="514350" indent="-514350" algn="just"/>
            <a:endParaRPr lang="id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id-ID" sz="3200" dirty="0" smtClean="0"/>
              <a:t>2.  Aliran Logika Metafisis</a:t>
            </a:r>
          </a:p>
          <a:p>
            <a:pPr marL="514350" indent="-514350" algn="just"/>
            <a:r>
              <a:rPr lang="id-ID" sz="3200" dirty="0" smtClean="0"/>
              <a:t>	Susunan pikiran dianggap sebagai kenyataan, logika untuk menafsirkan pikiran sebagai suatu tahap dari struktur kenyataan</a:t>
            </a:r>
          </a:p>
          <a:p>
            <a:pPr marL="514350" indent="-514350" algn="just"/>
            <a:endParaRPr lang="id-ID" sz="3200" dirty="0"/>
          </a:p>
          <a:p>
            <a:pPr marL="514350" indent="-514350" algn="just">
              <a:buAutoNum type="arabicPeriod" startAt="3"/>
            </a:pPr>
            <a:r>
              <a:rPr lang="id-ID" sz="3200" dirty="0" smtClean="0"/>
              <a:t>Aliran Logika Epistemologis</a:t>
            </a:r>
          </a:p>
          <a:p>
            <a:pPr marL="514350" indent="-514350" algn="just"/>
            <a:r>
              <a:rPr lang="id-ID" sz="3200" dirty="0"/>
              <a:t>	</a:t>
            </a:r>
            <a:r>
              <a:rPr lang="id-ID" sz="3200" dirty="0" smtClean="0"/>
              <a:t>Oleh Francis Herbert menyatakan untuk mencapai pengetahuan yang memadai, maka pikiran logis dan perasaan harus digabung</a:t>
            </a:r>
          </a:p>
          <a:p>
            <a:pPr marL="514350" indent="-514350" algn="just"/>
            <a:endParaRPr lang="id-ID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 startAt="4"/>
            </a:pPr>
            <a:r>
              <a:rPr lang="id-ID" sz="3200" dirty="0" smtClean="0"/>
              <a:t>Aliran Logika Pragmatis</a:t>
            </a:r>
          </a:p>
          <a:p>
            <a:pPr marL="514350" indent="-514350" algn="just"/>
            <a:r>
              <a:rPr lang="id-ID" sz="3200" dirty="0" smtClean="0"/>
              <a:t>	Oleh John Dewey, Logika dianggap sebagai alat untuk memecahkan masalah</a:t>
            </a:r>
          </a:p>
          <a:p>
            <a:pPr marL="514350" indent="-514350" algn="just"/>
            <a:endParaRPr lang="id-ID" sz="3200" dirty="0"/>
          </a:p>
          <a:p>
            <a:pPr marL="514350" indent="-514350" algn="just"/>
            <a:r>
              <a:rPr lang="id-ID" sz="3200" dirty="0" smtClean="0"/>
              <a:t>5.  Aliran Logika Simbolis</a:t>
            </a:r>
          </a:p>
          <a:p>
            <a:pPr marL="514350" indent="-514350" algn="just"/>
            <a:r>
              <a:rPr lang="id-ID" sz="3200" dirty="0" smtClean="0"/>
              <a:t>	Oleh Leibniz, Boole dan De Morgan yang sangat menekankan pada penggunaan simbol untuk memahami secara rinci, oleh karena itu disebut Logika Matematika</a:t>
            </a:r>
          </a:p>
          <a:p>
            <a:pPr marL="514350" indent="-514350" algn="just"/>
            <a:endParaRPr lang="id-ID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85728"/>
            <a:ext cx="778674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Logika Simbolik yang kemudian berkembang  :</a:t>
            </a:r>
          </a:p>
          <a:p>
            <a:pPr marL="514350" indent="-514350" algn="just">
              <a:buAutoNum type="arabicPeriod"/>
            </a:pPr>
            <a:r>
              <a:rPr lang="id-ID" sz="3200" dirty="0" smtClean="0"/>
              <a:t>Logika Simbolik ilmu tentang penyimpulan yang sah yaitu dengan menggunakan metode matematika dan dengan bantuan simbol simbol khusus</a:t>
            </a:r>
          </a:p>
          <a:p>
            <a:pPr marL="514350" indent="-514350" algn="just">
              <a:buAutoNum type="arabicPeriod"/>
            </a:pPr>
            <a:r>
              <a:rPr lang="id-ID" sz="3200" dirty="0" smtClean="0"/>
              <a:t>Pemakaian simbol simbol khusus untuk menwakili bahasa, simbol itu sesuai aturan matematika untuk menetapkan apakah suatu pernyataan benar atau salah  </a:t>
            </a:r>
            <a:endParaRPr lang="id-ID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071546"/>
            <a:ext cx="77867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Salah satu perluasan dari Logika adalah Aljabar </a:t>
            </a:r>
            <a:r>
              <a:rPr lang="id-ID" sz="3200" dirty="0" smtClean="0"/>
              <a:t>Boole</a:t>
            </a:r>
            <a:r>
              <a:rPr lang="en-US" sz="3200" dirty="0" smtClean="0"/>
              <a:t>an</a:t>
            </a:r>
            <a:r>
              <a:rPr lang="id-ID" sz="3200" dirty="0" smtClean="0"/>
              <a:t> </a:t>
            </a:r>
            <a:r>
              <a:rPr lang="id-ID" sz="3200" dirty="0" smtClean="0"/>
              <a:t>yang digunakan secara luas dalam komputer.</a:t>
            </a:r>
          </a:p>
          <a:p>
            <a:pPr algn="just"/>
            <a:endParaRPr lang="id-ID" sz="3200" dirty="0"/>
          </a:p>
          <a:p>
            <a:pPr algn="just"/>
            <a:r>
              <a:rPr lang="id-ID" sz="3200" dirty="0" smtClean="0"/>
              <a:t>Ketidakjelasan berbahasa dapat dihindari dengan menggunakan simbol-simbol</a:t>
            </a:r>
            <a:endParaRPr lang="id-ID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446</TotalTime>
  <Words>596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Slide 1</vt:lpstr>
      <vt:lpstr>Kontrak Kuliah :</vt:lpstr>
      <vt:lpstr>Bab 1 : Pendahuluan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: Pendahuluan</dc:title>
  <dc:creator>Bowo</dc:creator>
  <cp:lastModifiedBy>Eko</cp:lastModifiedBy>
  <cp:revision>27</cp:revision>
  <dcterms:created xsi:type="dcterms:W3CDTF">2014-02-21T13:21:04Z</dcterms:created>
  <dcterms:modified xsi:type="dcterms:W3CDTF">2016-03-02T04:55:38Z</dcterms:modified>
</cp:coreProperties>
</file>