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45"/>
  </p:handoutMasterIdLst>
  <p:sldIdLst>
    <p:sldId id="369" r:id="rId2"/>
    <p:sldId id="368" r:id="rId3"/>
    <p:sldId id="257" r:id="rId4"/>
    <p:sldId id="259" r:id="rId5"/>
    <p:sldId id="291" r:id="rId6"/>
    <p:sldId id="295" r:id="rId7"/>
    <p:sldId id="297" r:id="rId8"/>
    <p:sldId id="299" r:id="rId9"/>
    <p:sldId id="261" r:id="rId10"/>
    <p:sldId id="292" r:id="rId11"/>
    <p:sldId id="300" r:id="rId12"/>
    <p:sldId id="302" r:id="rId13"/>
    <p:sldId id="304" r:id="rId14"/>
    <p:sldId id="312" r:id="rId15"/>
    <p:sldId id="306" r:id="rId16"/>
    <p:sldId id="308" r:id="rId17"/>
    <p:sldId id="310" r:id="rId18"/>
    <p:sldId id="314" r:id="rId19"/>
    <p:sldId id="316" r:id="rId20"/>
    <p:sldId id="318" r:id="rId21"/>
    <p:sldId id="320" r:id="rId22"/>
    <p:sldId id="322" r:id="rId23"/>
    <p:sldId id="324" r:id="rId24"/>
    <p:sldId id="326" r:id="rId25"/>
    <p:sldId id="328" r:id="rId26"/>
    <p:sldId id="345" r:id="rId27"/>
    <p:sldId id="330" r:id="rId28"/>
    <p:sldId id="332" r:id="rId29"/>
    <p:sldId id="334" r:id="rId30"/>
    <p:sldId id="337" r:id="rId31"/>
    <p:sldId id="339" r:id="rId32"/>
    <p:sldId id="341" r:id="rId33"/>
    <p:sldId id="343" r:id="rId34"/>
    <p:sldId id="347" r:id="rId35"/>
    <p:sldId id="349" r:id="rId36"/>
    <p:sldId id="352" r:id="rId37"/>
    <p:sldId id="354" r:id="rId38"/>
    <p:sldId id="356" r:id="rId39"/>
    <p:sldId id="358" r:id="rId40"/>
    <p:sldId id="360" r:id="rId41"/>
    <p:sldId id="362" r:id="rId42"/>
    <p:sldId id="364" r:id="rId43"/>
    <p:sldId id="366" r:id="rId44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199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B1FF0-4CAB-42B9-9857-7FFAC94056BD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A2BB-0D33-4786-A81E-75038EFAB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B89192-A887-48C8-B196-BE43E2E7FD17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571480"/>
            <a:ext cx="728667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Mata </a:t>
            </a:r>
            <a:r>
              <a:rPr lang="en-US" sz="4000" dirty="0" err="1" smtClean="0"/>
              <a:t>Kuliah</a:t>
            </a:r>
            <a:endParaRPr lang="en-US" sz="4000" dirty="0" smtClean="0"/>
          </a:p>
          <a:p>
            <a:pPr algn="ctr"/>
            <a:r>
              <a:rPr lang="en-US" sz="4000" dirty="0" err="1" smtClean="0"/>
              <a:t>Logika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endParaRPr lang="en-US" sz="4000" dirty="0" smtClean="0"/>
          </a:p>
          <a:p>
            <a:pPr algn="ctr"/>
            <a:r>
              <a:rPr lang="en-US" sz="4000" dirty="0" err="1" smtClean="0"/>
              <a:t>Teknik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r>
              <a:rPr lang="en-US" sz="4000" dirty="0" smtClean="0"/>
              <a:t> 54406</a:t>
            </a:r>
          </a:p>
          <a:p>
            <a:endParaRPr lang="en-US" sz="4000" dirty="0" smtClean="0"/>
          </a:p>
          <a:p>
            <a:pPr algn="ctr"/>
            <a:r>
              <a:rPr lang="en-US" sz="4000" dirty="0" smtClean="0"/>
              <a:t>3 SKS</a:t>
            </a:r>
          </a:p>
          <a:p>
            <a:pPr algn="ctr"/>
            <a:r>
              <a:rPr lang="en-US" sz="4000" dirty="0" err="1" smtClean="0"/>
              <a:t>Bab</a:t>
            </a:r>
            <a:r>
              <a:rPr lang="en-US" sz="4000" dirty="0" smtClean="0"/>
              <a:t> </a:t>
            </a:r>
            <a:r>
              <a:rPr lang="id-ID" sz="4000" dirty="0" smtClean="0"/>
              <a:t>II</a:t>
            </a:r>
            <a:r>
              <a:rPr lang="en-US" sz="4000" dirty="0" smtClean="0"/>
              <a:t> : </a:t>
            </a:r>
            <a:r>
              <a:rPr lang="en-US" sz="4000" dirty="0" err="1" smtClean="0"/>
              <a:t>Proposisi</a:t>
            </a:r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285728"/>
            <a:ext cx="72866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id-ID" sz="3200" dirty="0" smtClean="0"/>
              <a:t>Contoh :</a:t>
            </a:r>
          </a:p>
          <a:p>
            <a:pPr marL="514350" indent="-514350" algn="just"/>
            <a:endParaRPr lang="id-ID" sz="3200" dirty="0" smtClean="0"/>
          </a:p>
          <a:p>
            <a:pPr marL="514350" indent="-514350" algn="just"/>
            <a:r>
              <a:rPr lang="id-ID" sz="3200" i="1" dirty="0" smtClean="0"/>
              <a:t>p : Soekarno presiden RI pertama</a:t>
            </a:r>
            <a:r>
              <a:rPr lang="id-ID" sz="3200" dirty="0" smtClean="0"/>
              <a:t>	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q : Hari ini hujan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r  : Bunga mawar berbau harum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s  : Budi ganteng</a:t>
            </a:r>
          </a:p>
          <a:p>
            <a:pPr marL="514350" indent="-514350" algn="just"/>
            <a:endParaRPr lang="id-ID" sz="3200" i="1" dirty="0" smtClean="0">
              <a:sym typeface="Symbol"/>
            </a:endParaRPr>
          </a:p>
          <a:p>
            <a:pPr marL="514350" indent="-514350" algn="just"/>
            <a:r>
              <a:rPr lang="id-ID" sz="3200" i="1" dirty="0" smtClean="0">
                <a:sym typeface="Symbol"/>
              </a:rPr>
              <a:t>Tuliskan Negasinya</a:t>
            </a:r>
            <a:endParaRPr lang="id-ID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Jika hanya ada 1 buah proposisi sederhana yaitu </a:t>
            </a:r>
            <a:r>
              <a:rPr lang="id-ID" sz="3200" i="1" dirty="0" smtClean="0"/>
              <a:t>p,  </a:t>
            </a:r>
            <a:r>
              <a:rPr lang="id-ID" sz="3200" dirty="0" smtClean="0"/>
              <a:t>maka negasinya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57554" y="1928802"/>
          <a:ext cx="3000396" cy="17145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7335"/>
                <a:gridCol w="1543061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>
                          <a:sym typeface="Symbol"/>
                        </a:rPr>
                        <a:t>p</a:t>
                      </a:r>
                      <a:endParaRPr lang="id-ID" sz="2800" i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285728"/>
            <a:ext cx="7286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 startAt="2"/>
            </a:pPr>
            <a:r>
              <a:rPr lang="id-ID" sz="3200" dirty="0" smtClean="0"/>
              <a:t>Konjungsi (DAN  </a:t>
            </a:r>
            <a:r>
              <a:rPr lang="en-US" sz="3200" dirty="0" smtClean="0"/>
              <a:t>= </a:t>
            </a:r>
            <a:r>
              <a:rPr lang="id-ID" sz="3200" dirty="0" smtClean="0"/>
              <a:t>AND</a:t>
            </a:r>
            <a:r>
              <a:rPr lang="id-ID" sz="3200" dirty="0" smtClean="0"/>
              <a:t>)</a:t>
            </a:r>
          </a:p>
          <a:p>
            <a:pPr marL="514350" indent="-514350" algn="just"/>
            <a:r>
              <a:rPr lang="id-ID" sz="3200" dirty="0" smtClean="0"/>
              <a:t>	Konjungsi adalah proposisi majemuk yang dibentuk dari dua buah proposisi sederhana yang dihubungkan dengan kata hubung DAN dengan simbol </a:t>
            </a:r>
            <a:r>
              <a:rPr lang="id-ID" sz="3200" b="1" dirty="0" smtClean="0"/>
              <a:t>“ </a:t>
            </a:r>
            <a:r>
              <a:rPr lang="id-ID" sz="3200" b="1" dirty="0" smtClean="0">
                <a:sym typeface="Symbol"/>
              </a:rPr>
              <a:t> “</a:t>
            </a:r>
            <a:endParaRPr lang="id-ID" sz="3200" b="1" dirty="0" smtClean="0"/>
          </a:p>
          <a:p>
            <a:pPr marL="514350" indent="-514350" algn="just"/>
            <a:r>
              <a:rPr lang="id-ID" sz="3200" dirty="0" smtClean="0"/>
              <a:t>	</a:t>
            </a:r>
            <a:r>
              <a:rPr lang="id-ID" sz="3200" i="1" dirty="0" smtClean="0"/>
              <a:t>p : Jakarta ibukota RI</a:t>
            </a:r>
            <a:endParaRPr lang="id-ID" sz="3200" dirty="0" smtClean="0"/>
          </a:p>
          <a:p>
            <a:pPr marL="514350" indent="-514350" algn="just"/>
            <a:r>
              <a:rPr lang="id-ID" sz="3200" dirty="0" smtClean="0"/>
              <a:t>	</a:t>
            </a:r>
            <a:r>
              <a:rPr lang="id-ID" sz="3200" i="1" dirty="0" smtClean="0">
                <a:sym typeface="Symbol"/>
              </a:rPr>
              <a:t>q : Budi anak cerdas	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	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	</a:t>
            </a:r>
            <a:r>
              <a:rPr lang="id-ID" sz="3200" dirty="0" smtClean="0">
                <a:sym typeface="Symbol"/>
              </a:rPr>
              <a:t>maka Konjungsinya </a:t>
            </a:r>
          </a:p>
          <a:p>
            <a:pPr marL="514350" indent="-514350" algn="just"/>
            <a:r>
              <a:rPr lang="id-ID" sz="3200" dirty="0" smtClean="0">
                <a:sym typeface="Symbol"/>
              </a:rPr>
              <a:t>	</a:t>
            </a:r>
            <a:r>
              <a:rPr lang="id-ID" sz="3200" i="1" dirty="0" smtClean="0">
                <a:sym typeface="Symbol"/>
              </a:rPr>
              <a:t>p </a:t>
            </a:r>
            <a:r>
              <a:rPr lang="id-ID" sz="3200" b="1" dirty="0" smtClean="0">
                <a:sym typeface="Symbol"/>
              </a:rPr>
              <a:t></a:t>
            </a:r>
            <a:r>
              <a:rPr lang="id-ID" sz="3200" i="1" dirty="0" smtClean="0">
                <a:sym typeface="Symbol"/>
              </a:rPr>
              <a:t> q : Jakarta ibukota RI dan Budi anak cerdas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285728"/>
            <a:ext cx="7286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id-ID" sz="3200" i="1" dirty="0" smtClean="0"/>
              <a:t>r :  Bunga mawar berbau harum</a:t>
            </a:r>
            <a:endParaRPr lang="id-ID" sz="3200" dirty="0" smtClean="0"/>
          </a:p>
          <a:p>
            <a:pPr marL="514350" indent="-514350" algn="just"/>
            <a:r>
              <a:rPr lang="id-ID" sz="3200" i="1" dirty="0" smtClean="0">
                <a:sym typeface="Symbol"/>
              </a:rPr>
              <a:t>s :  Bunga matahari berwarna kuning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	</a:t>
            </a:r>
          </a:p>
          <a:p>
            <a:pPr marL="514350" indent="-514350" algn="just"/>
            <a:r>
              <a:rPr lang="id-ID" sz="3200" dirty="0" smtClean="0">
                <a:sym typeface="Symbol"/>
              </a:rPr>
              <a:t>maka Konjungsinya 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r </a:t>
            </a:r>
            <a:r>
              <a:rPr lang="id-ID" sz="3200" b="1" dirty="0" smtClean="0">
                <a:sym typeface="Symbol"/>
              </a:rPr>
              <a:t></a:t>
            </a:r>
            <a:r>
              <a:rPr lang="id-ID" sz="3200" i="1" dirty="0" smtClean="0">
                <a:sym typeface="Symbol"/>
              </a:rPr>
              <a:t> s : Bunga mawar berbau harum dan bungan matahari berwarna kuning</a:t>
            </a:r>
          </a:p>
          <a:p>
            <a:pPr marL="514350" indent="-514350" algn="just"/>
            <a:endParaRPr lang="id-ID" sz="3200" i="1" dirty="0" smtClean="0">
              <a:sym typeface="Symbol"/>
            </a:endParaRPr>
          </a:p>
          <a:p>
            <a:pPr marL="514350" indent="-514350" algn="just"/>
            <a:r>
              <a:rPr lang="id-ID" sz="3200" dirty="0" smtClean="0">
                <a:sym typeface="Symbol"/>
              </a:rPr>
              <a:t>Bagaimana dengan 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r  s :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s r  :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(r  s) :</a:t>
            </a:r>
          </a:p>
          <a:p>
            <a:pPr marL="514350" indent="-514350" algn="just"/>
            <a:endParaRPr lang="id-ID" sz="3200" i="1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1711" y="214290"/>
            <a:ext cx="750099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Nyatakan dalam bentuk simbolik dari proposisi berikut :</a:t>
            </a:r>
          </a:p>
          <a:p>
            <a:r>
              <a:rPr lang="id-ID" sz="3200" i="1" dirty="0" smtClean="0"/>
              <a:t>p  : pemuda itu tinggi</a:t>
            </a:r>
          </a:p>
          <a:p>
            <a:r>
              <a:rPr lang="id-ID" sz="3200" i="1" dirty="0" smtClean="0"/>
              <a:t>q  : pemuda itu tampan</a:t>
            </a:r>
          </a:p>
          <a:p>
            <a:endParaRPr lang="id-ID" sz="3200" i="1" dirty="0" smtClean="0"/>
          </a:p>
          <a:p>
            <a:pPr marL="514350" indent="-514350">
              <a:buAutoNum type="alphaLcPeriod"/>
            </a:pPr>
            <a:r>
              <a:rPr lang="id-ID" sz="3200" i="1" dirty="0" smtClean="0"/>
              <a:t>Pemuda itu tinggi dan tampan</a:t>
            </a:r>
          </a:p>
          <a:p>
            <a:pPr marL="514350" indent="-514350">
              <a:buAutoNum type="alphaLcPeriod"/>
            </a:pPr>
            <a:r>
              <a:rPr lang="id-ID" sz="3200" i="1" dirty="0" smtClean="0"/>
              <a:t>Pemuda itu tinggi tapi tidak tampan</a:t>
            </a:r>
          </a:p>
          <a:p>
            <a:pPr marL="514350" indent="-514350">
              <a:buAutoNum type="alphaLcPeriod"/>
            </a:pPr>
            <a:r>
              <a:rPr lang="id-ID" sz="3200" i="1" dirty="0" smtClean="0"/>
              <a:t>Pemuda itu tidak tinggi </a:t>
            </a:r>
            <a:r>
              <a:rPr lang="en-US" sz="3200" i="1" dirty="0" err="1" smtClean="0"/>
              <a:t>walaupun</a:t>
            </a:r>
            <a:r>
              <a:rPr lang="en-US" sz="3200" i="1" dirty="0" smtClean="0"/>
              <a:t> </a:t>
            </a:r>
            <a:r>
              <a:rPr lang="id-ID" sz="3200" i="1" dirty="0" smtClean="0"/>
              <a:t>tampan</a:t>
            </a:r>
          </a:p>
          <a:p>
            <a:pPr marL="514350" indent="-514350">
              <a:buAutoNum type="alphaLcPeriod"/>
            </a:pPr>
            <a:r>
              <a:rPr lang="id-ID" sz="3200" i="1" dirty="0" smtClean="0"/>
              <a:t>Tidak benar bahwa pemuda itu </a:t>
            </a:r>
            <a:r>
              <a:rPr lang="en-US" sz="3200" i="1" dirty="0" err="1" smtClean="0"/>
              <a:t>tidak</a:t>
            </a:r>
            <a:r>
              <a:rPr lang="en-US" sz="3200" i="1" dirty="0" smtClean="0"/>
              <a:t> </a:t>
            </a:r>
            <a:r>
              <a:rPr lang="en-US" sz="3200" i="1" smtClean="0"/>
              <a:t>tinggi</a:t>
            </a:r>
            <a:r>
              <a:rPr lang="id-ID" sz="3200" i="1" smtClean="0"/>
              <a:t> </a:t>
            </a:r>
            <a:r>
              <a:rPr lang="id-ID" sz="3200" i="1" dirty="0" smtClean="0"/>
              <a:t>dan tidak tampan</a:t>
            </a:r>
          </a:p>
          <a:p>
            <a:pPr marL="514350" indent="-514350">
              <a:buAutoNum type="alphaLcPeriod"/>
            </a:pPr>
            <a:r>
              <a:rPr lang="id-ID" sz="3200" i="1" dirty="0" smtClean="0"/>
              <a:t>Pemuda itu tampan namun tidak tinggi</a:t>
            </a:r>
            <a:endParaRPr lang="id-ID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Tabel kebenaran untuk Konjungsi  bernilai Benar, jika proporsi ke 1 dan ke 2 bernilai Benar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08" y="2285992"/>
          <a:ext cx="4572032" cy="285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3377"/>
                <a:gridCol w="1443800"/>
                <a:gridCol w="1844855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>
                          <a:sym typeface="Symbol"/>
                        </a:rPr>
                        <a:t>q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r>
                        <a:rPr lang="id-ID" sz="2800" i="1" dirty="0" smtClean="0">
                          <a:sym typeface="Symbol"/>
                        </a:rPr>
                        <a:t> q</a:t>
                      </a:r>
                      <a:endParaRPr lang="id-ID" sz="2800" i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 Arrow 4"/>
          <p:cNvSpPr/>
          <p:nvPr/>
        </p:nvSpPr>
        <p:spPr>
          <a:xfrm>
            <a:off x="6879740" y="292129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285728"/>
            <a:ext cx="7286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id-ID" sz="3200" i="1" dirty="0" smtClean="0"/>
              <a:t>r :  Bunga mawar berbau harum</a:t>
            </a:r>
            <a:endParaRPr lang="id-ID" sz="3200" dirty="0" smtClean="0"/>
          </a:p>
          <a:p>
            <a:pPr marL="514350" indent="-514350" algn="just"/>
            <a:r>
              <a:rPr lang="id-ID" sz="3200" i="1" dirty="0" smtClean="0">
                <a:sym typeface="Symbol"/>
              </a:rPr>
              <a:t>s :  Bunga matahari berwarna kuning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	</a:t>
            </a:r>
          </a:p>
          <a:p>
            <a:pPr marL="514350" indent="-514350" algn="just"/>
            <a:r>
              <a:rPr lang="id-ID" sz="3200" dirty="0" smtClean="0">
                <a:sym typeface="Symbol"/>
              </a:rPr>
              <a:t>maka Konjungsinya 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r </a:t>
            </a:r>
            <a:r>
              <a:rPr lang="id-ID" sz="3200" b="1" dirty="0" smtClean="0">
                <a:sym typeface="Symbol"/>
              </a:rPr>
              <a:t></a:t>
            </a:r>
            <a:r>
              <a:rPr lang="id-ID" sz="3200" i="1" dirty="0" smtClean="0">
                <a:sym typeface="Symbol"/>
              </a:rPr>
              <a:t> s : Bunga mawar berbau harum dan bungan matahari berwarna kuning</a:t>
            </a:r>
          </a:p>
          <a:p>
            <a:pPr marL="514350" indent="-514350" algn="just"/>
            <a:endParaRPr lang="id-ID" sz="3200" i="1" dirty="0" smtClean="0">
              <a:sym typeface="Symbol"/>
            </a:endParaRPr>
          </a:p>
          <a:p>
            <a:pPr marL="514350" indent="-514350" algn="just"/>
            <a:r>
              <a:rPr lang="id-ID" sz="3200" dirty="0" smtClean="0">
                <a:sym typeface="Symbol"/>
              </a:rPr>
              <a:t>Buat Tabel Kebenaranya : 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r  s :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s r  :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(r  s) :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s  r 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285728"/>
            <a:ext cx="7286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 startAt="3"/>
            </a:pPr>
            <a:r>
              <a:rPr lang="id-ID" sz="3200" dirty="0" smtClean="0"/>
              <a:t>Disjungsi (ATAU) </a:t>
            </a:r>
          </a:p>
          <a:p>
            <a:pPr marL="514350" indent="-514350" algn="just"/>
            <a:r>
              <a:rPr lang="id-ID" sz="3200" dirty="0" smtClean="0"/>
              <a:t>	Disjungi adalah proposisi majemuk yang dibentuk dari dua buah proposisi sederhana yang dihubungkan dengan kata hubung ATAU dengan simbol </a:t>
            </a:r>
            <a:r>
              <a:rPr lang="id-ID" sz="3200" b="1" dirty="0" smtClean="0"/>
              <a:t>“ </a:t>
            </a:r>
            <a:r>
              <a:rPr lang="id-ID" sz="3200" b="1" dirty="0" smtClean="0">
                <a:sym typeface="Symbol"/>
              </a:rPr>
              <a:t> “</a:t>
            </a:r>
            <a:endParaRPr lang="id-ID" sz="3200" b="1" dirty="0" smtClean="0"/>
          </a:p>
          <a:p>
            <a:pPr marL="514350" indent="-514350" algn="just"/>
            <a:r>
              <a:rPr lang="id-ID" sz="3200" dirty="0" smtClean="0"/>
              <a:t>	</a:t>
            </a:r>
            <a:r>
              <a:rPr lang="id-ID" sz="3200" i="1" dirty="0" smtClean="0"/>
              <a:t>p : Jakarta ibukota RI</a:t>
            </a:r>
            <a:endParaRPr lang="id-ID" sz="3200" dirty="0" smtClean="0"/>
          </a:p>
          <a:p>
            <a:pPr marL="514350" indent="-514350" algn="just"/>
            <a:r>
              <a:rPr lang="id-ID" sz="3200" dirty="0" smtClean="0"/>
              <a:t>	</a:t>
            </a:r>
            <a:r>
              <a:rPr lang="id-ID" sz="3200" i="1" dirty="0" smtClean="0">
                <a:sym typeface="Symbol"/>
              </a:rPr>
              <a:t>q : Budi anak cerdas	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	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	</a:t>
            </a:r>
            <a:r>
              <a:rPr lang="id-ID" sz="3200" dirty="0" smtClean="0">
                <a:sym typeface="Symbol"/>
              </a:rPr>
              <a:t>maka Konjungsinya </a:t>
            </a:r>
          </a:p>
          <a:p>
            <a:pPr marL="514350" indent="-514350" algn="just"/>
            <a:r>
              <a:rPr lang="id-ID" sz="3200" dirty="0" smtClean="0">
                <a:sym typeface="Symbol"/>
              </a:rPr>
              <a:t>	</a:t>
            </a:r>
            <a:r>
              <a:rPr lang="id-ID" sz="3200" i="1" dirty="0" smtClean="0">
                <a:sym typeface="Symbol"/>
              </a:rPr>
              <a:t>p </a:t>
            </a:r>
            <a:r>
              <a:rPr lang="id-ID" sz="3200" b="1" i="1" dirty="0" smtClean="0">
                <a:sym typeface="Symbol"/>
              </a:rPr>
              <a:t></a:t>
            </a:r>
            <a:r>
              <a:rPr lang="id-ID" sz="3200" i="1" dirty="0" smtClean="0">
                <a:sym typeface="Symbol"/>
              </a:rPr>
              <a:t> q : Jakarta ibukota RI atau Budi anak cerdas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285728"/>
            <a:ext cx="7286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id-ID" sz="3200" i="1" dirty="0" smtClean="0"/>
              <a:t>r :  Bunga mawar berbau harum</a:t>
            </a:r>
            <a:endParaRPr lang="id-ID" sz="3200" dirty="0" smtClean="0"/>
          </a:p>
          <a:p>
            <a:pPr marL="514350" indent="-514350" algn="just"/>
            <a:r>
              <a:rPr lang="id-ID" sz="3200" i="1" dirty="0" smtClean="0">
                <a:sym typeface="Symbol"/>
              </a:rPr>
              <a:t>s :  Bunga matahari berwarna kuning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	</a:t>
            </a:r>
          </a:p>
          <a:p>
            <a:pPr marL="514350" indent="-514350" algn="just"/>
            <a:r>
              <a:rPr lang="id-ID" sz="3200" dirty="0" smtClean="0">
                <a:sym typeface="Symbol"/>
              </a:rPr>
              <a:t>maka Disjungsinya 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r </a:t>
            </a:r>
            <a:r>
              <a:rPr lang="id-ID" sz="3200" b="1" i="1" dirty="0" smtClean="0">
                <a:sym typeface="Symbol"/>
              </a:rPr>
              <a:t></a:t>
            </a:r>
            <a:r>
              <a:rPr lang="id-ID" sz="3200" i="1" dirty="0" smtClean="0">
                <a:sym typeface="Symbol"/>
              </a:rPr>
              <a:t> s : Bunga mawar berbau harum atau bungan matahari berwarna kuning</a:t>
            </a:r>
          </a:p>
          <a:p>
            <a:pPr marL="514350" indent="-514350" algn="just"/>
            <a:endParaRPr lang="id-ID" sz="3200" i="1" dirty="0" smtClean="0">
              <a:sym typeface="Symbol"/>
            </a:endParaRPr>
          </a:p>
          <a:p>
            <a:pPr marL="514350" indent="-514350" algn="just"/>
            <a:r>
              <a:rPr lang="id-ID" sz="3200" dirty="0" smtClean="0">
                <a:sym typeface="Symbol"/>
              </a:rPr>
              <a:t>Bagaimana dengan 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r  s :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s  r  :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(r  s)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1711" y="214290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Nyatakan dalam bentuk simbolik dari proposisi berikut :</a:t>
            </a:r>
          </a:p>
          <a:p>
            <a:r>
              <a:rPr lang="id-ID" sz="3200" i="1" dirty="0" smtClean="0"/>
              <a:t>p  : pemuda itu tinggi</a:t>
            </a:r>
          </a:p>
          <a:p>
            <a:r>
              <a:rPr lang="id-ID" sz="3200" i="1" dirty="0" smtClean="0"/>
              <a:t>q  : pemuda itu tampan</a:t>
            </a:r>
          </a:p>
          <a:p>
            <a:endParaRPr lang="id-ID" sz="3200" i="1" dirty="0" smtClean="0"/>
          </a:p>
          <a:p>
            <a:pPr marL="514350" indent="-514350">
              <a:buAutoNum type="alphaLcPeriod"/>
            </a:pPr>
            <a:r>
              <a:rPr lang="id-ID" sz="3200" i="1" dirty="0" smtClean="0"/>
              <a:t>Pemuda itu tidak tampan atau tinggi</a:t>
            </a:r>
          </a:p>
          <a:p>
            <a:pPr marL="514350" indent="-514350">
              <a:buAutoNum type="alphaLcPeriod"/>
            </a:pPr>
            <a:r>
              <a:rPr lang="id-ID" sz="3200" i="1" dirty="0" smtClean="0"/>
              <a:t>Pemuda itu tinggi atau tidak tampan</a:t>
            </a:r>
          </a:p>
          <a:p>
            <a:pPr marL="514350" indent="-514350">
              <a:buAutoNum type="alphaLcPeriod"/>
            </a:pPr>
            <a:r>
              <a:rPr lang="id-ID" sz="3200" i="1" dirty="0" smtClean="0"/>
              <a:t>Pemuda itu tidak tinggi atau tampan</a:t>
            </a:r>
          </a:p>
          <a:p>
            <a:pPr marL="514350" indent="-514350">
              <a:buAutoNum type="alphaLcPeriod"/>
            </a:pPr>
            <a:r>
              <a:rPr lang="id-ID" sz="3200" i="1" dirty="0" smtClean="0"/>
              <a:t>Tidak benar bahwa pemuda itu pendek atau tidak tampan</a:t>
            </a:r>
          </a:p>
          <a:p>
            <a:pPr marL="514350" indent="-514350">
              <a:buAutoNum type="alphaLcPeriod"/>
            </a:pPr>
            <a:r>
              <a:rPr lang="id-ID" sz="3200" i="1" dirty="0" smtClean="0"/>
              <a:t>Pemuda itu tampan atau tidak tinggi</a:t>
            </a:r>
            <a:endParaRPr lang="id-ID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68134"/>
            <a:ext cx="7406640" cy="903412"/>
          </a:xfrm>
        </p:spPr>
        <p:txBody>
          <a:bodyPr/>
          <a:lstStyle/>
          <a:p>
            <a:r>
              <a:rPr lang="id-ID" dirty="0" smtClean="0"/>
              <a:t>Bab 2 : Proposisi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1500174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id-ID" sz="3200" dirty="0" smtClean="0"/>
              <a:t> Konsep Proposisi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9993" y="2143116"/>
            <a:ext cx="72866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Proposisi adalah kalimat deklaratif yang bernilai benar </a:t>
            </a:r>
            <a:r>
              <a:rPr lang="id-ID" sz="3200" i="1" dirty="0" smtClean="0"/>
              <a:t>(True)</a:t>
            </a:r>
            <a:r>
              <a:rPr lang="id-ID" sz="3200" dirty="0" smtClean="0"/>
              <a:t> saja atau salah </a:t>
            </a:r>
            <a:r>
              <a:rPr lang="id-ID" sz="3200" i="1" dirty="0" smtClean="0"/>
              <a:t>(Fals)</a:t>
            </a:r>
            <a:r>
              <a:rPr lang="id-ID" sz="3200" dirty="0" smtClean="0"/>
              <a:t> saja, tetapi tidak sekaligus benar dan salah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dirty="0" smtClean="0"/>
              <a:t>Proposisi juga disebut </a:t>
            </a:r>
            <a:r>
              <a:rPr lang="id-ID" sz="3200" i="1" dirty="0" smtClean="0"/>
              <a:t>Statemen</a:t>
            </a:r>
          </a:p>
          <a:p>
            <a:pPr algn="just"/>
            <a:r>
              <a:rPr lang="id-ID" sz="3200" dirty="0" smtClean="0"/>
              <a:t>Ada juga yang menyebut dengan Kalkulus Proposisi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Tabel kebenaran untuk Disjungsi   bernilai Salah jika proporsi ke 1 dan ke 2 bernilai Salah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08" y="2285992"/>
          <a:ext cx="4572032" cy="285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3377"/>
                <a:gridCol w="1443800"/>
                <a:gridCol w="1844855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>
                          <a:sym typeface="Symbol"/>
                        </a:rPr>
                        <a:t>q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r>
                        <a:rPr lang="id-ID" sz="2800" i="1" dirty="0" smtClean="0">
                          <a:sym typeface="Symbol"/>
                        </a:rPr>
                        <a:t> q</a:t>
                      </a:r>
                      <a:endParaRPr lang="id-ID" sz="2800" i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 Arrow 4"/>
          <p:cNvSpPr/>
          <p:nvPr/>
        </p:nvSpPr>
        <p:spPr>
          <a:xfrm>
            <a:off x="6879740" y="458744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Proposisi </a:t>
            </a:r>
            <a:r>
              <a:rPr lang="id-ID" sz="3200" i="1" dirty="0" smtClean="0"/>
              <a:t>p atau q </a:t>
            </a:r>
            <a:r>
              <a:rPr lang="id-ID" sz="3200" dirty="0" smtClean="0"/>
              <a:t>dapat mempunyai dua arti :</a:t>
            </a:r>
          </a:p>
          <a:p>
            <a:pPr marL="514350" indent="-514350" algn="just">
              <a:buAutoNum type="arabicPeriod"/>
            </a:pPr>
            <a:r>
              <a:rPr lang="id-ID" sz="3200" dirty="0" smtClean="0"/>
              <a:t>Or Inklusif (OR)</a:t>
            </a:r>
          </a:p>
          <a:p>
            <a:pPr marL="514350" indent="-514350" algn="just"/>
            <a:r>
              <a:rPr lang="id-ID" sz="3200" dirty="0" smtClean="0"/>
              <a:t>	yaitu </a:t>
            </a:r>
            <a:r>
              <a:rPr lang="id-ID" sz="3200" i="1" dirty="0" smtClean="0"/>
              <a:t>p = B atau q = B atau keduanya B</a:t>
            </a:r>
          </a:p>
          <a:p>
            <a:pPr marL="514350" indent="-514350" algn="just"/>
            <a:endParaRPr lang="id-ID" sz="3200" dirty="0" smtClean="0"/>
          </a:p>
          <a:p>
            <a:pPr marL="514350" indent="-514350" algn="just">
              <a:buAutoNum type="arabicPeriod" startAt="2"/>
            </a:pPr>
            <a:r>
              <a:rPr lang="id-ID" sz="3200" dirty="0" smtClean="0"/>
              <a:t>Or Ekslusif (Ex OR)</a:t>
            </a:r>
          </a:p>
          <a:p>
            <a:pPr marL="514350" indent="-514350" algn="just"/>
            <a:r>
              <a:rPr lang="id-ID" sz="3200" dirty="0" smtClean="0"/>
              <a:t>	yaitu </a:t>
            </a:r>
            <a:r>
              <a:rPr lang="id-ID" sz="3200" i="1" dirty="0" smtClean="0"/>
              <a:t>p = B atau q = B atau tidak keduanya B</a:t>
            </a:r>
          </a:p>
          <a:p>
            <a:pPr marL="514350" indent="-514350" algn="just"/>
            <a:r>
              <a:rPr lang="id-ID" sz="3200" i="1" dirty="0" smtClean="0"/>
              <a:t>	Ex-Or dilambangkan dengan “ </a:t>
            </a:r>
            <a:r>
              <a:rPr lang="id-ID" sz="3200" i="1" dirty="0" smtClean="0">
                <a:sym typeface="Symbol"/>
              </a:rPr>
              <a:t> “</a:t>
            </a:r>
            <a:endParaRPr lang="id-ID" sz="3200" dirty="0" smtClean="0"/>
          </a:p>
          <a:p>
            <a:pPr marL="514350" indent="-514350" algn="just"/>
            <a:endParaRPr lang="id-ID" sz="3200" dirty="0" smtClean="0"/>
          </a:p>
          <a:p>
            <a:pPr marL="514350" indent="-514350" algn="just"/>
            <a:endParaRPr lang="id-ID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Tabel kebenaran OR dan Ex-Or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43042" y="2428868"/>
          <a:ext cx="3071833" cy="285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2268"/>
                <a:gridCol w="970053"/>
                <a:gridCol w="1239512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>
                          <a:sym typeface="Symbol"/>
                        </a:rPr>
                        <a:t>q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r>
                        <a:rPr lang="id-ID" sz="2800" i="1" dirty="0" smtClean="0">
                          <a:sym typeface="Symbol"/>
                        </a:rPr>
                        <a:t> q</a:t>
                      </a:r>
                      <a:endParaRPr lang="id-ID" sz="2800" i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43504" y="2428868"/>
          <a:ext cx="3071833" cy="285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2268"/>
                <a:gridCol w="970053"/>
                <a:gridCol w="1239512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>
                          <a:sym typeface="Symbol"/>
                        </a:rPr>
                        <a:t>q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r>
                        <a:rPr lang="id-ID" sz="2800" i="1" dirty="0" smtClean="0">
                          <a:sym typeface="Symbol"/>
                        </a:rPr>
                        <a:t> q</a:t>
                      </a:r>
                      <a:endParaRPr lang="id-ID" sz="2800" i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1604" y="171448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OR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3504" y="1714488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Ex-OR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427753"/>
            <a:ext cx="7286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id-ID" sz="3200" i="1" dirty="0" smtClean="0"/>
              <a:t>r :  Bunga mawar berbau harum</a:t>
            </a:r>
            <a:endParaRPr lang="id-ID" sz="3200" dirty="0" smtClean="0"/>
          </a:p>
          <a:p>
            <a:pPr marL="514350" indent="-514350" algn="just"/>
            <a:r>
              <a:rPr lang="id-ID" sz="3200" i="1" dirty="0" smtClean="0">
                <a:sym typeface="Symbol"/>
              </a:rPr>
              <a:t>s :  Bunga matahari berwarna kuning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	</a:t>
            </a:r>
          </a:p>
          <a:p>
            <a:pPr marL="514350" indent="-514350" algn="just"/>
            <a:r>
              <a:rPr lang="id-ID" sz="3200" dirty="0" smtClean="0">
                <a:sym typeface="Symbol"/>
              </a:rPr>
              <a:t>maka Disjungsinya 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r  s : Bunga mawar berbau harum atau bungan matahari berwarna kuning</a:t>
            </a:r>
          </a:p>
          <a:p>
            <a:pPr marL="514350" indent="-514350" algn="just"/>
            <a:r>
              <a:rPr lang="id-ID" sz="3200" dirty="0" smtClean="0">
                <a:sym typeface="Symbol"/>
              </a:rPr>
              <a:t>Buat Tabel Kebenaranya : 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r  s :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s  (r  s)  :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(r  s) :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s  r 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285728"/>
            <a:ext cx="7286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 startAt="4"/>
            </a:pPr>
            <a:r>
              <a:rPr lang="id-ID" sz="3200" dirty="0" smtClean="0"/>
              <a:t>Implikasi (Jika.....Maka.....)</a:t>
            </a:r>
          </a:p>
          <a:p>
            <a:pPr marL="514350" indent="-514350" algn="just"/>
            <a:r>
              <a:rPr lang="id-ID" sz="3200" dirty="0" smtClean="0"/>
              <a:t>	pernyataan :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	Jika ABCD belah ketupat maka diagonalnya saling berpotongan ditengah tengah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0100" y="3214686"/>
            <a:ext cx="7715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ABCD belah ketupat disebut syarat cukup bagi diagonalnya untuk berpotongan ditengah tengah</a:t>
            </a:r>
          </a:p>
          <a:p>
            <a:r>
              <a:rPr lang="id-ID" sz="3200" dirty="0" smtClean="0"/>
              <a:t>Diagonalnya saling berpotongan ditengah tengah disebut syarat perlu, tetapi belum cukup,  Mengapa ?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310574"/>
            <a:ext cx="77153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Pernyataan yang berbentuk “jika </a:t>
            </a:r>
            <a:r>
              <a:rPr lang="id-ID" sz="3200" i="1" dirty="0" smtClean="0"/>
              <a:t>p </a:t>
            </a:r>
            <a:r>
              <a:rPr lang="id-ID" sz="3200" dirty="0" smtClean="0"/>
              <a:t>maka </a:t>
            </a:r>
            <a:r>
              <a:rPr lang="id-ID" sz="3200" i="1" dirty="0" smtClean="0"/>
              <a:t>q</a:t>
            </a:r>
            <a:r>
              <a:rPr lang="id-ID" sz="3200" dirty="0" smtClean="0"/>
              <a:t>” disebut Implikasi dilambangkan :</a:t>
            </a:r>
          </a:p>
          <a:p>
            <a:r>
              <a:rPr lang="id-ID" sz="3200" i="1" dirty="0" smtClean="0"/>
              <a:t>			p </a:t>
            </a:r>
            <a:r>
              <a:rPr lang="id-ID" sz="3200" i="1" dirty="0" smtClean="0">
                <a:sym typeface="Symbol"/>
              </a:rPr>
              <a:t> q</a:t>
            </a:r>
          </a:p>
          <a:p>
            <a:endParaRPr lang="id-ID" sz="3200" i="1" dirty="0" smtClean="0"/>
          </a:p>
          <a:p>
            <a:r>
              <a:rPr lang="id-ID" sz="3200" dirty="0" smtClean="0"/>
              <a:t>Pernyataan </a:t>
            </a:r>
            <a:r>
              <a:rPr lang="id-ID" sz="3200" i="1" dirty="0" smtClean="0"/>
              <a:t>p </a:t>
            </a:r>
            <a:r>
              <a:rPr lang="id-ID" sz="3200" i="1" dirty="0" smtClean="0">
                <a:sym typeface="Symbol"/>
              </a:rPr>
              <a:t> q </a:t>
            </a:r>
            <a:r>
              <a:rPr lang="id-ID" sz="3200" dirty="0" smtClean="0">
                <a:sym typeface="Symbol"/>
              </a:rPr>
              <a:t> dapat dibaca :</a:t>
            </a:r>
            <a:endParaRPr lang="id-ID" sz="3200" dirty="0" smtClean="0"/>
          </a:p>
          <a:p>
            <a:pPr>
              <a:buFontTx/>
              <a:buChar char="-"/>
            </a:pPr>
            <a:r>
              <a:rPr lang="id-ID" sz="3200" i="1" dirty="0" smtClean="0"/>
              <a:t>Jika p maka q</a:t>
            </a:r>
          </a:p>
          <a:p>
            <a:pPr>
              <a:buFontTx/>
              <a:buChar char="-"/>
            </a:pPr>
            <a:r>
              <a:rPr lang="id-ID" sz="3200" i="1" dirty="0" smtClean="0"/>
              <a:t>p berimplikasi q</a:t>
            </a:r>
          </a:p>
          <a:p>
            <a:pPr>
              <a:buFontTx/>
              <a:buChar char="-"/>
            </a:pPr>
            <a:r>
              <a:rPr lang="id-ID" sz="3200" i="1" dirty="0" smtClean="0"/>
              <a:t>q jika p</a:t>
            </a:r>
          </a:p>
          <a:p>
            <a:pPr>
              <a:buFontTx/>
              <a:buChar char="-"/>
            </a:pPr>
            <a:r>
              <a:rPr lang="id-ID" sz="3200" i="1" dirty="0" smtClean="0"/>
              <a:t>p mengakibatkan q</a:t>
            </a:r>
          </a:p>
          <a:p>
            <a:pPr>
              <a:buFontTx/>
              <a:buChar char="-"/>
            </a:pPr>
            <a:r>
              <a:rPr lang="id-ID" sz="3200" i="1" dirty="0" smtClean="0"/>
              <a:t>p syarat cukup untuk q</a:t>
            </a:r>
          </a:p>
          <a:p>
            <a:pPr>
              <a:buFontTx/>
              <a:buChar char="-"/>
            </a:pPr>
            <a:r>
              <a:rPr lang="id-ID" sz="3200" i="1" dirty="0" smtClean="0"/>
              <a:t>q syarat perlu untuk p</a:t>
            </a:r>
            <a:endParaRPr lang="id-ID" sz="3200" dirty="0" smtClean="0"/>
          </a:p>
          <a:p>
            <a:r>
              <a:rPr lang="id-ID" sz="3200" dirty="0" smtClean="0"/>
              <a:t> 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310574"/>
            <a:ext cx="77153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Pernyataan yang berbentuk “jika </a:t>
            </a:r>
            <a:r>
              <a:rPr lang="id-ID" sz="3200" i="1" dirty="0" smtClean="0"/>
              <a:t>p </a:t>
            </a:r>
            <a:r>
              <a:rPr lang="id-ID" sz="3200" dirty="0" smtClean="0"/>
              <a:t>maka </a:t>
            </a:r>
            <a:r>
              <a:rPr lang="id-ID" sz="3200" i="1" dirty="0" smtClean="0"/>
              <a:t>q</a:t>
            </a:r>
            <a:r>
              <a:rPr lang="id-ID" sz="3200" dirty="0" smtClean="0"/>
              <a:t>” disebut Implikasi dilambangkan :</a:t>
            </a:r>
          </a:p>
          <a:p>
            <a:r>
              <a:rPr lang="id-ID" sz="3200" i="1" dirty="0" smtClean="0"/>
              <a:t>			p </a:t>
            </a:r>
            <a:r>
              <a:rPr lang="id-ID" sz="3200" i="1" dirty="0" smtClean="0">
                <a:sym typeface="Symbol"/>
              </a:rPr>
              <a:t> q</a:t>
            </a:r>
          </a:p>
          <a:p>
            <a:endParaRPr lang="id-ID" sz="3200" i="1" dirty="0" smtClean="0"/>
          </a:p>
          <a:p>
            <a:r>
              <a:rPr lang="id-ID" sz="3200" dirty="0" smtClean="0"/>
              <a:t>Contoh :</a:t>
            </a:r>
          </a:p>
          <a:p>
            <a:r>
              <a:rPr lang="id-ID" sz="3200" i="1" dirty="0" smtClean="0"/>
              <a:t>p</a:t>
            </a:r>
            <a:r>
              <a:rPr lang="id-ID" sz="3200" dirty="0" smtClean="0"/>
              <a:t> : hari hujan</a:t>
            </a:r>
          </a:p>
          <a:p>
            <a:r>
              <a:rPr lang="id-ID" sz="3200" i="1" dirty="0" smtClean="0"/>
              <a:t>q</a:t>
            </a:r>
            <a:r>
              <a:rPr lang="id-ID" sz="3200" dirty="0" smtClean="0"/>
              <a:t> : tanaman akan tumbuh subur </a:t>
            </a:r>
          </a:p>
          <a:p>
            <a:endParaRPr lang="id-ID" sz="3200" dirty="0" smtClean="0"/>
          </a:p>
          <a:p>
            <a:r>
              <a:rPr lang="id-ID" sz="3200" dirty="0" smtClean="0"/>
              <a:t>Jika hari hujan maka tanaman akan tumbuh sebur</a:t>
            </a:r>
          </a:p>
          <a:p>
            <a:r>
              <a:rPr lang="id-ID" sz="3200" dirty="0" smtClean="0"/>
              <a:t> 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310574"/>
            <a:ext cx="77153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Jika tekanan gas diperbesar, mobil melaju kencang</a:t>
            </a:r>
          </a:p>
          <a:p>
            <a:endParaRPr lang="id-ID" sz="3200" dirty="0" smtClean="0"/>
          </a:p>
          <a:p>
            <a:r>
              <a:rPr lang="id-ID" sz="3200" dirty="0" smtClean="0"/>
              <a:t>Es yang mencair dikutub mengakibatkan permukaan air laut naik</a:t>
            </a:r>
          </a:p>
          <a:p>
            <a:endParaRPr lang="id-ID" sz="3200" dirty="0" smtClean="0"/>
          </a:p>
          <a:p>
            <a:r>
              <a:rPr lang="id-ID" sz="3200" dirty="0" smtClean="0"/>
              <a:t>Orang itu mau bekerja, jika ia diberi ongkos jalan</a:t>
            </a:r>
          </a:p>
          <a:p>
            <a:endParaRPr lang="id-ID" sz="3200" dirty="0" smtClean="0"/>
          </a:p>
          <a:p>
            <a:r>
              <a:rPr lang="id-ID" sz="3200" dirty="0" smtClean="0"/>
              <a:t>Anda dapat memperoleh SIM hanya jika berusia 17 tahun 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310574"/>
            <a:ext cx="77153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p : Anda berusia 17 tahun</a:t>
            </a:r>
          </a:p>
          <a:p>
            <a:r>
              <a:rPr lang="id-ID" sz="3200" dirty="0" smtClean="0"/>
              <a:t>q : Anda dapat memperoleh SIM</a:t>
            </a:r>
          </a:p>
          <a:p>
            <a:endParaRPr lang="id-ID" sz="3200" dirty="0" smtClean="0"/>
          </a:p>
          <a:p>
            <a:r>
              <a:rPr lang="id-ID" sz="3200" dirty="0" smtClean="0"/>
              <a:t>Nyatakan dalam simbol dari pernyataan berikut :</a:t>
            </a:r>
          </a:p>
          <a:p>
            <a:pPr marL="514350" indent="-514350">
              <a:buAutoNum type="alphaLcPeriod"/>
            </a:pPr>
            <a:r>
              <a:rPr lang="id-ID" sz="3200" dirty="0" smtClean="0"/>
              <a:t>Syarat cukup agar anda dapat memperoleh SIM adalah anda berusia 17 tahun    (q </a:t>
            </a:r>
            <a:r>
              <a:rPr lang="id-ID" sz="3200" dirty="0" smtClean="0">
                <a:sym typeface="Symbol"/>
              </a:rPr>
              <a:t> p)</a:t>
            </a:r>
            <a:endParaRPr lang="id-ID" sz="3200" dirty="0" smtClean="0"/>
          </a:p>
          <a:p>
            <a:pPr marL="514350" indent="-514350">
              <a:buAutoNum type="alphaLcPeriod"/>
            </a:pPr>
            <a:r>
              <a:rPr lang="id-ID" sz="3200" dirty="0" smtClean="0"/>
              <a:t>Anda tidak dapat memperoleh SIM bilamana anda belum berusia 17 tahun (</a:t>
            </a:r>
            <a:r>
              <a:rPr lang="id-ID" sz="3200" dirty="0" smtClean="0">
                <a:sym typeface="Symbol"/>
              </a:rPr>
              <a:t>p  q)</a:t>
            </a:r>
            <a:endParaRPr lang="id-ID" sz="3200" dirty="0" smtClean="0"/>
          </a:p>
          <a:p>
            <a:pPr marL="514350" indent="-514350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Tabel kebenaran untuk Implikasi    bernilai Salah jika proporsi ke 1 bernilai B dan ke 2 bernilai Salah  (BSS)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08" y="2285992"/>
          <a:ext cx="4572032" cy="285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3377"/>
                <a:gridCol w="1443800"/>
                <a:gridCol w="1844855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>
                          <a:sym typeface="Symbol"/>
                        </a:rPr>
                        <a:t>q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r>
                        <a:rPr lang="id-ID" sz="2800" i="1" dirty="0" smtClean="0">
                          <a:sym typeface="Symbol"/>
                        </a:rPr>
                        <a:t> q</a:t>
                      </a:r>
                      <a:endParaRPr lang="id-ID" sz="2800" i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 Arrow 4"/>
          <p:cNvSpPr/>
          <p:nvPr/>
        </p:nvSpPr>
        <p:spPr>
          <a:xfrm>
            <a:off x="6879740" y="350043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14290"/>
            <a:ext cx="75724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Contoh :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dirty="0" smtClean="0"/>
              <a:t>#  Matahari terbit di sebelah timur</a:t>
            </a:r>
          </a:p>
          <a:p>
            <a:pPr algn="just"/>
            <a:r>
              <a:rPr lang="id-ID" sz="3200" dirty="0" smtClean="0"/>
              <a:t>#  Kucing adalah binatang berkaki empat</a:t>
            </a:r>
          </a:p>
          <a:p>
            <a:pPr algn="just"/>
            <a:r>
              <a:rPr lang="id-ID" sz="3200" dirty="0" smtClean="0"/>
              <a:t> </a:t>
            </a:r>
          </a:p>
          <a:p>
            <a:pPr algn="just"/>
            <a:r>
              <a:rPr lang="id-ID" sz="3200" dirty="0" smtClean="0"/>
              <a:t>Contoh di atas disebut proposisi sederhana, untuk menuliskan proposisi dengan cara :</a:t>
            </a:r>
          </a:p>
          <a:p>
            <a:pPr algn="just"/>
            <a:r>
              <a:rPr lang="id-ID" sz="3200" dirty="0" smtClean="0"/>
              <a:t>p : Matahari terbit di sebelah timur</a:t>
            </a:r>
          </a:p>
          <a:p>
            <a:pPr algn="just"/>
            <a:r>
              <a:rPr lang="id-ID" sz="3200" dirty="0" smtClean="0"/>
              <a:t>q : Kucing adalah binatang berkaki empat</a:t>
            </a:r>
          </a:p>
          <a:p>
            <a:pPr algn="just"/>
            <a:r>
              <a:rPr lang="id-ID" sz="3200" dirty="0" smtClean="0"/>
              <a:t>r : Budi mahasiswa Teknik Informatika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Contoh :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i="1" dirty="0" smtClean="0"/>
              <a:t>p</a:t>
            </a:r>
            <a:r>
              <a:rPr lang="id-ID" sz="3200" dirty="0" smtClean="0"/>
              <a:t> : matahari bersinar</a:t>
            </a:r>
          </a:p>
          <a:p>
            <a:pPr algn="just"/>
            <a:r>
              <a:rPr lang="id-ID" sz="3200" i="1" dirty="0" smtClean="0"/>
              <a:t>q</a:t>
            </a:r>
            <a:r>
              <a:rPr lang="id-ID" sz="3200" dirty="0" smtClean="0"/>
              <a:t> : udara terasa hangat</a:t>
            </a:r>
          </a:p>
          <a:p>
            <a:pPr algn="just"/>
            <a:r>
              <a:rPr lang="id-ID" sz="3200" i="1" dirty="0" smtClean="0"/>
              <a:t>r</a:t>
            </a:r>
            <a:r>
              <a:rPr lang="id-ID" sz="3200" dirty="0" smtClean="0"/>
              <a:t> : permukaan airlaut naik</a:t>
            </a:r>
          </a:p>
          <a:p>
            <a:pPr algn="just"/>
            <a:r>
              <a:rPr lang="id-ID" sz="3200" dirty="0" smtClean="0"/>
              <a:t>Buatlah Tabel kebenaran dari pernyataan berikut :</a:t>
            </a:r>
          </a:p>
          <a:p>
            <a:pPr algn="just"/>
            <a:r>
              <a:rPr lang="id-ID" sz="3200" dirty="0" smtClean="0"/>
              <a:t>a.  (p</a:t>
            </a:r>
            <a:r>
              <a:rPr lang="id-ID" sz="3200" dirty="0" smtClean="0">
                <a:sym typeface="Symbol"/>
              </a:rPr>
              <a:t>q)  (rq)</a:t>
            </a:r>
          </a:p>
          <a:p>
            <a:pPr algn="just"/>
            <a:r>
              <a:rPr lang="id-ID" sz="3200" dirty="0" smtClean="0">
                <a:sym typeface="Symbol"/>
              </a:rPr>
              <a:t>b.  (pq)  (rp)</a:t>
            </a:r>
          </a:p>
          <a:p>
            <a:pPr algn="just"/>
            <a:r>
              <a:rPr lang="id-ID" sz="3200" dirty="0" smtClean="0">
                <a:sym typeface="Symbol"/>
              </a:rPr>
              <a:t>c.   (pr)  (qr)</a:t>
            </a:r>
            <a:endParaRPr lang="id-ID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285728"/>
            <a:ext cx="72866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id-ID" sz="3200" dirty="0" smtClean="0"/>
              <a:t>5. Bi Implikasi (p Jika &amp; Hanya Jika q)</a:t>
            </a:r>
          </a:p>
          <a:p>
            <a:pPr marL="514350" indent="-514350" algn="just"/>
            <a:r>
              <a:rPr lang="id-ID" sz="3200" dirty="0" smtClean="0"/>
              <a:t>	pernyataan :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	Saya memakai mantel jika dan hanya jika saya merasa dingin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0100" y="2500306"/>
            <a:ext cx="77153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Pengertian pernyataa itu adalah :</a:t>
            </a:r>
          </a:p>
          <a:p>
            <a:r>
              <a:rPr lang="id-ID" sz="3200" dirty="0" smtClean="0"/>
              <a:t>Jika saya memakai mantel maka saya merasa dingin dan</a:t>
            </a:r>
          </a:p>
          <a:p>
            <a:r>
              <a:rPr lang="id-ID" sz="3200" dirty="0" smtClean="0"/>
              <a:t>Jika saya merasa dingin maka saya memakai mantel</a:t>
            </a:r>
          </a:p>
          <a:p>
            <a:r>
              <a:rPr lang="id-ID" sz="3200" dirty="0" smtClean="0"/>
              <a:t>Terlihat saya memakai mantel adalah syarat perlu dan cukup bagi saya merasa dingin  dan sebaliknya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310574"/>
            <a:ext cx="77153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Pernyataan yang berbentuk “ p jika dan hanya jika </a:t>
            </a:r>
            <a:r>
              <a:rPr lang="id-ID" sz="3200" i="1" dirty="0" smtClean="0"/>
              <a:t>q</a:t>
            </a:r>
            <a:r>
              <a:rPr lang="id-ID" sz="3200" dirty="0" smtClean="0"/>
              <a:t>” atau pernyataan bersyarat ganda disebut  Bi Implikasi </a:t>
            </a:r>
          </a:p>
          <a:p>
            <a:r>
              <a:rPr lang="id-ID" sz="3200" i="1" dirty="0" smtClean="0"/>
              <a:t>			p </a:t>
            </a:r>
            <a:r>
              <a:rPr lang="id-ID" sz="3200" i="1" dirty="0" smtClean="0">
                <a:sym typeface="Symbol"/>
              </a:rPr>
              <a:t> q</a:t>
            </a:r>
          </a:p>
          <a:p>
            <a:endParaRPr lang="id-ID" sz="3200" i="1" dirty="0" smtClean="0"/>
          </a:p>
          <a:p>
            <a:r>
              <a:rPr lang="id-ID" sz="3200" dirty="0" smtClean="0"/>
              <a:t>p jika dan hanya jika q berarti :</a:t>
            </a:r>
          </a:p>
          <a:p>
            <a:r>
              <a:rPr lang="id-ID" sz="3200" dirty="0" smtClean="0"/>
              <a:t>Jika p maka q dan jika q maka p, sehingga p syarat  perlu dan cukup bagi q dan sebaliknya</a:t>
            </a:r>
          </a:p>
          <a:p>
            <a:r>
              <a:rPr lang="id-ID" sz="3200" dirty="0" smtClean="0"/>
              <a:t> 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310574"/>
            <a:ext cx="77153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Anda membeli es krim jika dan hanya jika udara di luar panas</a:t>
            </a:r>
          </a:p>
          <a:p>
            <a:r>
              <a:rPr lang="id-ID" sz="3200" dirty="0" smtClean="0"/>
              <a:t>		</a:t>
            </a:r>
            <a:r>
              <a:rPr lang="id-ID" sz="3200" dirty="0" smtClean="0">
                <a:solidFill>
                  <a:srgbClr val="FF0000"/>
                </a:solidFill>
              </a:rPr>
              <a:t>sama saja dengan</a:t>
            </a:r>
          </a:p>
          <a:p>
            <a:r>
              <a:rPr lang="id-ID" sz="3200" dirty="0" smtClean="0"/>
              <a:t>Jika udara di luar panas maka saya membeli es krim dan jika anda membeli es krim maka udara di luar panas</a:t>
            </a:r>
          </a:p>
          <a:p>
            <a:endParaRPr lang="id-ID" sz="3200" dirty="0" smtClean="0"/>
          </a:p>
          <a:p>
            <a:r>
              <a:rPr lang="id-ID" sz="3200" dirty="0" smtClean="0"/>
              <a:t>Anda naik jabatan jika anda punya koneksi dan anda punya koneksi jika anda naik jabatan</a:t>
            </a:r>
          </a:p>
          <a:p>
            <a:pPr algn="ctr"/>
            <a:r>
              <a:rPr lang="id-ID" sz="3200" dirty="0" smtClean="0">
                <a:solidFill>
                  <a:srgbClr val="FF0000"/>
                </a:solidFill>
              </a:rPr>
              <a:t>Sama saja dengan  </a:t>
            </a:r>
          </a:p>
          <a:p>
            <a:endParaRPr lang="id-ID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Tabel kebenaran untuk Bi Implikasi    bernilai </a:t>
            </a:r>
            <a:r>
              <a:rPr lang="id-ID" sz="3200" dirty="0" smtClean="0">
                <a:solidFill>
                  <a:srgbClr val="FF0000"/>
                </a:solidFill>
              </a:rPr>
              <a:t>Benar</a:t>
            </a:r>
            <a:r>
              <a:rPr lang="id-ID" sz="3200" dirty="0" smtClean="0"/>
              <a:t> jika proporsi ke 1 dan ke 2 bernilai Sama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08" y="2285992"/>
          <a:ext cx="4572032" cy="285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3377"/>
                <a:gridCol w="1443800"/>
                <a:gridCol w="1844855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>
                          <a:sym typeface="Symbol"/>
                        </a:rPr>
                        <a:t>q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r>
                        <a:rPr lang="id-ID" sz="2800" i="1" dirty="0" smtClean="0">
                          <a:sym typeface="Symbol"/>
                        </a:rPr>
                        <a:t> q</a:t>
                      </a:r>
                      <a:endParaRPr lang="id-ID" sz="2800" i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 Arrow 4"/>
          <p:cNvSpPr/>
          <p:nvPr/>
        </p:nvSpPr>
        <p:spPr>
          <a:xfrm>
            <a:off x="6879740" y="287293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Left Arrow 6"/>
          <p:cNvSpPr/>
          <p:nvPr/>
        </p:nvSpPr>
        <p:spPr>
          <a:xfrm>
            <a:off x="6858016" y="464344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Contoh :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i="1" dirty="0" smtClean="0"/>
              <a:t>p</a:t>
            </a:r>
            <a:r>
              <a:rPr lang="id-ID" sz="3200" dirty="0" smtClean="0"/>
              <a:t> : matahari bersinar</a:t>
            </a:r>
          </a:p>
          <a:p>
            <a:pPr algn="just"/>
            <a:r>
              <a:rPr lang="id-ID" sz="3200" i="1" dirty="0" smtClean="0"/>
              <a:t>q</a:t>
            </a:r>
            <a:r>
              <a:rPr lang="id-ID" sz="3200" dirty="0" smtClean="0"/>
              <a:t> : udara terasa hangat</a:t>
            </a:r>
          </a:p>
          <a:p>
            <a:pPr algn="just"/>
            <a:r>
              <a:rPr lang="id-ID" sz="3200" i="1" dirty="0" smtClean="0"/>
              <a:t>r</a:t>
            </a:r>
            <a:r>
              <a:rPr lang="id-ID" sz="3200" dirty="0" smtClean="0"/>
              <a:t> : permukaan airlaut naik</a:t>
            </a:r>
          </a:p>
          <a:p>
            <a:pPr algn="just"/>
            <a:r>
              <a:rPr lang="id-ID" sz="3200" dirty="0" smtClean="0"/>
              <a:t>Buatlah Tabel kebenaran dari pernyataan berikut :</a:t>
            </a:r>
          </a:p>
          <a:p>
            <a:pPr algn="just"/>
            <a:r>
              <a:rPr lang="id-ID" sz="3200" dirty="0" smtClean="0"/>
              <a:t>a.  (p</a:t>
            </a:r>
            <a:r>
              <a:rPr lang="id-ID" sz="3200" dirty="0" smtClean="0">
                <a:sym typeface="Symbol"/>
              </a:rPr>
              <a:t>q)  (rq)</a:t>
            </a:r>
          </a:p>
          <a:p>
            <a:pPr algn="just"/>
            <a:r>
              <a:rPr lang="id-ID" sz="3200" dirty="0" smtClean="0">
                <a:sym typeface="Symbol"/>
              </a:rPr>
              <a:t>b.  (p q)  ( rp)</a:t>
            </a:r>
          </a:p>
          <a:p>
            <a:pPr algn="just"/>
            <a:r>
              <a:rPr lang="id-ID" sz="3200" dirty="0" smtClean="0">
                <a:sym typeface="Symbol"/>
              </a:rPr>
              <a:t>c.   (p r)  (qr)</a:t>
            </a:r>
            <a:endParaRPr lang="id-ID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14290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3200" dirty="0" smtClean="0"/>
              <a:t>D. Ekivalensi Logika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9993" y="1000108"/>
            <a:ext cx="72866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Dua buah proposisi yaitu :</a:t>
            </a:r>
          </a:p>
          <a:p>
            <a:pPr algn="just"/>
            <a:r>
              <a:rPr lang="id-ID" sz="3200" dirty="0" smtClean="0"/>
              <a:t>P(p, q, r, ....) dan Q(p, q, r, ....) disebut ekivalen atau equel </a:t>
            </a:r>
            <a:r>
              <a:rPr lang="id-ID" sz="3200" i="1" dirty="0" smtClean="0"/>
              <a:t>(logically equivalent)</a:t>
            </a:r>
            <a:r>
              <a:rPr lang="id-ID" sz="3200" dirty="0" smtClean="0"/>
              <a:t> dinotasikan :</a:t>
            </a:r>
          </a:p>
          <a:p>
            <a:pPr algn="ctr"/>
            <a:r>
              <a:rPr lang="id-ID" sz="3200" i="1" dirty="0" smtClean="0">
                <a:solidFill>
                  <a:srgbClr val="FF0000"/>
                </a:solidFill>
              </a:rPr>
              <a:t>P(p, q, r, ....) </a:t>
            </a:r>
            <a:r>
              <a:rPr lang="id-ID" sz="3200" i="1" dirty="0" smtClean="0">
                <a:solidFill>
                  <a:srgbClr val="FF0000"/>
                </a:solidFill>
                <a:sym typeface="Symbol"/>
              </a:rPr>
              <a:t></a:t>
            </a:r>
            <a:r>
              <a:rPr lang="id-ID" sz="3200" i="1" dirty="0" smtClean="0">
                <a:solidFill>
                  <a:srgbClr val="FF0000"/>
                </a:solidFill>
              </a:rPr>
              <a:t> Q(p, q, r, ....)</a:t>
            </a:r>
          </a:p>
          <a:p>
            <a:pPr algn="just"/>
            <a:r>
              <a:rPr lang="id-ID" sz="3200" dirty="0" smtClean="0"/>
              <a:t>Jika kedua proposisi tersebut mempunyai Tabel Kebenaran yang sama</a:t>
            </a:r>
          </a:p>
          <a:p>
            <a:pPr algn="ctr"/>
            <a:r>
              <a:rPr lang="id-ID" sz="3200" dirty="0" smtClean="0"/>
              <a:t>Contoh :</a:t>
            </a:r>
          </a:p>
          <a:p>
            <a:pPr algn="just"/>
            <a:r>
              <a:rPr lang="id-ID" sz="3200" dirty="0" smtClean="0">
                <a:sym typeface="Symbol"/>
              </a:rPr>
              <a:t>(pq)  p  q</a:t>
            </a:r>
            <a:endParaRPr lang="id-ID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1538" y="357166"/>
            <a:ext cx="759369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Contoh :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i="1" dirty="0" smtClean="0"/>
              <a:t>Tidak benar bahwa mawar berwarna merah dan violet berwarna biru</a:t>
            </a:r>
          </a:p>
          <a:p>
            <a:pPr algn="ctr"/>
            <a:r>
              <a:rPr lang="id-ID" sz="3200" i="1" dirty="0" smtClean="0">
                <a:solidFill>
                  <a:srgbClr val="FF0000"/>
                </a:solidFill>
              </a:rPr>
              <a:t>Eqivalen dengan</a:t>
            </a:r>
          </a:p>
          <a:p>
            <a:pPr algn="just"/>
            <a:r>
              <a:rPr lang="id-ID" sz="3200" i="1" dirty="0" smtClean="0"/>
              <a:t>Mawar tidak berwarna merah atau violet tidak berwarna biru</a:t>
            </a:r>
          </a:p>
          <a:p>
            <a:pPr algn="just"/>
            <a:endParaRPr lang="id-ID" sz="3200" i="1" dirty="0" smtClean="0"/>
          </a:p>
          <a:p>
            <a:pPr algn="just"/>
            <a:r>
              <a:rPr lang="id-ID" sz="3200" i="1" dirty="0" smtClean="0"/>
              <a:t>Apakah  p</a:t>
            </a:r>
            <a:r>
              <a:rPr lang="id-ID" sz="3200" i="1" dirty="0" smtClean="0">
                <a:sym typeface="Symbol"/>
              </a:rPr>
              <a:t>q  p  q eqivalen ?</a:t>
            </a:r>
          </a:p>
          <a:p>
            <a:pPr algn="just"/>
            <a:r>
              <a:rPr lang="id-ID" sz="3200" i="1" dirty="0" smtClean="0">
                <a:sym typeface="Symbol"/>
              </a:rPr>
              <a:t>Apakah (pq)(qp)  pq eqivalen ?</a:t>
            </a:r>
          </a:p>
          <a:p>
            <a:pPr algn="just"/>
            <a:r>
              <a:rPr lang="id-ID" sz="3200" i="1" dirty="0" smtClean="0">
                <a:sym typeface="Symbol"/>
              </a:rPr>
              <a:t>Tunjukan dengan Tabel</a:t>
            </a:r>
            <a:endParaRPr lang="id-ID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1538" y="357166"/>
            <a:ext cx="75936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a. Tautologi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dirty="0" smtClean="0"/>
              <a:t>Tautologi adalah proposisi yang selalu bernilai Benar.</a:t>
            </a:r>
          </a:p>
          <a:p>
            <a:pPr algn="just"/>
            <a:r>
              <a:rPr lang="id-ID" sz="3200" dirty="0" smtClean="0"/>
              <a:t>Misal :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i="1" dirty="0" smtClean="0">
                <a:solidFill>
                  <a:srgbClr val="0000FF"/>
                </a:solidFill>
              </a:rPr>
              <a:t>Junus masih bujang atau junus bukan bujang</a:t>
            </a:r>
          </a:p>
          <a:p>
            <a:pPr algn="just"/>
            <a:endParaRPr lang="id-ID" sz="3200" i="1" dirty="0" smtClean="0">
              <a:solidFill>
                <a:srgbClr val="0000FF"/>
              </a:solidFill>
            </a:endParaRPr>
          </a:p>
          <a:p>
            <a:pPr algn="just"/>
            <a:r>
              <a:rPr lang="id-ID" sz="3200" dirty="0" smtClean="0"/>
              <a:t>Jika p = Junus masih bujang, maka </a:t>
            </a:r>
            <a:r>
              <a:rPr lang="id-ID" sz="3200" dirty="0" smtClean="0">
                <a:sym typeface="Symbol"/>
              </a:rPr>
              <a:t>p </a:t>
            </a:r>
            <a:r>
              <a:rPr lang="id-ID" sz="3200" dirty="0" smtClean="0"/>
              <a:t>= Junus bukan bujang, Tabel kebenarnya adalah :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Tabel Kebenaran p </a:t>
            </a:r>
            <a:r>
              <a:rPr lang="id-ID" sz="3200" dirty="0" smtClean="0">
                <a:sym typeface="Symbol"/>
              </a:rPr>
              <a:t> p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14546" y="1571612"/>
          <a:ext cx="5072098" cy="17145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6898"/>
                <a:gridCol w="1722600"/>
                <a:gridCol w="172260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>
                          <a:sym typeface="Symbol"/>
                        </a:rPr>
                        <a:t>p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>
                          <a:sym typeface="Symbol"/>
                        </a:rPr>
                        <a:t>p  p</a:t>
                      </a:r>
                      <a:endParaRPr lang="id-ID" sz="2800" i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728" y="3857628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Tabel Kebenaran p </a:t>
            </a:r>
            <a:r>
              <a:rPr lang="id-ID" sz="3200" dirty="0" smtClean="0">
                <a:sym typeface="Symbol"/>
              </a:rPr>
              <a:t> p bernilai selalu Benar, maka proposisi </a:t>
            </a:r>
            <a:r>
              <a:rPr lang="id-ID" sz="3200" dirty="0" smtClean="0"/>
              <a:t>p </a:t>
            </a:r>
            <a:r>
              <a:rPr lang="id-ID" sz="3200" dirty="0" smtClean="0">
                <a:sym typeface="Symbol"/>
              </a:rPr>
              <a:t> p disebut Tautologi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14290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3200" dirty="0" smtClean="0"/>
              <a:t>B. Proposisi Majemuk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9993" y="1000108"/>
            <a:ext cx="7286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Proposisi majemuk adalah proposisi yang dibentuk dari penggabungan dua atau lebih proposisi sederhana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dirty="0" smtClean="0"/>
              <a:t>Untuk menggabungkan dua atau lebih proposisi sederhana digunakan kata penghubung, antara lain :</a:t>
            </a:r>
          </a:p>
          <a:p>
            <a:pPr marL="514350" indent="-514350" algn="just"/>
            <a:r>
              <a:rPr lang="id-ID" sz="3200" dirty="0" smtClean="0"/>
              <a:t>	Tidak, Dan, Atau, Jika...maka....., Jika dan hanya jika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Contoh Tautologi</a:t>
            </a:r>
            <a:endParaRPr lang="id-ID" sz="32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1142984"/>
            <a:ext cx="72866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a. p </a:t>
            </a:r>
            <a:r>
              <a:rPr lang="id-ID" sz="3200" dirty="0" smtClean="0">
                <a:sym typeface="Symbol"/>
              </a:rPr>
              <a:t> (p  q)</a:t>
            </a:r>
          </a:p>
          <a:p>
            <a:pPr algn="just"/>
            <a:r>
              <a:rPr lang="id-ID" sz="3200" dirty="0" smtClean="0">
                <a:sym typeface="Symbol"/>
              </a:rPr>
              <a:t>b. (p  q)  (q  p)</a:t>
            </a:r>
          </a:p>
          <a:p>
            <a:pPr algn="just"/>
            <a:r>
              <a:rPr lang="id-ID" sz="3200" dirty="0" smtClean="0">
                <a:sym typeface="Symbol"/>
              </a:rPr>
              <a:t>c. (p  q)  (p  q)</a:t>
            </a:r>
          </a:p>
          <a:p>
            <a:pPr algn="just"/>
            <a:r>
              <a:rPr lang="id-ID" sz="3200" dirty="0" smtClean="0">
                <a:sym typeface="Symbol"/>
              </a:rPr>
              <a:t>d. (q  p)</a:t>
            </a:r>
          </a:p>
          <a:p>
            <a:pPr algn="just"/>
            <a:r>
              <a:rPr lang="id-ID" sz="3200" dirty="0" smtClean="0">
                <a:sym typeface="Symbol"/>
              </a:rPr>
              <a:t>e. p  (p  q) </a:t>
            </a:r>
          </a:p>
          <a:p>
            <a:pPr algn="just"/>
            <a:endParaRPr lang="id-ID" sz="3200" dirty="0" smtClean="0">
              <a:sym typeface="Symbol"/>
            </a:endParaRPr>
          </a:p>
          <a:p>
            <a:pPr algn="just"/>
            <a:r>
              <a:rPr lang="id-ID" sz="3200" dirty="0" smtClean="0">
                <a:sym typeface="Symbol"/>
              </a:rPr>
              <a:t>Tunjukan dengan Tabel Kebenaran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1538" y="357166"/>
            <a:ext cx="75936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b. Kontradiksi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dirty="0" smtClean="0"/>
              <a:t>Kontradiksi adalah proposisi yang selalu bernilai Salah.</a:t>
            </a:r>
          </a:p>
          <a:p>
            <a:pPr algn="just"/>
            <a:r>
              <a:rPr lang="id-ID" sz="3200" dirty="0" smtClean="0"/>
              <a:t>Misal :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i="1" dirty="0" smtClean="0">
                <a:solidFill>
                  <a:srgbClr val="0000FF"/>
                </a:solidFill>
              </a:rPr>
              <a:t>Pratiwi seorang mahasiswa dan bukan mahasiswa</a:t>
            </a:r>
          </a:p>
          <a:p>
            <a:pPr algn="just"/>
            <a:endParaRPr lang="id-ID" sz="3200" i="1" dirty="0" smtClean="0">
              <a:solidFill>
                <a:srgbClr val="0000FF"/>
              </a:solidFill>
            </a:endParaRPr>
          </a:p>
          <a:p>
            <a:pPr algn="just"/>
            <a:r>
              <a:rPr lang="id-ID" sz="3200" dirty="0" smtClean="0"/>
              <a:t>Jika p = Pratiwi seorang mahasiswa, maka </a:t>
            </a:r>
            <a:r>
              <a:rPr lang="id-ID" sz="3200" dirty="0" smtClean="0">
                <a:sym typeface="Symbol"/>
              </a:rPr>
              <a:t>p </a:t>
            </a:r>
            <a:r>
              <a:rPr lang="id-ID" sz="3200" dirty="0" smtClean="0"/>
              <a:t>= Pratiwi bukan mahasiswa Tabel kebenarnya adalah :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Tabel Kebenaran p </a:t>
            </a:r>
            <a:r>
              <a:rPr lang="id-ID" sz="3200" dirty="0" smtClean="0">
                <a:sym typeface="Symbol"/>
              </a:rPr>
              <a:t> p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14546" y="1571612"/>
          <a:ext cx="5072098" cy="17145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6898"/>
                <a:gridCol w="1722600"/>
                <a:gridCol w="172260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/>
                        <a:t>p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>
                          <a:sym typeface="Symbol"/>
                        </a:rPr>
                        <a:t>p</a:t>
                      </a:r>
                      <a:endParaRPr lang="id-ID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i="1" dirty="0" smtClean="0">
                          <a:sym typeface="Symbol"/>
                        </a:rPr>
                        <a:t>p  p</a:t>
                      </a:r>
                      <a:endParaRPr lang="id-ID" sz="2800" i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728" y="3857628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Tabel Kebenaran p </a:t>
            </a:r>
            <a:r>
              <a:rPr lang="id-ID" sz="3200" dirty="0" smtClean="0">
                <a:sym typeface="Symbol"/>
              </a:rPr>
              <a:t> p bernilai selalu Salah, maka proposisi </a:t>
            </a:r>
            <a:r>
              <a:rPr lang="id-ID" sz="3200" dirty="0" smtClean="0"/>
              <a:t>p </a:t>
            </a:r>
            <a:r>
              <a:rPr lang="id-ID" sz="3200" dirty="0" smtClean="0">
                <a:sym typeface="Symbol"/>
              </a:rPr>
              <a:t> p disebut Kontradiksi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Contoh Kontradiksi</a:t>
            </a:r>
            <a:endParaRPr lang="id-ID" sz="32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1142984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a. </a:t>
            </a:r>
            <a:r>
              <a:rPr lang="id-ID" sz="3200" dirty="0" smtClean="0">
                <a:sym typeface="Symbol"/>
              </a:rPr>
              <a:t>(p  q)  (p  q)</a:t>
            </a:r>
          </a:p>
          <a:p>
            <a:pPr algn="just"/>
            <a:r>
              <a:rPr lang="id-ID" sz="3200" dirty="0" smtClean="0">
                <a:sym typeface="Symbol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6438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Misalkan ada dua proposisi sederhana yang dilambangkan dengan variabel </a:t>
            </a:r>
          </a:p>
          <a:p>
            <a:r>
              <a:rPr lang="id-ID" sz="3200" i="1" dirty="0" smtClean="0"/>
              <a:t>p</a:t>
            </a:r>
            <a:r>
              <a:rPr lang="id-ID" sz="3200" dirty="0" smtClean="0"/>
              <a:t> : Jakarta ibukota RI</a:t>
            </a:r>
          </a:p>
          <a:p>
            <a:r>
              <a:rPr lang="id-ID" sz="3200" i="1" dirty="0" smtClean="0"/>
              <a:t>q : </a:t>
            </a:r>
            <a:r>
              <a:rPr lang="id-ID" sz="3200" dirty="0" smtClean="0"/>
              <a:t>Jalan rusak</a:t>
            </a:r>
          </a:p>
          <a:p>
            <a:r>
              <a:rPr lang="id-ID" sz="3200" dirty="0" smtClean="0"/>
              <a:t>maka kita dapat membuat proposisi majemuk dengan kata hubung</a:t>
            </a:r>
          </a:p>
          <a:p>
            <a:pPr marL="514350" indent="-514350">
              <a:buAutoNum type="arabicPeriod"/>
            </a:pPr>
            <a:r>
              <a:rPr lang="id-ID" sz="3200" dirty="0" smtClean="0"/>
              <a:t>Tidak benar Jakarta ibukota RI</a:t>
            </a:r>
          </a:p>
          <a:p>
            <a:pPr marL="514350" indent="-514350">
              <a:buAutoNum type="arabicPeriod"/>
            </a:pPr>
            <a:r>
              <a:rPr lang="id-ID" sz="3200" dirty="0" smtClean="0"/>
              <a:t>Jakarta ibukota RI dan Jalan Rusak</a:t>
            </a:r>
          </a:p>
          <a:p>
            <a:pPr marL="514350" indent="-514350">
              <a:buAutoNum type="arabicPeriod"/>
            </a:pPr>
            <a:r>
              <a:rPr lang="id-ID" sz="3200" dirty="0" smtClean="0"/>
              <a:t>......</a:t>
            </a:r>
          </a:p>
          <a:p>
            <a:pPr marL="514350" indent="-514350">
              <a:buAutoNum type="arabicPeriod"/>
            </a:pPr>
            <a:r>
              <a:rPr lang="id-ID" sz="3200" dirty="0" smtClean="0"/>
              <a:t>.....</a:t>
            </a:r>
          </a:p>
          <a:p>
            <a:pPr marL="514350" indent="-514350">
              <a:buAutoNum type="arabicPeriod"/>
            </a:pPr>
            <a:r>
              <a:rPr lang="id-ID" sz="3200" dirty="0" smtClean="0"/>
              <a:t>.....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14290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3200" dirty="0" smtClean="0"/>
              <a:t>C. Tabel Kebenaran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9993" y="1000108"/>
            <a:ext cx="72866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Baik proposisi sederhana ataupun proposisi majemuk selalu mempunyai nilai kebenaran </a:t>
            </a:r>
            <a:r>
              <a:rPr lang="id-ID" sz="3200" i="1" dirty="0" smtClean="0"/>
              <a:t>True </a:t>
            </a:r>
            <a:r>
              <a:rPr lang="id-ID" sz="3200" dirty="0" smtClean="0"/>
              <a:t>atau </a:t>
            </a:r>
            <a:r>
              <a:rPr lang="id-ID" sz="3200" i="1" dirty="0" smtClean="0"/>
              <a:t>Fals </a:t>
            </a:r>
            <a:r>
              <a:rPr lang="id-ID" sz="3200" dirty="0" smtClean="0"/>
              <a:t>tapi tidak keduanya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dirty="0" smtClean="0"/>
              <a:t>Tabel kebenaran yaitu tabel yang memuat </a:t>
            </a:r>
            <a:r>
              <a:rPr lang="id-ID" sz="3200" i="1" u="sng" dirty="0" smtClean="0"/>
              <a:t>semua kemungkinan</a:t>
            </a:r>
            <a:r>
              <a:rPr lang="id-ID" sz="3200" dirty="0" smtClean="0"/>
              <a:t> nilai kebenaran dari proposisi sederhana maupun proposisi majemuk</a:t>
            </a:r>
          </a:p>
          <a:p>
            <a:pPr algn="just"/>
            <a:endParaRPr lang="id-ID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Misalkan ada n buah proposisi sederhana, maka dalam tabel kebenaran ada 2</a:t>
            </a:r>
            <a:r>
              <a:rPr lang="id-ID" sz="3200" baseline="30000" dirty="0" smtClean="0"/>
              <a:t>n</a:t>
            </a:r>
            <a:r>
              <a:rPr lang="id-ID" sz="3200" dirty="0" smtClean="0"/>
              <a:t> buah kemungkinan nilai kebenaran</a:t>
            </a:r>
          </a:p>
          <a:p>
            <a:pPr algn="just"/>
            <a:endParaRPr lang="id-ID" sz="3200" dirty="0" smtClean="0"/>
          </a:p>
          <a:p>
            <a:pPr algn="just"/>
            <a:r>
              <a:rPr lang="id-ID" sz="3200" dirty="0" smtClean="0"/>
              <a:t>Jika ada 2 buah proposisi sederhana yaitu </a:t>
            </a:r>
            <a:r>
              <a:rPr lang="id-ID" sz="3200" i="1" dirty="0" smtClean="0"/>
              <a:t>p dan q, </a:t>
            </a:r>
            <a:r>
              <a:rPr lang="id-ID" sz="3200" dirty="0" smtClean="0"/>
              <a:t>maka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14546" y="4286256"/>
          <a:ext cx="5857917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4446"/>
                <a:gridCol w="1285884"/>
                <a:gridCol w="33575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i="1" dirty="0" smtClean="0"/>
                        <a:t>p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i="1" dirty="0" smtClean="0"/>
                        <a:t>q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Proposisi majemuk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428604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Jika ada 3 buah proposisi sederhana yaitu </a:t>
            </a:r>
            <a:r>
              <a:rPr lang="id-ID" sz="3200" i="1" dirty="0" smtClean="0"/>
              <a:t>p ,  q  dan r , </a:t>
            </a:r>
            <a:r>
              <a:rPr lang="id-ID" sz="3200" dirty="0" smtClean="0"/>
              <a:t>maka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08" y="1857364"/>
          <a:ext cx="5857917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71973"/>
                <a:gridCol w="817384"/>
                <a:gridCol w="910973"/>
                <a:gridCol w="33575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i="1" dirty="0" smtClean="0"/>
                        <a:t>p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i="1" dirty="0" smtClean="0"/>
                        <a:t>q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i="1" dirty="0" smtClean="0"/>
                        <a:t>r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Proposisi majemuk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9993" y="285728"/>
            <a:ext cx="7286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id-ID" sz="3200" dirty="0" smtClean="0"/>
              <a:t>Negasi (NOT)</a:t>
            </a:r>
          </a:p>
          <a:p>
            <a:pPr marL="514350" indent="-514350" algn="just"/>
            <a:r>
              <a:rPr lang="id-ID" sz="3200" dirty="0" smtClean="0"/>
              <a:t>	Negasi atau Ingkaran atau Penyangkalan , artinya akan menyangkal sebuah proposisi.</a:t>
            </a:r>
          </a:p>
          <a:p>
            <a:pPr marL="514350" indent="-514350" algn="just"/>
            <a:r>
              <a:rPr lang="id-ID" sz="3200" dirty="0" smtClean="0"/>
              <a:t>	</a:t>
            </a:r>
            <a:r>
              <a:rPr lang="id-ID" sz="3200" i="1" dirty="0" smtClean="0"/>
              <a:t>p : Jakarta ibukota RI</a:t>
            </a:r>
            <a:endParaRPr lang="id-ID" sz="3200" dirty="0" smtClean="0"/>
          </a:p>
          <a:p>
            <a:pPr marL="514350" indent="-514350" algn="just"/>
            <a:r>
              <a:rPr lang="id-ID" sz="3200" dirty="0" smtClean="0"/>
              <a:t>	maka negasinya</a:t>
            </a:r>
          </a:p>
          <a:p>
            <a:pPr marL="514350" indent="-514350" algn="just"/>
            <a:r>
              <a:rPr lang="id-ID" sz="3200" dirty="0" smtClean="0"/>
              <a:t>	</a:t>
            </a:r>
            <a:r>
              <a:rPr lang="id-ID" sz="3200" dirty="0" smtClean="0">
                <a:sym typeface="Symbol"/>
              </a:rPr>
              <a:t></a:t>
            </a:r>
            <a:r>
              <a:rPr lang="id-ID" sz="3200" i="1" dirty="0" smtClean="0">
                <a:sym typeface="Symbol"/>
              </a:rPr>
              <a:t>p : Tidak benar Jakarta ibukota RI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	</a:t>
            </a:r>
          </a:p>
          <a:p>
            <a:pPr marL="514350" indent="-514350" algn="just"/>
            <a:r>
              <a:rPr lang="id-ID" sz="3200" i="1" dirty="0" smtClean="0">
                <a:sym typeface="Symbol"/>
              </a:rPr>
              <a:t>	</a:t>
            </a:r>
            <a:r>
              <a:rPr lang="id-ID" sz="3200" dirty="0" smtClean="0">
                <a:sym typeface="Symbol"/>
              </a:rPr>
              <a:t>Jika proposisi </a:t>
            </a:r>
            <a:r>
              <a:rPr lang="id-ID" sz="3200" i="1" dirty="0" smtClean="0">
                <a:sym typeface="Symbol"/>
              </a:rPr>
              <a:t>p </a:t>
            </a:r>
            <a:r>
              <a:rPr lang="id-ID" sz="3200" dirty="0" smtClean="0">
                <a:sym typeface="Symbol"/>
              </a:rPr>
              <a:t> bernilai T, maka negasinya </a:t>
            </a:r>
            <a:r>
              <a:rPr lang="id-ID" sz="3200" i="1" dirty="0" smtClean="0">
                <a:sym typeface="Symbol"/>
              </a:rPr>
              <a:t>p </a:t>
            </a:r>
            <a:r>
              <a:rPr lang="id-ID" sz="3200" dirty="0" smtClean="0">
                <a:sym typeface="Symbol"/>
              </a:rPr>
              <a:t> bernilai F,  sebaliknya jika  proposisi </a:t>
            </a:r>
            <a:r>
              <a:rPr lang="id-ID" sz="3200" i="1" dirty="0" smtClean="0">
                <a:sym typeface="Symbol"/>
              </a:rPr>
              <a:t>p </a:t>
            </a:r>
            <a:r>
              <a:rPr lang="id-ID" sz="3200" dirty="0" smtClean="0">
                <a:sym typeface="Symbol"/>
              </a:rPr>
              <a:t> bernilai F maka negasinya </a:t>
            </a:r>
            <a:r>
              <a:rPr lang="id-ID" sz="3200" i="1" dirty="0" smtClean="0">
                <a:sym typeface="Symbol"/>
              </a:rPr>
              <a:t>p </a:t>
            </a:r>
            <a:r>
              <a:rPr lang="id-ID" sz="3200" dirty="0" smtClean="0">
                <a:sym typeface="Symbol"/>
              </a:rPr>
              <a:t> bernilai T</a:t>
            </a:r>
            <a:endParaRPr lang="id-ID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845</TotalTime>
  <Words>1390</Words>
  <Application>Microsoft Office PowerPoint</Application>
  <PresentationFormat>On-screen Show (4:3)</PresentationFormat>
  <Paragraphs>422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Flow</vt:lpstr>
      <vt:lpstr>Slide 1</vt:lpstr>
      <vt:lpstr>Bab 2 : Proposisi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 : Pendahuluan</dc:title>
  <dc:creator>Bowo</dc:creator>
  <cp:lastModifiedBy>Eko</cp:lastModifiedBy>
  <cp:revision>70</cp:revision>
  <dcterms:created xsi:type="dcterms:W3CDTF">2014-02-21T13:21:04Z</dcterms:created>
  <dcterms:modified xsi:type="dcterms:W3CDTF">2016-03-02T04:55:48Z</dcterms:modified>
</cp:coreProperties>
</file>