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7"/>
  </p:notesMasterIdLst>
  <p:sldIdLst>
    <p:sldId id="268" r:id="rId2"/>
    <p:sldId id="257" r:id="rId3"/>
    <p:sldId id="270" r:id="rId4"/>
    <p:sldId id="271" r:id="rId5"/>
    <p:sldId id="272" r:id="rId6"/>
    <p:sldId id="273" r:id="rId7"/>
    <p:sldId id="274" r:id="rId8"/>
    <p:sldId id="317" r:id="rId9"/>
    <p:sldId id="275" r:id="rId10"/>
    <p:sldId id="276" r:id="rId11"/>
    <p:sldId id="313" r:id="rId12"/>
    <p:sldId id="314" r:id="rId13"/>
    <p:sldId id="282" r:id="rId14"/>
    <p:sldId id="284" r:id="rId15"/>
    <p:sldId id="283" r:id="rId16"/>
    <p:sldId id="285" r:id="rId17"/>
    <p:sldId id="286" r:id="rId18"/>
    <p:sldId id="315" r:id="rId19"/>
    <p:sldId id="318" r:id="rId20"/>
    <p:sldId id="291" r:id="rId21"/>
    <p:sldId id="292" r:id="rId22"/>
    <p:sldId id="293" r:id="rId23"/>
    <p:sldId id="294" r:id="rId24"/>
    <p:sldId id="316" r:id="rId25"/>
    <p:sldId id="287" r:id="rId26"/>
    <p:sldId id="288" r:id="rId27"/>
    <p:sldId id="289" r:id="rId28"/>
    <p:sldId id="290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307" r:id="rId41"/>
    <p:sldId id="308" r:id="rId42"/>
    <p:sldId id="309" r:id="rId43"/>
    <p:sldId id="310" r:id="rId44"/>
    <p:sldId id="311" r:id="rId45"/>
    <p:sldId id="312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3" autoAdjust="0"/>
    <p:restoredTop sz="94660"/>
  </p:normalViewPr>
  <p:slideViewPr>
    <p:cSldViewPr>
      <p:cViewPr varScale="1">
        <p:scale>
          <a:sx n="72" d="100"/>
          <a:sy n="72" d="100"/>
        </p:scale>
        <p:origin x="8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97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3FA2A-598B-44F8-850C-375F198DE75D}" type="datetimeFigureOut">
              <a:rPr lang="id-ID" smtClean="0"/>
              <a:pPr/>
              <a:t>21/03/2018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A728F7-EE41-4F9A-A6EA-FB1B9B76DFD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5221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id-ID" smtClean="0">
              <a:latin typeface="Times New Roman" panose="02020603050405020304" pitchFamily="18" charset="0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95BA55-1E5A-473C-A814-F941294C0A34}" type="slidenum">
              <a:rPr lang="en-US" altLang="id-ID" smtClean="0"/>
              <a:pPr>
                <a:spcBef>
                  <a:spcPct val="0"/>
                </a:spcBef>
              </a:pPr>
              <a:t>3</a:t>
            </a:fld>
            <a:endParaRPr lang="en-US" altLang="id-ID" smtClean="0"/>
          </a:p>
        </p:txBody>
      </p:sp>
    </p:spTree>
    <p:extLst>
      <p:ext uri="{BB962C8B-B14F-4D97-AF65-F5344CB8AC3E}">
        <p14:creationId xmlns:p14="http://schemas.microsoft.com/office/powerpoint/2010/main" val="2090751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d-ID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8239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d-ID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8807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CC5AE-7B2D-4F7B-B5B1-150A12CA2175}" type="slidenum">
              <a:rPr lang="en-US" altLang="id-ID" smtClean="0"/>
              <a:pPr>
                <a:spcBef>
                  <a:spcPct val="0"/>
                </a:spcBef>
              </a:pPr>
              <a:t>20</a:t>
            </a:fld>
            <a:endParaRPr lang="en-US" altLang="id-ID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90663" y="804863"/>
            <a:ext cx="4137025" cy="3103562"/>
          </a:xfrm>
          <a:solidFill>
            <a:srgbClr val="FFFFFF"/>
          </a:solidFill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275" y="4483100"/>
            <a:ext cx="5256213" cy="4170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8" tIns="46033" rIns="92068" bIns="46033"/>
          <a:lstStyle/>
          <a:p>
            <a:pPr eaLnBrk="1" hangingPunct="1"/>
            <a:r>
              <a:rPr lang="en-US" altLang="id-ID" smtClean="0">
                <a:latin typeface="Times New Roman" panose="02020603050405020304" pitchFamily="18" charset="0"/>
              </a:rPr>
              <a:t>Evolutionary approach that couples iterative nature of prototyping and systematic aspects of linear models.</a:t>
            </a:r>
          </a:p>
          <a:p>
            <a:pPr eaLnBrk="1" hangingPunct="1"/>
            <a:endParaRPr lang="en-US" altLang="id-ID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id-ID" smtClean="0">
                <a:latin typeface="Times New Roman" panose="02020603050405020304" pitchFamily="18" charset="0"/>
              </a:rPr>
              <a:t>Provides for rapid development of incremental versions of software.</a:t>
            </a:r>
          </a:p>
          <a:p>
            <a:pPr eaLnBrk="1" hangingPunct="1"/>
            <a:endParaRPr lang="en-US" altLang="id-ID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id-ID" smtClean="0">
                <a:latin typeface="Times New Roman" panose="02020603050405020304" pitchFamily="18" charset="0"/>
              </a:rPr>
              <a:t>Software is developed in series of incremental releases.</a:t>
            </a:r>
          </a:p>
          <a:p>
            <a:pPr eaLnBrk="1" hangingPunct="1"/>
            <a:endParaRPr lang="en-US" altLang="id-ID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id-ID" smtClean="0">
                <a:latin typeface="Times New Roman" panose="02020603050405020304" pitchFamily="18" charset="0"/>
              </a:rPr>
              <a:t>Each area in the diagram represents a set of tasks required. In all areas umbrella activities are applied.</a:t>
            </a:r>
          </a:p>
        </p:txBody>
      </p:sp>
    </p:spTree>
    <p:extLst>
      <p:ext uri="{BB962C8B-B14F-4D97-AF65-F5344CB8AC3E}">
        <p14:creationId xmlns:p14="http://schemas.microsoft.com/office/powerpoint/2010/main" val="29850802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>
              <a:latin typeface="Times New Roman" panose="02020603050405020304" pitchFamily="18" charset="0"/>
            </a:endParaRP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C0FA0D-94E3-448E-867A-76081309D739}" type="slidenum">
              <a:rPr lang="en-US" altLang="id-ID" smtClean="0"/>
              <a:pPr>
                <a:spcBef>
                  <a:spcPct val="0"/>
                </a:spcBef>
              </a:pPr>
              <a:t>21</a:t>
            </a:fld>
            <a:endParaRPr lang="en-US" altLang="id-ID" smtClean="0"/>
          </a:p>
        </p:txBody>
      </p:sp>
    </p:spTree>
    <p:extLst>
      <p:ext uri="{BB962C8B-B14F-4D97-AF65-F5344CB8AC3E}">
        <p14:creationId xmlns:p14="http://schemas.microsoft.com/office/powerpoint/2010/main" val="6382708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>
              <a:latin typeface="Times New Roman" panose="02020603050405020304" pitchFamily="18" charset="0"/>
            </a:endParaRPr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CB5887-1AD7-4D08-89D1-3C6CB84A7037}" type="slidenum">
              <a:rPr lang="en-US" altLang="id-ID" smtClean="0"/>
              <a:pPr>
                <a:spcBef>
                  <a:spcPct val="0"/>
                </a:spcBef>
              </a:pPr>
              <a:t>22</a:t>
            </a:fld>
            <a:endParaRPr lang="en-US" altLang="id-ID" smtClean="0"/>
          </a:p>
        </p:txBody>
      </p:sp>
    </p:spTree>
    <p:extLst>
      <p:ext uri="{BB962C8B-B14F-4D97-AF65-F5344CB8AC3E}">
        <p14:creationId xmlns:p14="http://schemas.microsoft.com/office/powerpoint/2010/main" val="23275901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D035F2-878D-452C-8B55-62D1C152BF75}" type="slidenum">
              <a:rPr lang="en-US" altLang="id-ID" smtClean="0"/>
              <a:pPr>
                <a:spcBef>
                  <a:spcPct val="0"/>
                </a:spcBef>
              </a:pPr>
              <a:t>23</a:t>
            </a:fld>
            <a:endParaRPr lang="en-US" altLang="id-ID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90663" y="804863"/>
            <a:ext cx="4137025" cy="3103562"/>
          </a:xfrm>
          <a:solidFill>
            <a:srgbClr val="FFFFFF"/>
          </a:solidFill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275" y="4483100"/>
            <a:ext cx="5256213" cy="4170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8" tIns="46033" rIns="92068" bIns="46033"/>
          <a:lstStyle/>
          <a:p>
            <a:pPr eaLnBrk="1" hangingPunct="1"/>
            <a:endParaRPr lang="en-GB" altLang="id-ID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8226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d-ID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6587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>
              <a:latin typeface="Times New Roman" panose="02020603050405020304" pitchFamily="18" charset="0"/>
            </a:endParaRP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79D89E4-4549-484E-BAF6-9D0755A1C0F3}" type="slidenum">
              <a:rPr lang="en-US" altLang="id-ID" smtClean="0"/>
              <a:pPr>
                <a:spcBef>
                  <a:spcPct val="0"/>
                </a:spcBef>
              </a:pPr>
              <a:t>26</a:t>
            </a:fld>
            <a:endParaRPr lang="en-US" altLang="id-ID" smtClean="0"/>
          </a:p>
        </p:txBody>
      </p:sp>
    </p:spTree>
    <p:extLst>
      <p:ext uri="{BB962C8B-B14F-4D97-AF65-F5344CB8AC3E}">
        <p14:creationId xmlns:p14="http://schemas.microsoft.com/office/powerpoint/2010/main" val="16710672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>
              <a:latin typeface="Times New Roman" panose="02020603050405020304" pitchFamily="18" charset="0"/>
            </a:endParaRPr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512D54-7A0B-4DC0-9921-165E8EC45B9F}" type="slidenum">
              <a:rPr lang="en-US" altLang="id-ID" smtClean="0"/>
              <a:pPr>
                <a:spcBef>
                  <a:spcPct val="0"/>
                </a:spcBef>
              </a:pPr>
              <a:t>27</a:t>
            </a:fld>
            <a:endParaRPr lang="en-US" altLang="id-ID" smtClean="0"/>
          </a:p>
        </p:txBody>
      </p:sp>
    </p:spTree>
    <p:extLst>
      <p:ext uri="{BB962C8B-B14F-4D97-AF65-F5344CB8AC3E}">
        <p14:creationId xmlns:p14="http://schemas.microsoft.com/office/powerpoint/2010/main" val="26788651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>
              <a:latin typeface="Times New Roman" panose="02020603050405020304" pitchFamily="18" charset="0"/>
            </a:endParaRP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A3098D7-7CE7-487A-B0BB-E68EAB3A3F87}" type="slidenum">
              <a:rPr lang="en-US" altLang="id-ID" smtClean="0"/>
              <a:pPr>
                <a:spcBef>
                  <a:spcPct val="0"/>
                </a:spcBef>
              </a:pPr>
              <a:t>28</a:t>
            </a:fld>
            <a:endParaRPr lang="en-US" altLang="id-ID" smtClean="0"/>
          </a:p>
        </p:txBody>
      </p:sp>
    </p:spTree>
    <p:extLst>
      <p:ext uri="{BB962C8B-B14F-4D97-AF65-F5344CB8AC3E}">
        <p14:creationId xmlns:p14="http://schemas.microsoft.com/office/powerpoint/2010/main" val="2364267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d-ID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4276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B816C0B-0C43-4F5C-9E29-5E687D703675}" type="slidenum">
              <a:rPr lang="en-US" altLang="id-ID" smtClean="0"/>
              <a:pPr>
                <a:spcBef>
                  <a:spcPct val="0"/>
                </a:spcBef>
              </a:pPr>
              <a:t>29</a:t>
            </a:fld>
            <a:endParaRPr lang="en-US" altLang="id-ID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90663" y="804863"/>
            <a:ext cx="4137025" cy="3103562"/>
          </a:xfrm>
          <a:solidFill>
            <a:srgbClr val="FFFFFF"/>
          </a:solidFill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275" y="4483100"/>
            <a:ext cx="5256213" cy="4170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8" tIns="46033" rIns="92068" bIns="46033"/>
          <a:lstStyle/>
          <a:p>
            <a:pPr eaLnBrk="1" hangingPunct="1"/>
            <a:r>
              <a:rPr lang="en-US" altLang="id-ID" b="1" smtClean="0">
                <a:latin typeface="Times New Roman" panose="02020603050405020304" pitchFamily="18" charset="0"/>
              </a:rPr>
              <a:t>Concurrent process model</a:t>
            </a:r>
            <a:r>
              <a:rPr lang="en-US" altLang="id-ID" smtClean="0">
                <a:latin typeface="Times New Roman" panose="02020603050405020304" pitchFamily="18" charset="0"/>
              </a:rPr>
              <a:t>—recognizes that different part of the project will be at different places in the process</a:t>
            </a:r>
          </a:p>
          <a:p>
            <a:pPr eaLnBrk="1" hangingPunct="1"/>
            <a:endParaRPr lang="en-US" altLang="id-ID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9323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>
              <a:latin typeface="Times New Roman" panose="02020603050405020304" pitchFamily="18" charset="0"/>
            </a:endParaRPr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FAA651-A7FE-482F-9AB3-AA1824EA3C4F}" type="slidenum">
              <a:rPr lang="en-US" altLang="id-ID" smtClean="0"/>
              <a:pPr>
                <a:spcBef>
                  <a:spcPct val="0"/>
                </a:spcBef>
              </a:pPr>
              <a:t>30</a:t>
            </a:fld>
            <a:endParaRPr lang="en-US" altLang="id-ID" smtClean="0"/>
          </a:p>
        </p:txBody>
      </p:sp>
    </p:spTree>
    <p:extLst>
      <p:ext uri="{BB962C8B-B14F-4D97-AF65-F5344CB8AC3E}">
        <p14:creationId xmlns:p14="http://schemas.microsoft.com/office/powerpoint/2010/main" val="8019401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>
              <a:latin typeface="Times New Roman" panose="02020603050405020304" pitchFamily="18" charset="0"/>
            </a:endParaRPr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D62C0D-0E60-4E6B-9B81-641C3FCAB8BA}" type="slidenum">
              <a:rPr lang="en-US" altLang="id-ID" smtClean="0"/>
              <a:pPr>
                <a:spcBef>
                  <a:spcPct val="0"/>
                </a:spcBef>
              </a:pPr>
              <a:t>31</a:t>
            </a:fld>
            <a:endParaRPr lang="en-US" altLang="id-ID" smtClean="0"/>
          </a:p>
        </p:txBody>
      </p:sp>
    </p:spTree>
    <p:extLst>
      <p:ext uri="{BB962C8B-B14F-4D97-AF65-F5344CB8AC3E}">
        <p14:creationId xmlns:p14="http://schemas.microsoft.com/office/powerpoint/2010/main" val="32861142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>
              <a:latin typeface="Times New Roman" panose="02020603050405020304" pitchFamily="18" charset="0"/>
            </a:endParaRPr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7FA1DF0-7CA7-41BA-9D44-A49633D36132}" type="slidenum">
              <a:rPr lang="en-US" altLang="id-ID" smtClean="0"/>
              <a:pPr>
                <a:spcBef>
                  <a:spcPct val="0"/>
                </a:spcBef>
              </a:pPr>
              <a:t>32</a:t>
            </a:fld>
            <a:endParaRPr lang="en-US" altLang="id-ID" smtClean="0"/>
          </a:p>
        </p:txBody>
      </p:sp>
    </p:spTree>
    <p:extLst>
      <p:ext uri="{BB962C8B-B14F-4D97-AF65-F5344CB8AC3E}">
        <p14:creationId xmlns:p14="http://schemas.microsoft.com/office/powerpoint/2010/main" val="24360836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>
              <a:latin typeface="Times New Roman" panose="02020603050405020304" pitchFamily="18" charset="0"/>
            </a:endParaRPr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68E0BC-94D2-4711-89BE-4A83CEA67C35}" type="slidenum">
              <a:rPr lang="en-US" altLang="id-ID" smtClean="0"/>
              <a:pPr>
                <a:spcBef>
                  <a:spcPct val="0"/>
                </a:spcBef>
              </a:pPr>
              <a:t>33</a:t>
            </a:fld>
            <a:endParaRPr lang="en-US" altLang="id-ID" smtClean="0"/>
          </a:p>
        </p:txBody>
      </p:sp>
    </p:spTree>
    <p:extLst>
      <p:ext uri="{BB962C8B-B14F-4D97-AF65-F5344CB8AC3E}">
        <p14:creationId xmlns:p14="http://schemas.microsoft.com/office/powerpoint/2010/main" val="23969506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>
              <a:latin typeface="Times New Roman" panose="02020603050405020304" pitchFamily="18" charset="0"/>
            </a:endParaRPr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FDD245-3633-40E7-81DC-E3DD239504E0}" type="slidenum">
              <a:rPr lang="en-US" altLang="id-ID" smtClean="0"/>
              <a:pPr>
                <a:spcBef>
                  <a:spcPct val="0"/>
                </a:spcBef>
              </a:pPr>
              <a:t>34</a:t>
            </a:fld>
            <a:endParaRPr lang="en-US" altLang="id-ID" smtClean="0"/>
          </a:p>
        </p:txBody>
      </p:sp>
    </p:spTree>
    <p:extLst>
      <p:ext uri="{BB962C8B-B14F-4D97-AF65-F5344CB8AC3E}">
        <p14:creationId xmlns:p14="http://schemas.microsoft.com/office/powerpoint/2010/main" val="19471943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>
              <a:latin typeface="Times New Roman" panose="02020603050405020304" pitchFamily="18" charset="0"/>
            </a:endParaRPr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3C1FC4-9F0F-4675-A4C7-5076AD20F773}" type="slidenum">
              <a:rPr lang="en-US" altLang="id-ID" smtClean="0"/>
              <a:pPr>
                <a:spcBef>
                  <a:spcPct val="0"/>
                </a:spcBef>
              </a:pPr>
              <a:t>35</a:t>
            </a:fld>
            <a:endParaRPr lang="en-US" altLang="id-ID" smtClean="0"/>
          </a:p>
        </p:txBody>
      </p:sp>
    </p:spTree>
    <p:extLst>
      <p:ext uri="{BB962C8B-B14F-4D97-AF65-F5344CB8AC3E}">
        <p14:creationId xmlns:p14="http://schemas.microsoft.com/office/powerpoint/2010/main" val="414202432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>
              <a:latin typeface="Times New Roman" panose="02020603050405020304" pitchFamily="18" charset="0"/>
            </a:endParaRPr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887E20-770C-4504-A9BE-7554477BAEFB}" type="slidenum">
              <a:rPr lang="en-US" altLang="id-ID" smtClean="0"/>
              <a:pPr>
                <a:spcBef>
                  <a:spcPct val="0"/>
                </a:spcBef>
              </a:pPr>
              <a:t>36</a:t>
            </a:fld>
            <a:endParaRPr lang="en-US" altLang="id-ID" smtClean="0"/>
          </a:p>
        </p:txBody>
      </p:sp>
    </p:spTree>
    <p:extLst>
      <p:ext uri="{BB962C8B-B14F-4D97-AF65-F5344CB8AC3E}">
        <p14:creationId xmlns:p14="http://schemas.microsoft.com/office/powerpoint/2010/main" val="108005862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>
              <a:latin typeface="Times New Roman" panose="02020603050405020304" pitchFamily="18" charset="0"/>
            </a:endParaRPr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8EAA44-BFEA-4540-ACA8-B72814904081}" type="slidenum">
              <a:rPr lang="en-US" altLang="id-ID" smtClean="0"/>
              <a:pPr>
                <a:spcBef>
                  <a:spcPct val="0"/>
                </a:spcBef>
              </a:pPr>
              <a:t>37</a:t>
            </a:fld>
            <a:endParaRPr lang="en-US" altLang="id-ID" smtClean="0"/>
          </a:p>
        </p:txBody>
      </p:sp>
    </p:spTree>
    <p:extLst>
      <p:ext uri="{BB962C8B-B14F-4D97-AF65-F5344CB8AC3E}">
        <p14:creationId xmlns:p14="http://schemas.microsoft.com/office/powerpoint/2010/main" val="291715764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>
              <a:latin typeface="Times New Roman" panose="02020603050405020304" pitchFamily="18" charset="0"/>
            </a:endParaRPr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547275E-3193-488D-93FF-21B88B0AE424}" type="slidenum">
              <a:rPr lang="en-US" altLang="id-ID" smtClean="0"/>
              <a:pPr>
                <a:spcBef>
                  <a:spcPct val="0"/>
                </a:spcBef>
              </a:pPr>
              <a:t>39</a:t>
            </a:fld>
            <a:endParaRPr lang="en-US" altLang="id-ID" smtClean="0"/>
          </a:p>
        </p:txBody>
      </p:sp>
    </p:spTree>
    <p:extLst>
      <p:ext uri="{BB962C8B-B14F-4D97-AF65-F5344CB8AC3E}">
        <p14:creationId xmlns:p14="http://schemas.microsoft.com/office/powerpoint/2010/main" val="235480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d-ID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48919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>
              <a:latin typeface="Times New Roman" panose="02020603050405020304" pitchFamily="18" charset="0"/>
            </a:endParaRPr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3E452B0-28AA-4371-A0D3-A6FA3EB3E672}" type="slidenum">
              <a:rPr lang="en-US" altLang="id-ID" smtClean="0"/>
              <a:pPr>
                <a:spcBef>
                  <a:spcPct val="0"/>
                </a:spcBef>
              </a:pPr>
              <a:t>40</a:t>
            </a:fld>
            <a:endParaRPr lang="en-US" altLang="id-ID" smtClean="0"/>
          </a:p>
        </p:txBody>
      </p:sp>
    </p:spTree>
    <p:extLst>
      <p:ext uri="{BB962C8B-B14F-4D97-AF65-F5344CB8AC3E}">
        <p14:creationId xmlns:p14="http://schemas.microsoft.com/office/powerpoint/2010/main" val="190972496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>
              <a:latin typeface="Times New Roman" panose="02020603050405020304" pitchFamily="18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987069-46D3-457C-BE6F-03FE536D4D32}" type="slidenum">
              <a:rPr lang="en-US" altLang="id-ID" smtClean="0"/>
              <a:pPr>
                <a:spcBef>
                  <a:spcPct val="0"/>
                </a:spcBef>
              </a:pPr>
              <a:t>41</a:t>
            </a:fld>
            <a:endParaRPr lang="en-US" altLang="id-ID" smtClean="0"/>
          </a:p>
        </p:txBody>
      </p:sp>
    </p:spTree>
    <p:extLst>
      <p:ext uri="{BB962C8B-B14F-4D97-AF65-F5344CB8AC3E}">
        <p14:creationId xmlns:p14="http://schemas.microsoft.com/office/powerpoint/2010/main" val="83980773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id-ID" smtClean="0">
              <a:latin typeface="Times New Roman" panose="02020603050405020304" pitchFamily="18" charset="0"/>
            </a:endParaRPr>
          </a:p>
        </p:txBody>
      </p:sp>
      <p:sp>
        <p:nvSpPr>
          <p:cNvPr id="137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C74CB8-3DB6-4446-BC27-925428231960}" type="slidenum">
              <a:rPr lang="en-US" altLang="id-ID" smtClean="0"/>
              <a:pPr>
                <a:spcBef>
                  <a:spcPct val="0"/>
                </a:spcBef>
              </a:pPr>
              <a:t>42</a:t>
            </a:fld>
            <a:endParaRPr lang="en-US" altLang="id-ID" smtClean="0"/>
          </a:p>
        </p:txBody>
      </p:sp>
    </p:spTree>
    <p:extLst>
      <p:ext uri="{BB962C8B-B14F-4D97-AF65-F5344CB8AC3E}">
        <p14:creationId xmlns:p14="http://schemas.microsoft.com/office/powerpoint/2010/main" val="269807809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id-ID" smtClean="0">
              <a:latin typeface="Times New Roman" panose="02020603050405020304" pitchFamily="18" charset="0"/>
            </a:endParaRPr>
          </a:p>
        </p:txBody>
      </p:sp>
      <p:sp>
        <p:nvSpPr>
          <p:cNvPr id="139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0DD52FE-5607-4B87-B4F3-090A2D8C757D}" type="slidenum">
              <a:rPr lang="en-US" altLang="id-ID" smtClean="0"/>
              <a:pPr>
                <a:spcBef>
                  <a:spcPct val="0"/>
                </a:spcBef>
              </a:pPr>
              <a:t>43</a:t>
            </a:fld>
            <a:endParaRPr lang="en-US" altLang="id-ID" smtClean="0"/>
          </a:p>
        </p:txBody>
      </p:sp>
    </p:spTree>
    <p:extLst>
      <p:ext uri="{BB962C8B-B14F-4D97-AF65-F5344CB8AC3E}">
        <p14:creationId xmlns:p14="http://schemas.microsoft.com/office/powerpoint/2010/main" val="802187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id-ID" smtClean="0">
              <a:latin typeface="Times New Roman" panose="02020603050405020304" pitchFamily="18" charset="0"/>
            </a:endParaRPr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4B6F0C-F071-42F8-8AB1-DF05DDA6A1F7}" type="slidenum">
              <a:rPr lang="en-US" altLang="id-ID" smtClean="0"/>
              <a:pPr>
                <a:spcBef>
                  <a:spcPct val="0"/>
                </a:spcBef>
              </a:pPr>
              <a:t>44</a:t>
            </a:fld>
            <a:endParaRPr lang="en-US" altLang="id-ID" smtClean="0"/>
          </a:p>
        </p:txBody>
      </p:sp>
    </p:spTree>
    <p:extLst>
      <p:ext uri="{BB962C8B-B14F-4D97-AF65-F5344CB8AC3E}">
        <p14:creationId xmlns:p14="http://schemas.microsoft.com/office/powerpoint/2010/main" val="315134578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id-ID" smtClean="0">
              <a:latin typeface="Times New Roman" panose="02020603050405020304" pitchFamily="18" charset="0"/>
            </a:endParaRPr>
          </a:p>
        </p:txBody>
      </p:sp>
      <p:sp>
        <p:nvSpPr>
          <p:cNvPr id="143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E3A015-D6E9-4E73-8124-EE4E649020E0}" type="slidenum">
              <a:rPr lang="en-US" altLang="id-ID" smtClean="0"/>
              <a:pPr>
                <a:spcBef>
                  <a:spcPct val="0"/>
                </a:spcBef>
              </a:pPr>
              <a:t>45</a:t>
            </a:fld>
            <a:endParaRPr lang="en-US" altLang="id-ID" smtClean="0"/>
          </a:p>
        </p:txBody>
      </p:sp>
    </p:spTree>
    <p:extLst>
      <p:ext uri="{BB962C8B-B14F-4D97-AF65-F5344CB8AC3E}">
        <p14:creationId xmlns:p14="http://schemas.microsoft.com/office/powerpoint/2010/main" val="3606183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d-ID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339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d-ID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1335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d-ID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756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d-ID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0325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d-ID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5866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d-ID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208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5638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96EEC9-FA76-4B21-A2BC-B3DAAE669CEC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52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96EEC9-FA76-4B21-A2BC-B3DAAE669CEC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0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96EEC9-FA76-4B21-A2BC-B3DAAE669CEC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2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701"/>
            <a:ext cx="76962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96EEC9-FA76-4B21-A2BC-B3DAAE669CEC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49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96EEC9-FA76-4B21-A2BC-B3DAAE669CEC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6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6200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sz="24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sz="20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 sz="18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 sz="18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sz="24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sz="20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 sz="18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 sz="18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96EEC9-FA76-4B21-A2BC-B3DAAE669CEC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96EEC9-FA76-4B21-A2BC-B3DAAE669CEC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76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96EEC9-FA76-4B21-A2BC-B3DAAE669CEC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42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96EEC9-FA76-4B21-A2BC-B3DAAE669CEC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77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96EEC9-FA76-4B21-A2BC-B3DAAE669CEC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00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96EEC9-FA76-4B21-A2BC-B3DAAE669CEC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94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0C96EEC9-FA76-4B21-A2BC-B3DAAE669CEC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C620A3AF-C114-4610-ACF7-2BBAE8CBB2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Topic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Process Model</a:t>
            </a:r>
          </a:p>
          <a:p>
            <a:r>
              <a:rPr lang="id-ID" dirty="0" smtClean="0"/>
              <a:t>An Agile View of Process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1338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686040" indent="-263862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055446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477625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1899803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321982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744160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166339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588517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8C6692BC-E40B-4EB6-83A3-5F6DF742DFA9}" type="slidenum">
              <a:rPr lang="en-US" altLang="id-ID" sz="1108">
                <a:solidFill>
                  <a:srgbClr val="898989"/>
                </a:solidFill>
                <a:latin typeface="Times New Roman" panose="02020603050405020304" pitchFamily="18" charset="0"/>
              </a:rPr>
              <a:pPr/>
              <a:t>10</a:t>
            </a:fld>
            <a:endParaRPr lang="en-US" altLang="id-ID" sz="1108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9635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8760"/>
            <a:ext cx="6682831" cy="500442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842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Increment Process Model</a:t>
            </a:r>
            <a:endParaRPr lang="id-ID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634331"/>
            <a:ext cx="7924800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30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The Evolutionary Model : Prototyping</a:t>
            </a:r>
            <a:endParaRPr lang="id-ID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1524000"/>
            <a:ext cx="5867400" cy="487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84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686040" indent="-263862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055446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477625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1899803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321982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744160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166339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588517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C45B86C1-ED04-403F-B9ED-87A1A6630E0C}" type="slidenum">
              <a:rPr lang="en-US" altLang="id-ID" sz="1108">
                <a:solidFill>
                  <a:srgbClr val="898989"/>
                </a:solidFill>
                <a:latin typeface="Times New Roman" panose="02020603050405020304" pitchFamily="18" charset="0"/>
              </a:rPr>
              <a:pPr/>
              <a:t>13</a:t>
            </a:fld>
            <a:endParaRPr lang="en-US" altLang="id-ID" sz="1108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318380"/>
            <a:ext cx="7977788" cy="1266498"/>
          </a:xfrm>
        </p:spPr>
        <p:txBody>
          <a:bodyPr/>
          <a:lstStyle/>
          <a:p>
            <a:pPr defTabSz="685787" fontAlgn="auto">
              <a:spcAft>
                <a:spcPts val="0"/>
              </a:spcAft>
              <a:defRPr/>
            </a:pPr>
            <a:r>
              <a:rPr 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Prototyping </a:t>
            </a:r>
          </a:p>
        </p:txBody>
      </p:sp>
      <p:sp>
        <p:nvSpPr>
          <p:cNvPr id="10752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34537" y="1412776"/>
            <a:ext cx="8229307" cy="4140961"/>
          </a:xfrm>
        </p:spPr>
        <p:txBody>
          <a:bodyPr/>
          <a:lstStyle/>
          <a:p>
            <a:pPr marL="171447" indent="-171447" defTabSz="685787" fontAlgn="auto">
              <a:spcBef>
                <a:spcPts val="750"/>
              </a:spcBef>
              <a:spcAft>
                <a:spcPts val="0"/>
              </a:spcAft>
              <a:defRPr/>
            </a:pPr>
            <a:r>
              <a:rPr lang="en-US" altLang="id-ID" sz="28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Metodologi</a:t>
            </a:r>
            <a:r>
              <a:rPr lang="en-US" altLang="id-ID" sz="2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berbasis</a:t>
            </a:r>
            <a:r>
              <a:rPr lang="en-US" altLang="id-ID" sz="2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prototipe</a:t>
            </a:r>
            <a:r>
              <a:rPr lang="en-US" altLang="id-ID" sz="2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melakukan</a:t>
            </a:r>
            <a:r>
              <a:rPr lang="en-US" altLang="id-ID" sz="2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i="1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analisis</a:t>
            </a:r>
            <a:r>
              <a:rPr lang="en-US" altLang="id-ID" sz="2800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id-ID" sz="2800" i="1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desain</a:t>
            </a:r>
            <a:r>
              <a:rPr lang="en-US" altLang="id-ID" sz="2800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sz="2800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i="1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implementasi</a:t>
            </a:r>
            <a:r>
              <a:rPr lang="en-US" altLang="id-ID" sz="2800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altLang="id-ID" sz="2800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secara</a:t>
            </a:r>
            <a:r>
              <a:rPr lang="en-US" altLang="id-ID" sz="2800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bersamaan</a:t>
            </a:r>
            <a:r>
              <a:rPr lang="en-US" altLang="id-ID" sz="2800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171447" indent="-171447" defTabSz="685787" fontAlgn="auto">
              <a:spcBef>
                <a:spcPts val="750"/>
              </a:spcBef>
              <a:spcAft>
                <a:spcPts val="0"/>
              </a:spcAft>
              <a:defRPr/>
            </a:pPr>
            <a:r>
              <a:rPr lang="en-US" altLang="id-ID" sz="28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Semua</a:t>
            </a:r>
            <a:r>
              <a:rPr lang="en-US" altLang="id-ID" sz="2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tiga</a:t>
            </a:r>
            <a:r>
              <a:rPr lang="en-US" altLang="id-ID" sz="2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fase</a:t>
            </a:r>
            <a:r>
              <a:rPr lang="en-US" altLang="id-ID" sz="2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dilakukan</a:t>
            </a:r>
            <a:r>
              <a:rPr lang="en-US" altLang="id-ID" sz="2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berulang</a:t>
            </a:r>
            <a:r>
              <a:rPr lang="en-US" altLang="id-ID" sz="2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altLang="id-ID" sz="2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siklus</a:t>
            </a:r>
            <a:r>
              <a:rPr lang="en-US" altLang="id-ID" sz="2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sampai</a:t>
            </a:r>
            <a:r>
              <a:rPr lang="en-US" altLang="id-ID" sz="2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</a:t>
            </a:r>
            <a:r>
              <a:rPr lang="en-US" altLang="id-ID" sz="2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selesai</a:t>
            </a:r>
            <a:r>
              <a:rPr lang="en-US" altLang="id-ID" sz="2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171447" indent="-171447" defTabSz="685787" fontAlgn="auto">
              <a:spcBef>
                <a:spcPts val="750"/>
              </a:spcBef>
              <a:spcAft>
                <a:spcPts val="0"/>
              </a:spcAft>
              <a:defRPr/>
            </a:pPr>
            <a:r>
              <a:rPr lang="en-US" altLang="id-ID" sz="28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Sebuah</a:t>
            </a:r>
            <a:r>
              <a:rPr lang="en-US" altLang="id-ID" sz="2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prototipe</a:t>
            </a:r>
            <a:r>
              <a:rPr lang="en-US" altLang="id-ID" sz="2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adalah</a:t>
            </a:r>
            <a:r>
              <a:rPr lang="en-US" altLang="id-ID" sz="2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versi</a:t>
            </a:r>
            <a:r>
              <a:rPr lang="en-US" altLang="id-ID" sz="2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lebih</a:t>
            </a:r>
            <a:r>
              <a:rPr lang="en-US" altLang="id-ID" sz="2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kecil</a:t>
            </a:r>
            <a:r>
              <a:rPr lang="en-US" altLang="id-ID" sz="2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dari</a:t>
            </a:r>
            <a:r>
              <a:rPr lang="en-US" altLang="id-ID" sz="2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</a:t>
            </a:r>
            <a:r>
              <a:rPr lang="en-US" altLang="id-ID" sz="2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altLang="id-ID" sz="2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jumlah</a:t>
            </a:r>
            <a:r>
              <a:rPr lang="en-US" altLang="id-ID" sz="2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minimal </a:t>
            </a:r>
            <a:r>
              <a:rPr lang="en-US" altLang="id-ID" sz="28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fitur</a:t>
            </a:r>
            <a:r>
              <a:rPr lang="en-US" altLang="id-ID" sz="2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altLang="id-ID" sz="2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47" indent="-171447" defTabSz="685787" fontAlgn="auto">
              <a:spcBef>
                <a:spcPts val="750"/>
              </a:spcBef>
              <a:spcAft>
                <a:spcPts val="0"/>
              </a:spcAft>
              <a:defRPr/>
            </a:pPr>
            <a:endParaRPr lang="en-US" altLang="id-ID" sz="2100" dirty="0">
              <a:solidFill>
                <a:srgbClr val="FFFF00"/>
              </a:solidFill>
            </a:endParaRPr>
          </a:p>
        </p:txBody>
      </p:sp>
      <p:sp>
        <p:nvSpPr>
          <p:cNvPr id="81925" name="Rectangle 4"/>
          <p:cNvSpPr>
            <a:spLocks noChangeArrowheads="1"/>
          </p:cNvSpPr>
          <p:nvPr/>
        </p:nvSpPr>
        <p:spPr bwMode="auto">
          <a:xfrm>
            <a:off x="1546477" y="5891635"/>
            <a:ext cx="6121408" cy="43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8">
                <a:latin typeface="Arial" panose="020B0604020202020204" pitchFamily="34" charset="0"/>
              </a:rPr>
              <a:t>Power point Presentation for Dennis, Wixom, &amp; Roth System Analysis and Design, 3rd Edition </a:t>
            </a:r>
          </a:p>
          <a:p>
            <a:pPr algn="ctr" eaLnBrk="1" hangingPunct="1"/>
            <a:r>
              <a:rPr lang="en-US" altLang="id-ID" sz="1108">
                <a:latin typeface="Arial" panose="020B0604020202020204" pitchFamily="34" charset="0"/>
              </a:rPr>
              <a:t>Copyright2006©John Wiley &amp; Sons.Inc</a:t>
            </a:r>
          </a:p>
        </p:txBody>
      </p:sp>
    </p:spTree>
    <p:extLst>
      <p:ext uri="{BB962C8B-B14F-4D97-AF65-F5344CB8AC3E}">
        <p14:creationId xmlns:p14="http://schemas.microsoft.com/office/powerpoint/2010/main" val="61679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686040" indent="-263862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055446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477625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1899803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321982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744160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166339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588517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536C434F-7CD5-4031-8166-DB2E12F40EE0}" type="slidenum">
              <a:rPr lang="en-US" altLang="id-ID" sz="1108">
                <a:solidFill>
                  <a:srgbClr val="898989"/>
                </a:solidFill>
                <a:latin typeface="Times New Roman" panose="02020603050405020304" pitchFamily="18" charset="0"/>
              </a:rPr>
              <a:pPr/>
              <a:t>14</a:t>
            </a:fld>
            <a:endParaRPr lang="en-US" altLang="id-ID" sz="1108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360967"/>
            <a:ext cx="8229307" cy="1266498"/>
          </a:xfrm>
        </p:spPr>
        <p:txBody>
          <a:bodyPr/>
          <a:lstStyle/>
          <a:p>
            <a:pPr defTabSz="685787" fontAlgn="auto">
              <a:spcAft>
                <a:spcPts val="0"/>
              </a:spcAft>
              <a:defRPr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Advantage vs Disadvantage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1" y="1627465"/>
            <a:ext cx="8229307" cy="37994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altLang="id-ID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Keuntungan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lvl="1" algn="just"/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Menyediakan</a:t>
            </a: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</a:t>
            </a: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bisa</a:t>
            </a: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berinteraksi</a:t>
            </a: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pengguna</a:t>
            </a: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bahkan</a:t>
            </a: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meski</a:t>
            </a: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belum</a:t>
            </a: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siap</a:t>
            </a: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digunakan</a:t>
            </a: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r>
              <a:rPr lang="en-US" altLang="id-ID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Kerugian</a:t>
            </a:r>
            <a:r>
              <a:rPr lang="en-US" altLang="id-ID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lvl="1" algn="just"/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Sering</a:t>
            </a: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prototipe</a:t>
            </a: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mengalami</a:t>
            </a: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perubahan</a:t>
            </a: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signifikan</a:t>
            </a: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sehingga</a:t>
            </a: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banyak</a:t>
            </a: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keputusan</a:t>
            </a: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desain</a:t>
            </a: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awal</a:t>
            </a: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terbukti</a:t>
            </a: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masih</a:t>
            </a: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sangat</a:t>
            </a: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kurang</a:t>
            </a: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altLang="id-ID" dirty="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US" altLang="id-ID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6021" name="Rectangle 4"/>
          <p:cNvSpPr>
            <a:spLocks noChangeArrowheads="1"/>
          </p:cNvSpPr>
          <p:nvPr/>
        </p:nvSpPr>
        <p:spPr bwMode="auto">
          <a:xfrm>
            <a:off x="1546477" y="5821274"/>
            <a:ext cx="6121408" cy="43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8">
                <a:latin typeface="Arial" panose="020B0604020202020204" pitchFamily="34" charset="0"/>
              </a:rPr>
              <a:t>Power point Presentation for Dennis, Wixom, &amp; Roth System Analysis and Design, 3rd Edition </a:t>
            </a:r>
          </a:p>
          <a:p>
            <a:pPr algn="ctr" eaLnBrk="1" hangingPunct="1"/>
            <a:r>
              <a:rPr lang="en-US" altLang="id-ID" sz="1108">
                <a:latin typeface="Arial" panose="020B0604020202020204" pitchFamily="34" charset="0"/>
              </a:rPr>
              <a:t>Copyright2006©John Wiley &amp; Sons.Inc</a:t>
            </a:r>
          </a:p>
        </p:txBody>
      </p:sp>
    </p:spTree>
    <p:extLst>
      <p:ext uri="{BB962C8B-B14F-4D97-AF65-F5344CB8AC3E}">
        <p14:creationId xmlns:p14="http://schemas.microsoft.com/office/powerpoint/2010/main" val="328924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686040" indent="-263862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055446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477625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1899803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321982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744160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166339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588517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A535DBD6-AEAC-47BB-BD0B-C2BE24821EF6}" type="slidenum">
              <a:rPr lang="en-US" altLang="id-ID" sz="1108">
                <a:solidFill>
                  <a:srgbClr val="898989"/>
                </a:solidFill>
                <a:latin typeface="Times New Roman" panose="02020603050405020304" pitchFamily="18" charset="0"/>
              </a:rPr>
              <a:pPr/>
              <a:t>15</a:t>
            </a:fld>
            <a:endParaRPr lang="en-US" altLang="id-ID" sz="1108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8229307" cy="1266498"/>
          </a:xfrm>
        </p:spPr>
        <p:txBody>
          <a:bodyPr/>
          <a:lstStyle/>
          <a:p>
            <a:pPr defTabSz="685787" fontAlgn="auto">
              <a:spcAft>
                <a:spcPts val="0"/>
              </a:spcAft>
              <a:defRPr/>
            </a:pPr>
            <a:r>
              <a:rPr lang="en-US" sz="4000" dirty="0">
                <a:solidFill>
                  <a:schemeClr val="bg1"/>
                </a:solidFill>
              </a:rPr>
              <a:t>Prototyping-based Methodology</a:t>
            </a:r>
          </a:p>
        </p:txBody>
      </p:sp>
      <p:pic>
        <p:nvPicPr>
          <p:cNvPr id="83972" name="Picture 4" descr="Chapter_01_illus1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33" t="38594" r="19893" b="38854"/>
          <a:stretch>
            <a:fillRect/>
          </a:stretch>
        </p:blipFill>
        <p:spPr bwMode="auto">
          <a:xfrm>
            <a:off x="533400" y="1752600"/>
            <a:ext cx="7924800" cy="396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1546477" y="5891635"/>
            <a:ext cx="6121408" cy="43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8">
                <a:latin typeface="Arial" panose="020B0604020202020204" pitchFamily="34" charset="0"/>
              </a:rPr>
              <a:t>Power point Presentation for Dennis, Wixom, &amp; Roth System Analysis and Design, 3rd Edition </a:t>
            </a:r>
          </a:p>
          <a:p>
            <a:pPr algn="ctr" eaLnBrk="1" hangingPunct="1"/>
            <a:r>
              <a:rPr lang="en-US" altLang="id-ID" sz="1108">
                <a:latin typeface="Arial" panose="020B0604020202020204" pitchFamily="34" charset="0"/>
              </a:rPr>
              <a:t>Copyright2006©John Wiley &amp; Sons.Inc</a:t>
            </a:r>
          </a:p>
        </p:txBody>
      </p:sp>
    </p:spTree>
    <p:extLst>
      <p:ext uri="{BB962C8B-B14F-4D97-AF65-F5344CB8AC3E}">
        <p14:creationId xmlns:p14="http://schemas.microsoft.com/office/powerpoint/2010/main" val="114767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686040" indent="-263862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055446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477625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1899803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321982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744160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166339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588517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8EFA4715-C02E-4473-8D77-EB3C62DF47B5}" type="slidenum">
              <a:rPr lang="en-US" altLang="id-ID" sz="1108">
                <a:solidFill>
                  <a:srgbClr val="898989"/>
                </a:solidFill>
                <a:latin typeface="Times New Roman" panose="02020603050405020304" pitchFamily="18" charset="0"/>
              </a:rPr>
              <a:pPr/>
              <a:t>16</a:t>
            </a:fld>
            <a:endParaRPr lang="en-US" altLang="id-ID" sz="1108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0"/>
            <a:ext cx="8229307" cy="1266498"/>
          </a:xfrm>
        </p:spPr>
        <p:txBody>
          <a:bodyPr/>
          <a:lstStyle/>
          <a:p>
            <a:pPr defTabSz="685787" fontAlgn="auto">
              <a:spcAft>
                <a:spcPts val="0"/>
              </a:spcAft>
              <a:defRPr/>
            </a:pPr>
            <a:r>
              <a:rPr 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Throwaway Prototyping</a:t>
            </a:r>
          </a:p>
        </p:txBody>
      </p:sp>
      <p:sp>
        <p:nvSpPr>
          <p:cNvPr id="11366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63781" y="1754242"/>
            <a:ext cx="8686799" cy="3799495"/>
          </a:xfrm>
        </p:spPr>
        <p:txBody>
          <a:bodyPr/>
          <a:lstStyle/>
          <a:p>
            <a:pPr marL="171447" indent="-171447" defTabSz="685787" fontAlgn="auto">
              <a:spcBef>
                <a:spcPts val="750"/>
              </a:spcBef>
              <a:spcAft>
                <a:spcPts val="0"/>
              </a:spcAft>
              <a:defRPr/>
            </a:pP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Throwaway prototyping </a:t>
            </a:r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mirip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Prototipe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171447" indent="-171447" defTabSz="685787" fontAlgn="auto">
              <a:spcBef>
                <a:spcPts val="750"/>
              </a:spcBef>
              <a:spcAft>
                <a:spcPts val="0"/>
              </a:spcAft>
              <a:defRPr/>
            </a:pPr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Perbedaan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utama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adalah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bahwa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Implementasi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System </a:t>
            </a:r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pada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Throwaway </a:t>
            </a:r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Prototipe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diselesaikan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titik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berbeda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SDLC.</a:t>
            </a:r>
          </a:p>
          <a:p>
            <a:pPr marL="171447" indent="-171447" defTabSz="685787" fontAlgn="auto">
              <a:spcBef>
                <a:spcPts val="750"/>
              </a:spcBef>
              <a:spcAft>
                <a:spcPts val="0"/>
              </a:spcAft>
              <a:defRPr/>
            </a:pPr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Memiliki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tahap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analisis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relatif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menyeluruh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altLang="id-ID" sz="2955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47" indent="-171447" defTabSz="685787" fontAlgn="auto">
              <a:spcBef>
                <a:spcPts val="750"/>
              </a:spcBef>
              <a:spcAft>
                <a:spcPts val="0"/>
              </a:spcAft>
              <a:defRPr/>
            </a:pPr>
            <a:r>
              <a:rPr lang="en-US" altLang="id-ID" sz="2955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main difference is that throwaway prototyping IS completed during a different point in the SDLC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altLang="id-ID" sz="2955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8069" name="Rectangle 4"/>
          <p:cNvSpPr>
            <a:spLocks noChangeArrowheads="1"/>
          </p:cNvSpPr>
          <p:nvPr/>
        </p:nvSpPr>
        <p:spPr bwMode="auto">
          <a:xfrm>
            <a:off x="1546477" y="5891635"/>
            <a:ext cx="6121408" cy="43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8" dirty="0">
                <a:latin typeface="Arial" panose="020B0604020202020204" pitchFamily="34" charset="0"/>
              </a:rPr>
              <a:t>Power point Presentation for Dennis, Wixom, &amp; Roth System Analysis and Design, 3rd Edition </a:t>
            </a:r>
          </a:p>
          <a:p>
            <a:pPr algn="ctr" eaLnBrk="1" hangingPunct="1"/>
            <a:r>
              <a:rPr lang="en-US" altLang="id-ID" sz="1108" dirty="0">
                <a:latin typeface="Arial" panose="020B0604020202020204" pitchFamily="34" charset="0"/>
              </a:rPr>
              <a:t>Copyright2006©John Wiley &amp; </a:t>
            </a:r>
            <a:r>
              <a:rPr lang="en-US" altLang="id-ID" sz="1108" dirty="0" err="1">
                <a:latin typeface="Arial" panose="020B0604020202020204" pitchFamily="34" charset="0"/>
              </a:rPr>
              <a:t>Sons.Inc</a:t>
            </a:r>
            <a:endParaRPr lang="en-US" altLang="id-ID" sz="1108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97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686040" indent="-263862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055446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477625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1899803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321982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744160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166339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588517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D18BB876-A056-43BC-885D-89571FFCF2A3}" type="slidenum">
              <a:rPr lang="en-US" altLang="id-ID" sz="1108">
                <a:solidFill>
                  <a:srgbClr val="898989"/>
                </a:solidFill>
                <a:latin typeface="Times New Roman" panose="02020603050405020304" pitchFamily="18" charset="0"/>
              </a:rPr>
              <a:pPr/>
              <a:t>17</a:t>
            </a:fld>
            <a:endParaRPr lang="en-US" altLang="id-ID" sz="1108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0"/>
            <a:ext cx="8229307" cy="126649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id-ID" sz="3324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Throwaway Prototyping-based Methodology</a:t>
            </a:r>
          </a:p>
        </p:txBody>
      </p:sp>
      <p:pic>
        <p:nvPicPr>
          <p:cNvPr id="90116" name="Picture 6" descr="Chapter_01_illus1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0" t="33680" r="13121" b="33484"/>
          <a:stretch>
            <a:fillRect/>
          </a:stretch>
        </p:blipFill>
        <p:spPr bwMode="auto">
          <a:xfrm>
            <a:off x="685800" y="1981200"/>
            <a:ext cx="7620000" cy="3657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117" name="Rectangle 7"/>
          <p:cNvSpPr>
            <a:spLocks noChangeArrowheads="1"/>
          </p:cNvSpPr>
          <p:nvPr/>
        </p:nvSpPr>
        <p:spPr bwMode="auto">
          <a:xfrm>
            <a:off x="1546477" y="5891635"/>
            <a:ext cx="6121408" cy="43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8">
                <a:latin typeface="Arial" panose="020B0604020202020204" pitchFamily="34" charset="0"/>
              </a:rPr>
              <a:t>Power point Presentation for Dennis, Wixom, &amp; Roth System Analysis and Design, 3rd Edition </a:t>
            </a:r>
          </a:p>
          <a:p>
            <a:pPr algn="ctr" eaLnBrk="1" hangingPunct="1"/>
            <a:r>
              <a:rPr lang="en-US" altLang="id-ID" sz="1108">
                <a:latin typeface="Arial" panose="020B0604020202020204" pitchFamily="34" charset="0"/>
              </a:rPr>
              <a:t>Copyright2006©John Wiley &amp; Sons.Inc</a:t>
            </a:r>
          </a:p>
        </p:txBody>
      </p:sp>
    </p:spTree>
    <p:extLst>
      <p:ext uri="{BB962C8B-B14F-4D97-AF65-F5344CB8AC3E}">
        <p14:creationId xmlns:p14="http://schemas.microsoft.com/office/powerpoint/2010/main" val="113012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dirty="0" smtClean="0">
                <a:solidFill>
                  <a:schemeClr val="bg1"/>
                </a:solidFill>
              </a:rPr>
              <a:t>The Evolutionary : Spiral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id-ID" sz="4000" dirty="0" smtClean="0">
                <a:solidFill>
                  <a:schemeClr val="bg1"/>
                </a:solidFill>
              </a:rPr>
              <a:t>Model</a:t>
            </a:r>
            <a:endParaRPr lang="id-ID" sz="4000" dirty="0">
              <a:solidFill>
                <a:schemeClr val="bg1"/>
              </a:solidFill>
            </a:endParaRPr>
          </a:p>
        </p:txBody>
      </p:sp>
      <p:pic>
        <p:nvPicPr>
          <p:cNvPr id="6" name="Content Placeholder 5" descr="software_engineering_1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676400"/>
            <a:ext cx="7772400" cy="4572000"/>
          </a:xfrm>
        </p:spPr>
      </p:pic>
    </p:spTree>
    <p:extLst>
      <p:ext uri="{BB962C8B-B14F-4D97-AF65-F5344CB8AC3E}">
        <p14:creationId xmlns:p14="http://schemas.microsoft.com/office/powerpoint/2010/main" val="354375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Spiral model</a:t>
            </a:r>
            <a:endParaRPr lang="en-US" dirty="0"/>
          </a:p>
        </p:txBody>
      </p:sp>
      <p:pic>
        <p:nvPicPr>
          <p:cNvPr id="4" name="Content Placeholder 3" descr="sndy_spira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524000"/>
            <a:ext cx="7848599" cy="48005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mtClean="0"/>
              <a:t>Draft - Software Process  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1650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686040" indent="-263862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055446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477625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1899803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321982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744160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166339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588517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3BA732EA-7E4E-49AE-B7B5-BD615DDC2D6F}" type="slidenum">
              <a:rPr lang="en-US" altLang="id-ID" sz="1108">
                <a:solidFill>
                  <a:srgbClr val="898989"/>
                </a:solidFill>
                <a:latin typeface="Times New Roman" panose="02020603050405020304" pitchFamily="18" charset="0"/>
              </a:rPr>
              <a:pPr/>
              <a:t>20</a:t>
            </a:fld>
            <a:endParaRPr lang="en-US" altLang="id-ID" sz="1108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1674" y="753816"/>
            <a:ext cx="6542873" cy="559919"/>
          </a:xfrm>
        </p:spPr>
        <p:txBody>
          <a:bodyPr vert="horz" wrap="none" lIns="64480" tIns="25792" rIns="64480" bIns="25792" numCol="1" anchor="t" anchorCtr="0" compatLnSpc="1">
            <a:prstTxWarp prst="textNoShape">
              <a:avLst/>
            </a:prstTxWarp>
            <a:spAutoFit/>
          </a:bodyPr>
          <a:lstStyle/>
          <a:p>
            <a:pPr defTabSz="685787" fontAlgn="auto">
              <a:spcAft>
                <a:spcPts val="0"/>
              </a:spcAft>
              <a:defRPr/>
            </a:pPr>
            <a:r>
              <a:rPr 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Evolutionary Models - Spiral Model</a:t>
            </a:r>
          </a:p>
        </p:txBody>
      </p:sp>
      <p:pic>
        <p:nvPicPr>
          <p:cNvPr id="100357" name="Picture 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11820"/>
            <a:ext cx="7247184" cy="4854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16172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686040" indent="-263862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055446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477625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1899803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321982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744160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166339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588517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5AE16472-39C0-4ABB-BA92-9BDB5A7EEAD2}" type="slidenum">
              <a:rPr lang="en-US" altLang="id-ID" sz="1108">
                <a:solidFill>
                  <a:srgbClr val="898989"/>
                </a:solidFill>
                <a:latin typeface="Times New Roman" panose="02020603050405020304" pitchFamily="18" charset="0"/>
              </a:rPr>
              <a:pPr/>
              <a:t>21</a:t>
            </a:fld>
            <a:endParaRPr lang="en-US" altLang="id-ID" sz="1108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0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04487" y="434973"/>
            <a:ext cx="8292338" cy="9146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id-ID" sz="3694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Spiral Model - The Lifecycle of SW Product</a:t>
            </a:r>
          </a:p>
        </p:txBody>
      </p:sp>
      <p:sp>
        <p:nvSpPr>
          <p:cNvPr id="102404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765476" y="1566891"/>
            <a:ext cx="7738245" cy="42920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id-ID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Concept Development Projects</a:t>
            </a:r>
          </a:p>
          <a:p>
            <a:r>
              <a:rPr lang="en-US" altLang="id-ID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Product Development Projects</a:t>
            </a:r>
          </a:p>
          <a:p>
            <a:r>
              <a:rPr lang="en-US" altLang="id-ID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Product </a:t>
            </a:r>
            <a:r>
              <a:rPr lang="en-US" altLang="id-ID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*Enhancement </a:t>
            </a:r>
            <a:r>
              <a:rPr lang="en-US" altLang="id-ID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Projects</a:t>
            </a:r>
          </a:p>
          <a:p>
            <a:r>
              <a:rPr lang="en-US" altLang="id-ID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Product Maintenance Projects</a:t>
            </a:r>
          </a:p>
          <a:p>
            <a:endParaRPr lang="en-US" altLang="id-ID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6096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en-US" dirty="0" err="1" smtClean="0"/>
              <a:t>peningkatan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85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686040" indent="-263862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055446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477625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1899803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321982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744160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166339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588517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3E3DF2AF-E9D1-40B3-A802-EB785DFFA4F4}" type="slidenum">
              <a:rPr lang="en-US" altLang="id-ID" sz="1108">
                <a:solidFill>
                  <a:srgbClr val="898989"/>
                </a:solidFill>
                <a:latin typeface="Times New Roman" panose="02020603050405020304" pitchFamily="18" charset="0"/>
              </a:rPr>
              <a:pPr/>
              <a:t>22</a:t>
            </a:fld>
            <a:endParaRPr lang="en-US" altLang="id-ID" sz="1108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03648" y="316239"/>
            <a:ext cx="5313723" cy="533571"/>
          </a:xfrm>
        </p:spPr>
        <p:txBody>
          <a:bodyPr>
            <a:normAutofit fontScale="90000"/>
          </a:bodyPr>
          <a:lstStyle/>
          <a:p>
            <a:pPr defTabSz="685787" fontAlgn="auto">
              <a:spcAft>
                <a:spcPts val="0"/>
              </a:spcAft>
              <a:defRPr/>
            </a:pPr>
            <a:r>
              <a:rPr lang="en-US" sz="3694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Spiral Model - Characteristics</a:t>
            </a:r>
          </a:p>
        </p:txBody>
      </p:sp>
      <p:sp>
        <p:nvSpPr>
          <p:cNvPr id="104452" name="Rectangle 3"/>
          <p:cNvSpPr>
            <a:spLocks noGrp="1" noChangeArrowheads="1"/>
          </p:cNvSpPr>
          <p:nvPr>
            <p:ph sz="half" idx="4294967295"/>
          </p:nvPr>
        </p:nvSpPr>
        <p:spPr bwMode="auto">
          <a:xfrm>
            <a:off x="533400" y="1524000"/>
            <a:ext cx="3805358" cy="42920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Keuntungan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</a:t>
            </a:r>
            <a:endParaRPr lang="en-US" altLang="id-ID" sz="2586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altLang="id-ID" sz="2586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aplikasi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software yang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besar</a:t>
            </a:r>
            <a:endParaRPr lang="en-US" altLang="id-ID" sz="2586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digunakan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serta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mekanisme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pengurangan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risiko</a:t>
            </a:r>
            <a:endParaRPr lang="en-US" altLang="id-ID" sz="2586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4453" name="Rectangle 4"/>
          <p:cNvSpPr>
            <a:spLocks noGrp="1" noChangeArrowheads="1"/>
          </p:cNvSpPr>
          <p:nvPr>
            <p:ph sz="half" idx="4294967295"/>
          </p:nvPr>
        </p:nvSpPr>
        <p:spPr bwMode="auto">
          <a:xfrm>
            <a:off x="4800600" y="1524000"/>
            <a:ext cx="3805358" cy="42920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altLang="id-ID" sz="2586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Kelemahan</a:t>
            </a:r>
            <a:r>
              <a:rPr lang="en-US" altLang="id-ID" sz="2586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</a:t>
            </a:r>
            <a:endParaRPr lang="en-US" altLang="id-ID" sz="2586" dirty="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altLang="id-ID" sz="2586" dirty="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id-ID" sz="2586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pengendalian</a:t>
            </a:r>
            <a:r>
              <a:rPr lang="en-US" altLang="id-ID" sz="2586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altLang="id-ID" sz="2586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tuntutan</a:t>
            </a:r>
            <a:r>
              <a:rPr lang="en-US" altLang="id-ID" sz="2586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penilaian</a:t>
            </a:r>
            <a:r>
              <a:rPr lang="en-US" altLang="id-ID" sz="2586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risiko</a:t>
            </a:r>
            <a:r>
              <a:rPr lang="en-US" altLang="id-ID" sz="2586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tinggi</a:t>
            </a:r>
            <a:r>
              <a:rPr lang="en-US" altLang="id-ID" sz="2586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sz="2586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keahlian</a:t>
            </a:r>
            <a:r>
              <a:rPr lang="en-US" altLang="id-ID" sz="2586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r>
              <a:rPr lang="en-US" altLang="id-ID" sz="2586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belum</a:t>
            </a:r>
            <a:r>
              <a:rPr lang="en-US" altLang="id-ID" sz="2586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banyak</a:t>
            </a:r>
            <a:r>
              <a:rPr lang="en-US" altLang="id-ID" sz="2586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diterapkan</a:t>
            </a:r>
            <a:r>
              <a:rPr lang="en-US" altLang="id-ID" sz="2586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altLang="id-ID" sz="2586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sejarah</a:t>
            </a:r>
            <a:r>
              <a:rPr lang="en-US" altLang="id-ID" sz="2586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kecil</a:t>
            </a:r>
            <a:r>
              <a:rPr lang="en-US" altLang="id-ID" sz="2586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altLang="id-ID" sz="2586" dirty="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12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686040" indent="-263862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055446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477625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1899803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321982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744160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166339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588517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BE349357-903E-4610-BF26-73F020C8F135}" type="slidenum">
              <a:rPr lang="en-US" altLang="id-ID" sz="1108">
                <a:solidFill>
                  <a:srgbClr val="898989"/>
                </a:solidFill>
                <a:latin typeface="Times New Roman" panose="02020603050405020304" pitchFamily="18" charset="0"/>
              </a:rPr>
              <a:pPr/>
              <a:t>23</a:t>
            </a:fld>
            <a:endParaRPr lang="en-US" altLang="id-ID" sz="1108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3639" y="281592"/>
            <a:ext cx="5511613" cy="554093"/>
          </a:xfrm>
        </p:spPr>
        <p:txBody>
          <a:bodyPr>
            <a:normAutofit fontScale="90000"/>
          </a:bodyPr>
          <a:lstStyle/>
          <a:p>
            <a:pPr defTabSz="685787" fontAlgn="auto">
              <a:spcAft>
                <a:spcPts val="0"/>
              </a:spcAft>
              <a:defRPr/>
            </a:pPr>
            <a:r>
              <a:rPr lang="en-US" sz="3694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Component Assembly Model</a:t>
            </a:r>
          </a:p>
        </p:txBody>
      </p:sp>
      <p:pic>
        <p:nvPicPr>
          <p:cNvPr id="106500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98" y="2162502"/>
            <a:ext cx="5816510" cy="352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501" name="Text Box 4"/>
          <p:cNvSpPr txBox="1">
            <a:spLocks noChangeArrowheads="1"/>
          </p:cNvSpPr>
          <p:nvPr/>
        </p:nvSpPr>
        <p:spPr bwMode="auto">
          <a:xfrm>
            <a:off x="7162165" y="2842659"/>
            <a:ext cx="1753162" cy="47745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852" tIns="46425" rIns="92852" bIns="46425">
            <a:spAutoFit/>
          </a:bodyPr>
          <a:lstStyle>
            <a:lvl1pPr defTabSz="1004888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defTabSz="1004888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1004888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1004888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1004888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altLang="id-ID" sz="1385">
                <a:latin typeface="Arial" panose="020B0604020202020204" pitchFamily="34" charset="0"/>
              </a:rPr>
              <a:t>extract components if available</a:t>
            </a:r>
          </a:p>
        </p:txBody>
      </p:sp>
      <p:sp>
        <p:nvSpPr>
          <p:cNvPr id="106502" name="Text Box 5"/>
          <p:cNvSpPr txBox="1">
            <a:spLocks noChangeArrowheads="1"/>
          </p:cNvSpPr>
          <p:nvPr/>
        </p:nvSpPr>
        <p:spPr bwMode="auto">
          <a:xfrm>
            <a:off x="6477611" y="4141406"/>
            <a:ext cx="1751696" cy="47745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852" tIns="46425" rIns="92852" bIns="46425">
            <a:spAutoFit/>
          </a:bodyPr>
          <a:lstStyle>
            <a:lvl1pPr defTabSz="1004888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defTabSz="1004888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1004888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1004888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1004888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altLang="id-ID" sz="1385">
                <a:latin typeface="Arial" panose="020B0604020202020204" pitchFamily="34" charset="0"/>
              </a:rPr>
              <a:t>build components if available</a:t>
            </a:r>
          </a:p>
        </p:txBody>
      </p:sp>
      <p:sp>
        <p:nvSpPr>
          <p:cNvPr id="106503" name="Text Box 6"/>
          <p:cNvSpPr txBox="1">
            <a:spLocks noChangeArrowheads="1"/>
          </p:cNvSpPr>
          <p:nvPr/>
        </p:nvSpPr>
        <p:spPr bwMode="auto">
          <a:xfrm>
            <a:off x="5334245" y="1845878"/>
            <a:ext cx="1751696" cy="66929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852" tIns="46425" rIns="92852" bIns="46425">
            <a:spAutoFit/>
          </a:bodyPr>
          <a:lstStyle>
            <a:lvl1pPr defTabSz="1004888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defTabSz="1004888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1004888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1004888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1004888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altLang="id-ID" sz="1385">
                <a:latin typeface="Arial" panose="020B0604020202020204" pitchFamily="34" charset="0"/>
              </a:rPr>
              <a:t>construct n</a:t>
            </a:r>
            <a:r>
              <a:rPr lang="en-US" altLang="id-ID" sz="1385" baseline="30000">
                <a:latin typeface="Arial" panose="020B0604020202020204" pitchFamily="34" charset="0"/>
              </a:rPr>
              <a:t>th </a:t>
            </a:r>
            <a:r>
              <a:rPr lang="en-US" altLang="id-ID" sz="1385">
                <a:latin typeface="Arial" panose="020B0604020202020204" pitchFamily="34" charset="0"/>
              </a:rPr>
              <a:t>iteration of the system</a:t>
            </a:r>
          </a:p>
        </p:txBody>
      </p:sp>
      <p:sp>
        <p:nvSpPr>
          <p:cNvPr id="106504" name="Line 7"/>
          <p:cNvSpPr>
            <a:spLocks noChangeShapeType="1"/>
          </p:cNvSpPr>
          <p:nvPr/>
        </p:nvSpPr>
        <p:spPr bwMode="auto">
          <a:xfrm>
            <a:off x="8076858" y="1370940"/>
            <a:ext cx="0" cy="4749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106505" name="Text Box 8"/>
          <p:cNvSpPr txBox="1">
            <a:spLocks noChangeArrowheads="1"/>
          </p:cNvSpPr>
          <p:nvPr/>
        </p:nvSpPr>
        <p:spPr bwMode="auto">
          <a:xfrm>
            <a:off x="6706285" y="896004"/>
            <a:ext cx="1751696" cy="4774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852" tIns="46425" rIns="92852" bIns="46425">
            <a:spAutoFit/>
          </a:bodyPr>
          <a:lstStyle>
            <a:lvl1pPr defTabSz="1004888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defTabSz="1004888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1004888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1004888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1004888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altLang="id-ID" sz="1385">
                <a:latin typeface="Arial" panose="020B0604020202020204" pitchFamily="34" charset="0"/>
              </a:rPr>
              <a:t>identify candidate components</a:t>
            </a:r>
          </a:p>
        </p:txBody>
      </p:sp>
      <p:sp>
        <p:nvSpPr>
          <p:cNvPr id="106506" name="Line 9"/>
          <p:cNvSpPr>
            <a:spLocks noChangeShapeType="1"/>
          </p:cNvSpPr>
          <p:nvPr/>
        </p:nvSpPr>
        <p:spPr bwMode="auto">
          <a:xfrm>
            <a:off x="8076858" y="2320814"/>
            <a:ext cx="0" cy="55409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106507" name="Text Box 10"/>
          <p:cNvSpPr txBox="1">
            <a:spLocks noChangeArrowheads="1"/>
          </p:cNvSpPr>
          <p:nvPr/>
        </p:nvSpPr>
        <p:spPr bwMode="auto">
          <a:xfrm>
            <a:off x="7162165" y="1845878"/>
            <a:ext cx="1753162" cy="6692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852" tIns="46425" rIns="92852" bIns="46425">
            <a:spAutoFit/>
          </a:bodyPr>
          <a:lstStyle>
            <a:lvl1pPr defTabSz="1004888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defTabSz="1004888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1004888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1004888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1004888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altLang="id-ID" sz="1385">
                <a:latin typeface="Arial" panose="020B0604020202020204" pitchFamily="34" charset="0"/>
              </a:rPr>
              <a:t>look up components in library</a:t>
            </a:r>
          </a:p>
        </p:txBody>
      </p:sp>
      <p:sp>
        <p:nvSpPr>
          <p:cNvPr id="106508" name="Line 11"/>
          <p:cNvSpPr>
            <a:spLocks noChangeShapeType="1"/>
          </p:cNvSpPr>
          <p:nvPr/>
        </p:nvSpPr>
        <p:spPr bwMode="auto">
          <a:xfrm>
            <a:off x="8076858" y="3349844"/>
            <a:ext cx="0" cy="79156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106509" name="Line 12"/>
          <p:cNvSpPr>
            <a:spLocks noChangeShapeType="1"/>
          </p:cNvSpPr>
          <p:nvPr/>
        </p:nvSpPr>
        <p:spPr bwMode="auto">
          <a:xfrm flipV="1">
            <a:off x="6706285" y="3587313"/>
            <a:ext cx="0" cy="55409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106510" name="Line 13"/>
          <p:cNvSpPr>
            <a:spLocks noChangeShapeType="1"/>
          </p:cNvSpPr>
          <p:nvPr/>
        </p:nvSpPr>
        <p:spPr bwMode="auto">
          <a:xfrm flipV="1">
            <a:off x="6706285" y="2558282"/>
            <a:ext cx="0" cy="316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106511" name="Text Box 14"/>
          <p:cNvSpPr txBox="1">
            <a:spLocks noChangeArrowheads="1"/>
          </p:cNvSpPr>
          <p:nvPr/>
        </p:nvSpPr>
        <p:spPr bwMode="auto">
          <a:xfrm>
            <a:off x="5334245" y="2842659"/>
            <a:ext cx="1751696" cy="6692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852" tIns="46425" rIns="92852" bIns="46425">
            <a:spAutoFit/>
          </a:bodyPr>
          <a:lstStyle>
            <a:lvl1pPr defTabSz="1004888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defTabSz="1004888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1004888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1004888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1004888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altLang="id-ID" sz="1385">
                <a:latin typeface="Arial" panose="020B0604020202020204" pitchFamily="34" charset="0"/>
              </a:rPr>
              <a:t>put new components in library</a:t>
            </a:r>
          </a:p>
        </p:txBody>
      </p:sp>
      <p:cxnSp>
        <p:nvCxnSpPr>
          <p:cNvPr id="106512" name="AutoShape 15"/>
          <p:cNvCxnSpPr>
            <a:cxnSpLocks noChangeShapeType="1"/>
            <a:stCxn id="106513" idx="0"/>
            <a:endCxn id="106505" idx="1"/>
          </p:cNvCxnSpPr>
          <p:nvPr/>
        </p:nvCxnSpPr>
        <p:spPr bwMode="auto">
          <a:xfrm rot="5400000" flipH="1" flipV="1">
            <a:off x="4382069" y="867316"/>
            <a:ext cx="2056802" cy="2591630"/>
          </a:xfrm>
          <a:prstGeom prst="curvedConnector4">
            <a:avLst>
              <a:gd name="adj1" fmla="val -11114"/>
              <a:gd name="adj2" fmla="val 51471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6513" name="Line 16"/>
          <p:cNvSpPr>
            <a:spLocks noChangeShapeType="1"/>
          </p:cNvSpPr>
          <p:nvPr/>
        </p:nvSpPr>
        <p:spPr bwMode="auto">
          <a:xfrm>
            <a:off x="4114655" y="3191532"/>
            <a:ext cx="76224" cy="158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106514" name="Line 17"/>
          <p:cNvSpPr>
            <a:spLocks noChangeShapeType="1"/>
          </p:cNvSpPr>
          <p:nvPr/>
        </p:nvSpPr>
        <p:spPr bwMode="auto">
          <a:xfrm>
            <a:off x="3428634" y="3824781"/>
            <a:ext cx="15244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cxnSp>
        <p:nvCxnSpPr>
          <p:cNvPr id="106515" name="AutoShape 18"/>
          <p:cNvCxnSpPr>
            <a:cxnSpLocks noChangeShapeType="1"/>
            <a:stCxn id="106503" idx="1"/>
            <a:endCxn id="106514" idx="0"/>
          </p:cNvCxnSpPr>
          <p:nvPr/>
        </p:nvCxnSpPr>
        <p:spPr bwMode="auto">
          <a:xfrm rot="10800000" flipV="1">
            <a:off x="3428635" y="2180527"/>
            <a:ext cx="1905611" cy="1644253"/>
          </a:xfrm>
          <a:prstGeom prst="curvedConnector4">
            <a:avLst>
              <a:gd name="adj1" fmla="val 46000"/>
              <a:gd name="adj2" fmla="val 113903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7966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The Concurrent Proses Model</a:t>
            </a:r>
            <a:endParaRPr lang="id-ID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7400" y="1544966"/>
            <a:ext cx="4876800" cy="4627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22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686040" indent="-263862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055446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477625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1899803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321982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744160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166339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588517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B33259A6-CFC0-4C38-96BD-74D75EA995A7}" type="slidenum">
              <a:rPr lang="en-US" altLang="id-ID" sz="1108">
                <a:solidFill>
                  <a:srgbClr val="898989"/>
                </a:solidFill>
                <a:latin typeface="Times New Roman" panose="02020603050405020304" pitchFamily="18" charset="0"/>
              </a:rPr>
              <a:pPr/>
              <a:t>25</a:t>
            </a:fld>
            <a:endParaRPr lang="en-US" altLang="id-ID" sz="1108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" y="614560"/>
            <a:ext cx="8229307" cy="1266498"/>
          </a:xfrm>
        </p:spPr>
        <p:txBody>
          <a:bodyPr>
            <a:normAutofit fontScale="90000"/>
          </a:bodyPr>
          <a:lstStyle/>
          <a:p>
            <a:pPr defTabSz="685787" fontAlgn="auto">
              <a:spcAft>
                <a:spcPts val="0"/>
              </a:spcAft>
              <a:defRPr/>
            </a:pPr>
            <a:r>
              <a:rPr 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Category III of the System</a:t>
            </a:r>
            <a:br>
              <a:rPr 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Development Methodology: </a:t>
            </a:r>
            <a:br>
              <a:rPr 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Agile Development</a:t>
            </a:r>
          </a:p>
        </p:txBody>
      </p:sp>
      <p:sp>
        <p:nvSpPr>
          <p:cNvPr id="11776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2057400"/>
            <a:ext cx="8229307" cy="3799495"/>
          </a:xfrm>
        </p:spPr>
        <p:txBody>
          <a:bodyPr/>
          <a:lstStyle/>
          <a:p>
            <a:pPr marL="171447" indent="-171447" defTabSz="685787" fontAlgn="auto">
              <a:spcBef>
                <a:spcPts val="750"/>
              </a:spcBef>
              <a:spcAft>
                <a:spcPts val="0"/>
              </a:spcAft>
              <a:defRPr/>
            </a:pP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Kategori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berfokus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pada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perampingan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SDLC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menghilangkan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banyak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pemodelan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dokumentasi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overhead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waktu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dihabiskan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tugas-tugas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171447" indent="-171447" defTabSz="685787" fontAlgn="auto">
              <a:spcBef>
                <a:spcPts val="750"/>
              </a:spcBef>
              <a:spcAft>
                <a:spcPts val="0"/>
              </a:spcAft>
              <a:defRPr/>
            </a:pP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Proyek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menekankan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kesederhanaan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pengembangan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aplikasi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berulang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171447" indent="-171447" defTabSz="685787" fontAlgn="auto">
              <a:spcBef>
                <a:spcPts val="750"/>
              </a:spcBef>
              <a:spcAft>
                <a:spcPts val="0"/>
              </a:spcAft>
              <a:defRPr/>
            </a:pP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Kategori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menggunakan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pemrograman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ekstrim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yang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dijelaskan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selanjutnya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altLang="id-ID" sz="2586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2165" name="Rectangle 4"/>
          <p:cNvSpPr>
            <a:spLocks noChangeArrowheads="1"/>
          </p:cNvSpPr>
          <p:nvPr/>
        </p:nvSpPr>
        <p:spPr bwMode="auto">
          <a:xfrm>
            <a:off x="1546477" y="5891635"/>
            <a:ext cx="6121408" cy="43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8">
                <a:latin typeface="Arial" panose="020B0604020202020204" pitchFamily="34" charset="0"/>
              </a:rPr>
              <a:t>Power point Presentation for Dennis, Wixom, &amp; Roth System Analysis and Design, 3rd Edition </a:t>
            </a:r>
          </a:p>
          <a:p>
            <a:pPr algn="ctr" eaLnBrk="1" hangingPunct="1"/>
            <a:r>
              <a:rPr lang="en-US" altLang="id-ID" sz="1108">
                <a:latin typeface="Arial" panose="020B0604020202020204" pitchFamily="34" charset="0"/>
              </a:rPr>
              <a:t>Copyright2006©John Wiley &amp; Sons.Inc</a:t>
            </a:r>
          </a:p>
        </p:txBody>
      </p:sp>
    </p:spTree>
    <p:extLst>
      <p:ext uri="{BB962C8B-B14F-4D97-AF65-F5344CB8AC3E}">
        <p14:creationId xmlns:p14="http://schemas.microsoft.com/office/powerpoint/2010/main" val="260740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686040" indent="-263862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055446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477625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1899803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321982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744160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166339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588517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849E2406-5950-482B-A5C4-66769F1D5CAA}" type="slidenum">
              <a:rPr lang="en-US" altLang="id-ID" sz="1108">
                <a:solidFill>
                  <a:srgbClr val="898989"/>
                </a:solidFill>
                <a:latin typeface="Times New Roman" panose="02020603050405020304" pitchFamily="18" charset="0"/>
              </a:rPr>
              <a:pPr/>
              <a:t>26</a:t>
            </a:fld>
            <a:endParaRPr lang="en-US" altLang="id-ID" sz="1108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307" cy="1266498"/>
          </a:xfrm>
        </p:spPr>
        <p:txBody>
          <a:bodyPr/>
          <a:lstStyle/>
          <a:p>
            <a:pPr defTabSz="685787" fontAlgn="auto">
              <a:spcAft>
                <a:spcPts val="0"/>
              </a:spcAft>
              <a:defRPr/>
            </a:pPr>
            <a:r>
              <a:rPr 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Extreme Programming (XP)</a:t>
            </a:r>
          </a:p>
        </p:txBody>
      </p:sp>
      <p:sp>
        <p:nvSpPr>
          <p:cNvPr id="11981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" y="1738870"/>
            <a:ext cx="8229307" cy="3799495"/>
          </a:xfrm>
        </p:spPr>
        <p:txBody>
          <a:bodyPr/>
          <a:lstStyle/>
          <a:p>
            <a:pPr marL="171447" indent="-171447" defTabSz="685787" fontAlgn="auto">
              <a:spcBef>
                <a:spcPts val="750"/>
              </a:spcBef>
              <a:spcAft>
                <a:spcPts val="0"/>
              </a:spcAft>
              <a:defRPr/>
            </a:pPr>
            <a:r>
              <a:rPr lang="en-US" altLang="id-ID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Extreme Programming (XP) </a:t>
            </a:r>
            <a:r>
              <a:rPr lang="en-US" altLang="id-ID" sz="28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mempunyai</a:t>
            </a:r>
            <a:r>
              <a:rPr lang="en-US" altLang="id-ID" sz="2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empat</a:t>
            </a:r>
            <a:r>
              <a:rPr lang="en-US" altLang="id-ID" sz="2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poin</a:t>
            </a:r>
            <a:r>
              <a:rPr lang="en-US" altLang="id-ID" sz="2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penting</a:t>
            </a:r>
            <a:r>
              <a:rPr lang="en-US" altLang="id-ID" sz="2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</a:t>
            </a:r>
            <a:endParaRPr lang="en-US" altLang="id-ID" sz="2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40" lvl="1" indent="-171447" defTabSz="685787" fontAlgn="auto">
              <a:spcBef>
                <a:spcPts val="375"/>
              </a:spcBef>
              <a:spcAft>
                <a:spcPts val="0"/>
              </a:spcAft>
              <a:defRPr/>
            </a:pP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Communication (</a:t>
            </a:r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komunikasi</a:t>
            </a: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514340" lvl="1" indent="-171447" defTabSz="685787" fontAlgn="auto">
              <a:spcBef>
                <a:spcPts val="375"/>
              </a:spcBef>
              <a:spcAft>
                <a:spcPts val="0"/>
              </a:spcAft>
              <a:defRPr/>
            </a:pP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Simplicity (</a:t>
            </a:r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sederhana</a:t>
            </a: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514340" lvl="1" indent="-171447" defTabSz="685787" fontAlgn="auto">
              <a:spcBef>
                <a:spcPts val="375"/>
              </a:spcBef>
              <a:spcAft>
                <a:spcPts val="0"/>
              </a:spcAft>
              <a:defRPr/>
            </a:pP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Feedback (</a:t>
            </a:r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umpan</a:t>
            </a: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balik</a:t>
            </a: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514340" lvl="1" indent="-171447" defTabSz="685787" fontAlgn="auto">
              <a:spcBef>
                <a:spcPts val="375"/>
              </a:spcBef>
              <a:spcAft>
                <a:spcPts val="0"/>
              </a:spcAft>
              <a:defRPr/>
            </a:pP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Courage (</a:t>
            </a:r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keberanian</a:t>
            </a: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171447" indent="-171447" defTabSz="685787" fontAlgn="auto">
              <a:spcBef>
                <a:spcPts val="750"/>
              </a:spcBef>
              <a:spcAft>
                <a:spcPts val="0"/>
              </a:spcAft>
              <a:defRPr/>
            </a:pPr>
            <a:endParaRPr lang="en-US" altLang="id-ID" sz="2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4213" name="Rectangle 4"/>
          <p:cNvSpPr>
            <a:spLocks noChangeArrowheads="1"/>
          </p:cNvSpPr>
          <p:nvPr/>
        </p:nvSpPr>
        <p:spPr bwMode="auto">
          <a:xfrm>
            <a:off x="1615372" y="5821274"/>
            <a:ext cx="6121408" cy="43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8" dirty="0">
                <a:latin typeface="Arial" panose="020B0604020202020204" pitchFamily="34" charset="0"/>
              </a:rPr>
              <a:t>Power point Presentation for Dennis, Wixom, &amp; Roth System Analysis and Design, 3rd Edition </a:t>
            </a:r>
          </a:p>
          <a:p>
            <a:pPr algn="ctr" eaLnBrk="1" hangingPunct="1"/>
            <a:r>
              <a:rPr lang="en-US" altLang="id-ID" sz="1108" dirty="0">
                <a:latin typeface="Arial" panose="020B0604020202020204" pitchFamily="34" charset="0"/>
              </a:rPr>
              <a:t>Copyright2006©John Wiley &amp; </a:t>
            </a:r>
            <a:r>
              <a:rPr lang="en-US" altLang="id-ID" sz="1108" dirty="0" err="1">
                <a:latin typeface="Arial" panose="020B0604020202020204" pitchFamily="34" charset="0"/>
              </a:rPr>
              <a:t>Sons.Inc</a:t>
            </a:r>
            <a:endParaRPr lang="en-US" altLang="id-ID" sz="1108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67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686040" indent="-263862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055446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477625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1899803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321982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744160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166339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588517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B5458F62-E5D8-4DB5-964C-9834026311DD}" type="slidenum">
              <a:rPr lang="en-US" altLang="id-ID" sz="1108">
                <a:solidFill>
                  <a:srgbClr val="898989"/>
                </a:solidFill>
                <a:latin typeface="Times New Roman" panose="02020603050405020304" pitchFamily="18" charset="0"/>
              </a:rPr>
              <a:pPr/>
              <a:t>27</a:t>
            </a:fld>
            <a:endParaRPr lang="en-US" altLang="id-ID" sz="1108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92527" y="1268760"/>
            <a:ext cx="8229307" cy="3799495"/>
          </a:xfrm>
        </p:spPr>
        <p:txBody>
          <a:bodyPr/>
          <a:lstStyle/>
          <a:p>
            <a:pPr marL="234950" indent="-234950" defTabSz="685787" fontAlgn="auto">
              <a:spcBef>
                <a:spcPts val="750"/>
              </a:spcBef>
              <a:spcAft>
                <a:spcPts val="0"/>
              </a:spcAft>
              <a:defRPr/>
            </a:pPr>
            <a:r>
              <a:rPr lang="en-US" altLang="id-ID" sz="3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Secara</a:t>
            </a:r>
            <a:r>
              <a:rPr lang="en-US" altLang="id-ID" sz="3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prinsip</a:t>
            </a:r>
            <a:r>
              <a:rPr lang="en-US" altLang="id-ID" sz="3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kunci</a:t>
            </a:r>
            <a:r>
              <a:rPr lang="en-US" altLang="id-ID" sz="3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dari</a:t>
            </a:r>
            <a:r>
              <a:rPr lang="en-US" altLang="id-ID" sz="3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XP </a:t>
            </a:r>
            <a:r>
              <a:rPr lang="en-US" altLang="id-ID" sz="3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meliputi</a:t>
            </a:r>
            <a:r>
              <a:rPr lang="en-US" altLang="id-ID" sz="3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692150" lvl="1" indent="-292100" defTabSz="685787" fontAlgn="auto">
              <a:spcBef>
                <a:spcPts val="750"/>
              </a:spcBef>
              <a:spcAft>
                <a:spcPts val="0"/>
              </a:spcAft>
              <a:defRPr/>
            </a:pPr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Pengujian</a:t>
            </a: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terus</a:t>
            </a: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menerus</a:t>
            </a:r>
            <a:endParaRPr lang="en-US" altLang="id-ID" dirty="0" smtClean="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92150" lvl="1" indent="-292100" defTabSz="685787" fontAlgn="auto">
              <a:spcBef>
                <a:spcPts val="750"/>
              </a:spcBef>
              <a:spcAft>
                <a:spcPts val="0"/>
              </a:spcAft>
              <a:defRPr/>
            </a:pP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Coding </a:t>
            </a:r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sederhana</a:t>
            </a:r>
            <a:endParaRPr lang="en-US" altLang="id-ID" dirty="0" smtClean="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92150" lvl="1" indent="-292100" defTabSz="685787" fontAlgn="auto">
              <a:spcBef>
                <a:spcPts val="750"/>
              </a:spcBef>
              <a:spcAft>
                <a:spcPts val="0"/>
              </a:spcAft>
              <a:defRPr/>
            </a:pPr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Tutup</a:t>
            </a: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interaksi</a:t>
            </a: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pengguna</a:t>
            </a: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akhir</a:t>
            </a: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membangun</a:t>
            </a: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</a:t>
            </a: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sangat</a:t>
            </a:r>
            <a:r>
              <a:rPr lang="en-US" altLang="id-ID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cepat</a:t>
            </a:r>
            <a:r>
              <a:rPr lang="en-US" altLang="id-ID" sz="36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altLang="id-ID" sz="36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id-ID" sz="2586" dirty="0"/>
              <a:t/>
            </a:r>
            <a:br>
              <a:rPr lang="en-US" altLang="id-ID" sz="2586" dirty="0"/>
            </a:br>
            <a:endParaRPr lang="en-US" altLang="id-ID" sz="2586" dirty="0"/>
          </a:p>
          <a:p>
            <a:pPr marL="171447" indent="-171447" defTabSz="685787" fontAlgn="auto">
              <a:spcBef>
                <a:spcPts val="750"/>
              </a:spcBef>
              <a:spcAft>
                <a:spcPts val="0"/>
              </a:spcAft>
              <a:defRPr/>
            </a:pPr>
            <a:endParaRPr lang="en-US" altLang="id-ID" sz="2100" dirty="0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1546477" y="5821274"/>
            <a:ext cx="6121408" cy="43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8">
                <a:latin typeface="Arial" panose="020B0604020202020204" pitchFamily="34" charset="0"/>
              </a:rPr>
              <a:t>Power point Presentation for Dennis, Wixom, &amp; Roth System Analysis and Design, 3rd Edition </a:t>
            </a:r>
          </a:p>
          <a:p>
            <a:pPr algn="ctr" eaLnBrk="1" hangingPunct="1"/>
            <a:r>
              <a:rPr lang="en-US" altLang="id-ID" sz="1108">
                <a:latin typeface="Arial" panose="020B0604020202020204" pitchFamily="34" charset="0"/>
              </a:rPr>
              <a:t>Copyright2006©John Wiley &amp; Sons.Inc</a:t>
            </a:r>
          </a:p>
        </p:txBody>
      </p:sp>
    </p:spTree>
    <p:extLst>
      <p:ext uri="{BB962C8B-B14F-4D97-AF65-F5344CB8AC3E}">
        <p14:creationId xmlns:p14="http://schemas.microsoft.com/office/powerpoint/2010/main" val="46767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686040" indent="-263862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055446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477625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1899803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321982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744160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166339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588517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66FC26DC-91EB-4716-8AE7-1ED6BAB67C29}" type="slidenum">
              <a:rPr lang="en-US" altLang="id-ID" sz="1108">
                <a:solidFill>
                  <a:srgbClr val="898989"/>
                </a:solidFill>
                <a:latin typeface="Times New Roman" panose="02020603050405020304" pitchFamily="18" charset="0"/>
              </a:rPr>
              <a:pPr/>
              <a:t>28</a:t>
            </a:fld>
            <a:endParaRPr lang="en-US" altLang="id-ID" sz="1108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" y="614560"/>
            <a:ext cx="8229307" cy="126649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id-ID" sz="3324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Extreme Programming-based Methodology</a:t>
            </a:r>
          </a:p>
        </p:txBody>
      </p:sp>
      <p:pic>
        <p:nvPicPr>
          <p:cNvPr id="98308" name="Picture 4" descr="Chapter_01_illus1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62" t="40511" r="28362" b="40138"/>
          <a:stretch>
            <a:fillRect/>
          </a:stretch>
        </p:blipFill>
        <p:spPr bwMode="auto">
          <a:xfrm>
            <a:off x="1115616" y="1857999"/>
            <a:ext cx="6313436" cy="408093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1546477" y="5891635"/>
            <a:ext cx="6121408" cy="43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8">
                <a:latin typeface="Arial" panose="020B0604020202020204" pitchFamily="34" charset="0"/>
              </a:rPr>
              <a:t>Power point Presentation for Dennis, Wixom, &amp; Roth System Analysis and Design, 3rd Edition </a:t>
            </a:r>
          </a:p>
          <a:p>
            <a:pPr algn="ctr" eaLnBrk="1" hangingPunct="1"/>
            <a:r>
              <a:rPr lang="en-US" altLang="id-ID" sz="1108">
                <a:latin typeface="Arial" panose="020B0604020202020204" pitchFamily="34" charset="0"/>
              </a:rPr>
              <a:t>Copyright2006©John Wiley &amp; Sons.Inc</a:t>
            </a:r>
          </a:p>
        </p:txBody>
      </p:sp>
    </p:spTree>
    <p:extLst>
      <p:ext uri="{BB962C8B-B14F-4D97-AF65-F5344CB8AC3E}">
        <p14:creationId xmlns:p14="http://schemas.microsoft.com/office/powerpoint/2010/main" val="63668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686040" indent="-263862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055446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477625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1899803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321982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744160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166339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588517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539B193E-8598-4E81-85FF-9290A9817E2A}" type="slidenum">
              <a:rPr lang="en-US" altLang="id-ID" sz="1108">
                <a:solidFill>
                  <a:srgbClr val="898989"/>
                </a:solidFill>
                <a:latin typeface="Times New Roman" panose="02020603050405020304" pitchFamily="18" charset="0"/>
              </a:rPr>
              <a:pPr/>
              <a:t>29</a:t>
            </a:fld>
            <a:endParaRPr lang="en-US" altLang="id-ID" sz="1108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8547" name="Rectangle 41"/>
          <p:cNvSpPr>
            <a:spLocks noChangeArrowheads="1"/>
          </p:cNvSpPr>
          <p:nvPr/>
        </p:nvSpPr>
        <p:spPr bwMode="auto">
          <a:xfrm>
            <a:off x="281445" y="1177447"/>
            <a:ext cx="6332491" cy="408093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id-ID" sz="2216">
              <a:latin typeface="Times New Roman" panose="02020603050405020304" pitchFamily="18" charset="0"/>
            </a:endParaRPr>
          </a:p>
        </p:txBody>
      </p:sp>
      <p:sp>
        <p:nvSpPr>
          <p:cNvPr id="108548" name="Rectangle 42"/>
          <p:cNvSpPr>
            <a:spLocks noChangeArrowheads="1"/>
          </p:cNvSpPr>
          <p:nvPr/>
        </p:nvSpPr>
        <p:spPr bwMode="auto">
          <a:xfrm>
            <a:off x="331107" y="473837"/>
            <a:ext cx="3437783" cy="558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8634" tIns="23454" rIns="58634" bIns="23454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id-ID" sz="3324" dirty="0">
                <a:solidFill>
                  <a:schemeClr val="bg1"/>
                </a:solidFill>
              </a:rPr>
              <a:t>Concurrent Model</a:t>
            </a:r>
          </a:p>
        </p:txBody>
      </p:sp>
      <p:sp>
        <p:nvSpPr>
          <p:cNvPr id="108549" name="Text Box 43"/>
          <p:cNvSpPr txBox="1">
            <a:spLocks noChangeArrowheads="1"/>
          </p:cNvSpPr>
          <p:nvPr/>
        </p:nvSpPr>
        <p:spPr bwMode="auto">
          <a:xfrm>
            <a:off x="4995633" y="684920"/>
            <a:ext cx="1726777" cy="32252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id-ID" sz="1662">
                <a:latin typeface="Arial" panose="020B0604020202020204" pitchFamily="34" charset="0"/>
              </a:rPr>
              <a:t>none</a:t>
            </a:r>
            <a:endParaRPr lang="en-US" altLang="id-ID" sz="1662" b="1">
              <a:latin typeface="Arial" panose="020B0604020202020204" pitchFamily="34" charset="0"/>
            </a:endParaRPr>
          </a:p>
        </p:txBody>
      </p:sp>
      <p:sp>
        <p:nvSpPr>
          <p:cNvPr id="108550" name="Text Box 44"/>
          <p:cNvSpPr txBox="1">
            <a:spLocks noChangeArrowheads="1"/>
          </p:cNvSpPr>
          <p:nvPr/>
        </p:nvSpPr>
        <p:spPr bwMode="auto">
          <a:xfrm>
            <a:off x="2814441" y="1388531"/>
            <a:ext cx="1726777" cy="55271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id-ID" sz="1662">
                <a:latin typeface="Arial" panose="020B0604020202020204" pitchFamily="34" charset="0"/>
              </a:rPr>
              <a:t>Under development</a:t>
            </a:r>
          </a:p>
        </p:txBody>
      </p:sp>
      <p:sp>
        <p:nvSpPr>
          <p:cNvPr id="108551" name="Text Box 45"/>
          <p:cNvSpPr txBox="1">
            <a:spLocks noChangeArrowheads="1"/>
          </p:cNvSpPr>
          <p:nvPr/>
        </p:nvSpPr>
        <p:spPr bwMode="auto">
          <a:xfrm>
            <a:off x="4221661" y="3006834"/>
            <a:ext cx="1726777" cy="55271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id-ID" sz="1662">
                <a:latin typeface="Arial" panose="020B0604020202020204" pitchFamily="34" charset="0"/>
              </a:rPr>
              <a:t>Under development</a:t>
            </a:r>
          </a:p>
        </p:txBody>
      </p:sp>
      <p:sp>
        <p:nvSpPr>
          <p:cNvPr id="108552" name="Text Box 46"/>
          <p:cNvSpPr txBox="1">
            <a:spLocks noChangeArrowheads="1"/>
          </p:cNvSpPr>
          <p:nvPr/>
        </p:nvSpPr>
        <p:spPr bwMode="auto">
          <a:xfrm>
            <a:off x="3518051" y="3851166"/>
            <a:ext cx="1726777" cy="32252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id-ID" sz="1662">
                <a:latin typeface="Arial" panose="020B0604020202020204" pitchFamily="34" charset="0"/>
              </a:rPr>
              <a:t>Baselined</a:t>
            </a:r>
          </a:p>
        </p:txBody>
      </p:sp>
      <p:sp>
        <p:nvSpPr>
          <p:cNvPr id="108553" name="Text Box 47"/>
          <p:cNvSpPr txBox="1">
            <a:spLocks noChangeArrowheads="1"/>
          </p:cNvSpPr>
          <p:nvPr/>
        </p:nvSpPr>
        <p:spPr bwMode="auto">
          <a:xfrm>
            <a:off x="2494885" y="4625137"/>
            <a:ext cx="1726777" cy="32252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id-ID" sz="1662">
                <a:latin typeface="Arial" panose="020B0604020202020204" pitchFamily="34" charset="0"/>
              </a:rPr>
              <a:t>Done</a:t>
            </a:r>
          </a:p>
        </p:txBody>
      </p:sp>
      <p:sp>
        <p:nvSpPr>
          <p:cNvPr id="108554" name="Text Box 48"/>
          <p:cNvSpPr txBox="1">
            <a:spLocks noChangeArrowheads="1"/>
          </p:cNvSpPr>
          <p:nvPr/>
        </p:nvSpPr>
        <p:spPr bwMode="auto">
          <a:xfrm>
            <a:off x="1547943" y="3006834"/>
            <a:ext cx="1726777" cy="32252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id-ID" sz="1662">
                <a:latin typeface="Arial" panose="020B0604020202020204" pitchFamily="34" charset="0"/>
              </a:rPr>
              <a:t>Under revision</a:t>
            </a:r>
          </a:p>
        </p:txBody>
      </p:sp>
      <p:sp>
        <p:nvSpPr>
          <p:cNvPr id="108555" name="Text Box 49"/>
          <p:cNvSpPr txBox="1">
            <a:spLocks noChangeArrowheads="1"/>
          </p:cNvSpPr>
          <p:nvPr/>
        </p:nvSpPr>
        <p:spPr bwMode="auto">
          <a:xfrm>
            <a:off x="773972" y="2232863"/>
            <a:ext cx="1726777" cy="55271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id-ID" sz="1662">
                <a:latin typeface="Arial" panose="020B0604020202020204" pitchFamily="34" charset="0"/>
              </a:rPr>
              <a:t>Awaiting changes</a:t>
            </a:r>
          </a:p>
        </p:txBody>
      </p:sp>
      <p:cxnSp>
        <p:nvCxnSpPr>
          <p:cNvPr id="108556" name="AutoShape 50"/>
          <p:cNvCxnSpPr>
            <a:cxnSpLocks noChangeShapeType="1"/>
            <a:stCxn id="108550" idx="3"/>
            <a:endCxn id="108551" idx="0"/>
          </p:cNvCxnSpPr>
          <p:nvPr/>
        </p:nvCxnSpPr>
        <p:spPr bwMode="auto">
          <a:xfrm>
            <a:off x="4541218" y="1664889"/>
            <a:ext cx="543832" cy="1341945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8557" name="AutoShape 51"/>
          <p:cNvCxnSpPr>
            <a:cxnSpLocks noChangeShapeType="1"/>
            <a:stCxn id="108551" idx="3"/>
            <a:endCxn id="108553" idx="3"/>
          </p:cNvCxnSpPr>
          <p:nvPr/>
        </p:nvCxnSpPr>
        <p:spPr bwMode="auto">
          <a:xfrm flipH="1">
            <a:off x="4221662" y="3283192"/>
            <a:ext cx="1726776" cy="1503207"/>
          </a:xfrm>
          <a:prstGeom prst="curvedConnector3">
            <a:avLst>
              <a:gd name="adj1" fmla="val -13239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8558" name="AutoShape 52"/>
          <p:cNvCxnSpPr>
            <a:cxnSpLocks noChangeShapeType="1"/>
            <a:stCxn id="108553" idx="1"/>
            <a:endCxn id="108555" idx="1"/>
          </p:cNvCxnSpPr>
          <p:nvPr/>
        </p:nvCxnSpPr>
        <p:spPr bwMode="auto">
          <a:xfrm rot="10800000">
            <a:off x="773973" y="2509221"/>
            <a:ext cx="1720913" cy="2277178"/>
          </a:xfrm>
          <a:prstGeom prst="curvedConnector3">
            <a:avLst>
              <a:gd name="adj1" fmla="val 113284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8559" name="AutoShape 53"/>
          <p:cNvCxnSpPr>
            <a:cxnSpLocks noChangeShapeType="1"/>
            <a:stCxn id="108550" idx="1"/>
            <a:endCxn id="108555" idx="0"/>
          </p:cNvCxnSpPr>
          <p:nvPr/>
        </p:nvCxnSpPr>
        <p:spPr bwMode="auto">
          <a:xfrm rot="10800000" flipV="1">
            <a:off x="1637361" y="1664889"/>
            <a:ext cx="1177080" cy="567974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8560" name="AutoShape 54"/>
          <p:cNvCxnSpPr>
            <a:cxnSpLocks noChangeShapeType="1"/>
            <a:stCxn id="108549" idx="1"/>
            <a:endCxn id="108550" idx="0"/>
          </p:cNvCxnSpPr>
          <p:nvPr/>
        </p:nvCxnSpPr>
        <p:spPr bwMode="auto">
          <a:xfrm flipH="1">
            <a:off x="3677830" y="846182"/>
            <a:ext cx="1317803" cy="54234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8561" name="AutoShape 55"/>
          <p:cNvCxnSpPr>
            <a:cxnSpLocks noChangeShapeType="1"/>
            <a:stCxn id="108551" idx="2"/>
            <a:endCxn id="108552" idx="0"/>
          </p:cNvCxnSpPr>
          <p:nvPr/>
        </p:nvCxnSpPr>
        <p:spPr bwMode="auto">
          <a:xfrm flipH="1">
            <a:off x="4381440" y="3559549"/>
            <a:ext cx="703610" cy="29161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8562" name="AutoShape 56"/>
          <p:cNvCxnSpPr>
            <a:cxnSpLocks noChangeShapeType="1"/>
            <a:endCxn id="108553" idx="0"/>
          </p:cNvCxnSpPr>
          <p:nvPr/>
        </p:nvCxnSpPr>
        <p:spPr bwMode="auto">
          <a:xfrm flipH="1">
            <a:off x="3358274" y="4202971"/>
            <a:ext cx="863389" cy="42216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8563" name="AutoShape 57"/>
          <p:cNvCxnSpPr>
            <a:cxnSpLocks noChangeShapeType="1"/>
            <a:stCxn id="108554" idx="3"/>
            <a:endCxn id="108551" idx="1"/>
          </p:cNvCxnSpPr>
          <p:nvPr/>
        </p:nvCxnSpPr>
        <p:spPr bwMode="auto">
          <a:xfrm>
            <a:off x="3274720" y="3168096"/>
            <a:ext cx="946941" cy="11509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8564" name="AutoShape 58"/>
          <p:cNvCxnSpPr>
            <a:cxnSpLocks noChangeShapeType="1"/>
            <a:stCxn id="108555" idx="2"/>
            <a:endCxn id="108554" idx="0"/>
          </p:cNvCxnSpPr>
          <p:nvPr/>
        </p:nvCxnSpPr>
        <p:spPr bwMode="auto">
          <a:xfrm>
            <a:off x="1637361" y="2785578"/>
            <a:ext cx="773971" cy="22125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8565" name="Text Box 59"/>
          <p:cNvSpPr txBox="1">
            <a:spLocks noChangeArrowheads="1"/>
          </p:cNvSpPr>
          <p:nvPr/>
        </p:nvSpPr>
        <p:spPr bwMode="auto">
          <a:xfrm>
            <a:off x="6254457" y="1458892"/>
            <a:ext cx="1854996" cy="322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id-ID" sz="1662" b="1">
                <a:latin typeface="Arial" panose="020B0604020202020204" pitchFamily="34" charset="0"/>
              </a:rPr>
              <a:t>Analysis activity</a:t>
            </a:r>
          </a:p>
        </p:txBody>
      </p:sp>
    </p:spTree>
    <p:extLst>
      <p:ext uri="{BB962C8B-B14F-4D97-AF65-F5344CB8AC3E}">
        <p14:creationId xmlns:p14="http://schemas.microsoft.com/office/powerpoint/2010/main" val="74886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685787" fontAlgn="auto">
              <a:spcAft>
                <a:spcPts val="0"/>
              </a:spcAft>
              <a:defRPr/>
            </a:pPr>
            <a:r>
              <a:rPr lang="en-US" sz="3300" dirty="0"/>
              <a:t>PROCESS MODEL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id-ID" sz="2586" dirty="0">
                <a:solidFill>
                  <a:srgbClr val="FFFF00"/>
                </a:solidFill>
              </a:rPr>
              <a:t>Prescriptive Models</a:t>
            </a:r>
          </a:p>
          <a:p>
            <a:pPr lvl="1"/>
            <a:r>
              <a:rPr lang="en-US" altLang="id-ID" sz="2586" dirty="0">
                <a:solidFill>
                  <a:srgbClr val="FFFF00"/>
                </a:solidFill>
              </a:rPr>
              <a:t>The Waterfall Model</a:t>
            </a:r>
          </a:p>
          <a:p>
            <a:pPr lvl="1"/>
            <a:r>
              <a:rPr lang="en-US" altLang="id-ID" sz="2586" dirty="0">
                <a:solidFill>
                  <a:srgbClr val="FFFF00"/>
                </a:solidFill>
              </a:rPr>
              <a:t>Incremental </a:t>
            </a:r>
            <a:r>
              <a:rPr lang="en-US" altLang="id-ID" sz="2586" dirty="0" smtClean="0">
                <a:solidFill>
                  <a:srgbClr val="FFFF00"/>
                </a:solidFill>
              </a:rPr>
              <a:t>Models</a:t>
            </a:r>
            <a:endParaRPr lang="en-US" altLang="id-ID" sz="2586" dirty="0">
              <a:solidFill>
                <a:srgbClr val="FFFF00"/>
              </a:solidFill>
            </a:endParaRPr>
          </a:p>
          <a:p>
            <a:pPr lvl="1"/>
            <a:r>
              <a:rPr lang="en-US" altLang="id-ID" sz="2586" dirty="0">
                <a:solidFill>
                  <a:srgbClr val="FFFF00"/>
                </a:solidFill>
              </a:rPr>
              <a:t>Evolutionary Process Models</a:t>
            </a:r>
          </a:p>
          <a:p>
            <a:r>
              <a:rPr lang="en-US" altLang="id-ID" sz="2586" dirty="0">
                <a:solidFill>
                  <a:srgbClr val="FFFF00"/>
                </a:solidFill>
              </a:rPr>
              <a:t>Specialized Process Models</a:t>
            </a:r>
          </a:p>
          <a:p>
            <a:r>
              <a:rPr lang="en-US" altLang="id-ID" sz="2586" dirty="0">
                <a:solidFill>
                  <a:srgbClr val="FFFF00"/>
                </a:solidFill>
              </a:rPr>
              <a:t>The Unified Process</a:t>
            </a:r>
          </a:p>
        </p:txBody>
      </p:sp>
    </p:spTree>
    <p:extLst>
      <p:ext uri="{BB962C8B-B14F-4D97-AF65-F5344CB8AC3E}">
        <p14:creationId xmlns:p14="http://schemas.microsoft.com/office/powerpoint/2010/main" val="211316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686040" indent="-263862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055446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477625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1899803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321982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744160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166339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588517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D922F5A3-9B3D-42A2-84C7-72548A65B3A7}" type="slidenum">
              <a:rPr lang="en-US" altLang="id-ID" sz="1108">
                <a:solidFill>
                  <a:srgbClr val="898989"/>
                </a:solidFill>
                <a:latin typeface="Times New Roman" panose="02020603050405020304" pitchFamily="18" charset="0"/>
              </a:rPr>
              <a:pPr/>
              <a:t>30</a:t>
            </a:fld>
            <a:endParaRPr lang="en-US" altLang="id-ID" sz="1108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435726"/>
            <a:ext cx="8229307" cy="126649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id-ID" sz="3324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Selecting the Appropriate Development Methodology</a:t>
            </a:r>
          </a:p>
        </p:txBody>
      </p:sp>
      <p:sp>
        <p:nvSpPr>
          <p:cNvPr id="110596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83568" y="1801997"/>
            <a:ext cx="8229307" cy="37994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altLang="id-ID" sz="2955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next figure summarizes some important methodology selection criteria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Memilih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metodologi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tidak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sederhana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karena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tidak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satu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metodologi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selalu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terbaik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Banyak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organisasi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memiliki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standar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mereka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sendiri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Berikutnya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adalah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beberapa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kriteria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bisa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menyeleksi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955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metodologi</a:t>
            </a:r>
            <a:r>
              <a:rPr lang="en-US" alt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altLang="id-ID" sz="2955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altLang="id-ID" sz="2955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altLang="id-ID" sz="2955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0597" name="Rectangle 4"/>
          <p:cNvSpPr>
            <a:spLocks noChangeArrowheads="1"/>
          </p:cNvSpPr>
          <p:nvPr/>
        </p:nvSpPr>
        <p:spPr bwMode="auto">
          <a:xfrm>
            <a:off x="1546477" y="5891635"/>
            <a:ext cx="6121408" cy="43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8">
                <a:latin typeface="Arial" panose="020B0604020202020204" pitchFamily="34" charset="0"/>
              </a:rPr>
              <a:t>Power point Presentation for Dennis, Wixom, &amp; Roth System Analysis and Design, 3rd Edition </a:t>
            </a:r>
          </a:p>
          <a:p>
            <a:pPr algn="ctr" eaLnBrk="1" hangingPunct="1"/>
            <a:r>
              <a:rPr lang="en-US" altLang="id-ID" sz="1108">
                <a:latin typeface="Arial" panose="020B0604020202020204" pitchFamily="34" charset="0"/>
              </a:rPr>
              <a:t>Copyright2006©John Wiley &amp; Sons.Inc</a:t>
            </a:r>
          </a:p>
        </p:txBody>
      </p:sp>
    </p:spTree>
    <p:extLst>
      <p:ext uri="{BB962C8B-B14F-4D97-AF65-F5344CB8AC3E}">
        <p14:creationId xmlns:p14="http://schemas.microsoft.com/office/powerpoint/2010/main" val="9531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686040" indent="-263862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055446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477625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1899803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321982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744160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166339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588517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744110A3-6945-4F68-885C-86F2A0045688}" type="slidenum">
              <a:rPr lang="en-US" altLang="id-ID" sz="1108">
                <a:solidFill>
                  <a:srgbClr val="898989"/>
                </a:solidFill>
                <a:latin typeface="Times New Roman" panose="02020603050405020304" pitchFamily="18" charset="0"/>
              </a:rPr>
              <a:pPr/>
              <a:t>31</a:t>
            </a:fld>
            <a:endParaRPr lang="en-US" altLang="id-ID" sz="1108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0"/>
            <a:ext cx="8229307" cy="126649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id-ID" sz="3694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Criteria for Selecting a Methodology</a:t>
            </a:r>
          </a:p>
        </p:txBody>
      </p:sp>
      <p:pic>
        <p:nvPicPr>
          <p:cNvPr id="112644" name="Picture 4" descr="Chapter_01_illus1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2" t="36316" r="10785" b="44510"/>
          <a:stretch>
            <a:fillRect/>
          </a:stretch>
        </p:blipFill>
        <p:spPr bwMode="auto">
          <a:xfrm>
            <a:off x="914400" y="1447800"/>
            <a:ext cx="7696199" cy="458165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1546477" y="5961996"/>
            <a:ext cx="6121408" cy="43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8">
                <a:latin typeface="Arial" panose="020B0604020202020204" pitchFamily="34" charset="0"/>
              </a:rPr>
              <a:t>Power point Presentation for Dennis, Wixom, &amp; Roth System Analysis and Design, 3rd Edition </a:t>
            </a:r>
          </a:p>
          <a:p>
            <a:pPr algn="ctr" eaLnBrk="1" hangingPunct="1"/>
            <a:r>
              <a:rPr lang="en-US" altLang="id-ID" sz="1108">
                <a:latin typeface="Arial" panose="020B0604020202020204" pitchFamily="34" charset="0"/>
              </a:rPr>
              <a:t>Copyright2006©John Wiley &amp; Sons.Inc</a:t>
            </a:r>
          </a:p>
        </p:txBody>
      </p:sp>
    </p:spTree>
    <p:extLst>
      <p:ext uri="{BB962C8B-B14F-4D97-AF65-F5344CB8AC3E}">
        <p14:creationId xmlns:p14="http://schemas.microsoft.com/office/powerpoint/2010/main" val="93951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686040" indent="-263862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055446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477625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1899803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321982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744160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166339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588517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BA347C31-355F-4739-B6E3-AA1B61DC047C}" type="slidenum">
              <a:rPr lang="en-US" altLang="id-ID" sz="1108">
                <a:solidFill>
                  <a:srgbClr val="898989"/>
                </a:solidFill>
                <a:latin typeface="Times New Roman" panose="02020603050405020304" pitchFamily="18" charset="0"/>
              </a:rPr>
              <a:pPr/>
              <a:t>32</a:t>
            </a:fld>
            <a:endParaRPr lang="en-US" altLang="id-ID" sz="1108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7636"/>
            <a:ext cx="8229307" cy="1266498"/>
          </a:xfrm>
        </p:spPr>
        <p:txBody>
          <a:bodyPr/>
          <a:lstStyle/>
          <a:p>
            <a:pPr defTabSz="685787" fontAlgn="auto">
              <a:spcAft>
                <a:spcPts val="0"/>
              </a:spcAft>
              <a:defRPr/>
            </a:pPr>
            <a: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*Clarity </a:t>
            </a:r>
            <a:r>
              <a:rPr 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User Requirements </a:t>
            </a:r>
          </a:p>
        </p:txBody>
      </p:sp>
      <p:sp>
        <p:nvSpPr>
          <p:cNvPr id="114692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25917" y="1585525"/>
            <a:ext cx="8229307" cy="37994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id-ID" sz="3324" dirty="0" smtClean="0">
                <a:solidFill>
                  <a:srgbClr val="FFFF00"/>
                </a:solidFill>
              </a:rPr>
              <a:t>RAD </a:t>
            </a:r>
            <a:r>
              <a:rPr lang="en-US" altLang="id-ID" sz="3324" dirty="0" err="1" smtClean="0">
                <a:solidFill>
                  <a:srgbClr val="FFFF00"/>
                </a:solidFill>
              </a:rPr>
              <a:t>metodologi</a:t>
            </a:r>
            <a:r>
              <a:rPr lang="en-US" altLang="id-ID" sz="3324" dirty="0" smtClean="0">
                <a:solidFill>
                  <a:srgbClr val="FFFF00"/>
                </a:solidFill>
              </a:rPr>
              <a:t> prototyping </a:t>
            </a:r>
            <a:r>
              <a:rPr lang="en-US" altLang="id-ID" sz="3324" dirty="0" err="1" smtClean="0">
                <a:solidFill>
                  <a:srgbClr val="FFFF00"/>
                </a:solidFill>
              </a:rPr>
              <a:t>dan</a:t>
            </a:r>
            <a:r>
              <a:rPr lang="en-US" altLang="id-ID" sz="3324" dirty="0" smtClean="0">
                <a:solidFill>
                  <a:srgbClr val="FFFF00"/>
                </a:solidFill>
              </a:rPr>
              <a:t> throwaway prototyping </a:t>
            </a:r>
            <a:r>
              <a:rPr lang="en-US" altLang="id-ID" sz="3324" dirty="0" err="1" smtClean="0">
                <a:solidFill>
                  <a:srgbClr val="FFFF00"/>
                </a:solidFill>
              </a:rPr>
              <a:t>biasanya</a:t>
            </a:r>
            <a:r>
              <a:rPr lang="en-US" altLang="id-ID" sz="3324" dirty="0" smtClean="0">
                <a:solidFill>
                  <a:srgbClr val="FFFF00"/>
                </a:solidFill>
              </a:rPr>
              <a:t> </a:t>
            </a:r>
            <a:r>
              <a:rPr lang="en-US" altLang="id-ID" sz="3324" dirty="0" err="1" smtClean="0">
                <a:solidFill>
                  <a:srgbClr val="FFFF00"/>
                </a:solidFill>
              </a:rPr>
              <a:t>lebih</a:t>
            </a:r>
            <a:r>
              <a:rPr lang="en-US" altLang="id-ID" sz="3324" dirty="0" smtClean="0">
                <a:solidFill>
                  <a:srgbClr val="FFFF00"/>
                </a:solidFill>
              </a:rPr>
              <a:t> </a:t>
            </a:r>
            <a:r>
              <a:rPr lang="en-US" altLang="id-ID" sz="3324" dirty="0" err="1" smtClean="0">
                <a:solidFill>
                  <a:srgbClr val="FFFF00"/>
                </a:solidFill>
              </a:rPr>
              <a:t>tepat</a:t>
            </a:r>
            <a:r>
              <a:rPr lang="en-US" altLang="id-ID" sz="3324" dirty="0" smtClean="0">
                <a:solidFill>
                  <a:srgbClr val="FFFF00"/>
                </a:solidFill>
              </a:rPr>
              <a:t> </a:t>
            </a:r>
            <a:r>
              <a:rPr lang="en-US" altLang="id-ID" sz="3324" dirty="0" err="1" smtClean="0">
                <a:solidFill>
                  <a:srgbClr val="FFFF00"/>
                </a:solidFill>
              </a:rPr>
              <a:t>bila</a:t>
            </a:r>
            <a:r>
              <a:rPr lang="en-US" altLang="id-ID" sz="3324" dirty="0" smtClean="0">
                <a:solidFill>
                  <a:srgbClr val="FFFF00"/>
                </a:solidFill>
              </a:rPr>
              <a:t> </a:t>
            </a:r>
            <a:r>
              <a:rPr lang="en-US" altLang="id-ID" sz="3324" dirty="0" err="1" smtClean="0">
                <a:solidFill>
                  <a:srgbClr val="FFFF00"/>
                </a:solidFill>
              </a:rPr>
              <a:t>kebutuhan</a:t>
            </a:r>
            <a:r>
              <a:rPr lang="en-US" altLang="id-ID" sz="3324" dirty="0" smtClean="0">
                <a:solidFill>
                  <a:srgbClr val="FFFF00"/>
                </a:solidFill>
              </a:rPr>
              <a:t> </a:t>
            </a:r>
            <a:r>
              <a:rPr lang="en-US" altLang="id-ID" sz="3324" dirty="0" err="1" smtClean="0">
                <a:solidFill>
                  <a:srgbClr val="FFFF00"/>
                </a:solidFill>
              </a:rPr>
              <a:t>pengguna</a:t>
            </a:r>
            <a:r>
              <a:rPr lang="en-US" altLang="id-ID" sz="3324" dirty="0" smtClean="0">
                <a:solidFill>
                  <a:srgbClr val="FFFF00"/>
                </a:solidFill>
              </a:rPr>
              <a:t> </a:t>
            </a:r>
            <a:r>
              <a:rPr lang="en-US" altLang="id-ID" sz="3324" dirty="0" err="1" smtClean="0">
                <a:solidFill>
                  <a:srgbClr val="FFFF00"/>
                </a:solidFill>
              </a:rPr>
              <a:t>tidak</a:t>
            </a:r>
            <a:r>
              <a:rPr lang="en-US" altLang="id-ID" sz="3324" dirty="0" smtClean="0">
                <a:solidFill>
                  <a:srgbClr val="FFFF00"/>
                </a:solidFill>
              </a:rPr>
              <a:t> </a:t>
            </a:r>
            <a:r>
              <a:rPr lang="en-US" altLang="id-ID" sz="3324" dirty="0" err="1" smtClean="0">
                <a:solidFill>
                  <a:srgbClr val="FFFF00"/>
                </a:solidFill>
              </a:rPr>
              <a:t>jelas</a:t>
            </a:r>
            <a:r>
              <a:rPr lang="en-US" altLang="id-ID" sz="3324" dirty="0" smtClean="0">
                <a:solidFill>
                  <a:srgbClr val="FFFF00"/>
                </a:solidFill>
              </a:rPr>
              <a:t> </a:t>
            </a:r>
            <a:r>
              <a:rPr lang="en-US" altLang="id-ID" sz="3324" dirty="0" err="1" smtClean="0">
                <a:solidFill>
                  <a:srgbClr val="FFFF00"/>
                </a:solidFill>
              </a:rPr>
              <a:t>karena</a:t>
            </a:r>
            <a:r>
              <a:rPr lang="en-US" altLang="id-ID" sz="3324" dirty="0" smtClean="0">
                <a:solidFill>
                  <a:srgbClr val="FFFF00"/>
                </a:solidFill>
              </a:rPr>
              <a:t> </a:t>
            </a:r>
            <a:r>
              <a:rPr lang="en-US" altLang="id-ID" sz="3324" dirty="0" err="1" smtClean="0">
                <a:solidFill>
                  <a:srgbClr val="FFFF00"/>
                </a:solidFill>
              </a:rPr>
              <a:t>mereka</a:t>
            </a:r>
            <a:r>
              <a:rPr lang="en-US" altLang="id-ID" sz="3324" dirty="0" smtClean="0">
                <a:solidFill>
                  <a:srgbClr val="FFFF00"/>
                </a:solidFill>
              </a:rPr>
              <a:t> </a:t>
            </a:r>
            <a:r>
              <a:rPr lang="en-US" altLang="id-ID" sz="3324" dirty="0" err="1" smtClean="0">
                <a:solidFill>
                  <a:srgbClr val="FFFF00"/>
                </a:solidFill>
              </a:rPr>
              <a:t>memberikan</a:t>
            </a:r>
            <a:r>
              <a:rPr lang="en-US" altLang="id-ID" sz="3324" dirty="0" smtClean="0">
                <a:solidFill>
                  <a:srgbClr val="FFFF00"/>
                </a:solidFill>
              </a:rPr>
              <a:t> </a:t>
            </a:r>
            <a:r>
              <a:rPr lang="en-US" altLang="id-ID" sz="3324" dirty="0" err="1" smtClean="0">
                <a:solidFill>
                  <a:srgbClr val="FFFF00"/>
                </a:solidFill>
              </a:rPr>
              <a:t>prototipe</a:t>
            </a:r>
            <a:r>
              <a:rPr lang="en-US" altLang="id-ID" sz="3324" dirty="0" smtClean="0">
                <a:solidFill>
                  <a:srgbClr val="FFFF00"/>
                </a:solidFill>
              </a:rPr>
              <a:t> </a:t>
            </a:r>
            <a:r>
              <a:rPr lang="en-US" altLang="id-ID" sz="3324" dirty="0" err="1" smtClean="0">
                <a:solidFill>
                  <a:srgbClr val="FFFF00"/>
                </a:solidFill>
              </a:rPr>
              <a:t>bagi</a:t>
            </a:r>
            <a:r>
              <a:rPr lang="en-US" altLang="id-ID" sz="3324" dirty="0" smtClean="0">
                <a:solidFill>
                  <a:srgbClr val="FFFF00"/>
                </a:solidFill>
              </a:rPr>
              <a:t> </a:t>
            </a:r>
            <a:r>
              <a:rPr lang="en-US" altLang="id-ID" sz="3324" dirty="0" err="1" smtClean="0">
                <a:solidFill>
                  <a:srgbClr val="FFFF00"/>
                </a:solidFill>
              </a:rPr>
              <a:t>pengguna</a:t>
            </a:r>
            <a:r>
              <a:rPr lang="en-US" altLang="id-ID" sz="3324" dirty="0" smtClean="0">
                <a:solidFill>
                  <a:srgbClr val="FFFF00"/>
                </a:solidFill>
              </a:rPr>
              <a:t> </a:t>
            </a:r>
            <a:r>
              <a:rPr lang="en-US" altLang="id-ID" sz="3324" dirty="0" err="1" smtClean="0">
                <a:solidFill>
                  <a:srgbClr val="FFFF00"/>
                </a:solidFill>
              </a:rPr>
              <a:t>untuk</a:t>
            </a:r>
            <a:r>
              <a:rPr lang="en-US" altLang="id-ID" sz="3324" dirty="0" smtClean="0">
                <a:solidFill>
                  <a:srgbClr val="FFFF00"/>
                </a:solidFill>
              </a:rPr>
              <a:t> </a:t>
            </a:r>
            <a:r>
              <a:rPr lang="en-US" altLang="id-ID" sz="3324" dirty="0" err="1" smtClean="0">
                <a:solidFill>
                  <a:srgbClr val="FFFF00"/>
                </a:solidFill>
              </a:rPr>
              <a:t>berinteraksi</a:t>
            </a:r>
            <a:r>
              <a:rPr lang="en-US" altLang="id-ID" sz="3324" dirty="0" smtClean="0">
                <a:solidFill>
                  <a:srgbClr val="FFFF00"/>
                </a:solidFill>
              </a:rPr>
              <a:t> </a:t>
            </a:r>
            <a:r>
              <a:rPr lang="en-US" altLang="id-ID" sz="3324" dirty="0" err="1" smtClean="0">
                <a:solidFill>
                  <a:srgbClr val="FFFF00"/>
                </a:solidFill>
              </a:rPr>
              <a:t>dengan</a:t>
            </a:r>
            <a:r>
              <a:rPr lang="en-US" altLang="id-ID" sz="3324" dirty="0" smtClean="0">
                <a:solidFill>
                  <a:srgbClr val="FFFF00"/>
                </a:solidFill>
              </a:rPr>
              <a:t> </a:t>
            </a:r>
            <a:r>
              <a:rPr lang="en-US" altLang="id-ID" sz="3324" dirty="0" err="1" smtClean="0">
                <a:solidFill>
                  <a:srgbClr val="FFFF00"/>
                </a:solidFill>
              </a:rPr>
              <a:t>di</a:t>
            </a:r>
            <a:r>
              <a:rPr lang="en-US" altLang="id-ID" sz="3324" dirty="0" smtClean="0">
                <a:solidFill>
                  <a:srgbClr val="FFFF00"/>
                </a:solidFill>
              </a:rPr>
              <a:t> </a:t>
            </a:r>
            <a:r>
              <a:rPr lang="en-US" altLang="id-ID" sz="3324" dirty="0" err="1" smtClean="0">
                <a:solidFill>
                  <a:srgbClr val="FFFF00"/>
                </a:solidFill>
              </a:rPr>
              <a:t>awal</a:t>
            </a:r>
            <a:r>
              <a:rPr lang="en-US" altLang="id-ID" sz="3324" dirty="0" smtClean="0">
                <a:solidFill>
                  <a:srgbClr val="FFFF00"/>
                </a:solidFill>
              </a:rPr>
              <a:t> SDLC.</a:t>
            </a:r>
            <a:endParaRPr lang="en-US" altLang="id-ID" sz="3324" dirty="0">
              <a:solidFill>
                <a:srgbClr val="FFFF00"/>
              </a:solidFill>
            </a:endParaRPr>
          </a:p>
        </p:txBody>
      </p:sp>
      <p:sp>
        <p:nvSpPr>
          <p:cNvPr id="114693" name="Rectangle 4"/>
          <p:cNvSpPr>
            <a:spLocks noChangeArrowheads="1"/>
          </p:cNvSpPr>
          <p:nvPr/>
        </p:nvSpPr>
        <p:spPr bwMode="auto">
          <a:xfrm>
            <a:off x="1546477" y="5891635"/>
            <a:ext cx="6121408" cy="43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8">
                <a:latin typeface="Arial" panose="020B0604020202020204" pitchFamily="34" charset="0"/>
              </a:rPr>
              <a:t>Power point Presentation for Dennis, Wixom, &amp; Roth System Analysis and Design, 3rd Edition </a:t>
            </a:r>
          </a:p>
          <a:p>
            <a:pPr algn="ctr" eaLnBrk="1" hangingPunct="1"/>
            <a:r>
              <a:rPr lang="en-US" altLang="id-ID" sz="1108">
                <a:latin typeface="Arial" panose="020B0604020202020204" pitchFamily="34" charset="0"/>
              </a:rPr>
              <a:t>Copyright2006©John Wiley &amp; Sons.Inc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5638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en-US" dirty="0" err="1" smtClean="0"/>
              <a:t>kejelasan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53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686040" indent="-263862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055446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477625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1899803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321982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744160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166339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588517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7949713B-A0B0-407B-B3F0-D54D00A55ED4}" type="slidenum">
              <a:rPr lang="en-US" altLang="id-ID" sz="1108">
                <a:solidFill>
                  <a:srgbClr val="898989"/>
                </a:solidFill>
                <a:latin typeface="Times New Roman" panose="02020603050405020304" pitchFamily="18" charset="0"/>
              </a:rPr>
              <a:pPr/>
              <a:t>33</a:t>
            </a:fld>
            <a:endParaRPr lang="en-US" altLang="id-ID" sz="1108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084" y="363950"/>
            <a:ext cx="8229307" cy="1266498"/>
          </a:xfrm>
        </p:spPr>
        <p:txBody>
          <a:bodyPr/>
          <a:lstStyle/>
          <a:p>
            <a:pPr defTabSz="685787" fontAlgn="auto">
              <a:spcAft>
                <a:spcPts val="0"/>
              </a:spcAft>
              <a:defRPr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Familiarity with Technology</a:t>
            </a:r>
          </a:p>
        </p:txBody>
      </p:sp>
      <p:sp>
        <p:nvSpPr>
          <p:cNvPr id="14234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61422" y="1700808"/>
            <a:ext cx="8229307" cy="3979745"/>
          </a:xfrm>
        </p:spPr>
        <p:txBody>
          <a:bodyPr/>
          <a:lstStyle/>
          <a:p>
            <a:pPr marL="171447" indent="-171447" defTabSz="685787" fontAlgn="auto">
              <a:spcBef>
                <a:spcPts val="750"/>
              </a:spcBef>
              <a:spcAft>
                <a:spcPts val="0"/>
              </a:spcAft>
              <a:defRPr/>
            </a:pPr>
            <a:r>
              <a:rPr lang="en-US" altLang="id-ID" sz="3694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Jika</a:t>
            </a:r>
            <a:r>
              <a:rPr lang="en-US" altLang="id-ID" sz="369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694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</a:t>
            </a:r>
            <a:r>
              <a:rPr lang="en-US" altLang="id-ID" sz="369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694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</a:t>
            </a:r>
            <a:r>
              <a:rPr lang="en-US" altLang="id-ID" sz="369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694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dirancang</a:t>
            </a:r>
            <a:r>
              <a:rPr lang="en-US" altLang="id-ID" sz="369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694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tanpa</a:t>
            </a:r>
            <a:r>
              <a:rPr lang="en-US" altLang="id-ID" sz="369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694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mengenal</a:t>
            </a:r>
            <a:r>
              <a:rPr lang="en-US" altLang="id-ID" sz="369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694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beberapa</a:t>
            </a:r>
            <a:r>
              <a:rPr lang="en-US" altLang="id-ID" sz="369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694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altLang="id-ID" sz="369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694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dasar-dasar</a:t>
            </a:r>
            <a:r>
              <a:rPr lang="en-US" altLang="id-ID" sz="369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694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teknologi</a:t>
            </a:r>
            <a:r>
              <a:rPr lang="en-US" altLang="id-ID" sz="369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id-ID" sz="3694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risiko</a:t>
            </a:r>
            <a:r>
              <a:rPr lang="en-US" altLang="id-ID" sz="369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694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meningkat</a:t>
            </a:r>
            <a:r>
              <a:rPr lang="en-US" altLang="id-ID" sz="369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694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karena</a:t>
            </a:r>
            <a:r>
              <a:rPr lang="en-US" altLang="id-ID" sz="369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694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alat</a:t>
            </a:r>
            <a:r>
              <a:rPr lang="en-US" altLang="id-ID" sz="369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694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mungkin</a:t>
            </a:r>
            <a:r>
              <a:rPr lang="en-US" altLang="id-ID" sz="369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694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tidak</a:t>
            </a:r>
            <a:r>
              <a:rPr lang="en-US" altLang="id-ID" sz="369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694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mampu</a:t>
            </a:r>
            <a:r>
              <a:rPr lang="en-US" altLang="id-ID" sz="369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694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melakukan</a:t>
            </a:r>
            <a:r>
              <a:rPr lang="en-US" altLang="id-ID" sz="369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694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apa</a:t>
            </a:r>
            <a:r>
              <a:rPr lang="en-US" altLang="id-ID" sz="369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id-ID" sz="3694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dibutuhkan</a:t>
            </a:r>
            <a:r>
              <a:rPr lang="en-US" altLang="id-ID" sz="369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altLang="id-ID" sz="3694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47" indent="-171447" defTabSz="685787" fontAlgn="auto">
              <a:spcBef>
                <a:spcPts val="750"/>
              </a:spcBef>
              <a:spcAft>
                <a:spcPts val="0"/>
              </a:spcAft>
              <a:defRPr/>
            </a:pPr>
            <a:endParaRPr lang="en-US" altLang="id-ID" sz="2100" dirty="0">
              <a:solidFill>
                <a:srgbClr val="FFFF00"/>
              </a:solidFill>
            </a:endParaRPr>
          </a:p>
        </p:txBody>
      </p:sp>
      <p:sp>
        <p:nvSpPr>
          <p:cNvPr id="116741" name="Rectangle 4"/>
          <p:cNvSpPr>
            <a:spLocks noChangeArrowheads="1"/>
          </p:cNvSpPr>
          <p:nvPr/>
        </p:nvSpPr>
        <p:spPr bwMode="auto">
          <a:xfrm>
            <a:off x="1615372" y="5821274"/>
            <a:ext cx="6121408" cy="43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8">
                <a:latin typeface="Arial" panose="020B0604020202020204" pitchFamily="34" charset="0"/>
              </a:rPr>
              <a:t>Power point Presentation for Dennis, Wixom, &amp; Roth System Analysis and Design, 3rd Edition </a:t>
            </a:r>
          </a:p>
          <a:p>
            <a:pPr algn="ctr" eaLnBrk="1" hangingPunct="1"/>
            <a:r>
              <a:rPr lang="en-US" altLang="id-ID" sz="1108">
                <a:latin typeface="Arial" panose="020B0604020202020204" pitchFamily="34" charset="0"/>
              </a:rPr>
              <a:t>Copyright2006©John Wiley &amp; Sons.Inc</a:t>
            </a:r>
          </a:p>
        </p:txBody>
      </p:sp>
    </p:spTree>
    <p:extLst>
      <p:ext uri="{BB962C8B-B14F-4D97-AF65-F5344CB8AC3E}">
        <p14:creationId xmlns:p14="http://schemas.microsoft.com/office/powerpoint/2010/main" val="385464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686040" indent="-263862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055446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477625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1899803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321982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744160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166339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588517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ACC90A59-4D09-48C7-AF20-99DE2B7472CF}" type="slidenum">
              <a:rPr lang="en-US" altLang="id-ID" sz="1108">
                <a:solidFill>
                  <a:srgbClr val="898989"/>
                </a:solidFill>
                <a:latin typeface="Times New Roman" panose="02020603050405020304" pitchFamily="18" charset="0"/>
              </a:rPr>
              <a:pPr/>
              <a:t>34</a:t>
            </a:fld>
            <a:endParaRPr lang="en-US" altLang="id-ID" sz="1108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347775"/>
            <a:ext cx="8229307" cy="1266498"/>
          </a:xfrm>
        </p:spPr>
        <p:txBody>
          <a:bodyPr/>
          <a:lstStyle/>
          <a:p>
            <a:pPr defTabSz="685787" fontAlgn="auto">
              <a:spcAft>
                <a:spcPts val="0"/>
              </a:spcAft>
              <a:defRPr/>
            </a:pPr>
            <a:r>
              <a:rPr 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System Complexity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81000" y="1614274"/>
            <a:ext cx="8459867" cy="3932434"/>
          </a:xfrm>
        </p:spPr>
        <p:txBody>
          <a:bodyPr/>
          <a:lstStyle/>
          <a:p>
            <a:pPr marL="171447" indent="-171447" defTabSz="685787" fontAlgn="auto">
              <a:spcBef>
                <a:spcPts val="750"/>
              </a:spcBef>
              <a:spcAft>
                <a:spcPts val="0"/>
              </a:spcAft>
              <a:defRPr/>
            </a:pPr>
            <a:r>
              <a:rPr lang="en-US" sz="2800" dirty="0" err="1" smtClean="0">
                <a:solidFill>
                  <a:srgbClr val="FFFF00"/>
                </a:solidFill>
              </a:rPr>
              <a:t>Sistem</a:t>
            </a:r>
            <a:r>
              <a:rPr lang="en-US" sz="2800" dirty="0" smtClean="0">
                <a:solidFill>
                  <a:srgbClr val="FFFF00"/>
                </a:solidFill>
              </a:rPr>
              <a:t> yang </a:t>
            </a:r>
            <a:r>
              <a:rPr lang="en-US" sz="2800" dirty="0" err="1" smtClean="0">
                <a:solidFill>
                  <a:srgbClr val="FFFF00"/>
                </a:solidFill>
              </a:rPr>
              <a:t>kompleks</a:t>
            </a:r>
            <a:r>
              <a:rPr lang="en-US" sz="2800" dirty="0" smtClean="0">
                <a:solidFill>
                  <a:srgbClr val="FFFF00"/>
                </a:solidFill>
              </a:rPr>
              <a:t> </a:t>
            </a:r>
            <a:r>
              <a:rPr lang="en-US" sz="2800" dirty="0" err="1" smtClean="0">
                <a:solidFill>
                  <a:srgbClr val="FFFF00"/>
                </a:solidFill>
              </a:rPr>
              <a:t>memerlukan</a:t>
            </a:r>
            <a:r>
              <a:rPr lang="en-US" sz="2800" dirty="0" smtClean="0">
                <a:solidFill>
                  <a:srgbClr val="FFFF00"/>
                </a:solidFill>
              </a:rPr>
              <a:t> </a:t>
            </a:r>
            <a:r>
              <a:rPr lang="en-US" sz="2800" dirty="0" err="1" smtClean="0">
                <a:solidFill>
                  <a:srgbClr val="FFFF00"/>
                </a:solidFill>
              </a:rPr>
              <a:t>analisis</a:t>
            </a:r>
            <a:r>
              <a:rPr lang="en-US" sz="2800" dirty="0" smtClean="0">
                <a:solidFill>
                  <a:srgbClr val="FFFF00"/>
                </a:solidFill>
              </a:rPr>
              <a:t> yang </a:t>
            </a:r>
            <a:r>
              <a:rPr lang="en-US" sz="2800" dirty="0" err="1" smtClean="0">
                <a:solidFill>
                  <a:srgbClr val="FFFF00"/>
                </a:solidFill>
              </a:rPr>
              <a:t>cermat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dan</a:t>
            </a:r>
            <a:r>
              <a:rPr lang="en-US" sz="2800" dirty="0" smtClean="0">
                <a:solidFill>
                  <a:srgbClr val="FFFF00"/>
                </a:solidFill>
              </a:rPr>
              <a:t> </a:t>
            </a:r>
            <a:r>
              <a:rPr lang="en-US" sz="2800" dirty="0" err="1" smtClean="0">
                <a:solidFill>
                  <a:srgbClr val="FFFF00"/>
                </a:solidFill>
              </a:rPr>
              <a:t>rinci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dan</a:t>
            </a:r>
            <a:r>
              <a:rPr lang="en-US" sz="2800" dirty="0" smtClean="0">
                <a:solidFill>
                  <a:srgbClr val="FFFF00"/>
                </a:solidFill>
              </a:rPr>
              <a:t> </a:t>
            </a:r>
            <a:r>
              <a:rPr lang="en-US" sz="2800" dirty="0" err="1" smtClean="0">
                <a:solidFill>
                  <a:srgbClr val="FFFF00"/>
                </a:solidFill>
              </a:rPr>
              <a:t>desain</a:t>
            </a:r>
            <a:r>
              <a:rPr lang="en-US" sz="2800" dirty="0" smtClean="0">
                <a:solidFill>
                  <a:srgbClr val="FFFF00"/>
                </a:solidFill>
              </a:rPr>
              <a:t>.</a:t>
            </a:r>
          </a:p>
          <a:p>
            <a:pPr marL="171447" indent="-171447" defTabSz="685787" fontAlgn="auto">
              <a:spcBef>
                <a:spcPts val="75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Tim </a:t>
            </a:r>
            <a:r>
              <a:rPr lang="en-US" sz="2800" dirty="0" err="1" smtClean="0">
                <a:solidFill>
                  <a:srgbClr val="FFFF00"/>
                </a:solidFill>
              </a:rPr>
              <a:t>proyek</a:t>
            </a:r>
            <a:r>
              <a:rPr lang="en-US" sz="2800" dirty="0" smtClean="0">
                <a:solidFill>
                  <a:srgbClr val="FFFF00"/>
                </a:solidFill>
              </a:rPr>
              <a:t> yang </a:t>
            </a:r>
            <a:r>
              <a:rPr lang="en-US" sz="2800" dirty="0" err="1" smtClean="0">
                <a:solidFill>
                  <a:srgbClr val="FFFF00"/>
                </a:solidFill>
              </a:rPr>
              <a:t>mengikuti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secara</a:t>
            </a:r>
            <a:r>
              <a:rPr lang="en-US" sz="2800" dirty="0" smtClean="0">
                <a:solidFill>
                  <a:srgbClr val="FFFF00"/>
                </a:solidFill>
              </a:rPr>
              <a:t> </a:t>
            </a:r>
            <a:r>
              <a:rPr lang="en-US" sz="2800" dirty="0" err="1" smtClean="0">
                <a:solidFill>
                  <a:srgbClr val="FFFF00"/>
                </a:solidFill>
              </a:rPr>
              <a:t>bertahap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dari</a:t>
            </a:r>
            <a:r>
              <a:rPr lang="en-US" sz="2800" dirty="0" smtClean="0">
                <a:solidFill>
                  <a:srgbClr val="FFFF00"/>
                </a:solidFill>
              </a:rPr>
              <a:t> </a:t>
            </a:r>
            <a:r>
              <a:rPr lang="en-US" sz="2800" dirty="0" err="1" smtClean="0">
                <a:solidFill>
                  <a:srgbClr val="FFFF00"/>
                </a:solidFill>
              </a:rPr>
              <a:t>metodologi</a:t>
            </a:r>
            <a:r>
              <a:rPr lang="en-US" sz="2800" dirty="0" smtClean="0">
                <a:solidFill>
                  <a:srgbClr val="FFFF00"/>
                </a:solidFill>
              </a:rPr>
              <a:t> </a:t>
            </a:r>
            <a:r>
              <a:rPr lang="en-US" sz="2800" dirty="0" err="1" smtClean="0">
                <a:solidFill>
                  <a:srgbClr val="FFFF00"/>
                </a:solidFill>
              </a:rPr>
              <a:t>berbasis</a:t>
            </a:r>
            <a:r>
              <a:rPr lang="en-US" sz="2800" dirty="0" smtClean="0">
                <a:solidFill>
                  <a:srgbClr val="FFFF00"/>
                </a:solidFill>
              </a:rPr>
              <a:t> </a:t>
            </a:r>
            <a:r>
              <a:rPr lang="en-US" sz="2800" dirty="0" err="1" smtClean="0">
                <a:solidFill>
                  <a:srgbClr val="FFFF00"/>
                </a:solidFill>
              </a:rPr>
              <a:t>pembangunan</a:t>
            </a:r>
            <a:r>
              <a:rPr lang="en-US" sz="2800" dirty="0" smtClean="0">
                <a:solidFill>
                  <a:srgbClr val="FFFF00"/>
                </a:solidFill>
              </a:rPr>
              <a:t> </a:t>
            </a:r>
            <a:r>
              <a:rPr lang="en-US" sz="2800" dirty="0" err="1" smtClean="0">
                <a:solidFill>
                  <a:srgbClr val="FFFF00"/>
                </a:solidFill>
              </a:rPr>
              <a:t>cenderung</a:t>
            </a:r>
            <a:r>
              <a:rPr lang="en-US" sz="2800" dirty="0" smtClean="0">
                <a:solidFill>
                  <a:srgbClr val="FFFF00"/>
                </a:solidFill>
              </a:rPr>
              <a:t>  </a:t>
            </a:r>
            <a:r>
              <a:rPr lang="en-US" sz="2800" dirty="0" err="1" smtClean="0">
                <a:solidFill>
                  <a:srgbClr val="FFFF00"/>
                </a:solidFill>
              </a:rPr>
              <a:t>kurang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memperhatikan</a:t>
            </a:r>
            <a:r>
              <a:rPr lang="en-US" sz="2800" dirty="0" smtClean="0">
                <a:solidFill>
                  <a:srgbClr val="FFFF00"/>
                </a:solidFill>
              </a:rPr>
              <a:t> </a:t>
            </a:r>
            <a:r>
              <a:rPr lang="en-US" sz="2800" dirty="0" err="1" smtClean="0">
                <a:solidFill>
                  <a:srgbClr val="FFFF00"/>
                </a:solidFill>
              </a:rPr>
              <a:t>analisis</a:t>
            </a:r>
            <a:r>
              <a:rPr lang="en-US" sz="2800" dirty="0" smtClean="0">
                <a:solidFill>
                  <a:srgbClr val="FFFF00"/>
                </a:solidFill>
              </a:rPr>
              <a:t> </a:t>
            </a:r>
            <a:r>
              <a:rPr lang="en-US" sz="2800" dirty="0" err="1" smtClean="0">
                <a:solidFill>
                  <a:srgbClr val="FFFF00"/>
                </a:solidFill>
              </a:rPr>
              <a:t>masalah</a:t>
            </a:r>
            <a:r>
              <a:rPr lang="en-US" sz="2800" dirty="0" smtClean="0">
                <a:solidFill>
                  <a:srgbClr val="FFFF00"/>
                </a:solidFill>
              </a:rPr>
              <a:t> domain </a:t>
            </a:r>
            <a:r>
              <a:rPr lang="en-US" sz="2800" dirty="0" err="1" smtClean="0">
                <a:solidFill>
                  <a:srgbClr val="FFFF00"/>
                </a:solidFill>
              </a:rPr>
              <a:t>lengkap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daripada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mereka</a:t>
            </a:r>
            <a:r>
              <a:rPr lang="en-US" sz="2800" dirty="0" smtClean="0">
                <a:solidFill>
                  <a:srgbClr val="FFFF00"/>
                </a:solidFill>
              </a:rPr>
              <a:t>  </a:t>
            </a:r>
            <a:endParaRPr lang="en-US" sz="2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8789" name="Rectangle 4"/>
          <p:cNvSpPr>
            <a:spLocks noChangeArrowheads="1"/>
          </p:cNvSpPr>
          <p:nvPr/>
        </p:nvSpPr>
        <p:spPr bwMode="auto">
          <a:xfrm>
            <a:off x="1546477" y="5680552"/>
            <a:ext cx="6121408" cy="43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8" dirty="0">
                <a:latin typeface="Arial" panose="020B0604020202020204" pitchFamily="34" charset="0"/>
              </a:rPr>
              <a:t>Power point Presentation for Dennis, Wixom, &amp; Roth System Analysis and Design, 3rd Edition </a:t>
            </a:r>
          </a:p>
          <a:p>
            <a:pPr algn="ctr" eaLnBrk="1" hangingPunct="1"/>
            <a:r>
              <a:rPr lang="en-US" altLang="id-ID" sz="1108" dirty="0">
                <a:latin typeface="Arial" panose="020B0604020202020204" pitchFamily="34" charset="0"/>
              </a:rPr>
              <a:t>Copyright2006©John Wiley &amp; </a:t>
            </a:r>
            <a:r>
              <a:rPr lang="en-US" altLang="id-ID" sz="1108" dirty="0" err="1">
                <a:latin typeface="Arial" panose="020B0604020202020204" pitchFamily="34" charset="0"/>
              </a:rPr>
              <a:t>Sons.Inc</a:t>
            </a:r>
            <a:endParaRPr lang="en-US" altLang="id-ID" sz="1108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63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686040" indent="-263862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055446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477625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1899803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321982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744160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166339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588517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6B022FB8-537C-47E7-999F-16039FDEC5F6}" type="slidenum">
              <a:rPr lang="en-US" altLang="id-ID" sz="1108">
                <a:solidFill>
                  <a:srgbClr val="898989"/>
                </a:solidFill>
                <a:latin typeface="Times New Roman" panose="02020603050405020304" pitchFamily="18" charset="0"/>
              </a:rPr>
              <a:pPr/>
              <a:t>35</a:t>
            </a:fld>
            <a:endParaRPr lang="en-US" altLang="id-ID" sz="1108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404664"/>
            <a:ext cx="8229307" cy="1266498"/>
          </a:xfrm>
        </p:spPr>
        <p:txBody>
          <a:bodyPr/>
          <a:lstStyle/>
          <a:p>
            <a:pPr defTabSz="685787" fontAlgn="auto">
              <a:spcAft>
                <a:spcPts val="0"/>
              </a:spcAft>
              <a:defRPr/>
            </a:pPr>
            <a:r>
              <a:rPr 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System Reliability</a:t>
            </a:r>
          </a:p>
        </p:txBody>
      </p:sp>
      <p:sp>
        <p:nvSpPr>
          <p:cNvPr id="14643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92527" y="1638954"/>
            <a:ext cx="8229307" cy="3799495"/>
          </a:xfrm>
        </p:spPr>
        <p:txBody>
          <a:bodyPr/>
          <a:lstStyle/>
          <a:p>
            <a:pPr marL="171447" indent="-171447" defTabSz="685787" fontAlgn="auto">
              <a:spcBef>
                <a:spcPts val="750"/>
              </a:spcBef>
              <a:spcAft>
                <a:spcPts val="0"/>
              </a:spcAft>
              <a:defRPr/>
            </a:pP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Kehandalan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biasanya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merupakan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faktor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penting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pengembangan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171447" indent="-171447" defTabSz="685787" fontAlgn="auto">
              <a:spcBef>
                <a:spcPts val="750"/>
              </a:spcBef>
              <a:spcAft>
                <a:spcPts val="0"/>
              </a:spcAft>
              <a:defRPr/>
            </a:pP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Metodologi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berbasis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prototipe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paling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tepat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saat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kehandalan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adalah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prioritas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tinggi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171447" indent="-171447" defTabSz="685787" fontAlgn="auto">
              <a:spcBef>
                <a:spcPts val="750"/>
              </a:spcBef>
              <a:spcAft>
                <a:spcPts val="0"/>
              </a:spcAft>
              <a:defRPr/>
            </a:pP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Metodologi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berbasis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prototipe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umumnya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bukan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pilihan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baik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karena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mereka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tidak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memiliki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analisis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desain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cermat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fase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altLang="id-ID" sz="2586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47" indent="-171447" defTabSz="685787" fontAlgn="auto">
              <a:spcBef>
                <a:spcPts val="750"/>
              </a:spcBef>
              <a:spcAft>
                <a:spcPts val="0"/>
              </a:spcAft>
              <a:defRPr/>
            </a:pPr>
            <a:endParaRPr lang="en-US" altLang="id-ID" sz="21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0837" name="Rectangle 4"/>
          <p:cNvSpPr>
            <a:spLocks noChangeArrowheads="1"/>
          </p:cNvSpPr>
          <p:nvPr/>
        </p:nvSpPr>
        <p:spPr bwMode="auto">
          <a:xfrm>
            <a:off x="1546477" y="5680552"/>
            <a:ext cx="6121408" cy="43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8">
                <a:latin typeface="Arial" panose="020B0604020202020204" pitchFamily="34" charset="0"/>
              </a:rPr>
              <a:t>Power point Presentation for Dennis, Wixom, &amp; Roth System Analysis and Design, 3rd Edition </a:t>
            </a:r>
          </a:p>
          <a:p>
            <a:pPr algn="ctr" eaLnBrk="1" hangingPunct="1"/>
            <a:r>
              <a:rPr lang="en-US" altLang="id-ID" sz="1108">
                <a:latin typeface="Arial" panose="020B0604020202020204" pitchFamily="34" charset="0"/>
              </a:rPr>
              <a:t>Copyright2006©John Wiley &amp; Sons.Inc</a:t>
            </a:r>
          </a:p>
        </p:txBody>
      </p:sp>
    </p:spTree>
    <p:extLst>
      <p:ext uri="{BB962C8B-B14F-4D97-AF65-F5344CB8AC3E}">
        <p14:creationId xmlns:p14="http://schemas.microsoft.com/office/powerpoint/2010/main" val="42808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686040" indent="-263862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055446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477625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1899803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321982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744160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166339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588517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6777A9C9-8362-457C-B63C-D1E085BE7CAC}" type="slidenum">
              <a:rPr lang="en-US" altLang="id-ID" sz="1108">
                <a:solidFill>
                  <a:srgbClr val="898989"/>
                </a:solidFill>
                <a:latin typeface="Times New Roman" panose="02020603050405020304" pitchFamily="18" charset="0"/>
              </a:rPr>
              <a:pPr/>
              <a:t>36</a:t>
            </a:fld>
            <a:endParaRPr lang="en-US" altLang="id-ID" sz="1108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493" y="462111"/>
            <a:ext cx="8229307" cy="1266498"/>
          </a:xfrm>
        </p:spPr>
        <p:txBody>
          <a:bodyPr/>
          <a:lstStyle/>
          <a:p>
            <a:pPr defTabSz="685787" fontAlgn="auto">
              <a:spcAft>
                <a:spcPts val="0"/>
              </a:spcAft>
              <a:defRPr/>
            </a:pPr>
            <a:r>
              <a:rPr 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Short Time Schedules</a:t>
            </a:r>
          </a:p>
        </p:txBody>
      </p:sp>
      <p:sp>
        <p:nvSpPr>
          <p:cNvPr id="122884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57492" y="1728609"/>
            <a:ext cx="8229307" cy="37994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id-ID" sz="3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metodologi</a:t>
            </a:r>
            <a:r>
              <a:rPr lang="en-US" altLang="id-ID" sz="3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berbasis</a:t>
            </a:r>
            <a:r>
              <a:rPr lang="en-US" altLang="id-ID" sz="3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RAD </a:t>
            </a:r>
            <a:r>
              <a:rPr lang="en-US" altLang="id-ID" sz="3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sangat</a:t>
            </a:r>
            <a:r>
              <a:rPr lang="en-US" altLang="id-ID" sz="3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cocok</a:t>
            </a:r>
            <a:r>
              <a:rPr lang="en-US" altLang="id-ID" sz="3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altLang="id-ID" sz="3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proyek-proyek</a:t>
            </a:r>
            <a:r>
              <a:rPr lang="en-US" altLang="id-ID" sz="3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altLang="id-ID" sz="3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jadwal</a:t>
            </a:r>
            <a:r>
              <a:rPr lang="en-US" altLang="id-ID" sz="3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waktu</a:t>
            </a:r>
            <a:r>
              <a:rPr lang="en-US" altLang="id-ID" sz="3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id-ID" sz="3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singkat</a:t>
            </a:r>
            <a:r>
              <a:rPr lang="en-US" altLang="id-ID" sz="3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karena</a:t>
            </a:r>
            <a:r>
              <a:rPr lang="en-US" altLang="id-ID" sz="3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mereka</a:t>
            </a:r>
            <a:r>
              <a:rPr lang="en-US" altLang="id-ID" sz="3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meningkatkan</a:t>
            </a:r>
            <a:r>
              <a:rPr lang="en-US" altLang="id-ID" sz="3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kecepatan</a:t>
            </a:r>
            <a:r>
              <a:rPr lang="en-US" altLang="id-ID" sz="3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altLang="id-ID" sz="3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metodologi</a:t>
            </a:r>
            <a:r>
              <a:rPr lang="en-US" altLang="id-ID" sz="3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berbasis</a:t>
            </a:r>
            <a:r>
              <a:rPr lang="en-US" altLang="id-ID" sz="3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Waterfall </a:t>
            </a:r>
            <a:r>
              <a:rPr lang="en-US" altLang="id-ID" sz="3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adalah</a:t>
            </a:r>
            <a:r>
              <a:rPr lang="en-US" altLang="id-ID" sz="3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pilihan</a:t>
            </a:r>
            <a:r>
              <a:rPr lang="en-US" altLang="id-ID" sz="3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terburuk</a:t>
            </a:r>
            <a:r>
              <a:rPr lang="en-US" altLang="id-ID" sz="3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ketika</a:t>
            </a:r>
            <a:r>
              <a:rPr lang="en-US" altLang="id-ID" sz="3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waktu</a:t>
            </a:r>
            <a:r>
              <a:rPr lang="en-US" altLang="id-ID" sz="3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adalah</a:t>
            </a:r>
            <a:r>
              <a:rPr lang="en-US" altLang="id-ID" sz="3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penting</a:t>
            </a:r>
            <a:r>
              <a:rPr lang="en-US" altLang="id-ID" sz="3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karena</a:t>
            </a:r>
            <a:r>
              <a:rPr lang="en-US" altLang="id-ID" sz="3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mereka</a:t>
            </a:r>
            <a:r>
              <a:rPr lang="en-US" altLang="id-ID" sz="3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tidak</a:t>
            </a:r>
            <a:r>
              <a:rPr lang="en-US" altLang="id-ID" sz="3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memungkinkan</a:t>
            </a:r>
            <a:r>
              <a:rPr lang="en-US" altLang="id-ID" sz="3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altLang="id-ID" sz="3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perubahan</a:t>
            </a:r>
            <a:r>
              <a:rPr lang="en-US" altLang="id-ID" sz="3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jadwal</a:t>
            </a:r>
            <a:r>
              <a:rPr lang="en-US" altLang="id-ID" sz="3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mudah</a:t>
            </a:r>
            <a:endParaRPr lang="en-US" altLang="id-ID" sz="3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2885" name="Rectangle 4"/>
          <p:cNvSpPr>
            <a:spLocks noChangeArrowheads="1"/>
          </p:cNvSpPr>
          <p:nvPr/>
        </p:nvSpPr>
        <p:spPr bwMode="auto">
          <a:xfrm>
            <a:off x="1546477" y="5680552"/>
            <a:ext cx="6121408" cy="43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8">
                <a:latin typeface="Arial" panose="020B0604020202020204" pitchFamily="34" charset="0"/>
              </a:rPr>
              <a:t>Power point Presentation for Dennis, Wixom, &amp; Roth System Analysis and Design, 3rd Edition </a:t>
            </a:r>
          </a:p>
          <a:p>
            <a:pPr algn="ctr" eaLnBrk="1" hangingPunct="1"/>
            <a:r>
              <a:rPr lang="en-US" altLang="id-ID" sz="1108">
                <a:latin typeface="Arial" panose="020B0604020202020204" pitchFamily="34" charset="0"/>
              </a:rPr>
              <a:t>Copyright2006©John Wiley &amp; Sons.Inc</a:t>
            </a:r>
          </a:p>
        </p:txBody>
      </p:sp>
    </p:spTree>
    <p:extLst>
      <p:ext uri="{BB962C8B-B14F-4D97-AF65-F5344CB8AC3E}">
        <p14:creationId xmlns:p14="http://schemas.microsoft.com/office/powerpoint/2010/main" val="168916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686040" indent="-263862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055446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477625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1899803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321982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744160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166339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588517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9268157F-7FDF-45B0-97D6-821ECC5D9908}" type="slidenum">
              <a:rPr lang="en-US" altLang="id-ID" sz="1108">
                <a:solidFill>
                  <a:srgbClr val="898989"/>
                </a:solidFill>
                <a:latin typeface="Times New Roman" panose="02020603050405020304" pitchFamily="18" charset="0"/>
              </a:rPr>
              <a:pPr/>
              <a:t>37</a:t>
            </a:fld>
            <a:endParaRPr lang="en-US" altLang="id-ID" sz="1108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491965"/>
            <a:ext cx="8229307" cy="1266498"/>
          </a:xfrm>
        </p:spPr>
        <p:txBody>
          <a:bodyPr/>
          <a:lstStyle/>
          <a:p>
            <a:pPr defTabSz="685787"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Schedule Visibility</a:t>
            </a:r>
          </a:p>
        </p:txBody>
      </p:sp>
      <p:sp>
        <p:nvSpPr>
          <p:cNvPr id="15053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3568" y="1758463"/>
            <a:ext cx="8229307" cy="3799495"/>
          </a:xfrm>
        </p:spPr>
        <p:txBody>
          <a:bodyPr/>
          <a:lstStyle/>
          <a:p>
            <a:pPr marL="171447" indent="-171447" defTabSz="685787" fontAlgn="auto">
              <a:spcBef>
                <a:spcPts val="750"/>
              </a:spcBef>
              <a:spcAft>
                <a:spcPts val="0"/>
              </a:spcAft>
              <a:defRPr/>
            </a:pPr>
            <a:r>
              <a:rPr lang="en-US" altLang="id-ID" sz="332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RAD </a:t>
            </a:r>
            <a:r>
              <a:rPr lang="en-US" altLang="id-ID" sz="3324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berbasis</a:t>
            </a:r>
            <a:r>
              <a:rPr lang="en-US" altLang="id-ID" sz="332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324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metodologi</a:t>
            </a:r>
            <a:r>
              <a:rPr lang="en-US" altLang="id-ID" sz="332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324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menggerakan</a:t>
            </a:r>
            <a:r>
              <a:rPr lang="en-US" altLang="id-ID" sz="332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324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banyak</a:t>
            </a:r>
            <a:r>
              <a:rPr lang="en-US" altLang="id-ID" sz="332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324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keputusan</a:t>
            </a:r>
            <a:r>
              <a:rPr lang="en-US" altLang="id-ID" sz="332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324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desain</a:t>
            </a:r>
            <a:r>
              <a:rPr lang="en-US" altLang="id-ID" sz="332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324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kritis</a:t>
            </a:r>
            <a:r>
              <a:rPr lang="en-US" altLang="id-ID" sz="332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324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</a:t>
            </a:r>
            <a:r>
              <a:rPr lang="en-US" altLang="id-ID" sz="332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324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awal</a:t>
            </a:r>
            <a:r>
              <a:rPr lang="en-US" altLang="id-ID" sz="332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324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proyek</a:t>
            </a:r>
            <a:r>
              <a:rPr lang="en-US" altLang="id-ID" sz="332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altLang="id-ID" sz="3324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akibatnya</a:t>
            </a:r>
            <a:r>
              <a:rPr lang="en-US" altLang="id-ID" sz="332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id-ID" sz="3324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</a:t>
            </a:r>
            <a:r>
              <a:rPr lang="en-US" altLang="id-ID" sz="332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324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membantu</a:t>
            </a:r>
            <a:r>
              <a:rPr lang="en-US" altLang="id-ID" sz="332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324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manajer</a:t>
            </a:r>
            <a:r>
              <a:rPr lang="en-US" altLang="id-ID" sz="332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324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proyek</a:t>
            </a:r>
            <a:r>
              <a:rPr lang="en-US" altLang="id-ID" sz="332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324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mengenali</a:t>
            </a:r>
            <a:r>
              <a:rPr lang="en-US" altLang="id-ID" sz="332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324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sz="332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324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faktor</a:t>
            </a:r>
            <a:r>
              <a:rPr lang="en-US" altLang="id-ID" sz="332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324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risiko</a:t>
            </a:r>
            <a:r>
              <a:rPr lang="en-US" altLang="id-ID" sz="332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324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alamat</a:t>
            </a:r>
            <a:r>
              <a:rPr lang="en-US" altLang="id-ID" sz="332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324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sz="332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324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menjaga</a:t>
            </a:r>
            <a:r>
              <a:rPr lang="en-US" altLang="id-ID" sz="332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3324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harapan</a:t>
            </a:r>
            <a:r>
              <a:rPr lang="en-US" altLang="id-ID" sz="332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id-ID" sz="3324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tinggi</a:t>
            </a:r>
            <a:r>
              <a:rPr lang="en-US" altLang="id-ID" sz="3324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altLang="id-ID" sz="3324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47" indent="-171447" defTabSz="685787" fontAlgn="auto">
              <a:spcBef>
                <a:spcPts val="750"/>
              </a:spcBef>
              <a:spcAft>
                <a:spcPts val="0"/>
              </a:spcAft>
              <a:defRPr/>
            </a:pPr>
            <a:endParaRPr lang="en-US" altLang="id-ID" sz="21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4933" name="Rectangle 4"/>
          <p:cNvSpPr>
            <a:spLocks noChangeArrowheads="1"/>
          </p:cNvSpPr>
          <p:nvPr/>
        </p:nvSpPr>
        <p:spPr bwMode="auto">
          <a:xfrm>
            <a:off x="1546477" y="5680552"/>
            <a:ext cx="6121408" cy="43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8">
                <a:latin typeface="Arial" panose="020B0604020202020204" pitchFamily="34" charset="0"/>
              </a:rPr>
              <a:t>Power point Presentation for Dennis, Wixom, &amp; Roth System Analysis and Design, 3rd Edition </a:t>
            </a:r>
          </a:p>
          <a:p>
            <a:pPr algn="ctr" eaLnBrk="1" hangingPunct="1"/>
            <a:r>
              <a:rPr lang="en-US" altLang="id-ID" sz="1108">
                <a:latin typeface="Arial" panose="020B0604020202020204" pitchFamily="34" charset="0"/>
              </a:rPr>
              <a:t>Copyright2006©John Wiley &amp; Sons.Inc</a:t>
            </a:r>
          </a:p>
        </p:txBody>
      </p:sp>
    </p:spTree>
    <p:extLst>
      <p:ext uri="{BB962C8B-B14F-4D97-AF65-F5344CB8AC3E}">
        <p14:creationId xmlns:p14="http://schemas.microsoft.com/office/powerpoint/2010/main" val="3914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685787" fontAlgn="auto">
              <a:spcAft>
                <a:spcPts val="0"/>
              </a:spcAft>
              <a:defRPr/>
            </a:pPr>
            <a:r>
              <a:rPr lang="id-ID" sz="3300" dirty="0"/>
              <a:t>An Agile View of Process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47" indent="-171447" defTabSz="685787" fontAlgn="auto">
              <a:spcBef>
                <a:spcPts val="750"/>
              </a:spcBef>
              <a:spcAft>
                <a:spcPts val="0"/>
              </a:spcAft>
              <a:defRPr/>
            </a:pPr>
            <a:r>
              <a:rPr lang="id-ID" dirty="0" smtClean="0">
                <a:solidFill>
                  <a:srgbClr val="FFFF00"/>
                </a:solidFill>
              </a:rPr>
              <a:t>Karakteristik Agile</a:t>
            </a:r>
          </a:p>
          <a:p>
            <a:pPr marL="171447" indent="-171447" defTabSz="685787" fontAlgn="auto">
              <a:spcBef>
                <a:spcPts val="750"/>
              </a:spcBef>
              <a:spcAft>
                <a:spcPts val="0"/>
              </a:spcAft>
              <a:defRPr/>
            </a:pPr>
            <a:r>
              <a:rPr lang="id-ID" dirty="0" smtClean="0">
                <a:solidFill>
                  <a:srgbClr val="FFFF00"/>
                </a:solidFill>
              </a:rPr>
              <a:t>Jenis2 : Scrum, XP, </a:t>
            </a:r>
          </a:p>
          <a:p>
            <a:pPr marL="171447" indent="-171447" defTabSz="685787" fontAlgn="auto">
              <a:spcBef>
                <a:spcPts val="750"/>
              </a:spcBef>
              <a:spcAft>
                <a:spcPts val="0"/>
              </a:spcAft>
              <a:defRPr/>
            </a:pPr>
            <a:r>
              <a:rPr lang="id-ID" dirty="0" smtClean="0">
                <a:solidFill>
                  <a:srgbClr val="FFFF00"/>
                </a:solidFill>
              </a:rPr>
              <a:t>Kelebihan dan kekurangan Agile</a:t>
            </a:r>
            <a:endParaRPr lang="id-ID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26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686040" indent="-263862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055446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477625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1899803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321982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744160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166339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588517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6EB7D45B-B126-4090-8DEF-CF8E0F00A719}" type="slidenum">
              <a:rPr lang="en-US" altLang="id-ID" sz="1108">
                <a:solidFill>
                  <a:srgbClr val="898989"/>
                </a:solidFill>
                <a:latin typeface="Times New Roman" panose="02020603050405020304" pitchFamily="18" charset="0"/>
              </a:rPr>
              <a:pPr/>
              <a:t>39</a:t>
            </a:fld>
            <a:endParaRPr lang="en-US" altLang="id-ID" sz="1108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493" y="366620"/>
            <a:ext cx="8229307" cy="1266498"/>
          </a:xfrm>
        </p:spPr>
        <p:txBody>
          <a:bodyPr/>
          <a:lstStyle/>
          <a:p>
            <a:pPr defTabSz="685787" fontAlgn="auto">
              <a:spcAft>
                <a:spcPts val="0"/>
              </a:spcAft>
              <a:defRPr/>
            </a:pPr>
            <a:r>
              <a:rPr 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 Team Skills and Rules</a:t>
            </a:r>
          </a:p>
        </p:txBody>
      </p:sp>
      <p:sp>
        <p:nvSpPr>
          <p:cNvPr id="15258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92527" y="1644607"/>
            <a:ext cx="8229307" cy="3799495"/>
          </a:xfrm>
        </p:spPr>
        <p:txBody>
          <a:bodyPr/>
          <a:lstStyle/>
          <a:p>
            <a:pPr marL="171447" indent="-171447" defTabSz="685787" fontAlgn="auto">
              <a:spcBef>
                <a:spcPts val="750"/>
              </a:spcBef>
              <a:spcAft>
                <a:spcPts val="0"/>
              </a:spcAft>
              <a:defRPr/>
            </a:pP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Proyek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harus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terdiri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dari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berbagai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individu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terampil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rangka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menjadi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sukses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altLang="id-ID" sz="2586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47" indent="-171447" defTabSz="685787" fontAlgn="auto">
              <a:spcBef>
                <a:spcPts val="750"/>
              </a:spcBef>
              <a:spcAft>
                <a:spcPts val="0"/>
              </a:spcAft>
              <a:defRPr/>
            </a:pP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Enam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keterampilan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utama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menetapkan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seorang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analis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harus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memiliki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meliputi</a:t>
            </a:r>
            <a:r>
              <a:rPr lang="en-US" altLang="id-ID" sz="2586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altLang="id-ID" sz="2586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40" lvl="1" indent="-171447" defTabSz="685787" fontAlgn="auto">
              <a:spcBef>
                <a:spcPts val="375"/>
              </a:spcBef>
              <a:spcAft>
                <a:spcPts val="0"/>
              </a:spcAft>
              <a:defRPr/>
            </a:pPr>
            <a:r>
              <a:rPr lang="en-US" altLang="id-ID" sz="18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Technical</a:t>
            </a:r>
          </a:p>
          <a:p>
            <a:pPr marL="514340" lvl="1" indent="-171447" defTabSz="685787" fontAlgn="auto">
              <a:spcBef>
                <a:spcPts val="375"/>
              </a:spcBef>
              <a:spcAft>
                <a:spcPts val="0"/>
              </a:spcAft>
              <a:defRPr/>
            </a:pPr>
            <a:r>
              <a:rPr lang="en-US" altLang="id-ID" sz="18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Business</a:t>
            </a:r>
          </a:p>
          <a:p>
            <a:pPr marL="514340" lvl="1" indent="-171447" defTabSz="685787" fontAlgn="auto">
              <a:spcBef>
                <a:spcPts val="375"/>
              </a:spcBef>
              <a:spcAft>
                <a:spcPts val="0"/>
              </a:spcAft>
              <a:defRPr/>
            </a:pPr>
            <a:r>
              <a:rPr lang="en-US" altLang="id-ID" sz="18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Analytical</a:t>
            </a:r>
          </a:p>
          <a:p>
            <a:pPr marL="514340" lvl="1" indent="-171447" defTabSz="685787" fontAlgn="auto">
              <a:spcBef>
                <a:spcPts val="375"/>
              </a:spcBef>
              <a:spcAft>
                <a:spcPts val="0"/>
              </a:spcAft>
              <a:defRPr/>
            </a:pPr>
            <a:r>
              <a:rPr lang="en-US" altLang="id-ID" sz="18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Interpersonal</a:t>
            </a:r>
          </a:p>
          <a:p>
            <a:pPr marL="514340" lvl="1" indent="-171447" defTabSz="685787" fontAlgn="auto">
              <a:spcBef>
                <a:spcPts val="375"/>
              </a:spcBef>
              <a:spcAft>
                <a:spcPts val="0"/>
              </a:spcAft>
              <a:defRPr/>
            </a:pPr>
            <a:r>
              <a:rPr lang="en-US" altLang="id-ID" sz="18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Management</a:t>
            </a:r>
          </a:p>
          <a:p>
            <a:pPr marL="514340" lvl="1" indent="-171447" defTabSz="685787" fontAlgn="auto">
              <a:spcBef>
                <a:spcPts val="375"/>
              </a:spcBef>
              <a:spcAft>
                <a:spcPts val="0"/>
              </a:spcAft>
              <a:defRPr/>
            </a:pPr>
            <a:r>
              <a:rPr lang="en-US" altLang="id-ID" sz="1800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Ethical</a:t>
            </a:r>
            <a:endParaRPr lang="en-US" altLang="id-ID" sz="1800" dirty="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8005" name="Rectangle 4"/>
          <p:cNvSpPr>
            <a:spLocks noChangeArrowheads="1"/>
          </p:cNvSpPr>
          <p:nvPr/>
        </p:nvSpPr>
        <p:spPr bwMode="auto">
          <a:xfrm>
            <a:off x="1546477" y="5680552"/>
            <a:ext cx="6121408" cy="43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8">
                <a:latin typeface="Arial" panose="020B0604020202020204" pitchFamily="34" charset="0"/>
              </a:rPr>
              <a:t>Power point Presentation for Dennis, Wixom, &amp; Roth System Analysis and Design, 3rd Edition </a:t>
            </a:r>
          </a:p>
          <a:p>
            <a:pPr algn="ctr" eaLnBrk="1" hangingPunct="1"/>
            <a:r>
              <a:rPr lang="en-US" altLang="id-ID" sz="1108">
                <a:latin typeface="Arial" panose="020B0604020202020204" pitchFamily="34" charset="0"/>
              </a:rPr>
              <a:t>Copyright2006©John Wiley &amp; Sons.Inc</a:t>
            </a:r>
          </a:p>
        </p:txBody>
      </p:sp>
    </p:spTree>
    <p:extLst>
      <p:ext uri="{BB962C8B-B14F-4D97-AF65-F5344CB8AC3E}">
        <p14:creationId xmlns:p14="http://schemas.microsoft.com/office/powerpoint/2010/main" val="156559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686040" indent="-263862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055446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477625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1899803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321982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744160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166339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588517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CC4D0075-6DA0-4387-98BF-74F455D2E4F5}" type="slidenum">
              <a:rPr lang="en-US" altLang="id-ID" sz="1108">
                <a:solidFill>
                  <a:srgbClr val="898989"/>
                </a:solidFill>
                <a:latin typeface="Times New Roman" panose="02020603050405020304" pitchFamily="18" charset="0"/>
              </a:rPr>
              <a:pPr/>
              <a:t>4</a:t>
            </a:fld>
            <a:endParaRPr lang="en-US" altLang="id-ID" sz="1108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149" y="413739"/>
            <a:ext cx="8229307" cy="1055415"/>
          </a:xfrm>
        </p:spPr>
        <p:txBody>
          <a:bodyPr/>
          <a:lstStyle/>
          <a:p>
            <a:pPr defTabSz="685787" fontAlgn="auto">
              <a:spcAft>
                <a:spcPts val="0"/>
              </a:spcAft>
              <a:defRPr/>
            </a:pPr>
            <a:r>
              <a:rPr 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Waterfall Model</a:t>
            </a:r>
            <a:r>
              <a:rPr lang="id-ID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Classic life cycle</a:t>
            </a:r>
            <a:endParaRPr lang="en-US" sz="33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88570" y="1858298"/>
            <a:ext cx="8098229" cy="3802949"/>
          </a:xfrm>
        </p:spPr>
        <p:txBody>
          <a:bodyPr>
            <a:noAutofit/>
          </a:bodyPr>
          <a:lstStyle/>
          <a:p>
            <a:pPr marL="346075" indent="-346075" defTabSz="685787" fontAlgn="auto">
              <a:spcBef>
                <a:spcPts val="75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sz="2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waterfall, </a:t>
            </a:r>
            <a:r>
              <a:rPr lang="en-US" sz="2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</a:t>
            </a:r>
            <a:r>
              <a:rPr lang="en-US" sz="2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analis</a:t>
            </a:r>
            <a:r>
              <a:rPr lang="en-US" sz="2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sz="2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pengguna</a:t>
            </a:r>
            <a:r>
              <a:rPr lang="en-US" sz="2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diproses</a:t>
            </a:r>
            <a:r>
              <a:rPr lang="en-US" sz="2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secara</a:t>
            </a:r>
            <a:r>
              <a:rPr lang="en-US" sz="2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berurutan</a:t>
            </a:r>
            <a:r>
              <a:rPr lang="en-US" sz="2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dari</a:t>
            </a:r>
            <a:r>
              <a:rPr lang="en-US" sz="2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satu</a:t>
            </a:r>
            <a:r>
              <a:rPr lang="en-US" sz="2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tahap</a:t>
            </a:r>
            <a:r>
              <a:rPr lang="en-US" sz="2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</a:t>
            </a:r>
            <a:r>
              <a:rPr lang="en-US" sz="2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tahap</a:t>
            </a:r>
            <a:r>
              <a:rPr lang="en-US" sz="2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berikutnya</a:t>
            </a:r>
            <a:r>
              <a:rPr lang="en-US" sz="2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6075" indent="-346075" defTabSz="685787" fontAlgn="auto">
              <a:spcBef>
                <a:spcPts val="75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Dua</a:t>
            </a:r>
            <a:r>
              <a:rPr lang="en-US" sz="2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keuntungan</a:t>
            </a:r>
            <a:r>
              <a:rPr lang="en-US" sz="2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utama</a:t>
            </a:r>
            <a:r>
              <a:rPr lang="en-US" sz="2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dari</a:t>
            </a:r>
            <a:r>
              <a:rPr lang="en-US" sz="2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metodologi</a:t>
            </a:r>
            <a:r>
              <a:rPr lang="en-US" sz="2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berbasis</a:t>
            </a:r>
            <a:r>
              <a:rPr lang="en-US" sz="2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pengembangan</a:t>
            </a:r>
            <a:r>
              <a:rPr lang="en-US" sz="2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waterfall </a:t>
            </a:r>
            <a:r>
              <a:rPr lang="en-US" sz="2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adalah</a:t>
            </a:r>
            <a:r>
              <a:rPr lang="en-US" sz="2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746125" lvl="1" indent="-346075" defTabSz="685787" fontAlgn="auto">
              <a:spcBef>
                <a:spcPts val="75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en-US" sz="22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Persyaratan</a:t>
            </a:r>
            <a:r>
              <a:rPr lang="en-US" sz="2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</a:t>
            </a:r>
            <a:r>
              <a:rPr lang="en-US" sz="2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diidentifikasi</a:t>
            </a:r>
            <a:r>
              <a:rPr lang="en-US" sz="2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lama </a:t>
            </a:r>
            <a:r>
              <a:rPr lang="en-US" sz="22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sebelum</a:t>
            </a:r>
            <a:r>
              <a:rPr lang="en-US" sz="2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pemrograman</a:t>
            </a:r>
            <a:r>
              <a:rPr lang="en-US" sz="2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dimulai</a:t>
            </a:r>
            <a:r>
              <a:rPr lang="en-US" sz="2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746125" lvl="1" indent="-346075" defTabSz="685787" fontAlgn="auto">
              <a:spcBef>
                <a:spcPts val="75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en-US" sz="22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Perubahan</a:t>
            </a:r>
            <a:r>
              <a:rPr lang="en-US" sz="2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persyaratan</a:t>
            </a:r>
            <a:r>
              <a:rPr lang="en-US" sz="2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diminimalkan</a:t>
            </a:r>
            <a:r>
              <a:rPr lang="en-US" sz="2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sebagai</a:t>
            </a:r>
            <a:r>
              <a:rPr lang="en-US" sz="2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hasil</a:t>
            </a:r>
            <a:r>
              <a:rPr lang="en-US" sz="2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proyek</a:t>
            </a:r>
            <a:r>
              <a:rPr lang="en-US" sz="2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60421" name="Text Box 4"/>
          <p:cNvSpPr txBox="1">
            <a:spLocks noChangeArrowheads="1"/>
          </p:cNvSpPr>
          <p:nvPr/>
        </p:nvSpPr>
        <p:spPr bwMode="auto">
          <a:xfrm>
            <a:off x="1317594" y="5891635"/>
            <a:ext cx="6083717" cy="43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8">
                <a:latin typeface="Arial" panose="020B0604020202020204" pitchFamily="34" charset="0"/>
              </a:rPr>
              <a:t>Power point Presentation for Dennis, Wixom, &amp; Roth System Analysis and Design, 3</a:t>
            </a:r>
            <a:r>
              <a:rPr lang="en-US" altLang="id-ID" sz="1108" baseline="30000">
                <a:latin typeface="Arial" panose="020B0604020202020204" pitchFamily="34" charset="0"/>
              </a:rPr>
              <a:t>rd</a:t>
            </a:r>
            <a:r>
              <a:rPr lang="en-US" altLang="id-ID" sz="1108">
                <a:latin typeface="Arial" panose="020B0604020202020204" pitchFamily="34" charset="0"/>
              </a:rPr>
              <a:t> Edition </a:t>
            </a:r>
          </a:p>
          <a:p>
            <a:pPr algn="ctr" eaLnBrk="1" hangingPunct="1"/>
            <a:r>
              <a:rPr lang="en-US" altLang="id-ID" sz="1108">
                <a:latin typeface="Arial" panose="020B0604020202020204" pitchFamily="34" charset="0"/>
              </a:rPr>
              <a:t>Copyright2006©John Wiley &amp; Sons.Inc</a:t>
            </a:r>
          </a:p>
        </p:txBody>
      </p:sp>
    </p:spTree>
    <p:extLst>
      <p:ext uri="{BB962C8B-B14F-4D97-AF65-F5344CB8AC3E}">
        <p14:creationId xmlns:p14="http://schemas.microsoft.com/office/powerpoint/2010/main" val="163486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686040" indent="-263862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055446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477625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1899803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321982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744160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166339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588517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F6BA241F-D053-4889-AF3D-FB3E03D604A4}" type="slidenum">
              <a:rPr lang="en-US" altLang="id-ID" sz="1108">
                <a:solidFill>
                  <a:srgbClr val="898989"/>
                </a:solidFill>
                <a:latin typeface="Times New Roman" panose="02020603050405020304" pitchFamily="18" charset="0"/>
              </a:rPr>
              <a:pPr/>
              <a:t>40</a:t>
            </a:fld>
            <a:endParaRPr lang="en-US" altLang="id-ID" sz="1108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" y="404664"/>
            <a:ext cx="8229307" cy="1096737"/>
          </a:xfrm>
        </p:spPr>
        <p:txBody>
          <a:bodyPr/>
          <a:lstStyle/>
          <a:p>
            <a:pPr defTabSz="685787" fontAlgn="auto">
              <a:spcAft>
                <a:spcPts val="0"/>
              </a:spcAft>
              <a:defRPr/>
            </a:pPr>
            <a:r>
              <a:rPr 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 Team Roles</a:t>
            </a:r>
          </a:p>
        </p:txBody>
      </p:sp>
      <p:pic>
        <p:nvPicPr>
          <p:cNvPr id="132100" name="Picture 4" descr="Chapter_01_illus1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49" t="30302" r="20163" b="31819"/>
          <a:stretch>
            <a:fillRect/>
          </a:stretch>
        </p:blipFill>
        <p:spPr bwMode="auto">
          <a:xfrm>
            <a:off x="533400" y="1501401"/>
            <a:ext cx="8000999" cy="43902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1615372" y="5891635"/>
            <a:ext cx="6121408" cy="43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8">
                <a:latin typeface="Arial" panose="020B0604020202020204" pitchFamily="34" charset="0"/>
              </a:rPr>
              <a:t>Power point Presentation for Dennis, Wixom, &amp; Roth System Analysis and Design, 3rd Edition </a:t>
            </a:r>
          </a:p>
          <a:p>
            <a:pPr algn="ctr" eaLnBrk="1" hangingPunct="1"/>
            <a:r>
              <a:rPr lang="en-US" altLang="id-ID" sz="1108">
                <a:latin typeface="Arial" panose="020B0604020202020204" pitchFamily="34" charset="0"/>
              </a:rPr>
              <a:t>Copyright2006©John Wiley &amp; Sons.Inc</a:t>
            </a:r>
          </a:p>
        </p:txBody>
      </p:sp>
    </p:spTree>
    <p:extLst>
      <p:ext uri="{BB962C8B-B14F-4D97-AF65-F5344CB8AC3E}">
        <p14:creationId xmlns:p14="http://schemas.microsoft.com/office/powerpoint/2010/main" val="77981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686040" indent="-263862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055446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477625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1899803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321982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744160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166339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588517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DCE8B78C-5436-43FF-814A-D3C050DA9B23}" type="slidenum">
              <a:rPr lang="en-US" altLang="id-ID" sz="1108">
                <a:solidFill>
                  <a:srgbClr val="898989"/>
                </a:solidFill>
                <a:latin typeface="Times New Roman" panose="02020603050405020304" pitchFamily="18" charset="0"/>
              </a:rPr>
              <a:pPr/>
              <a:t>41</a:t>
            </a:fld>
            <a:endParaRPr lang="en-US" altLang="id-ID" sz="1108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90568"/>
            <a:ext cx="8229307" cy="1266498"/>
          </a:xfrm>
        </p:spPr>
        <p:txBody>
          <a:bodyPr/>
          <a:lstStyle/>
          <a:p>
            <a:pPr defTabSz="685787" fontAlgn="auto">
              <a:spcAft>
                <a:spcPts val="0"/>
              </a:spcAft>
              <a:defRPr/>
            </a:pPr>
            <a:r>
              <a:rPr 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Summary</a:t>
            </a:r>
          </a:p>
        </p:txBody>
      </p:sp>
      <p:sp>
        <p:nvSpPr>
          <p:cNvPr id="8397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493" y="1740336"/>
            <a:ext cx="8229307" cy="3799495"/>
          </a:xfrm>
        </p:spPr>
        <p:txBody>
          <a:bodyPr/>
          <a:lstStyle/>
          <a:p>
            <a:pPr marL="171447" indent="-171447" defTabSz="685787" fontAlgn="auto">
              <a:spcBef>
                <a:spcPts val="750"/>
              </a:spcBef>
              <a:spcAft>
                <a:spcPts val="0"/>
              </a:spcAft>
              <a:defRPr/>
            </a:pPr>
            <a:r>
              <a:rPr lang="en-US" sz="2586" u="sng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Systems Development Lifecycle</a:t>
            </a:r>
            <a:r>
              <a:rPr lang="en-US" sz="2586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consists of four stages: Planning, Analysis, Design, and Implementation</a:t>
            </a:r>
          </a:p>
          <a:p>
            <a:pPr marL="171447" indent="-171447" defTabSz="685787" fontAlgn="auto">
              <a:spcBef>
                <a:spcPts val="750"/>
              </a:spcBef>
              <a:spcAft>
                <a:spcPts val="0"/>
              </a:spcAft>
              <a:defRPr/>
            </a:pPr>
            <a:r>
              <a:rPr lang="en-US" sz="2586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are six </a:t>
            </a:r>
            <a:r>
              <a:rPr lang="en-US" sz="2586" u="sng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major development methodologies</a:t>
            </a:r>
            <a:r>
              <a:rPr lang="en-US" sz="2586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the waterfall method, the parallel development method, the phased development method, system prototyping, design prototyping, and agile development.</a:t>
            </a:r>
          </a:p>
          <a:p>
            <a:pPr marL="171447" indent="-171447" defTabSz="685787" fontAlgn="auto">
              <a:spcBef>
                <a:spcPts val="750"/>
              </a:spcBef>
              <a:spcAft>
                <a:spcPts val="0"/>
              </a:spcAft>
              <a:defRPr/>
            </a:pPr>
            <a:r>
              <a:rPr lang="en-US" sz="2586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are five </a:t>
            </a:r>
            <a:r>
              <a:rPr lang="en-US" sz="2586" u="sng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major team roles</a:t>
            </a:r>
            <a:r>
              <a:rPr lang="en-US" sz="2586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business analyst, systems analyst, infrastructure analyst, change management analyst and project manager.</a:t>
            </a:r>
          </a:p>
          <a:p>
            <a:pPr marL="171447" indent="-171447" defTabSz="685787" fontAlgn="auto">
              <a:spcBef>
                <a:spcPts val="750"/>
              </a:spcBef>
              <a:spcAft>
                <a:spcPts val="0"/>
              </a:spcAft>
              <a:defRPr/>
            </a:pPr>
            <a:endParaRPr lang="en-US" sz="2586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0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685787" fontAlgn="auto">
              <a:spcAft>
                <a:spcPts val="0"/>
              </a:spcAft>
              <a:defRPr/>
            </a:pPr>
            <a:r>
              <a:rPr lang="en-US" sz="3300" dirty="0" err="1"/>
              <a:t>Kasus</a:t>
            </a:r>
            <a:r>
              <a:rPr lang="en-US" sz="3300" dirty="0"/>
              <a:t> - 1</a:t>
            </a:r>
          </a:p>
        </p:txBody>
      </p:sp>
      <p:sp>
        <p:nvSpPr>
          <p:cNvPr id="136195" name="Content Placeholder 4"/>
          <p:cNvSpPr>
            <a:spLocks noGrp="1"/>
          </p:cNvSpPr>
          <p:nvPr>
            <p:ph idx="1"/>
          </p:nvPr>
        </p:nvSpPr>
        <p:spPr bwMode="auto">
          <a:xfrm>
            <a:off x="772506" y="1669975"/>
            <a:ext cx="6555301" cy="3991522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id-ID" altLang="id-ID" sz="2216"/>
              <a:t>PT. IndoSoftware (pihak-1) diminta membantu membuat website untuk Departemen Pariwisata (pihak-2). Secara umum, pihak-2 mengetahui informasi apa saja yang harus ditampilkan pada website. Akan tetapi, bagaimana informasi tersebut ditampilkan, pihak-2 memerlukan bantuan dari pihak-1, termasuk didalamnya alur penyajian informasi dan bentuk serta media penyajian informasinya. Model proses apa yang paling tepat dipilih PT IndoSoftware ? Jelaskan alasan anda.</a:t>
            </a:r>
            <a:endParaRPr lang="en-US" altLang="id-ID" sz="2216"/>
          </a:p>
        </p:txBody>
      </p:sp>
    </p:spTree>
    <p:extLst>
      <p:ext uri="{BB962C8B-B14F-4D97-AF65-F5344CB8AC3E}">
        <p14:creationId xmlns:p14="http://schemas.microsoft.com/office/powerpoint/2010/main" val="144443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685787" fontAlgn="auto">
              <a:spcAft>
                <a:spcPts val="0"/>
              </a:spcAft>
              <a:defRPr/>
            </a:pPr>
            <a:r>
              <a:rPr lang="en-US" sz="3300" dirty="0" err="1"/>
              <a:t>Kasus</a:t>
            </a:r>
            <a:r>
              <a:rPr lang="en-US" sz="3300" dirty="0"/>
              <a:t> 2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>
          <a:xfrm>
            <a:off x="381000" y="1484784"/>
            <a:ext cx="8119367" cy="4151300"/>
          </a:xfrm>
        </p:spPr>
        <p:txBody>
          <a:bodyPr/>
          <a:lstStyle/>
          <a:p>
            <a:pPr marL="171447" indent="-171447" algn="just" defTabSz="685787" fontAlgn="auto">
              <a:spcBef>
                <a:spcPts val="750"/>
              </a:spcBef>
              <a:spcAft>
                <a:spcPts val="0"/>
              </a:spcAft>
              <a:defRPr/>
            </a:pPr>
            <a:r>
              <a:rPr lang="id-ID" sz="2770" dirty="0">
                <a:solidFill>
                  <a:schemeClr val="tx1"/>
                </a:solidFill>
              </a:rPr>
              <a:t>PT Sukses Makmur sudah lama menggunakan perangkat lunak yang membantu operasional perusahaan. Akan tetapi, karena perusahaan ingin </a:t>
            </a:r>
            <a:r>
              <a:rPr lang="id-ID" sz="2770" b="1" dirty="0">
                <a:solidFill>
                  <a:schemeClr val="tx1"/>
                </a:solidFill>
              </a:rPr>
              <a:t>berpindah dari platform X ke pl</a:t>
            </a:r>
            <a:r>
              <a:rPr lang="en-US" sz="2770" b="1" dirty="0">
                <a:solidFill>
                  <a:schemeClr val="tx1"/>
                </a:solidFill>
              </a:rPr>
              <a:t>a</a:t>
            </a:r>
            <a:r>
              <a:rPr lang="id-ID" sz="2770" b="1" dirty="0">
                <a:solidFill>
                  <a:schemeClr val="tx1"/>
                </a:solidFill>
              </a:rPr>
              <a:t>tform Y</a:t>
            </a:r>
            <a:r>
              <a:rPr lang="id-ID" sz="2770" dirty="0">
                <a:solidFill>
                  <a:schemeClr val="tx1"/>
                </a:solidFill>
              </a:rPr>
              <a:t>, maka perangkat lunak versi baru perlu dibangun. PT Sukses Makmur meminta bantuan PT Software Solution untuk membuat perangkat lunak yang baru. Model proses apa yang paling tepat dipilih </a:t>
            </a:r>
            <a:r>
              <a:rPr lang="en-US" sz="2770" dirty="0">
                <a:solidFill>
                  <a:schemeClr val="tx1"/>
                </a:solidFill>
              </a:rPr>
              <a:t> PT. Software Solution</a:t>
            </a:r>
            <a:r>
              <a:rPr lang="id-ID" sz="2770" dirty="0">
                <a:solidFill>
                  <a:schemeClr val="tx1"/>
                </a:solidFill>
              </a:rPr>
              <a:t> ? Jelaskan alasan anda.</a:t>
            </a:r>
            <a:endParaRPr lang="en-US" sz="2770" dirty="0">
              <a:solidFill>
                <a:schemeClr val="tx1"/>
              </a:solidFill>
            </a:endParaRPr>
          </a:p>
          <a:p>
            <a:pPr marL="171447" indent="-171447" defTabSz="685787" fontAlgn="auto">
              <a:spcBef>
                <a:spcPts val="750"/>
              </a:spcBef>
              <a:spcAft>
                <a:spcPts val="0"/>
              </a:spcAft>
              <a:defRPr/>
            </a:pPr>
            <a:endParaRPr lang="en-US" sz="2100" dirty="0">
              <a:solidFill>
                <a:schemeClr val="bg2">
                  <a:lumMod val="75000"/>
                </a:schemeClr>
              </a:solidFill>
            </a:endParaRPr>
          </a:p>
          <a:p>
            <a:pPr marL="171447" indent="-171447" defTabSz="685787" fontAlgn="auto">
              <a:spcBef>
                <a:spcPts val="750"/>
              </a:spcBef>
              <a:spcAft>
                <a:spcPts val="0"/>
              </a:spcAft>
              <a:defRPr/>
            </a:pPr>
            <a:endParaRPr lang="en-US" sz="21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05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685787" fontAlgn="auto">
              <a:spcAft>
                <a:spcPts val="0"/>
              </a:spcAft>
              <a:defRPr/>
            </a:pPr>
            <a:r>
              <a:rPr lang="en-US" sz="3300" dirty="0" err="1"/>
              <a:t>Kasus</a:t>
            </a:r>
            <a:r>
              <a:rPr lang="en-US" sz="3300" dirty="0"/>
              <a:t> 3</a:t>
            </a:r>
          </a:p>
        </p:txBody>
      </p:sp>
      <p:sp>
        <p:nvSpPr>
          <p:cNvPr id="140291" name="Content Placeholder 2"/>
          <p:cNvSpPr>
            <a:spLocks noGrp="1"/>
          </p:cNvSpPr>
          <p:nvPr>
            <p:ph idx="1"/>
          </p:nvPr>
        </p:nvSpPr>
        <p:spPr bwMode="auto">
          <a:xfrm>
            <a:off x="539552" y="1556792"/>
            <a:ext cx="8189728" cy="41513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id-ID" altLang="id-ID" sz="2216" dirty="0"/>
              <a:t>Sebuah proyek pembangunan perangkat lunak berskala besar akan segera dijalankan PT SysSoftware. PT SysSoftware adalah sebuah </a:t>
            </a:r>
            <a:r>
              <a:rPr lang="id-ID" altLang="id-ID" sz="2216" b="1" dirty="0"/>
              <a:t>software company skala besar</a:t>
            </a:r>
            <a:r>
              <a:rPr lang="id-ID" altLang="id-ID" sz="2216" dirty="0"/>
              <a:t>, sehingga memiliki cukup banyak tenaga pengembang. Perangkat lunak yang akan dibangun terdiri dari </a:t>
            </a:r>
            <a:r>
              <a:rPr lang="id-ID" altLang="id-ID" sz="2216" b="1" dirty="0"/>
              <a:t>sembilan modul utama yang nantinya harus diintegrasikan</a:t>
            </a:r>
            <a:r>
              <a:rPr lang="id-ID" altLang="id-ID" sz="2216" dirty="0"/>
              <a:t>. Sayangnya, meski perangkat lunak yang akan dibangun cukup besar, </a:t>
            </a:r>
            <a:r>
              <a:rPr lang="id-ID" altLang="id-ID" sz="2216" b="1" dirty="0"/>
              <a:t>waktu yang tersedia agak terbatas</a:t>
            </a:r>
            <a:r>
              <a:rPr lang="id-ID" altLang="id-ID" sz="2216" dirty="0"/>
              <a:t>. Model proses apa yang paling tepat dipilih PT SysSoftware ? Jelaskan alasan anda.</a:t>
            </a:r>
            <a:endParaRPr lang="en-US" altLang="id-ID" sz="2216" dirty="0"/>
          </a:p>
          <a:p>
            <a:endParaRPr lang="en-US" altLang="id-ID" sz="2216" dirty="0"/>
          </a:p>
        </p:txBody>
      </p:sp>
    </p:spTree>
    <p:extLst>
      <p:ext uri="{BB962C8B-B14F-4D97-AF65-F5344CB8AC3E}">
        <p14:creationId xmlns:p14="http://schemas.microsoft.com/office/powerpoint/2010/main" val="131526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685787" fontAlgn="auto">
              <a:spcAft>
                <a:spcPts val="0"/>
              </a:spcAft>
              <a:defRPr/>
            </a:pPr>
            <a:r>
              <a:rPr lang="en-US" sz="3300" dirty="0" err="1"/>
              <a:t>Kasus</a:t>
            </a:r>
            <a:r>
              <a:rPr lang="en-US" sz="3300" dirty="0"/>
              <a:t> 4</a:t>
            </a:r>
          </a:p>
        </p:txBody>
      </p:sp>
      <p:sp>
        <p:nvSpPr>
          <p:cNvPr id="142339" name="Content Placeholder 2"/>
          <p:cNvSpPr>
            <a:spLocks noGrp="1"/>
          </p:cNvSpPr>
          <p:nvPr>
            <p:ph idx="1"/>
          </p:nvPr>
        </p:nvSpPr>
        <p:spPr bwMode="auto">
          <a:xfrm>
            <a:off x="393540" y="1628800"/>
            <a:ext cx="8330450" cy="4221661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altLang="id-ID" sz="2216" dirty="0"/>
              <a:t>PT </a:t>
            </a:r>
            <a:r>
              <a:rPr lang="en-US" altLang="id-ID" sz="2216" dirty="0" err="1"/>
              <a:t>WebSolution</a:t>
            </a:r>
            <a:r>
              <a:rPr lang="en-US" altLang="id-ID" sz="2216" dirty="0"/>
              <a:t> </a:t>
            </a:r>
            <a:r>
              <a:rPr lang="en-US" altLang="id-ID" sz="2216" dirty="0" err="1"/>
              <a:t>adalah</a:t>
            </a:r>
            <a:r>
              <a:rPr lang="en-US" altLang="id-ID" sz="2216" dirty="0"/>
              <a:t> </a:t>
            </a:r>
            <a:r>
              <a:rPr lang="en-US" altLang="id-ID" sz="2216" dirty="0" err="1"/>
              <a:t>perusahaan</a:t>
            </a:r>
            <a:r>
              <a:rPr lang="en-US" altLang="id-ID" sz="2216" dirty="0"/>
              <a:t> </a:t>
            </a:r>
            <a:r>
              <a:rPr lang="en-US" altLang="id-ID" sz="2216" dirty="0" err="1"/>
              <a:t>pengembang</a:t>
            </a:r>
            <a:r>
              <a:rPr lang="en-US" altLang="id-ID" sz="2216" dirty="0"/>
              <a:t> software yang </a:t>
            </a:r>
            <a:r>
              <a:rPr lang="en-US" altLang="id-ID" sz="2216" dirty="0" err="1"/>
              <a:t>relatif</a:t>
            </a:r>
            <a:r>
              <a:rPr lang="en-US" altLang="id-ID" sz="2216" dirty="0"/>
              <a:t> </a:t>
            </a:r>
            <a:r>
              <a:rPr lang="en-US" altLang="id-ID" sz="2216" dirty="0" err="1"/>
              <a:t>baru</a:t>
            </a:r>
            <a:r>
              <a:rPr lang="en-US" altLang="id-ID" sz="2216" dirty="0"/>
              <a:t> </a:t>
            </a:r>
            <a:r>
              <a:rPr lang="en-US" altLang="id-ID" sz="2216" dirty="0" err="1"/>
              <a:t>berdiri</a:t>
            </a:r>
            <a:r>
              <a:rPr lang="en-US" altLang="id-ID" sz="2216" dirty="0"/>
              <a:t>. </a:t>
            </a:r>
            <a:r>
              <a:rPr lang="en-US" altLang="id-ID" sz="2216" dirty="0" err="1"/>
              <a:t>Anggota</a:t>
            </a:r>
            <a:r>
              <a:rPr lang="en-US" altLang="id-ID" sz="2216" dirty="0"/>
              <a:t> </a:t>
            </a:r>
            <a:r>
              <a:rPr lang="en-US" altLang="id-ID" sz="2216" b="1" dirty="0" err="1"/>
              <a:t>timnya</a:t>
            </a:r>
            <a:r>
              <a:rPr lang="en-US" altLang="id-ID" sz="2216" b="1" dirty="0"/>
              <a:t> pun </a:t>
            </a:r>
            <a:r>
              <a:rPr lang="en-US" altLang="id-ID" sz="2216" b="1" dirty="0" err="1"/>
              <a:t>masih</a:t>
            </a:r>
            <a:r>
              <a:rPr lang="en-US" altLang="id-ID" sz="2216" b="1" dirty="0"/>
              <a:t> </a:t>
            </a:r>
            <a:r>
              <a:rPr lang="en-US" altLang="id-ID" sz="2216" b="1" dirty="0" err="1"/>
              <a:t>terbatas</a:t>
            </a:r>
            <a:r>
              <a:rPr lang="en-US" altLang="id-ID" sz="2216" dirty="0"/>
              <a:t>. </a:t>
            </a:r>
            <a:r>
              <a:rPr lang="en-US" altLang="id-ID" sz="2216" dirty="0" err="1"/>
              <a:t>Meskipun</a:t>
            </a:r>
            <a:r>
              <a:rPr lang="en-US" altLang="id-ID" sz="2216" dirty="0"/>
              <a:t> </a:t>
            </a:r>
            <a:r>
              <a:rPr lang="en-US" altLang="id-ID" sz="2216" dirty="0" err="1"/>
              <a:t>terbatas</a:t>
            </a:r>
            <a:r>
              <a:rPr lang="en-US" altLang="id-ID" sz="2216" dirty="0"/>
              <a:t>, </a:t>
            </a:r>
            <a:r>
              <a:rPr lang="en-US" altLang="id-ID" sz="2216" dirty="0" err="1"/>
              <a:t>setiap</a:t>
            </a:r>
            <a:r>
              <a:rPr lang="en-US" altLang="id-ID" sz="2216" dirty="0"/>
              <a:t> </a:t>
            </a:r>
            <a:r>
              <a:rPr lang="en-US" altLang="id-ID" sz="2216" dirty="0" err="1"/>
              <a:t>anggota</a:t>
            </a:r>
            <a:r>
              <a:rPr lang="en-US" altLang="id-ID" sz="2216" dirty="0"/>
              <a:t> </a:t>
            </a:r>
            <a:r>
              <a:rPr lang="en-US" altLang="id-ID" sz="2216" dirty="0" err="1"/>
              <a:t>adalah</a:t>
            </a:r>
            <a:r>
              <a:rPr lang="en-US" altLang="id-ID" sz="2216" dirty="0"/>
              <a:t> </a:t>
            </a:r>
            <a:r>
              <a:rPr lang="en-US" altLang="id-ID" sz="2216" dirty="0" err="1"/>
              <a:t>individu</a:t>
            </a:r>
            <a:r>
              <a:rPr lang="en-US" altLang="id-ID" sz="2216" dirty="0"/>
              <a:t> yang </a:t>
            </a:r>
            <a:r>
              <a:rPr lang="en-US" altLang="id-ID" sz="2216" dirty="0" err="1"/>
              <a:t>dapat</a:t>
            </a:r>
            <a:r>
              <a:rPr lang="en-US" altLang="id-ID" sz="2216" dirty="0"/>
              <a:t> </a:t>
            </a:r>
            <a:r>
              <a:rPr lang="en-US" altLang="id-ID" sz="2216" dirty="0" err="1"/>
              <a:t>diandalkan</a:t>
            </a:r>
            <a:r>
              <a:rPr lang="en-US" altLang="id-ID" sz="2216" dirty="0"/>
              <a:t>. PT </a:t>
            </a:r>
            <a:r>
              <a:rPr lang="en-US" altLang="id-ID" sz="2216" dirty="0" err="1"/>
              <a:t>ini</a:t>
            </a:r>
            <a:r>
              <a:rPr lang="en-US" altLang="id-ID" sz="2216" dirty="0"/>
              <a:t> </a:t>
            </a:r>
            <a:r>
              <a:rPr lang="en-US" altLang="id-ID" sz="2216" dirty="0" err="1"/>
              <a:t>mempunyai</a:t>
            </a:r>
            <a:r>
              <a:rPr lang="en-US" altLang="id-ID" sz="2216" dirty="0"/>
              <a:t> </a:t>
            </a:r>
            <a:r>
              <a:rPr lang="en-US" altLang="id-ID" sz="2216" dirty="0" err="1"/>
              <a:t>fokus</a:t>
            </a:r>
            <a:r>
              <a:rPr lang="en-US" altLang="id-ID" sz="2216" dirty="0"/>
              <a:t> </a:t>
            </a:r>
            <a:r>
              <a:rPr lang="en-US" altLang="id-ID" sz="2216" dirty="0" err="1"/>
              <a:t>pada</a:t>
            </a:r>
            <a:r>
              <a:rPr lang="en-US" altLang="id-ID" sz="2216" dirty="0"/>
              <a:t> </a:t>
            </a:r>
            <a:r>
              <a:rPr lang="en-US" altLang="id-ID" sz="2216" dirty="0" err="1"/>
              <a:t>pengembangan</a:t>
            </a:r>
            <a:r>
              <a:rPr lang="en-US" altLang="id-ID" sz="2216" dirty="0"/>
              <a:t> </a:t>
            </a:r>
            <a:r>
              <a:rPr lang="en-US" altLang="id-ID" sz="2216" dirty="0" err="1"/>
              <a:t>aplikasi</a:t>
            </a:r>
            <a:r>
              <a:rPr lang="en-US" altLang="id-ID" sz="2216" dirty="0"/>
              <a:t> </a:t>
            </a:r>
            <a:r>
              <a:rPr lang="en-US" altLang="id-ID" sz="2216" dirty="0" err="1"/>
              <a:t>berbasis</a:t>
            </a:r>
            <a:r>
              <a:rPr lang="en-US" altLang="id-ID" sz="2216" dirty="0"/>
              <a:t> web. </a:t>
            </a:r>
            <a:r>
              <a:rPr lang="en-US" altLang="id-ID" sz="2216" dirty="0" err="1"/>
              <a:t>Sebagian</a:t>
            </a:r>
            <a:r>
              <a:rPr lang="en-US" altLang="id-ID" sz="2216" dirty="0"/>
              <a:t> </a:t>
            </a:r>
            <a:r>
              <a:rPr lang="en-US" altLang="id-ID" sz="2216" dirty="0" err="1"/>
              <a:t>besar</a:t>
            </a:r>
            <a:r>
              <a:rPr lang="en-US" altLang="id-ID" sz="2216" dirty="0"/>
              <a:t> </a:t>
            </a:r>
            <a:r>
              <a:rPr lang="en-US" altLang="id-ID" sz="2216" dirty="0" err="1"/>
              <a:t>proyek</a:t>
            </a:r>
            <a:r>
              <a:rPr lang="en-US" altLang="id-ID" sz="2216" dirty="0"/>
              <a:t> yang </a:t>
            </a:r>
            <a:r>
              <a:rPr lang="en-US" altLang="id-ID" sz="2216" dirty="0" err="1"/>
              <a:t>ditangani</a:t>
            </a:r>
            <a:r>
              <a:rPr lang="en-US" altLang="id-ID" sz="2216" dirty="0"/>
              <a:t> </a:t>
            </a:r>
            <a:r>
              <a:rPr lang="en-US" altLang="id-ID" sz="2216" b="1" dirty="0" err="1"/>
              <a:t>harus</a:t>
            </a:r>
            <a:r>
              <a:rPr lang="en-US" altLang="id-ID" sz="2216" b="1" dirty="0"/>
              <a:t> </a:t>
            </a:r>
            <a:r>
              <a:rPr lang="en-US" altLang="id-ID" sz="2216" b="1" dirty="0" err="1"/>
              <a:t>selesai</a:t>
            </a:r>
            <a:r>
              <a:rPr lang="en-US" altLang="id-ID" sz="2216" b="1" dirty="0"/>
              <a:t> </a:t>
            </a:r>
            <a:r>
              <a:rPr lang="en-US" altLang="id-ID" sz="2216" b="1" dirty="0" err="1"/>
              <a:t>dalam</a:t>
            </a:r>
            <a:r>
              <a:rPr lang="en-US" altLang="id-ID" sz="2216" b="1" dirty="0"/>
              <a:t> </a:t>
            </a:r>
            <a:r>
              <a:rPr lang="en-US" altLang="id-ID" sz="2216" b="1" dirty="0" err="1"/>
              <a:t>waktu</a:t>
            </a:r>
            <a:r>
              <a:rPr lang="en-US" altLang="id-ID" sz="2216" b="1" dirty="0"/>
              <a:t> </a:t>
            </a:r>
            <a:r>
              <a:rPr lang="en-US" altLang="id-ID" sz="2216" b="1" dirty="0" err="1"/>
              <a:t>singkat</a:t>
            </a:r>
            <a:r>
              <a:rPr lang="en-US" altLang="id-ID" sz="2216" dirty="0"/>
              <a:t>. </a:t>
            </a:r>
            <a:r>
              <a:rPr lang="en-US" altLang="id-ID" sz="2216" dirty="0" err="1"/>
              <a:t>Karakteristik</a:t>
            </a:r>
            <a:r>
              <a:rPr lang="en-US" altLang="id-ID" sz="2216" dirty="0"/>
              <a:t> </a:t>
            </a:r>
            <a:r>
              <a:rPr lang="en-US" altLang="id-ID" sz="2216" b="1" dirty="0" err="1"/>
              <a:t>konten</a:t>
            </a:r>
            <a:r>
              <a:rPr lang="en-US" altLang="id-ID" sz="2216" b="1" dirty="0"/>
              <a:t> </a:t>
            </a:r>
            <a:r>
              <a:rPr lang="en-US" altLang="id-ID" sz="2216" b="1" dirty="0" err="1"/>
              <a:t>aplikasi</a:t>
            </a:r>
            <a:r>
              <a:rPr lang="en-US" altLang="id-ID" sz="2216" b="1" dirty="0"/>
              <a:t> yang </a:t>
            </a:r>
            <a:r>
              <a:rPr lang="en-US" altLang="id-ID" sz="2216" b="1" dirty="0" err="1"/>
              <a:t>sering</a:t>
            </a:r>
            <a:r>
              <a:rPr lang="en-US" altLang="id-ID" sz="2216" b="1" dirty="0"/>
              <a:t> </a:t>
            </a:r>
            <a:r>
              <a:rPr lang="en-US" altLang="id-ID" sz="2216" b="1" dirty="0" err="1"/>
              <a:t>sering</a:t>
            </a:r>
            <a:r>
              <a:rPr lang="en-US" altLang="id-ID" sz="2216" b="1" dirty="0"/>
              <a:t> </a:t>
            </a:r>
            <a:r>
              <a:rPr lang="en-US" altLang="id-ID" sz="2216" b="1" dirty="0" err="1"/>
              <a:t>berubah</a:t>
            </a:r>
            <a:r>
              <a:rPr lang="en-US" altLang="id-ID" sz="2216" b="1" dirty="0"/>
              <a:t> </a:t>
            </a:r>
            <a:r>
              <a:rPr lang="en-US" altLang="id-ID" sz="2216" dirty="0" err="1"/>
              <a:t>menuntut</a:t>
            </a:r>
            <a:r>
              <a:rPr lang="en-US" altLang="id-ID" sz="2216" dirty="0"/>
              <a:t> developer </a:t>
            </a:r>
            <a:r>
              <a:rPr lang="en-US" altLang="id-ID" sz="2216" dirty="0" err="1"/>
              <a:t>ini</a:t>
            </a:r>
            <a:r>
              <a:rPr lang="en-US" altLang="id-ID" sz="2216" dirty="0"/>
              <a:t> </a:t>
            </a:r>
            <a:r>
              <a:rPr lang="en-US" altLang="id-ID" sz="2216" dirty="0" err="1"/>
              <a:t>untuk</a:t>
            </a:r>
            <a:r>
              <a:rPr lang="en-US" altLang="id-ID" sz="2216" dirty="0"/>
              <a:t> </a:t>
            </a:r>
            <a:r>
              <a:rPr lang="en-US" altLang="id-ID" sz="2216" dirty="0" err="1"/>
              <a:t>terus</a:t>
            </a:r>
            <a:r>
              <a:rPr lang="en-US" altLang="id-ID" sz="2216" dirty="0"/>
              <a:t> </a:t>
            </a:r>
            <a:r>
              <a:rPr lang="en-US" altLang="id-ID" sz="2216" dirty="0" err="1"/>
              <a:t>menerus</a:t>
            </a:r>
            <a:r>
              <a:rPr lang="en-US" altLang="id-ID" sz="2216" dirty="0"/>
              <a:t> me-maintain </a:t>
            </a:r>
            <a:r>
              <a:rPr lang="en-US" altLang="id-ID" sz="2216" dirty="0" err="1"/>
              <a:t>aplikasi</a:t>
            </a:r>
            <a:r>
              <a:rPr lang="en-US" altLang="id-ID" sz="2216" dirty="0"/>
              <a:t> yang </a:t>
            </a:r>
            <a:r>
              <a:rPr lang="en-US" altLang="id-ID" sz="2216" dirty="0" err="1"/>
              <a:t>telah</a:t>
            </a:r>
            <a:r>
              <a:rPr lang="en-US" altLang="id-ID" sz="2216" dirty="0"/>
              <a:t> </a:t>
            </a:r>
            <a:r>
              <a:rPr lang="en-US" altLang="id-ID" sz="2216" dirty="0" err="1"/>
              <a:t>dibuatnya</a:t>
            </a:r>
            <a:r>
              <a:rPr lang="en-US" altLang="id-ID" sz="2216" dirty="0"/>
              <a:t>. </a:t>
            </a:r>
            <a:r>
              <a:rPr lang="en-US" altLang="id-ID" sz="2216" dirty="0" err="1"/>
              <a:t>Menurut</a:t>
            </a:r>
            <a:r>
              <a:rPr lang="en-US" altLang="id-ID" sz="2216" dirty="0"/>
              <a:t> </a:t>
            </a:r>
            <a:r>
              <a:rPr lang="en-US" altLang="id-ID" sz="2216" dirty="0" err="1"/>
              <a:t>anda</a:t>
            </a:r>
            <a:r>
              <a:rPr lang="en-US" altLang="id-ID" sz="2216" dirty="0"/>
              <a:t>, model proses </a:t>
            </a:r>
            <a:r>
              <a:rPr lang="en-US" altLang="id-ID" sz="2216" dirty="0" err="1"/>
              <a:t>apa</a:t>
            </a:r>
            <a:r>
              <a:rPr lang="en-US" altLang="id-ID" sz="2216" dirty="0"/>
              <a:t> yang paling </a:t>
            </a:r>
            <a:r>
              <a:rPr lang="en-US" altLang="id-ID" sz="2216" dirty="0" err="1"/>
              <a:t>tepat</a:t>
            </a:r>
            <a:r>
              <a:rPr lang="en-US" altLang="id-ID" sz="2216" dirty="0"/>
              <a:t> </a:t>
            </a:r>
            <a:r>
              <a:rPr lang="en-US" altLang="id-ID" sz="2216" dirty="0" err="1"/>
              <a:t>dipilih</a:t>
            </a:r>
            <a:r>
              <a:rPr lang="en-US" altLang="id-ID" sz="2216" dirty="0"/>
              <a:t>?</a:t>
            </a:r>
          </a:p>
          <a:p>
            <a:endParaRPr lang="en-US" altLang="id-ID" sz="2586" dirty="0"/>
          </a:p>
        </p:txBody>
      </p:sp>
    </p:spTree>
    <p:extLst>
      <p:ext uri="{BB962C8B-B14F-4D97-AF65-F5344CB8AC3E}">
        <p14:creationId xmlns:p14="http://schemas.microsoft.com/office/powerpoint/2010/main" val="278643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686040" indent="-263862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055446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477625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1899803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321982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744160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166339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588517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EFE1129D-927E-4D77-B606-7044158CAB62}" type="slidenum">
              <a:rPr lang="en-US" altLang="id-ID" sz="1108">
                <a:solidFill>
                  <a:srgbClr val="898989"/>
                </a:solidFill>
                <a:latin typeface="Times New Roman" panose="02020603050405020304" pitchFamily="18" charset="0"/>
              </a:rPr>
              <a:pPr/>
              <a:t>5</a:t>
            </a:fld>
            <a:endParaRPr lang="en-US" altLang="id-ID" sz="1108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493" y="1340768"/>
            <a:ext cx="8229307" cy="4176464"/>
          </a:xfrm>
        </p:spPr>
        <p:txBody>
          <a:bodyPr/>
          <a:lstStyle/>
          <a:p>
            <a:pPr marL="171447" indent="-171447" defTabSz="685787" fontAlgn="auto">
              <a:spcBef>
                <a:spcPts val="750"/>
              </a:spcBef>
              <a:spcAft>
                <a:spcPts val="0"/>
              </a:spcAft>
              <a:defRPr/>
            </a:pPr>
            <a:r>
              <a:rPr lang="id-ID" sz="2955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Dua kelemahan utama dari metodologi berbasis pengembangan waterfall adalah:</a:t>
            </a:r>
          </a:p>
          <a:p>
            <a:pPr marL="692150" lvl="1" indent="-292100" defTabSz="685787" fontAlgn="auto">
              <a:spcBef>
                <a:spcPts val="750"/>
              </a:spcBef>
              <a:spcAft>
                <a:spcPts val="0"/>
              </a:spcAft>
              <a:defRPr/>
            </a:pPr>
            <a:r>
              <a:rPr lang="id-ID" sz="2400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Desain harus benar-benar ditentukan sebelum pemrograman dimulai.</a:t>
            </a:r>
            <a:endParaRPr lang="en-US" sz="2400" dirty="0" smtClean="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92150" lvl="1" indent="-292100" defTabSz="685787" fontAlgn="auto">
              <a:spcBef>
                <a:spcPts val="750"/>
              </a:spcBef>
              <a:spcAft>
                <a:spcPts val="0"/>
              </a:spcAft>
              <a:defRPr/>
            </a:pPr>
            <a:r>
              <a:rPr lang="en-US" sz="2400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Membutuhkan</a:t>
            </a:r>
            <a:r>
              <a:rPr lang="id-ID" sz="2400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waktu yang lama antara penyelesaian proposal sistem dalam tahap analisis dan pengiriman sistem.</a:t>
            </a:r>
          </a:p>
          <a:p>
            <a:pPr marL="171447" indent="-171447" defTabSz="685787" fontAlgn="auto">
              <a:spcBef>
                <a:spcPts val="750"/>
              </a:spcBef>
              <a:spcAft>
                <a:spcPts val="0"/>
              </a:spcAft>
              <a:defRPr/>
            </a:pPr>
            <a:endParaRPr lang="en-US" sz="2100" dirty="0">
              <a:solidFill>
                <a:srgbClr val="FFFF00"/>
              </a:solidFill>
            </a:endParaRP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1317594" y="5891635"/>
            <a:ext cx="6083717" cy="43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8">
                <a:latin typeface="Arial" panose="020B0604020202020204" pitchFamily="34" charset="0"/>
              </a:rPr>
              <a:t>Power point Presentation for Dennis, Wixom, &amp; Roth System Analysis and Design, 3</a:t>
            </a:r>
            <a:r>
              <a:rPr lang="en-US" altLang="id-ID" sz="1108" baseline="30000">
                <a:latin typeface="Arial" panose="020B0604020202020204" pitchFamily="34" charset="0"/>
              </a:rPr>
              <a:t>rd</a:t>
            </a:r>
            <a:r>
              <a:rPr lang="en-US" altLang="id-ID" sz="1108">
                <a:latin typeface="Arial" panose="020B0604020202020204" pitchFamily="34" charset="0"/>
              </a:rPr>
              <a:t> Edition </a:t>
            </a:r>
          </a:p>
          <a:p>
            <a:pPr algn="ctr" eaLnBrk="1" hangingPunct="1"/>
            <a:r>
              <a:rPr lang="en-US" altLang="id-ID" sz="1108">
                <a:latin typeface="Arial" panose="020B0604020202020204" pitchFamily="34" charset="0"/>
              </a:rPr>
              <a:t>Copyright2006©John Wiley &amp; Sons.Inc</a:t>
            </a:r>
          </a:p>
        </p:txBody>
      </p:sp>
    </p:spTree>
    <p:extLst>
      <p:ext uri="{BB962C8B-B14F-4D97-AF65-F5344CB8AC3E}">
        <p14:creationId xmlns:p14="http://schemas.microsoft.com/office/powerpoint/2010/main" val="87050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686040" indent="-263862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055446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477625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1899803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321982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744160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166339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588517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6A15B281-38E5-4ADE-A431-62C858360D89}" type="slidenum">
              <a:rPr lang="en-US" altLang="id-ID" sz="1108">
                <a:solidFill>
                  <a:srgbClr val="898989"/>
                </a:solidFill>
                <a:latin typeface="Times New Roman" panose="02020603050405020304" pitchFamily="18" charset="0"/>
              </a:rPr>
              <a:pPr/>
              <a:t>6</a:t>
            </a:fld>
            <a:endParaRPr lang="en-US" altLang="id-ID" sz="1108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" y="614560"/>
            <a:ext cx="8229307" cy="63324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id-ID" sz="2586"/>
              <a:t>Waterfall Development-based Methodology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916832"/>
            <a:ext cx="8717900" cy="169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97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685787" fontAlgn="auto">
              <a:spcAft>
                <a:spcPts val="0"/>
              </a:spcAft>
              <a:defRPr/>
            </a:pPr>
            <a:r>
              <a:rPr lang="id-ID" sz="3300" dirty="0"/>
              <a:t>Varian Waterfall – V Model</a:t>
            </a:r>
          </a:p>
        </p:txBody>
      </p:sp>
      <p:pic>
        <p:nvPicPr>
          <p:cNvPr id="66563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838" y="1351881"/>
            <a:ext cx="4323314" cy="4500177"/>
          </a:xfrm>
        </p:spPr>
      </p:pic>
    </p:spTree>
    <p:extLst>
      <p:ext uri="{BB962C8B-B14F-4D97-AF65-F5344CB8AC3E}">
        <p14:creationId xmlns:p14="http://schemas.microsoft.com/office/powerpoint/2010/main" val="124670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waterfall</a:t>
            </a:r>
            <a:endParaRPr lang="en-US" dirty="0"/>
          </a:p>
        </p:txBody>
      </p:sp>
      <p:pic>
        <p:nvPicPr>
          <p:cNvPr id="4" name="Content Placeholder 3" descr="waterfall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524000"/>
            <a:ext cx="8458200" cy="4876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686040" indent="-263862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055446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477625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1899803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321982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744160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166339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588517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55262ECD-29E1-4615-BEE9-89C881B66343}" type="slidenum">
              <a:rPr lang="en-US" altLang="id-ID" sz="1108">
                <a:solidFill>
                  <a:srgbClr val="898989"/>
                </a:solidFill>
                <a:latin typeface="Times New Roman" panose="02020603050405020304" pitchFamily="18" charset="0"/>
              </a:rPr>
              <a:pPr/>
              <a:t>9</a:t>
            </a:fld>
            <a:endParaRPr lang="en-US" altLang="id-ID" sz="1108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86" name="Title 1"/>
          <p:cNvSpPr>
            <a:spLocks noGrp="1"/>
          </p:cNvSpPr>
          <p:nvPr>
            <p:ph type="title" idx="4294967295"/>
          </p:nvPr>
        </p:nvSpPr>
        <p:spPr>
          <a:xfrm>
            <a:off x="533572" y="381977"/>
            <a:ext cx="7545740" cy="1266498"/>
          </a:xfrm>
        </p:spPr>
        <p:txBody>
          <a:bodyPr/>
          <a:lstStyle/>
          <a:p>
            <a:pPr defTabSz="685787" fontAlgn="auto">
              <a:spcAft>
                <a:spcPts val="0"/>
              </a:spcAft>
              <a:defRPr/>
            </a:pPr>
            <a:r>
              <a:rPr lang="en-US" sz="33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Masalah</a:t>
            </a:r>
            <a:r>
              <a:rPr 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Model Waterfall</a:t>
            </a:r>
          </a:p>
        </p:txBody>
      </p:sp>
      <p:sp>
        <p:nvSpPr>
          <p:cNvPr id="67588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395536" y="1648475"/>
            <a:ext cx="8610429" cy="43659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id-ID" sz="24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Pembagian</a:t>
            </a:r>
            <a:r>
              <a:rPr lang="en-US" altLang="id-ID" sz="2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id-ID" sz="24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tidak</a:t>
            </a:r>
            <a:r>
              <a:rPr lang="en-US" altLang="id-ID" sz="2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fleksibel</a:t>
            </a:r>
            <a:r>
              <a:rPr lang="en-US" altLang="id-ID" sz="2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dari</a:t>
            </a:r>
            <a:r>
              <a:rPr lang="en-US" altLang="id-ID" sz="2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proyek</a:t>
            </a:r>
            <a:r>
              <a:rPr lang="en-US" altLang="id-ID" sz="2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</a:t>
            </a:r>
            <a:r>
              <a:rPr lang="en-US" altLang="id-ID" sz="2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altLang="id-ID" sz="2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langkah-langkah</a:t>
            </a:r>
            <a:r>
              <a:rPr lang="en-US" altLang="id-ID" sz="2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id-ID" sz="24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berbeda</a:t>
            </a:r>
            <a:r>
              <a:rPr lang="en-US" altLang="id-ID" sz="2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membuat</a:t>
            </a:r>
            <a:r>
              <a:rPr lang="en-US" altLang="id-ID" sz="2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altLang="id-ID" sz="24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dia</a:t>
            </a:r>
            <a:r>
              <a:rPr lang="en-US" altLang="id-ID" sz="2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sulit</a:t>
            </a:r>
            <a:r>
              <a:rPr lang="en-US" altLang="id-ID" sz="2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altLang="id-ID" sz="2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merespon</a:t>
            </a:r>
            <a:r>
              <a:rPr lang="en-US" altLang="id-ID" sz="2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perubahan</a:t>
            </a:r>
            <a:r>
              <a:rPr lang="en-US" altLang="id-ID" sz="2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perubahan</a:t>
            </a:r>
            <a:r>
              <a:rPr lang="en-US" altLang="id-ID" sz="2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kebutuhan</a:t>
            </a:r>
            <a:r>
              <a:rPr lang="en-US" altLang="id-ID" sz="2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customer</a:t>
            </a:r>
          </a:p>
          <a:p>
            <a:r>
              <a:rPr lang="en-US" altLang="id-ID" sz="2400" dirty="0" err="1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Oleh</a:t>
            </a:r>
            <a:r>
              <a:rPr lang="en-US" altLang="id-ID" sz="2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sebab</a:t>
            </a:r>
            <a:r>
              <a:rPr lang="en-US" altLang="id-ID" sz="2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itu</a:t>
            </a:r>
            <a:r>
              <a:rPr lang="en-US" altLang="id-ID" sz="2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model </a:t>
            </a:r>
            <a:r>
              <a:rPr lang="en-US" altLang="id-ID" sz="2400" dirty="0" err="1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</a:t>
            </a:r>
            <a:r>
              <a:rPr lang="en-US" altLang="id-ID" sz="2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hanya</a:t>
            </a:r>
            <a:r>
              <a:rPr lang="en-US" altLang="id-ID" sz="2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sesuai</a:t>
            </a:r>
            <a:r>
              <a:rPr lang="en-US" altLang="id-ID" sz="2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bila</a:t>
            </a:r>
            <a:r>
              <a:rPr lang="en-US" altLang="id-ID" sz="2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kebutuhan</a:t>
            </a:r>
            <a:r>
              <a:rPr lang="en-US" altLang="id-ID" sz="2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dimengerti</a:t>
            </a:r>
            <a:r>
              <a:rPr lang="en-US" altLang="id-ID" sz="2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altLang="id-ID" sz="2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baik</a:t>
            </a:r>
            <a:r>
              <a:rPr lang="en-US" altLang="id-ID" sz="2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sz="2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perubahan</a:t>
            </a:r>
            <a:r>
              <a:rPr lang="en-US" altLang="id-ID" sz="2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akan</a:t>
            </a:r>
            <a:r>
              <a:rPr lang="en-US" altLang="id-ID" sz="2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menjadi</a:t>
            </a:r>
            <a:r>
              <a:rPr lang="en-US" altLang="id-ID" sz="2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mudah</a:t>
            </a:r>
            <a:r>
              <a:rPr lang="en-US" altLang="id-ID" sz="2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selama</a:t>
            </a:r>
            <a:r>
              <a:rPr lang="en-US" altLang="id-ID" sz="2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proses </a:t>
            </a:r>
            <a:r>
              <a:rPr lang="en-US" altLang="id-ID" sz="2400" dirty="0" err="1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perancangan</a:t>
            </a:r>
            <a:endParaRPr lang="en-US" altLang="id-ID" sz="2400" dirty="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id-ID" sz="24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Beberapa</a:t>
            </a:r>
            <a:r>
              <a:rPr lang="en-US" altLang="id-ID" sz="2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</a:t>
            </a:r>
            <a:r>
              <a:rPr lang="en-US" altLang="id-ID" sz="2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mempunyai</a:t>
            </a:r>
            <a:r>
              <a:rPr lang="en-US" altLang="id-ID" sz="2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kebutuhan</a:t>
            </a:r>
            <a:r>
              <a:rPr lang="en-US" altLang="id-ID" sz="2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id-ID" sz="24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stabil</a:t>
            </a:r>
            <a:r>
              <a:rPr lang="en-US" altLang="id-ID" sz="2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altLang="id-ID" sz="24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id-ID" sz="2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Model </a:t>
            </a:r>
            <a:r>
              <a:rPr lang="en-US" altLang="id-ID" sz="2400" dirty="0" err="1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</a:t>
            </a:r>
            <a:r>
              <a:rPr lang="en-US" altLang="id-ID" sz="2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sebagian</a:t>
            </a:r>
            <a:r>
              <a:rPr lang="en-US" altLang="id-ID" sz="2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besar</a:t>
            </a:r>
            <a:r>
              <a:rPr lang="en-US" altLang="id-ID" sz="2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digunakan</a:t>
            </a:r>
            <a:r>
              <a:rPr lang="en-US" altLang="id-ID" sz="2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altLang="id-ID" sz="2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proyek</a:t>
            </a:r>
            <a:r>
              <a:rPr lang="en-US" altLang="id-ID" sz="2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</a:t>
            </a:r>
            <a:r>
              <a:rPr lang="en-US" altLang="id-ID" sz="2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id-ID" sz="24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besar</a:t>
            </a:r>
            <a:r>
              <a:rPr lang="en-US" altLang="id-ID" sz="2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dimana</a:t>
            </a:r>
            <a:r>
              <a:rPr lang="en-US" altLang="id-ID" sz="2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</a:t>
            </a:r>
            <a:r>
              <a:rPr lang="en-US" altLang="id-ID" sz="2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</a:t>
            </a:r>
            <a:r>
              <a:rPr lang="en-US" altLang="id-ID" sz="2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dikembangkan</a:t>
            </a:r>
            <a:r>
              <a:rPr lang="en-US" altLang="id-ID" sz="2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pada</a:t>
            </a:r>
            <a:r>
              <a:rPr lang="en-US" altLang="id-ID" sz="2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beberapa</a:t>
            </a:r>
            <a:r>
              <a:rPr lang="en-US" altLang="id-ID" sz="2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sisi</a:t>
            </a:r>
            <a:r>
              <a:rPr lang="en-US" altLang="id-ID" sz="2400" dirty="0" smtClean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altLang="id-ID" sz="2400" dirty="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altLang="id-ID" sz="24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67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slideRP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templateRPL</Template>
  <TotalTime>20974</TotalTime>
  <Words>1777</Words>
  <Application>Microsoft Office PowerPoint</Application>
  <PresentationFormat>On-screen Show (4:3)</PresentationFormat>
  <Paragraphs>248</Paragraphs>
  <Slides>45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Arial</vt:lpstr>
      <vt:lpstr>Calibri</vt:lpstr>
      <vt:lpstr>Tahoma</vt:lpstr>
      <vt:lpstr>Times New Roman</vt:lpstr>
      <vt:lpstr>Wingdings</vt:lpstr>
      <vt:lpstr>templateslideRPL</vt:lpstr>
      <vt:lpstr>Topic </vt:lpstr>
      <vt:lpstr>Draft - Software Process  </vt:lpstr>
      <vt:lpstr>PROCESS MODEL</vt:lpstr>
      <vt:lpstr>Waterfall Model/ Classic life cycle</vt:lpstr>
      <vt:lpstr>PowerPoint Presentation</vt:lpstr>
      <vt:lpstr>Waterfall Development-based Methodology</vt:lpstr>
      <vt:lpstr>Varian Waterfall – V Model</vt:lpstr>
      <vt:lpstr>waterfall</vt:lpstr>
      <vt:lpstr>Masalah Model Waterfall</vt:lpstr>
      <vt:lpstr>PowerPoint Presentation</vt:lpstr>
      <vt:lpstr>Increment Process Model</vt:lpstr>
      <vt:lpstr>The Evolutionary Model : Prototyping</vt:lpstr>
      <vt:lpstr>Prototyping </vt:lpstr>
      <vt:lpstr>Advantage vs Disadvantage</vt:lpstr>
      <vt:lpstr>Prototyping-based Methodology</vt:lpstr>
      <vt:lpstr>Throwaway Prototyping</vt:lpstr>
      <vt:lpstr>Throwaway Prototyping-based Methodology</vt:lpstr>
      <vt:lpstr>The Evolutionary : Spiral Model</vt:lpstr>
      <vt:lpstr>Spiral model</vt:lpstr>
      <vt:lpstr>Evolutionary Models - Spiral Model</vt:lpstr>
      <vt:lpstr>Spiral Model - The Lifecycle of SW Product</vt:lpstr>
      <vt:lpstr>Spiral Model - Characteristics</vt:lpstr>
      <vt:lpstr>Component Assembly Model</vt:lpstr>
      <vt:lpstr>The Concurrent Proses Model</vt:lpstr>
      <vt:lpstr>Category III of the System Development Methodology:  Agile Development</vt:lpstr>
      <vt:lpstr>Extreme Programming (XP)</vt:lpstr>
      <vt:lpstr>PowerPoint Presentation</vt:lpstr>
      <vt:lpstr>An Extreme Programming-based Methodology</vt:lpstr>
      <vt:lpstr>PowerPoint Presentation</vt:lpstr>
      <vt:lpstr>Selecting the Appropriate Development Methodology</vt:lpstr>
      <vt:lpstr>Criteria for Selecting a Methodology</vt:lpstr>
      <vt:lpstr>*Clarity of User Requirements </vt:lpstr>
      <vt:lpstr>Familiarity with Technology</vt:lpstr>
      <vt:lpstr>System Complexity</vt:lpstr>
      <vt:lpstr>System Reliability</vt:lpstr>
      <vt:lpstr>Short Time Schedules</vt:lpstr>
      <vt:lpstr>Schedule Visibility</vt:lpstr>
      <vt:lpstr>An Agile View of Process  </vt:lpstr>
      <vt:lpstr>Project Team Skills and Rules</vt:lpstr>
      <vt:lpstr>Project Team Roles</vt:lpstr>
      <vt:lpstr>Summary</vt:lpstr>
      <vt:lpstr>Kasus - 1</vt:lpstr>
      <vt:lpstr>Kasus 2</vt:lpstr>
      <vt:lpstr>Kasus 3</vt:lpstr>
      <vt:lpstr>Kasus 4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Ayu Pertiwi</dc:creator>
  <cp:lastModifiedBy>WINDOWS</cp:lastModifiedBy>
  <cp:revision>46</cp:revision>
  <dcterms:created xsi:type="dcterms:W3CDTF">2016-02-11T06:44:33Z</dcterms:created>
  <dcterms:modified xsi:type="dcterms:W3CDTF">2018-03-21T10:44:06Z</dcterms:modified>
</cp:coreProperties>
</file>