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8"/>
  </p:notesMasterIdLst>
  <p:sldIdLst>
    <p:sldId id="256" r:id="rId2"/>
    <p:sldId id="431" r:id="rId3"/>
    <p:sldId id="459" r:id="rId4"/>
    <p:sldId id="456" r:id="rId5"/>
    <p:sldId id="454" r:id="rId6"/>
    <p:sldId id="455" r:id="rId7"/>
    <p:sldId id="457" r:id="rId8"/>
    <p:sldId id="445" r:id="rId9"/>
    <p:sldId id="446" r:id="rId10"/>
    <p:sldId id="443" r:id="rId11"/>
    <p:sldId id="460" r:id="rId12"/>
    <p:sldId id="442" r:id="rId13"/>
    <p:sldId id="444" r:id="rId14"/>
    <p:sldId id="448" r:id="rId15"/>
    <p:sldId id="447" r:id="rId16"/>
    <p:sldId id="449" r:id="rId17"/>
    <p:sldId id="450" r:id="rId18"/>
    <p:sldId id="451" r:id="rId19"/>
    <p:sldId id="452" r:id="rId20"/>
    <p:sldId id="461" r:id="rId21"/>
    <p:sldId id="458" r:id="rId22"/>
    <p:sldId id="432" r:id="rId23"/>
    <p:sldId id="441" r:id="rId24"/>
    <p:sldId id="462" r:id="rId25"/>
    <p:sldId id="436" r:id="rId26"/>
    <p:sldId id="437" r:id="rId27"/>
    <p:sldId id="463" r:id="rId28"/>
    <p:sldId id="464" r:id="rId29"/>
    <p:sldId id="465" r:id="rId30"/>
    <p:sldId id="435" r:id="rId31"/>
    <p:sldId id="439" r:id="rId32"/>
    <p:sldId id="440" r:id="rId33"/>
    <p:sldId id="466" r:id="rId34"/>
    <p:sldId id="438" r:id="rId35"/>
    <p:sldId id="467" r:id="rId36"/>
    <p:sldId id="314" r:id="rId37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648B48C-F1AF-42DF-8973-412E68F1BE8E}">
          <p14:sldIdLst>
            <p14:sldId id="256"/>
            <p14:sldId id="431"/>
            <p14:sldId id="459"/>
            <p14:sldId id="456"/>
            <p14:sldId id="454"/>
            <p14:sldId id="455"/>
            <p14:sldId id="457"/>
            <p14:sldId id="445"/>
            <p14:sldId id="446"/>
            <p14:sldId id="443"/>
            <p14:sldId id="460"/>
            <p14:sldId id="442"/>
            <p14:sldId id="444"/>
            <p14:sldId id="448"/>
            <p14:sldId id="447"/>
            <p14:sldId id="449"/>
            <p14:sldId id="450"/>
            <p14:sldId id="451"/>
            <p14:sldId id="452"/>
            <p14:sldId id="461"/>
            <p14:sldId id="458"/>
            <p14:sldId id="432"/>
            <p14:sldId id="441"/>
            <p14:sldId id="462"/>
            <p14:sldId id="436"/>
            <p14:sldId id="437"/>
          </p14:sldIdLst>
        </p14:section>
        <p14:section name="Untitled Section" id="{E265D50F-F6FB-4EE2-95F2-E1CDDE4BF887}">
          <p14:sldIdLst>
            <p14:sldId id="463"/>
            <p14:sldId id="464"/>
            <p14:sldId id="465"/>
            <p14:sldId id="435"/>
            <p14:sldId id="439"/>
            <p14:sldId id="440"/>
            <p14:sldId id="466"/>
            <p14:sldId id="438"/>
            <p14:sldId id="467"/>
            <p14:sldId id="31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49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000"/>
    <a:srgbClr val="06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434" autoAdjust="0"/>
  </p:normalViewPr>
  <p:slideViewPr>
    <p:cSldViewPr>
      <p:cViewPr varScale="1">
        <p:scale>
          <a:sx n="63" d="100"/>
          <a:sy n="63" d="100"/>
        </p:scale>
        <p:origin x="-1386" y="-108"/>
      </p:cViewPr>
      <p:guideLst>
        <p:guide orient="horz" pos="249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DB9C143-4CB7-4BEC-BC67-4D1A67A24167}" type="datetimeFigureOut">
              <a:rPr lang="en-US"/>
              <a:pPr>
                <a:defRPr/>
              </a:pPr>
              <a:t>9/25/2017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92B6D12-D048-4764-B75A-A2AA7EC2F0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2176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pitchFamily="34" charset="-127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pitchFamily="34" charset="-127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pitchFamily="34" charset="-127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pitchFamily="34" charset="-127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pitchFamily="34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7A98DC-ECAE-4477-8AF3-7214B78F5ECD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02489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2B6D12-D048-4764-B75A-A2AA7EC2F0E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220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FF0475-249B-4FB2-B078-137DB0C19456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16421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3688DF-2937-4BC5-AD9A-7410CA039E96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4274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209882-25F5-4612-86EA-00E407E28F9E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39251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6B1683-D3BF-4912-95D1-E799C6D23725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26769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811AA2-0CB4-4A94-A6E0-A81AFA49C529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10415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EC75BF-62C7-467E-94D5-167C7C4654EF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18489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7869A4-3A71-4939-8AED-2427AB010124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35087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14F5CD-F4AB-47A9-ABA0-E1A4982B96CF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34198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C522ED-E8D0-4100-800A-89136BDEA5BB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2187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257300" y="1727200"/>
            <a:ext cx="6629400" cy="838200"/>
            <a:chOff x="792" y="1872"/>
            <a:chExt cx="4176" cy="5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792" y="1927"/>
              <a:ext cx="4176" cy="396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9pPr>
            </a:lstStyle>
            <a:p>
              <a:pPr eaLnBrk="1" hangingPunct="1">
                <a:defRPr/>
              </a:pPr>
              <a:endParaRPr lang="en-US" dirty="0" smtClean="0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white">
            <a:xfrm>
              <a:off x="1008" y="1872"/>
              <a:ext cx="3744" cy="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Gulim" panose="020B0600000101010101" pitchFamily="34" charset="-127"/>
                </a:defRPr>
              </a:lvl9pPr>
            </a:lstStyle>
            <a:p>
              <a:pPr eaLnBrk="1" hangingPunct="1">
                <a:defRPr/>
              </a:pPr>
              <a:endParaRPr lang="en-US" dirty="0" smtClean="0"/>
            </a:p>
          </p:txBody>
        </p:sp>
      </p:grp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9pPr>
          </a:lstStyle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white">
          <a:xfrm>
            <a:off x="193675" y="152400"/>
            <a:ext cx="873918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id-ID" altLang="ko-KR" sz="40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Jaringan Komputer</a:t>
            </a:r>
            <a:endParaRPr lang="en-US" altLang="ko-KR" sz="4000" b="1" i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0" y="6540500"/>
            <a:ext cx="9144000" cy="317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9pPr>
          </a:lstStyle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6540500"/>
            <a:ext cx="23622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9pPr>
          </a:lstStyle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6216650" y="6543675"/>
            <a:ext cx="2819400" cy="3063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id-ID" altLang="ko-KR" sz="1400" b="1" dirty="0" smtClean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Fasilkom</a:t>
            </a:r>
            <a:r>
              <a:rPr lang="en-US" altLang="ko-KR" sz="1400" b="1" dirty="0" smtClean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|| </a:t>
            </a:r>
            <a:fld id="{FE1186D1-2406-4606-B071-5F7DBF012716}" type="datetime1">
              <a:rPr lang="en-US" sz="14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pPr algn="r" eaLnBrk="1" hangingPunct="1">
                <a:spcBef>
                  <a:spcPct val="50000"/>
                </a:spcBef>
                <a:defRPr/>
              </a:pPr>
              <a:t>9/25/2017</a:t>
            </a:fld>
            <a:endParaRPr lang="en-US" altLang="ko-KR" sz="1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107950" y="6540500"/>
            <a:ext cx="2254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>
              <a:defRPr/>
            </a:pPr>
            <a:r>
              <a:rPr lang="id-ID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adhitya@dsn.dinus.ac.id</a:t>
            </a:r>
            <a:endParaRPr lang="en-US" sz="1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600200" y="1485528"/>
            <a:ext cx="5943600" cy="129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en-US" altLang="ko-KR" noProof="0" dirty="0" smtClean="0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93504"/>
            <a:ext cx="7315200" cy="1371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600" b="1"/>
            </a:lvl1pPr>
          </a:lstStyle>
          <a:p>
            <a:pPr lvl="0"/>
            <a:r>
              <a:rPr lang="en-US" altLang="ko-KR" noProof="0" smtClean="0"/>
              <a:t>Click to edit Master subtitle style</a:t>
            </a:r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3C938-546E-48E2-9190-7D7208BFB033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442692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CAE25-2B7C-4ADA-A5CC-FB8DD1E265DB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02218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285750"/>
            <a:ext cx="2038350" cy="5886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85750"/>
            <a:ext cx="5962650" cy="5886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81075-56AC-4B8B-922E-BDD895266D23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618936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5750"/>
            <a:ext cx="7010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447800"/>
            <a:ext cx="8153400" cy="4724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10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B5DCD-8F0E-4DC5-B757-768B8767FF8A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421450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33400" y="285750"/>
            <a:ext cx="7010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40005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447800"/>
            <a:ext cx="40005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3400" y="3886200"/>
            <a:ext cx="40005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886200"/>
            <a:ext cx="40005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2EBD4-BDF1-4441-BA71-FB9D95E3ABD2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224643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3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339975" y="6553200"/>
            <a:ext cx="5334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B5DEE-080F-41AC-B47A-BA6301A8710B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533400" y="116632"/>
            <a:ext cx="7134944" cy="100811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2858743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048FF-6C5F-443E-A495-B6A9FF84BDB1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033840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4000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447800"/>
            <a:ext cx="4000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5267B-CC70-4483-9F46-669822038446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995805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55A2B-EB45-4CF1-BE91-A3A7B5B365B8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402126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5DA9F-543D-473F-B6F1-628105F5A990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572283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8D13B-D4A6-4A02-92D7-27B24EF1C43A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283939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8FD65-0418-4B0F-9983-99D40FE3A9F8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354968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7F7B3-364B-4496-BA94-12EAEFF4B3C8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250015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026"/>
          <p:cNvSpPr>
            <a:spLocks noChangeShapeType="1"/>
          </p:cNvSpPr>
          <p:nvPr/>
        </p:nvSpPr>
        <p:spPr bwMode="ltGray">
          <a:xfrm>
            <a:off x="533400" y="1143000"/>
            <a:ext cx="7239000" cy="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027" name="Rectangle 1027"/>
          <p:cNvSpPr>
            <a:spLocks noChangeArrowheads="1"/>
          </p:cNvSpPr>
          <p:nvPr/>
        </p:nvSpPr>
        <p:spPr bwMode="auto">
          <a:xfrm>
            <a:off x="0" y="6540500"/>
            <a:ext cx="9144000" cy="317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9pPr>
          </a:lstStyle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028" name="Rectangle 1028"/>
          <p:cNvSpPr>
            <a:spLocks noChangeArrowheads="1"/>
          </p:cNvSpPr>
          <p:nvPr/>
        </p:nvSpPr>
        <p:spPr bwMode="auto">
          <a:xfrm>
            <a:off x="0" y="6540500"/>
            <a:ext cx="23622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9pPr>
          </a:lstStyle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029" name="Rectangle 1029"/>
          <p:cNvSpPr>
            <a:spLocks noChangeArrowheads="1"/>
          </p:cNvSpPr>
          <p:nvPr/>
        </p:nvSpPr>
        <p:spPr bwMode="auto">
          <a:xfrm>
            <a:off x="8077200" y="228600"/>
            <a:ext cx="838200" cy="8191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9pPr>
          </a:lstStyle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030" name="Rectangle 1030"/>
          <p:cNvSpPr>
            <a:spLocks noChangeArrowheads="1"/>
          </p:cNvSpPr>
          <p:nvPr userDrawn="1"/>
        </p:nvSpPr>
        <p:spPr bwMode="auto">
          <a:xfrm>
            <a:off x="7734300" y="381000"/>
            <a:ext cx="9906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</a:defRPr>
            </a:lvl9pPr>
          </a:lstStyle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031" name="Rectangle 10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447800"/>
            <a:ext cx="8153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 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3081" name="Rectangle 103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62200" y="65532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A00D225-47DA-4F89-8411-C9A3E6BE305F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  <p:sp>
        <p:nvSpPr>
          <p:cNvPr id="1033" name="Rectangle 1035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85750"/>
            <a:ext cx="7010400" cy="7620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35" name="TextBox 1"/>
          <p:cNvSpPr txBox="1">
            <a:spLocks noChangeArrowheads="1"/>
          </p:cNvSpPr>
          <p:nvPr userDrawn="1"/>
        </p:nvSpPr>
        <p:spPr bwMode="auto">
          <a:xfrm>
            <a:off x="107950" y="6540500"/>
            <a:ext cx="2254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>
              <a:defRPr/>
            </a:pPr>
            <a:r>
              <a:rPr lang="id-ID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adhitya@dsn.dinus.ac.id</a:t>
            </a:r>
            <a:endParaRPr lang="en-US" sz="1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381000"/>
            <a:ext cx="9334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3"/>
          <p:cNvSpPr txBox="1">
            <a:spLocks noChangeArrowheads="1"/>
          </p:cNvSpPr>
          <p:nvPr userDrawn="1"/>
        </p:nvSpPr>
        <p:spPr bwMode="auto">
          <a:xfrm>
            <a:off x="6216650" y="6543675"/>
            <a:ext cx="2819400" cy="3063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id-ID" altLang="ko-KR" sz="1400" b="1" dirty="0" smtClean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Fasilkom</a:t>
            </a:r>
            <a:r>
              <a:rPr lang="en-US" altLang="ko-KR" sz="1400" b="1" dirty="0" smtClean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|| </a:t>
            </a:r>
            <a:fld id="{FE1186D1-2406-4606-B071-5F7DBF012716}" type="datetime1">
              <a:rPr lang="en-US" sz="14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pPr algn="r" eaLnBrk="1" hangingPunct="1">
                <a:spcBef>
                  <a:spcPct val="50000"/>
                </a:spcBef>
                <a:defRPr/>
              </a:pPr>
              <a:t>9/25/2017</a:t>
            </a:fld>
            <a:endParaRPr lang="en-US" altLang="ko-KR" sz="1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o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o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o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o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o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o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o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6375" y="1485900"/>
            <a:ext cx="6119813" cy="1295400"/>
          </a:xfrm>
          <a:noFill/>
        </p:spPr>
        <p:txBody>
          <a:bodyPr/>
          <a:lstStyle/>
          <a:p>
            <a:pPr eaLnBrk="1" hangingPunct="1"/>
            <a:r>
              <a:rPr lang="id-ID" altLang="ko-KR" sz="3200" dirty="0" smtClean="0">
                <a:ea typeface="Gulim" panose="020B0600000101010101" pitchFamily="34" charset="-127"/>
              </a:rPr>
              <a:t>Struktur dan Arsitektur Jaringan Komputer</a:t>
            </a:r>
            <a:endParaRPr lang="en-US" altLang="ko-KR" sz="3200" dirty="0" smtClean="0">
              <a:ea typeface="Gulim" panose="020B0600000101010101" pitchFamily="34" charset="-127"/>
            </a:endParaRPr>
          </a:p>
        </p:txBody>
      </p:sp>
      <p:pic>
        <p:nvPicPr>
          <p:cNvPr id="512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797425"/>
            <a:ext cx="1727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525344"/>
            <a:ext cx="2339752" cy="3326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Server</a:t>
            </a:r>
            <a:r>
              <a:rPr lang="id-ID" dirty="0" smtClean="0"/>
              <a:t> Model</a:t>
            </a:r>
            <a:endParaRPr lang="en-US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683568" y="1484784"/>
            <a:ext cx="7277835" cy="4853351"/>
            <a:chOff x="827583" y="1385176"/>
            <a:chExt cx="7493859" cy="5069375"/>
          </a:xfrm>
        </p:grpSpPr>
        <p:pic>
          <p:nvPicPr>
            <p:cNvPr id="1638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2844" t="19231" r="10394" b="24519"/>
            <a:stretch>
              <a:fillRect/>
            </a:stretch>
          </p:blipFill>
          <p:spPr bwMode="auto">
            <a:xfrm>
              <a:off x="827583" y="1385176"/>
              <a:ext cx="7493859" cy="50693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638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53918" t="47597" r="23241" b="34135"/>
            <a:stretch>
              <a:fillRect/>
            </a:stretch>
          </p:blipFill>
          <p:spPr bwMode="auto">
            <a:xfrm>
              <a:off x="2771800" y="3861048"/>
              <a:ext cx="3236913" cy="14541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sp>
        <p:nvSpPr>
          <p:cNvPr id="6" name="Rectangle 5"/>
          <p:cNvSpPr/>
          <p:nvPr/>
        </p:nvSpPr>
        <p:spPr>
          <a:xfrm>
            <a:off x="0" y="6525344"/>
            <a:ext cx="2339752" cy="3326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6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Layanan Server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104" y="1447800"/>
            <a:ext cx="3178696" cy="4724400"/>
          </a:xfrm>
        </p:spPr>
        <p:txBody>
          <a:bodyPr/>
          <a:lstStyle/>
          <a:p>
            <a:r>
              <a:rPr lang="id-ID" sz="1600" dirty="0" smtClean="0"/>
              <a:t>Sebuah server biasanya sebuah </a:t>
            </a:r>
            <a:r>
              <a:rPr lang="id-ID" sz="1600" dirty="0" smtClean="0">
                <a:solidFill>
                  <a:srgbClr val="FF0000"/>
                </a:solidFill>
              </a:rPr>
              <a:t>komputer </a:t>
            </a:r>
            <a:r>
              <a:rPr lang="id-ID" sz="1600" dirty="0" smtClean="0"/>
              <a:t>berisi informasi yang </a:t>
            </a:r>
            <a:r>
              <a:rPr lang="id-ID" sz="1600" dirty="0" smtClean="0">
                <a:solidFill>
                  <a:srgbClr val="FF0000"/>
                </a:solidFill>
              </a:rPr>
              <a:t>dibagikan</a:t>
            </a:r>
            <a:r>
              <a:rPr lang="id-ID" sz="1600" dirty="0" smtClean="0"/>
              <a:t> dengan banyak klien sistem. Contoh:</a:t>
            </a:r>
          </a:p>
          <a:p>
            <a:pPr lvl="1"/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Web</a:t>
            </a:r>
            <a:r>
              <a:rPr lang="id-ID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pages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documents, databases, pictures, video, and audio files </a:t>
            </a:r>
            <a:endParaRPr lang="id-ID" sz="1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Network</a:t>
            </a:r>
            <a:r>
              <a:rPr lang="id-ID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printer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the print server delivers the client print requests to the specified printer.</a:t>
            </a:r>
          </a:p>
          <a:p>
            <a:r>
              <a:rPr lang="id-ID" sz="1600" dirty="0" smtClean="0"/>
              <a:t>Kebanyakan tipe server membutuhkan </a:t>
            </a:r>
            <a:r>
              <a:rPr lang="id-ID" sz="1600" dirty="0" smtClean="0">
                <a:solidFill>
                  <a:srgbClr val="FF0000"/>
                </a:solidFill>
              </a:rPr>
              <a:t>layanan keamanan</a:t>
            </a:r>
            <a:r>
              <a:rPr lang="id-ID" sz="1600" dirty="0" smtClean="0"/>
              <a:t> klien agar dapat diakses, contoh:</a:t>
            </a:r>
          </a:p>
          <a:p>
            <a:pPr lvl="1"/>
            <a:r>
              <a:rPr lang="en-US" sz="1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aut</a:t>
            </a:r>
            <a:r>
              <a:rPr lang="id-ID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entikasi akun 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user</a:t>
            </a:r>
            <a:endParaRPr lang="id-ID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1699" t="21453" r="8492" b="22438"/>
          <a:stretch/>
        </p:blipFill>
        <p:spPr>
          <a:xfrm>
            <a:off x="78613" y="2060848"/>
            <a:ext cx="5512749" cy="34914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525344"/>
            <a:ext cx="2339752" cy="3326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10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to Peer</a:t>
            </a:r>
            <a:r>
              <a:rPr lang="id-ID" dirty="0" smtClean="0"/>
              <a:t> Model</a:t>
            </a:r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41898" t="23077" r="11340" b="20673"/>
          <a:stretch>
            <a:fillRect/>
          </a:stretch>
        </p:blipFill>
        <p:spPr bwMode="auto">
          <a:xfrm>
            <a:off x="565520" y="1327238"/>
            <a:ext cx="7750896" cy="5241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6525344"/>
            <a:ext cx="2339752" cy="3326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7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Topologi Jaringan</a:t>
            </a:r>
            <a:endParaRPr lang="en-US" dirty="0" smtClean="0"/>
          </a:p>
        </p:txBody>
      </p:sp>
      <p:pic>
        <p:nvPicPr>
          <p:cNvPr id="17411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60613" y="3600537"/>
            <a:ext cx="4371627" cy="2898687"/>
          </a:xfrm>
          <a:noFill/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" y="1326195"/>
            <a:ext cx="7939856" cy="1676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/>
          <a:lstStyle/>
          <a:p>
            <a:pPr marL="236538" indent="-236538" algn="l" defTabSz="814388" eaLnBrk="1" hangingPunct="1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  <a:defRPr/>
            </a:pPr>
            <a:r>
              <a:rPr lang="id-ID" kern="0" dirty="0" smtClean="0">
                <a:latin typeface="+mn-lt"/>
              </a:rPr>
              <a:t>Topologi jaringan menjelaskan bagaimana </a:t>
            </a:r>
            <a:r>
              <a:rPr lang="id-ID" i="1" kern="0" dirty="0" smtClean="0">
                <a:solidFill>
                  <a:srgbClr val="FF0000"/>
                </a:solidFill>
                <a:latin typeface="+mn-lt"/>
              </a:rPr>
              <a:t>layout</a:t>
            </a:r>
            <a:r>
              <a:rPr lang="id-ID" i="1" kern="0" dirty="0" smtClean="0">
                <a:latin typeface="+mn-lt"/>
              </a:rPr>
              <a:t> </a:t>
            </a:r>
            <a:r>
              <a:rPr lang="id-ID" kern="0" dirty="0" smtClean="0">
                <a:latin typeface="+mn-lt"/>
              </a:rPr>
              <a:t>atau </a:t>
            </a:r>
            <a:r>
              <a:rPr lang="id-ID" kern="0" dirty="0" smtClean="0">
                <a:solidFill>
                  <a:srgbClr val="FF0000"/>
                </a:solidFill>
                <a:latin typeface="+mn-lt"/>
              </a:rPr>
              <a:t>gambaran</a:t>
            </a:r>
            <a:r>
              <a:rPr lang="id-ID" kern="0" dirty="0" smtClean="0">
                <a:latin typeface="+mn-lt"/>
              </a:rPr>
              <a:t> dari sebuah jaringan</a:t>
            </a:r>
            <a:r>
              <a:rPr lang="en-US" kern="0" dirty="0" smtClean="0">
                <a:latin typeface="+mn-lt"/>
              </a:rPr>
              <a:t>. </a:t>
            </a:r>
            <a:endParaRPr lang="en-US" kern="0" dirty="0">
              <a:latin typeface="+mn-lt"/>
            </a:endParaRPr>
          </a:p>
          <a:p>
            <a:pPr marL="236538" indent="-236538" algn="l" defTabSz="814388" eaLnBrk="1" hangingPunct="1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  <a:defRPr/>
            </a:pPr>
            <a:r>
              <a:rPr lang="id-ID" kern="0" dirty="0" smtClean="0">
                <a:solidFill>
                  <a:srgbClr val="FF0000"/>
                </a:solidFill>
                <a:latin typeface="+mn-lt"/>
              </a:rPr>
              <a:t>Menunjukan</a:t>
            </a:r>
            <a:r>
              <a:rPr lang="id-ID" kern="0" dirty="0" smtClean="0">
                <a:latin typeface="+mn-lt"/>
              </a:rPr>
              <a:t> bagaimana perangkat jaringan </a:t>
            </a:r>
            <a:r>
              <a:rPr lang="id-ID" kern="0" dirty="0" smtClean="0">
                <a:solidFill>
                  <a:srgbClr val="FF0000"/>
                </a:solidFill>
                <a:latin typeface="+mn-lt"/>
              </a:rPr>
              <a:t>saling terkoneksi</a:t>
            </a:r>
            <a:r>
              <a:rPr lang="id-ID" kern="0" dirty="0" smtClean="0">
                <a:latin typeface="+mn-lt"/>
              </a:rPr>
              <a:t>.</a:t>
            </a:r>
          </a:p>
          <a:p>
            <a:pPr marL="236538" indent="-236538" algn="l" defTabSz="814388" eaLnBrk="1" hangingPunct="1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  <a:defRPr/>
            </a:pPr>
            <a:r>
              <a:rPr lang="id-ID" kern="0" dirty="0" smtClean="0">
                <a:latin typeface="+mn-lt"/>
              </a:rPr>
              <a:t>Perangkat dalam jaringan disebut dengan “</a:t>
            </a:r>
            <a:r>
              <a:rPr lang="id-ID" kern="0" dirty="0" smtClean="0">
                <a:solidFill>
                  <a:srgbClr val="FF0000"/>
                </a:solidFill>
                <a:latin typeface="+mn-lt"/>
              </a:rPr>
              <a:t>nodes</a:t>
            </a:r>
            <a:r>
              <a:rPr lang="id-ID" kern="0" dirty="0" smtClean="0">
                <a:latin typeface="+mn-lt"/>
              </a:rPr>
              <a:t>”</a:t>
            </a:r>
            <a:endParaRPr lang="en-US" kern="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25344"/>
            <a:ext cx="2339752" cy="3326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Logical Topology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39763" y="1196752"/>
            <a:ext cx="7940675" cy="1022350"/>
          </a:xfrm>
        </p:spPr>
        <p:txBody>
          <a:bodyPr/>
          <a:lstStyle/>
          <a:p>
            <a:r>
              <a:rPr lang="id-ID" dirty="0" smtClean="0">
                <a:cs typeface="Times New Roman" charset="0"/>
              </a:rPr>
              <a:t>Merepresentasikan bagaimana jalur signal dapat bergerak dalam suatu jaringan</a:t>
            </a:r>
            <a:endParaRPr lang="en-US" dirty="0" smtClean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 cstate="print"/>
          <a:srcRect l="42168" t="20139" r="12804" b="25230"/>
          <a:stretch>
            <a:fillRect/>
          </a:stretch>
        </p:blipFill>
        <p:spPr bwMode="auto">
          <a:xfrm>
            <a:off x="2051720" y="2096712"/>
            <a:ext cx="6830814" cy="4441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6525344"/>
            <a:ext cx="2339752" cy="3326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69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Times New Roman" charset="0"/>
              </a:rPr>
              <a:t>Physical topology</a:t>
            </a:r>
            <a:endParaRPr lang="en-US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533400" y="1272381"/>
            <a:ext cx="7940675" cy="957262"/>
          </a:xfrm>
        </p:spPr>
        <p:txBody>
          <a:bodyPr/>
          <a:lstStyle/>
          <a:p>
            <a:r>
              <a:rPr lang="id-ID" dirty="0" smtClean="0">
                <a:cs typeface="Times New Roman" charset="0"/>
              </a:rPr>
              <a:t>Menunjukan keberadaan perangkat secara fisik baik media dan alat yang digunakan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 l="41257" t="20602" r="7857" b="25230"/>
          <a:stretch>
            <a:fillRect/>
          </a:stretch>
        </p:blipFill>
        <p:spPr bwMode="auto">
          <a:xfrm>
            <a:off x="727868" y="2229643"/>
            <a:ext cx="7156499" cy="42825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6525344"/>
            <a:ext cx="2339752" cy="3326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49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5869" y="2924944"/>
            <a:ext cx="6368131" cy="322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Bus Topology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33400" y="1196752"/>
            <a:ext cx="7940675" cy="3571875"/>
          </a:xfrm>
        </p:spPr>
        <p:txBody>
          <a:bodyPr/>
          <a:lstStyle/>
          <a:p>
            <a:pPr>
              <a:defRPr/>
            </a:pPr>
            <a:r>
              <a:rPr lang="id-ID" sz="2400" dirty="0" smtClean="0">
                <a:cs typeface="Arial" charset="0"/>
              </a:rPr>
              <a:t>Keuntungan</a:t>
            </a:r>
            <a:endParaRPr lang="en-US" sz="2400" dirty="0" smtClean="0">
              <a:cs typeface="Arial" charset="0"/>
            </a:endParaRPr>
          </a:p>
          <a:p>
            <a:pPr lvl="1">
              <a:buFont typeface="Wingdings" pitchFamily="2" charset="2"/>
              <a:buChar char="q"/>
              <a:defRPr/>
            </a:pPr>
            <a:r>
              <a:rPr lang="id-ID" sz="2000" dirty="0" smtClean="0">
                <a:solidFill>
                  <a:srgbClr val="0070C0"/>
                </a:solidFill>
                <a:cs typeface="Arial" charset="0"/>
              </a:rPr>
              <a:t>Menggunakan kabel lebih </a:t>
            </a:r>
            <a:r>
              <a:rPr lang="id-ID" sz="2000" dirty="0" smtClean="0">
                <a:solidFill>
                  <a:srgbClr val="FF0000"/>
                </a:solidFill>
                <a:cs typeface="Arial" charset="0"/>
              </a:rPr>
              <a:t>sedikit</a:t>
            </a:r>
            <a:r>
              <a:rPr lang="id-ID" sz="2000" dirty="0" smtClean="0">
                <a:solidFill>
                  <a:srgbClr val="0070C0"/>
                </a:solidFill>
                <a:cs typeface="Arial" charset="0"/>
              </a:rPr>
              <a:t> dan bekerja secara </a:t>
            </a:r>
            <a:r>
              <a:rPr lang="id-ID" sz="2000" dirty="0" smtClean="0">
                <a:solidFill>
                  <a:srgbClr val="FF0000"/>
                </a:solidFill>
                <a:cs typeface="Arial" charset="0"/>
              </a:rPr>
              <a:t>baik</a:t>
            </a:r>
            <a:r>
              <a:rPr lang="id-ID" sz="2000" dirty="0" smtClean="0">
                <a:solidFill>
                  <a:srgbClr val="0070C0"/>
                </a:solidFill>
                <a:cs typeface="Arial" charset="0"/>
              </a:rPr>
              <a:t> dalam lingkup jaringan yang </a:t>
            </a:r>
            <a:r>
              <a:rPr lang="id-ID" sz="2000" dirty="0" smtClean="0">
                <a:solidFill>
                  <a:srgbClr val="FF0000"/>
                </a:solidFill>
                <a:cs typeface="Arial" charset="0"/>
              </a:rPr>
              <a:t>kecil</a:t>
            </a:r>
          </a:p>
          <a:p>
            <a:pPr lvl="1">
              <a:buFont typeface="Wingdings" pitchFamily="2" charset="2"/>
              <a:buChar char="q"/>
              <a:defRPr/>
            </a:pPr>
            <a:r>
              <a:rPr lang="id-ID" sz="2000" dirty="0" smtClean="0">
                <a:solidFill>
                  <a:srgbClr val="0070C0"/>
                </a:solidFill>
                <a:cs typeface="Arial" charset="0"/>
              </a:rPr>
              <a:t>Tidak memerlukan perangkat </a:t>
            </a:r>
            <a:r>
              <a:rPr lang="id-ID" sz="2000" dirty="0" smtClean="0">
                <a:solidFill>
                  <a:srgbClr val="FF0000"/>
                </a:solidFill>
                <a:cs typeface="Arial" charset="0"/>
              </a:rPr>
              <a:t>central</a:t>
            </a:r>
            <a:r>
              <a:rPr lang="id-ID" sz="2000" dirty="0" smtClean="0">
                <a:solidFill>
                  <a:srgbClr val="0070C0"/>
                </a:solidFill>
                <a:cs typeface="Arial" charset="0"/>
              </a:rPr>
              <a:t> seperti hub, </a:t>
            </a:r>
            <a:r>
              <a:rPr lang="en-US" sz="2000" dirty="0" smtClean="0">
                <a:solidFill>
                  <a:srgbClr val="0070C0"/>
                </a:solidFill>
                <a:cs typeface="Arial" charset="0"/>
              </a:rPr>
              <a:t>switch, </a:t>
            </a:r>
            <a:r>
              <a:rPr lang="id-ID" sz="2000" dirty="0" smtClean="0">
                <a:solidFill>
                  <a:srgbClr val="0070C0"/>
                </a:solidFill>
                <a:cs typeface="Arial" charset="0"/>
              </a:rPr>
              <a:t>atau</a:t>
            </a:r>
            <a:r>
              <a:rPr lang="en-US" sz="2000" dirty="0" smtClean="0">
                <a:solidFill>
                  <a:srgbClr val="0070C0"/>
                </a:solidFill>
                <a:cs typeface="Arial" charset="0"/>
              </a:rPr>
              <a:t> router</a:t>
            </a:r>
          </a:p>
          <a:p>
            <a:pPr>
              <a:defRPr/>
            </a:pPr>
            <a:r>
              <a:rPr lang="id-ID" sz="2400" dirty="0" smtClean="0">
                <a:cs typeface="Arial" charset="0"/>
              </a:rPr>
              <a:t>Kelamahan</a:t>
            </a:r>
            <a:endParaRPr lang="en-US" sz="2400" dirty="0" smtClean="0">
              <a:cs typeface="Arial" charset="0"/>
            </a:endParaRPr>
          </a:p>
          <a:p>
            <a:pPr marL="809625" lvl="1" indent="-234950">
              <a:buFont typeface="Wingdings" pitchFamily="2" charset="2"/>
              <a:buChar char="q"/>
              <a:defRPr/>
            </a:pPr>
            <a:r>
              <a:rPr lang="id-ID" sz="2000" dirty="0" smtClean="0">
                <a:solidFill>
                  <a:srgbClr val="0070C0"/>
                </a:solidFill>
                <a:cs typeface="Arial" charset="0"/>
              </a:rPr>
              <a:t>Acces lebih </a:t>
            </a:r>
            <a:r>
              <a:rPr lang="id-ID" sz="2000" dirty="0" smtClean="0">
                <a:solidFill>
                  <a:srgbClr val="FF0000"/>
                </a:solidFill>
                <a:cs typeface="Arial" charset="0"/>
              </a:rPr>
              <a:t>lambat</a:t>
            </a:r>
            <a:r>
              <a:rPr lang="id-ID" sz="2000" dirty="0" smtClean="0">
                <a:solidFill>
                  <a:srgbClr val="0070C0"/>
                </a:solidFill>
                <a:cs typeface="Arial" charset="0"/>
              </a:rPr>
              <a:t> dan </a:t>
            </a:r>
            <a:r>
              <a:rPr lang="id-ID" sz="2000" dirty="0" smtClean="0">
                <a:solidFill>
                  <a:srgbClr val="FF0000"/>
                </a:solidFill>
                <a:cs typeface="Arial" charset="0"/>
              </a:rPr>
              <a:t>pengurangan bandwidth </a:t>
            </a:r>
            <a:r>
              <a:rPr lang="id-ID" sz="2000" dirty="0" smtClean="0">
                <a:solidFill>
                  <a:srgbClr val="0070C0"/>
                </a:solidFill>
                <a:cs typeface="Arial" charset="0"/>
              </a:rPr>
              <a:t>dikarenakan berbagi pemakaian jalur media</a:t>
            </a:r>
            <a:endParaRPr lang="en-US" sz="2000" dirty="0" smtClean="0">
              <a:solidFill>
                <a:srgbClr val="0070C0"/>
              </a:solidFill>
              <a:cs typeface="Arial" charset="0"/>
            </a:endParaRPr>
          </a:p>
          <a:p>
            <a:pPr marL="809625" lvl="1" indent="-234950">
              <a:buFont typeface="Wingdings" pitchFamily="2" charset="2"/>
              <a:buChar char="q"/>
              <a:defRPr/>
            </a:pPr>
            <a:r>
              <a:rPr lang="id-ID" sz="2000" dirty="0" smtClean="0">
                <a:solidFill>
                  <a:srgbClr val="FF0000"/>
                </a:solidFill>
                <a:cs typeface="Arial" charset="0"/>
              </a:rPr>
              <a:t>Kerusakan</a:t>
            </a:r>
            <a:r>
              <a:rPr lang="id-ID" sz="2000" dirty="0" smtClean="0">
                <a:solidFill>
                  <a:srgbClr val="0070C0"/>
                </a:solidFill>
                <a:cs typeface="Arial" charset="0"/>
              </a:rPr>
              <a:t> pada titik </a:t>
            </a:r>
            <a:r>
              <a:rPr lang="id-ID" sz="2000" dirty="0" smtClean="0">
                <a:solidFill>
                  <a:srgbClr val="FF0000"/>
                </a:solidFill>
                <a:cs typeface="Arial" charset="0"/>
              </a:rPr>
              <a:t>dimanapun</a:t>
            </a:r>
            <a:r>
              <a:rPr lang="id-ID" sz="2000" dirty="0" smtClean="0">
                <a:solidFill>
                  <a:srgbClr val="0070C0"/>
                </a:solidFill>
                <a:cs typeface="Arial" charset="0"/>
              </a:rPr>
              <a:t> dapat menyebabkan seluruh jaringan </a:t>
            </a:r>
            <a:r>
              <a:rPr lang="id-ID" sz="2000" dirty="0" smtClean="0">
                <a:solidFill>
                  <a:srgbClr val="FF0000"/>
                </a:solidFill>
                <a:cs typeface="Arial" charset="0"/>
              </a:rPr>
              <a:t>mati</a:t>
            </a:r>
          </a:p>
          <a:p>
            <a:pPr marL="809625" lvl="1" indent="-234950">
              <a:buFont typeface="Wingdings" pitchFamily="2" charset="2"/>
              <a:buChar char="q"/>
              <a:defRPr/>
            </a:pPr>
            <a:r>
              <a:rPr lang="id-ID" sz="2000" dirty="0" smtClean="0">
                <a:solidFill>
                  <a:srgbClr val="0070C0"/>
                </a:solidFill>
                <a:cs typeface="Arial" charset="0"/>
              </a:rPr>
              <a:t>Membutuhkan perangkat yang disebut </a:t>
            </a:r>
            <a:r>
              <a:rPr lang="id-ID" sz="2000" i="1" dirty="0" smtClean="0">
                <a:solidFill>
                  <a:srgbClr val="FF0000"/>
                </a:solidFill>
                <a:cs typeface="Arial" charset="0"/>
              </a:rPr>
              <a:t>Terminator</a:t>
            </a:r>
            <a:endParaRPr lang="en-US" i="1" dirty="0" smtClean="0">
              <a:solidFill>
                <a:srgbClr val="FF0000"/>
              </a:solidFill>
              <a:cs typeface="Arial" charset="0"/>
            </a:endParaRPr>
          </a:p>
          <a:p>
            <a:pPr>
              <a:defRPr/>
            </a:pPr>
            <a:endParaRPr lang="en-US" dirty="0" smtClean="0">
              <a:cs typeface="Arial" charset="0"/>
            </a:endParaRPr>
          </a:p>
          <a:p>
            <a:pPr>
              <a:defRPr/>
            </a:pPr>
            <a:endParaRPr lang="en-US" dirty="0" smtClean="0">
              <a:cs typeface="Times New Roman" charset="0"/>
            </a:endParaRPr>
          </a:p>
          <a:p>
            <a:pPr>
              <a:defRPr/>
            </a:pPr>
            <a:endParaRPr lang="en-US" dirty="0" smtClean="0">
              <a:latin typeface="Times" pitchFamily="18" charset="0"/>
              <a:cs typeface="Times New Roman" charset="0"/>
            </a:endParaRPr>
          </a:p>
          <a:p>
            <a:pPr>
              <a:defRPr/>
            </a:pP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6525344"/>
            <a:ext cx="2339752" cy="3326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2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996952"/>
            <a:ext cx="4640560" cy="3467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Star Topology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546393" y="1229560"/>
            <a:ext cx="7940675" cy="4575704"/>
          </a:xfrm>
        </p:spPr>
        <p:txBody>
          <a:bodyPr/>
          <a:lstStyle/>
          <a:p>
            <a:r>
              <a:rPr lang="id-ID" sz="2400" dirty="0" smtClean="0">
                <a:cs typeface="Arial" charset="0"/>
              </a:rPr>
              <a:t>Keuntungan</a:t>
            </a:r>
            <a:endParaRPr lang="en-US" sz="2400" dirty="0" smtClean="0">
              <a:cs typeface="Arial" charset="0"/>
            </a:endParaRPr>
          </a:p>
          <a:p>
            <a:pPr marL="809625" lvl="1" indent="-234950"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FF0000"/>
                </a:solidFill>
                <a:cs typeface="Arial" charset="0"/>
              </a:rPr>
              <a:t>Throughput</a:t>
            </a:r>
            <a:r>
              <a:rPr lang="id-ID" sz="20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id-ID" sz="2000" dirty="0" smtClean="0">
                <a:solidFill>
                  <a:srgbClr val="0070C0"/>
                </a:solidFill>
                <a:cs typeface="Arial" charset="0"/>
              </a:rPr>
              <a:t>lebih </a:t>
            </a:r>
            <a:r>
              <a:rPr lang="id-ID" sz="2000" dirty="0" smtClean="0">
                <a:solidFill>
                  <a:srgbClr val="FF0000"/>
                </a:solidFill>
                <a:cs typeface="Arial" charset="0"/>
              </a:rPr>
              <a:t>baik</a:t>
            </a:r>
            <a:r>
              <a:rPr lang="id-ID" sz="2000" dirty="0" smtClean="0">
                <a:solidFill>
                  <a:srgbClr val="0070C0"/>
                </a:solidFill>
                <a:cs typeface="Arial" charset="0"/>
              </a:rPr>
              <a:t> daripada topologi</a:t>
            </a:r>
            <a:r>
              <a:rPr lang="en-US" sz="2000" dirty="0" smtClean="0">
                <a:solidFill>
                  <a:srgbClr val="0070C0"/>
                </a:solidFill>
                <a:cs typeface="Arial" charset="0"/>
              </a:rPr>
              <a:t> </a:t>
            </a:r>
            <a:r>
              <a:rPr lang="id-ID" sz="2000" dirty="0" smtClean="0">
                <a:solidFill>
                  <a:srgbClr val="0070C0"/>
                </a:solidFill>
                <a:cs typeface="Arial" charset="0"/>
              </a:rPr>
              <a:t>sebelumnya</a:t>
            </a:r>
          </a:p>
          <a:p>
            <a:pPr marL="809625" lvl="1" indent="-234950">
              <a:buFont typeface="Wingdings" pitchFamily="2" charset="2"/>
              <a:buChar char="q"/>
            </a:pPr>
            <a:r>
              <a:rPr lang="id-ID" sz="2000" dirty="0" smtClean="0">
                <a:solidFill>
                  <a:srgbClr val="FF0000"/>
                </a:solidFill>
                <a:cs typeface="Arial" charset="0"/>
              </a:rPr>
              <a:t>Troubleshooting</a:t>
            </a:r>
            <a:r>
              <a:rPr lang="id-ID" sz="2000" dirty="0" smtClean="0">
                <a:solidFill>
                  <a:srgbClr val="0070C0"/>
                </a:solidFill>
                <a:cs typeface="Arial" charset="0"/>
              </a:rPr>
              <a:t> relatif lebih </a:t>
            </a:r>
            <a:r>
              <a:rPr lang="id-ID" sz="2000" dirty="0" smtClean="0">
                <a:solidFill>
                  <a:srgbClr val="FF0000"/>
                </a:solidFill>
                <a:cs typeface="Arial" charset="0"/>
              </a:rPr>
              <a:t>mudah</a:t>
            </a:r>
            <a:endParaRPr lang="en-US" sz="2000" dirty="0" smtClean="0">
              <a:solidFill>
                <a:srgbClr val="FF0000"/>
              </a:solidFill>
              <a:cs typeface="Arial" charset="0"/>
            </a:endParaRPr>
          </a:p>
          <a:p>
            <a:r>
              <a:rPr lang="id-ID" sz="2400" dirty="0" smtClean="0">
                <a:cs typeface="Arial" charset="0"/>
              </a:rPr>
              <a:t>Kelemahan</a:t>
            </a:r>
            <a:endParaRPr lang="en-US" sz="2400" dirty="0" smtClean="0">
              <a:cs typeface="Arial" charset="0"/>
            </a:endParaRPr>
          </a:p>
          <a:p>
            <a:pPr marL="809625" lvl="1" indent="-234950">
              <a:buFont typeface="Wingdings" pitchFamily="2" charset="2"/>
              <a:buChar char="q"/>
            </a:pPr>
            <a:r>
              <a:rPr lang="id-ID" sz="2000" dirty="0" smtClean="0">
                <a:solidFill>
                  <a:srgbClr val="0070C0"/>
                </a:solidFill>
                <a:cs typeface="Arial" charset="0"/>
              </a:rPr>
              <a:t>Dibutuhkan </a:t>
            </a:r>
            <a:r>
              <a:rPr lang="id-ID" sz="2000" dirty="0" smtClean="0">
                <a:solidFill>
                  <a:srgbClr val="FF0000"/>
                </a:solidFill>
                <a:cs typeface="Arial" charset="0"/>
              </a:rPr>
              <a:t>biaya tambahan </a:t>
            </a:r>
            <a:r>
              <a:rPr lang="id-ID" sz="2000" dirty="0" smtClean="0">
                <a:solidFill>
                  <a:srgbClr val="0070C0"/>
                </a:solidFill>
                <a:cs typeface="Arial" charset="0"/>
              </a:rPr>
              <a:t>dikarenakan pengadaan alat yang digunakan sebagai </a:t>
            </a:r>
            <a:r>
              <a:rPr lang="id-ID" sz="2000" i="1" dirty="0" smtClean="0">
                <a:solidFill>
                  <a:srgbClr val="FF0000"/>
                </a:solidFill>
                <a:cs typeface="Arial" charset="0"/>
              </a:rPr>
              <a:t>central point</a:t>
            </a:r>
            <a:r>
              <a:rPr lang="id-ID" sz="20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id-ID" sz="2000" dirty="0" smtClean="0">
                <a:solidFill>
                  <a:srgbClr val="0070C0"/>
                </a:solidFill>
                <a:cs typeface="Arial" charset="0"/>
              </a:rPr>
              <a:t>jaringan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25344"/>
            <a:ext cx="2339752" cy="3326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8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2376" y="2276872"/>
            <a:ext cx="4699992" cy="4064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Ring Topology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533400" y="1196753"/>
            <a:ext cx="7940675" cy="2520280"/>
          </a:xfrm>
        </p:spPr>
        <p:txBody>
          <a:bodyPr/>
          <a:lstStyle/>
          <a:p>
            <a:r>
              <a:rPr lang="id-ID" sz="2400" dirty="0" smtClean="0">
                <a:cs typeface="Arial" charset="0"/>
              </a:rPr>
              <a:t>Karakteristik</a:t>
            </a:r>
            <a:endParaRPr lang="en-US" sz="2400" dirty="0" smtClean="0">
              <a:cs typeface="Arial" charset="0"/>
            </a:endParaRPr>
          </a:p>
          <a:p>
            <a:pPr marL="809625" lvl="1" indent="-234950">
              <a:buFont typeface="Wingdings" pitchFamily="2" charset="2"/>
              <a:buChar char="q"/>
            </a:pPr>
            <a:r>
              <a:rPr lang="id-ID" sz="2000" dirty="0" smtClean="0">
                <a:solidFill>
                  <a:srgbClr val="0070C0"/>
                </a:solidFill>
                <a:cs typeface="Arial" charset="0"/>
              </a:rPr>
              <a:t>Dengan </a:t>
            </a:r>
            <a:r>
              <a:rPr lang="id-ID" sz="2000" i="1" dirty="0" smtClean="0">
                <a:solidFill>
                  <a:srgbClr val="FF0000"/>
                </a:solidFill>
                <a:cs typeface="Arial" charset="0"/>
              </a:rPr>
              <a:t>single ring</a:t>
            </a:r>
            <a:r>
              <a:rPr lang="id-ID" sz="2000" i="1" dirty="0" smtClean="0">
                <a:solidFill>
                  <a:srgbClr val="0070C0"/>
                </a:solidFill>
                <a:cs typeface="Arial" charset="0"/>
              </a:rPr>
              <a:t>, </a:t>
            </a:r>
            <a:r>
              <a:rPr lang="id-ID" sz="2000" dirty="0" smtClean="0">
                <a:solidFill>
                  <a:srgbClr val="0070C0"/>
                </a:solidFill>
                <a:cs typeface="Arial" charset="0"/>
              </a:rPr>
              <a:t>seluruh perangkat dapat berkomunikasi dengan </a:t>
            </a:r>
            <a:r>
              <a:rPr lang="id-ID" sz="2000" dirty="0" smtClean="0">
                <a:solidFill>
                  <a:srgbClr val="FF0000"/>
                </a:solidFill>
                <a:cs typeface="Arial" charset="0"/>
              </a:rPr>
              <a:t>membagi</a:t>
            </a:r>
            <a:r>
              <a:rPr lang="id-ID" sz="2000" dirty="0" smtClean="0">
                <a:solidFill>
                  <a:srgbClr val="0070C0"/>
                </a:solidFill>
                <a:cs typeface="Arial" charset="0"/>
              </a:rPr>
              <a:t> media jaringan tunggal dan bergerak </a:t>
            </a:r>
            <a:r>
              <a:rPr lang="id-ID" sz="2000" dirty="0" smtClean="0">
                <a:solidFill>
                  <a:srgbClr val="FF0000"/>
                </a:solidFill>
                <a:cs typeface="Arial" charset="0"/>
              </a:rPr>
              <a:t>satu</a:t>
            </a:r>
            <a:r>
              <a:rPr lang="id-ID" sz="2000" dirty="0" smtClean="0">
                <a:solidFill>
                  <a:srgbClr val="0070C0"/>
                </a:solidFill>
                <a:cs typeface="Arial" charset="0"/>
              </a:rPr>
              <a:t> arah</a:t>
            </a:r>
          </a:p>
          <a:p>
            <a:pPr marL="809625" lvl="1" indent="-234950">
              <a:buFont typeface="Wingdings" pitchFamily="2" charset="2"/>
              <a:buChar char="q"/>
            </a:pPr>
            <a:r>
              <a:rPr lang="id-ID" sz="2000" dirty="0">
                <a:solidFill>
                  <a:srgbClr val="0070C0"/>
                </a:solidFill>
                <a:cs typeface="Arial" charset="0"/>
              </a:rPr>
              <a:t>Dengan </a:t>
            </a:r>
            <a:r>
              <a:rPr lang="id-ID" sz="2000" i="1" dirty="0" smtClean="0">
                <a:solidFill>
                  <a:srgbClr val="FF0000"/>
                </a:solidFill>
                <a:cs typeface="Arial" charset="0"/>
              </a:rPr>
              <a:t>dual </a:t>
            </a:r>
            <a:r>
              <a:rPr lang="id-ID" sz="2000" i="1" dirty="0">
                <a:solidFill>
                  <a:srgbClr val="FF0000"/>
                </a:solidFill>
                <a:cs typeface="Arial" charset="0"/>
              </a:rPr>
              <a:t>ring</a:t>
            </a:r>
            <a:r>
              <a:rPr lang="id-ID" sz="2000" i="1" dirty="0">
                <a:solidFill>
                  <a:srgbClr val="0070C0"/>
                </a:solidFill>
                <a:cs typeface="Arial" charset="0"/>
              </a:rPr>
              <a:t>, </a:t>
            </a:r>
            <a:r>
              <a:rPr lang="id-ID" sz="2000" dirty="0">
                <a:solidFill>
                  <a:srgbClr val="0070C0"/>
                </a:solidFill>
                <a:cs typeface="Arial" charset="0"/>
              </a:rPr>
              <a:t>seluruh perangkat dapat berkomunikasi </a:t>
            </a:r>
            <a:r>
              <a:rPr lang="id-ID" sz="2000" dirty="0" smtClean="0">
                <a:solidFill>
                  <a:srgbClr val="0070C0"/>
                </a:solidFill>
                <a:cs typeface="Arial" charset="0"/>
              </a:rPr>
              <a:t>dan </a:t>
            </a:r>
            <a:r>
              <a:rPr lang="id-ID" sz="2000" dirty="0">
                <a:solidFill>
                  <a:srgbClr val="0070C0"/>
                </a:solidFill>
                <a:cs typeface="Arial" charset="0"/>
              </a:rPr>
              <a:t>bergerak </a:t>
            </a:r>
            <a:r>
              <a:rPr lang="id-ID" sz="2000" dirty="0" smtClean="0">
                <a:solidFill>
                  <a:srgbClr val="0070C0"/>
                </a:solidFill>
                <a:cs typeface="Arial" charset="0"/>
              </a:rPr>
              <a:t>dua arah (membuat </a:t>
            </a:r>
            <a:r>
              <a:rPr lang="id-ID" sz="2000" i="1" dirty="0" smtClean="0">
                <a:solidFill>
                  <a:srgbClr val="FF0000"/>
                </a:solidFill>
                <a:cs typeface="Arial" charset="0"/>
              </a:rPr>
              <a:t>redudancy</a:t>
            </a:r>
            <a:r>
              <a:rPr lang="id-ID" sz="2000" i="1" dirty="0" smtClean="0">
                <a:solidFill>
                  <a:srgbClr val="0070C0"/>
                </a:solidFill>
                <a:cs typeface="Arial" charset="0"/>
              </a:rPr>
              <a:t> </a:t>
            </a:r>
            <a:r>
              <a:rPr lang="id-ID" sz="2000" dirty="0" smtClean="0">
                <a:solidFill>
                  <a:srgbClr val="0070C0"/>
                </a:solidFill>
                <a:cs typeface="Arial" charset="0"/>
              </a:rPr>
              <a:t>dan</a:t>
            </a:r>
            <a:r>
              <a:rPr lang="id-ID" sz="2000" i="1" dirty="0" smtClean="0">
                <a:solidFill>
                  <a:srgbClr val="0070C0"/>
                </a:solidFill>
                <a:cs typeface="Arial" charset="0"/>
              </a:rPr>
              <a:t> </a:t>
            </a:r>
            <a:r>
              <a:rPr lang="id-ID" sz="2000" i="1" dirty="0" smtClean="0">
                <a:solidFill>
                  <a:srgbClr val="FF0000"/>
                </a:solidFill>
                <a:cs typeface="Arial" charset="0"/>
              </a:rPr>
              <a:t>fault tolerance</a:t>
            </a:r>
            <a:r>
              <a:rPr lang="id-ID" sz="2000" dirty="0" smtClean="0">
                <a:solidFill>
                  <a:srgbClr val="0070C0"/>
                </a:solidFill>
                <a:cs typeface="Arial" charset="0"/>
              </a:rPr>
              <a:t>)</a:t>
            </a:r>
            <a:endParaRPr lang="id-ID" sz="2000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25344"/>
            <a:ext cx="2339752" cy="3326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0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1586" y="3068960"/>
            <a:ext cx="4276478" cy="344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Mesh Topology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33400" y="1196752"/>
            <a:ext cx="7940675" cy="2847975"/>
          </a:xfrm>
        </p:spPr>
        <p:txBody>
          <a:bodyPr/>
          <a:lstStyle/>
          <a:p>
            <a:pPr>
              <a:defRPr/>
            </a:pPr>
            <a:r>
              <a:rPr lang="id-ID" sz="2400" dirty="0" smtClean="0">
                <a:cs typeface="Arial" charset="0"/>
              </a:rPr>
              <a:t>Keuntungan</a:t>
            </a:r>
            <a:endParaRPr lang="en-US" sz="2400" dirty="0" smtClean="0">
              <a:cs typeface="Arial" charset="0"/>
            </a:endParaRPr>
          </a:p>
          <a:p>
            <a:pPr marL="862013" lvl="1" indent="-287338">
              <a:buFont typeface="Wingdings" pitchFamily="2" charset="2"/>
              <a:buChar char="q"/>
              <a:defRPr/>
            </a:pPr>
            <a:r>
              <a:rPr lang="id-ID" sz="2000" dirty="0" smtClean="0">
                <a:solidFill>
                  <a:srgbClr val="0070C0"/>
                </a:solidFill>
                <a:cs typeface="Arial" charset="0"/>
              </a:rPr>
              <a:t>Topologi </a:t>
            </a:r>
            <a:r>
              <a:rPr lang="id-ID" sz="2000" dirty="0" smtClean="0">
                <a:solidFill>
                  <a:srgbClr val="FF0000"/>
                </a:solidFill>
                <a:cs typeface="Arial" charset="0"/>
              </a:rPr>
              <a:t>Mesh</a:t>
            </a:r>
            <a:r>
              <a:rPr lang="id-ID" sz="2000" dirty="0" smtClean="0">
                <a:solidFill>
                  <a:srgbClr val="0070C0"/>
                </a:solidFill>
                <a:cs typeface="Arial" charset="0"/>
              </a:rPr>
              <a:t> mengkoneksikan seluruh </a:t>
            </a:r>
            <a:r>
              <a:rPr lang="id-ID" sz="2000" i="1" dirty="0" smtClean="0">
                <a:solidFill>
                  <a:srgbClr val="0070C0"/>
                </a:solidFill>
                <a:cs typeface="Arial" charset="0"/>
              </a:rPr>
              <a:t>nodes</a:t>
            </a:r>
            <a:r>
              <a:rPr lang="id-ID" sz="2000" dirty="0" smtClean="0">
                <a:solidFill>
                  <a:srgbClr val="0070C0"/>
                </a:solidFill>
                <a:cs typeface="Arial" charset="0"/>
              </a:rPr>
              <a:t> dengan fungsi </a:t>
            </a:r>
            <a:r>
              <a:rPr lang="en-US" sz="2000" i="1" dirty="0" smtClean="0">
                <a:solidFill>
                  <a:srgbClr val="FF0000"/>
                </a:solidFill>
                <a:cs typeface="Arial" charset="0"/>
              </a:rPr>
              <a:t>redundancy</a:t>
            </a:r>
            <a:r>
              <a:rPr lang="en-US" sz="2000" i="1" dirty="0" smtClean="0">
                <a:solidFill>
                  <a:srgbClr val="0070C0"/>
                </a:solidFill>
                <a:cs typeface="Arial" charset="0"/>
              </a:rPr>
              <a:t> </a:t>
            </a:r>
            <a:r>
              <a:rPr lang="id-ID" sz="2000" dirty="0" smtClean="0">
                <a:solidFill>
                  <a:srgbClr val="0070C0"/>
                </a:solidFill>
                <a:cs typeface="Arial" charset="0"/>
              </a:rPr>
              <a:t>dan </a:t>
            </a:r>
            <a:r>
              <a:rPr lang="en-US" sz="2000" i="1" dirty="0" smtClean="0">
                <a:solidFill>
                  <a:srgbClr val="FF0000"/>
                </a:solidFill>
                <a:cs typeface="Arial" charset="0"/>
              </a:rPr>
              <a:t>fault tolerance</a:t>
            </a:r>
            <a:r>
              <a:rPr lang="en-US" sz="2000" i="1" dirty="0" smtClean="0">
                <a:solidFill>
                  <a:srgbClr val="0070C0"/>
                </a:solidFill>
                <a:cs typeface="Arial" charset="0"/>
              </a:rPr>
              <a:t>. </a:t>
            </a:r>
            <a:endParaRPr lang="id-ID" sz="2000" i="1" dirty="0" smtClean="0">
              <a:solidFill>
                <a:srgbClr val="0070C0"/>
              </a:solidFill>
              <a:cs typeface="Arial" charset="0"/>
            </a:endParaRPr>
          </a:p>
          <a:p>
            <a:pPr marL="862013" lvl="1" indent="-287338">
              <a:buFont typeface="Wingdings" pitchFamily="2" charset="2"/>
              <a:buChar char="q"/>
              <a:defRPr/>
            </a:pPr>
            <a:r>
              <a:rPr lang="id-ID" sz="2000" dirty="0" smtClean="0">
                <a:solidFill>
                  <a:srgbClr val="0070C0"/>
                </a:solidFill>
                <a:cs typeface="Arial" charset="0"/>
              </a:rPr>
              <a:t>Digunakan di arsitektur </a:t>
            </a:r>
            <a:r>
              <a:rPr lang="en-US" sz="2000" dirty="0" smtClean="0">
                <a:solidFill>
                  <a:srgbClr val="FF0000"/>
                </a:solidFill>
                <a:cs typeface="Arial" charset="0"/>
              </a:rPr>
              <a:t>wide-area networks (WANs) </a:t>
            </a:r>
            <a:r>
              <a:rPr lang="id-ID" sz="2000" dirty="0" smtClean="0">
                <a:solidFill>
                  <a:srgbClr val="0070C0"/>
                </a:solidFill>
                <a:cs typeface="Arial" charset="0"/>
              </a:rPr>
              <a:t>untuk menghubungkan LAN dan juga untuk </a:t>
            </a:r>
            <a:r>
              <a:rPr lang="id-ID" sz="2000" dirty="0" smtClean="0">
                <a:solidFill>
                  <a:srgbClr val="FF0000"/>
                </a:solidFill>
                <a:cs typeface="Arial" charset="0"/>
              </a:rPr>
              <a:t>jaringan vital</a:t>
            </a:r>
            <a:r>
              <a:rPr lang="id-ID" sz="2000" dirty="0" smtClean="0">
                <a:solidFill>
                  <a:srgbClr val="0070C0"/>
                </a:solidFill>
                <a:cs typeface="Arial" charset="0"/>
              </a:rPr>
              <a:t>.</a:t>
            </a:r>
            <a:endParaRPr lang="en-US" dirty="0" smtClean="0">
              <a:solidFill>
                <a:srgbClr val="0070C0"/>
              </a:solidFill>
              <a:cs typeface="Arial" charset="0"/>
            </a:endParaRPr>
          </a:p>
          <a:p>
            <a:pPr>
              <a:defRPr/>
            </a:pPr>
            <a:r>
              <a:rPr lang="id-ID" sz="2400" dirty="0" smtClean="0">
                <a:cs typeface="Arial" charset="0"/>
              </a:rPr>
              <a:t>Kelemahan</a:t>
            </a:r>
            <a:endParaRPr lang="en-US" sz="2400" dirty="0" smtClean="0">
              <a:cs typeface="Arial" charset="0"/>
            </a:endParaRPr>
          </a:p>
          <a:p>
            <a:pPr lvl="1">
              <a:buFont typeface="Wingdings" pitchFamily="2" charset="2"/>
              <a:buChar char="q"/>
              <a:defRPr/>
            </a:pPr>
            <a:r>
              <a:rPr lang="id-ID" sz="2000" dirty="0" smtClean="0">
                <a:solidFill>
                  <a:srgbClr val="0070C0"/>
                </a:solidFill>
                <a:cs typeface="Arial" charset="0"/>
              </a:rPr>
              <a:t>Topologi ini jauh </a:t>
            </a:r>
            <a:r>
              <a:rPr lang="id-ID" sz="2000" dirty="0" smtClean="0">
                <a:solidFill>
                  <a:srgbClr val="FF0000"/>
                </a:solidFill>
                <a:cs typeface="Arial" charset="0"/>
              </a:rPr>
              <a:t>lebih mahal </a:t>
            </a:r>
            <a:r>
              <a:rPr lang="id-ID" sz="2000" dirty="0" smtClean="0">
                <a:solidFill>
                  <a:srgbClr val="0070C0"/>
                </a:solidFill>
                <a:cs typeface="Arial" charset="0"/>
              </a:rPr>
              <a:t>dan </a:t>
            </a:r>
            <a:r>
              <a:rPr lang="id-ID" sz="2000" dirty="0" smtClean="0">
                <a:solidFill>
                  <a:srgbClr val="FF0000"/>
                </a:solidFill>
                <a:cs typeface="Arial" charset="0"/>
              </a:rPr>
              <a:t>susah</a:t>
            </a:r>
            <a:r>
              <a:rPr lang="id-ID" sz="2000" dirty="0" smtClean="0">
                <a:solidFill>
                  <a:srgbClr val="0070C0"/>
                </a:solidFill>
                <a:cs typeface="Arial" charset="0"/>
              </a:rPr>
              <a:t> untuk diimplementasikan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25344"/>
            <a:ext cx="2339752" cy="3326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10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Objectives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Komputer</a:t>
            </a:r>
            <a:endParaRPr lang="id-ID" dirty="0"/>
          </a:p>
          <a:p>
            <a:pPr lvl="0"/>
            <a:r>
              <a:rPr lang="en-US" dirty="0" err="1"/>
              <a:t>Klasifikasi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komputer</a:t>
            </a:r>
            <a:endParaRPr lang="id-ID" dirty="0"/>
          </a:p>
          <a:p>
            <a:pPr lvl="0"/>
            <a:r>
              <a:rPr lang="en-US" dirty="0" err="1"/>
              <a:t>Topologi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endParaRPr lang="id-ID" dirty="0"/>
          </a:p>
          <a:p>
            <a:pPr lvl="0"/>
            <a:r>
              <a:rPr lang="en-US" dirty="0" err="1"/>
              <a:t>Arsitektur</a:t>
            </a:r>
            <a:r>
              <a:rPr lang="en-US" dirty="0"/>
              <a:t> </a:t>
            </a:r>
            <a:r>
              <a:rPr lang="en-US" dirty="0" err="1"/>
              <a:t>jaringan</a:t>
            </a:r>
            <a:endParaRPr lang="id-ID" dirty="0"/>
          </a:p>
          <a:p>
            <a:pPr lvl="0"/>
            <a:r>
              <a:rPr lang="en-US" dirty="0"/>
              <a:t>Media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spesifikasinya</a:t>
            </a:r>
            <a:endParaRPr lang="id-ID" dirty="0"/>
          </a:p>
          <a:p>
            <a:r>
              <a:rPr lang="en-US" dirty="0" err="1"/>
              <a:t>Standarisasi</a:t>
            </a:r>
            <a:r>
              <a:rPr lang="en-US"/>
              <a:t> IEEE</a:t>
            </a: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0" y="6525344"/>
            <a:ext cx="2339752" cy="3326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Hierarchical Topology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1698" t="20469" r="8493" b="27359"/>
          <a:stretch/>
        </p:blipFill>
        <p:spPr>
          <a:xfrm>
            <a:off x="621070" y="1467982"/>
            <a:ext cx="8343418" cy="49133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525344"/>
            <a:ext cx="2339752" cy="3326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35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Media Jaringan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2805" t="20469" r="9599" b="21453"/>
          <a:stretch/>
        </p:blipFill>
        <p:spPr>
          <a:xfrm>
            <a:off x="515634" y="1268759"/>
            <a:ext cx="7440742" cy="51046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525344"/>
            <a:ext cx="2339752" cy="3326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29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T</a:t>
            </a:r>
            <a:r>
              <a:rPr lang="id-ID" sz="2800" dirty="0" smtClean="0"/>
              <a:t>ipe K</a:t>
            </a:r>
            <a:r>
              <a:rPr lang="en-US" sz="2800" dirty="0" smtClean="0"/>
              <a:t>a</a:t>
            </a:r>
            <a:r>
              <a:rPr lang="id-ID" sz="2800" dirty="0" smtClean="0"/>
              <a:t>bel</a:t>
            </a:r>
            <a:r>
              <a:rPr lang="en-US" sz="2800" dirty="0" smtClean="0"/>
              <a:t> </a:t>
            </a:r>
            <a:r>
              <a:rPr lang="id-ID" sz="2800" dirty="0"/>
              <a:t>d</a:t>
            </a:r>
            <a:r>
              <a:rPr lang="id-ID" sz="2800" dirty="0" smtClean="0"/>
              <a:t>an K</a:t>
            </a:r>
            <a:r>
              <a:rPr lang="en-US" sz="2800" dirty="0" smtClean="0"/>
              <a:t>one</a:t>
            </a:r>
            <a:r>
              <a:rPr lang="id-ID" sz="2800" dirty="0" smtClean="0"/>
              <a:t>k</a:t>
            </a:r>
            <a:r>
              <a:rPr lang="en-US" sz="2800" dirty="0" smtClean="0"/>
              <a:t>tor </a:t>
            </a:r>
            <a:r>
              <a:rPr lang="id-ID" sz="2800" dirty="0"/>
              <a:t>y</a:t>
            </a:r>
            <a:r>
              <a:rPr lang="id-ID" sz="2800" dirty="0" smtClean="0"/>
              <a:t>ang </a:t>
            </a:r>
            <a:r>
              <a:rPr lang="id-ID" sz="2800" dirty="0"/>
              <a:t>d</a:t>
            </a:r>
            <a:r>
              <a:rPr lang="id-ID" sz="2800" dirty="0" smtClean="0"/>
              <a:t>igunakan </a:t>
            </a:r>
            <a:r>
              <a:rPr lang="id-ID" sz="2800" dirty="0"/>
              <a:t>d</a:t>
            </a:r>
            <a:r>
              <a:rPr lang="id-ID" sz="2800" dirty="0" smtClean="0"/>
              <a:t>alam Jaringan</a:t>
            </a:r>
            <a:endParaRPr lang="en-US" sz="28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4776" y="1196752"/>
            <a:ext cx="7940675" cy="1053555"/>
          </a:xfrm>
        </p:spPr>
        <p:txBody>
          <a:bodyPr/>
          <a:lstStyle/>
          <a:p>
            <a:pPr eaLnBrk="1" hangingPunct="1"/>
            <a:r>
              <a:rPr lang="id-ID" dirty="0" smtClean="0"/>
              <a:t>Berikut ini beberapa tipe kabel yang sering digunakan dalam jaringan:</a:t>
            </a:r>
            <a:endParaRPr lang="en-US" dirty="0" smtClean="0"/>
          </a:p>
        </p:txBody>
      </p:sp>
      <p:pic>
        <p:nvPicPr>
          <p:cNvPr id="5124" name="Picture 4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71" y="2232958"/>
            <a:ext cx="8435083" cy="256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6525344"/>
            <a:ext cx="2339752" cy="3326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56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2800" dirty="0" smtClean="0"/>
              <a:t>Standarisasi Media Jaringan Komputer</a:t>
            </a:r>
            <a:endParaRPr lang="en-US" sz="2800" dirty="0" smtClean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68760"/>
            <a:ext cx="7350968" cy="504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6525344"/>
            <a:ext cx="2339752" cy="3326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5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2805" t="20469" r="10153" b="20469"/>
          <a:stretch/>
        </p:blipFill>
        <p:spPr>
          <a:xfrm>
            <a:off x="611560" y="1302753"/>
            <a:ext cx="7344816" cy="51845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Straight, Cross, Rollover Kabel</a:t>
            </a:r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0" y="6525344"/>
            <a:ext cx="2339752" cy="3326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936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2800" dirty="0" smtClean="0"/>
              <a:t>Instalasi Kabel Unshielded Twisted Pair (UTP)</a:t>
            </a:r>
            <a:endParaRPr lang="en-US" sz="2800" dirty="0" smtClean="0"/>
          </a:p>
        </p:txBody>
      </p:sp>
      <p:pic>
        <p:nvPicPr>
          <p:cNvPr id="9220" name="Picture 4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6267"/>
            <a:ext cx="833437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05734"/>
            <a:ext cx="83185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6525344"/>
            <a:ext cx="2339752" cy="3326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0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2800" dirty="0"/>
              <a:t>Instalasi Kabel Unshielded Twisted Pair (UTP</a:t>
            </a:r>
            <a:r>
              <a:rPr lang="id-ID" sz="2800" dirty="0" smtClean="0"/>
              <a:t>) lanjut</a:t>
            </a:r>
            <a:endParaRPr lang="en-US" sz="2800" dirty="0" smtClean="0"/>
          </a:p>
        </p:txBody>
      </p:sp>
      <p:pic>
        <p:nvPicPr>
          <p:cNvPr id="10244" name="Picture 4" descr="4"/>
          <p:cNvPicPr>
            <a:picLocks noChangeAspect="1" noChangeArrowheads="1"/>
          </p:cNvPicPr>
          <p:nvPr/>
        </p:nvPicPr>
        <p:blipFill rotWithShape="1">
          <a:blip r:embed="rId3" cstate="print"/>
          <a:srcRect b="41885"/>
          <a:stretch/>
        </p:blipFill>
        <p:spPr bwMode="auto">
          <a:xfrm>
            <a:off x="1187624" y="1312842"/>
            <a:ext cx="6645275" cy="2613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ww.colourbox.com/preview/3226512-706369-crimping-tool-with-rj45-jac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166881"/>
            <a:ext cx="3475856" cy="231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525344"/>
            <a:ext cx="2339752" cy="3326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46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Coaxial Cable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86" y="4797152"/>
            <a:ext cx="8153400" cy="938014"/>
          </a:xfrm>
        </p:spPr>
        <p:txBody>
          <a:bodyPr/>
          <a:lstStyle/>
          <a:p>
            <a:r>
              <a:rPr lang="en-US" sz="2400" dirty="0"/>
              <a:t>Coax </a:t>
            </a:r>
            <a:r>
              <a:rPr lang="id-ID" sz="2400" dirty="0" smtClean="0"/>
              <a:t>kabel digunakan untuk menghubungkan </a:t>
            </a:r>
            <a:r>
              <a:rPr lang="id-ID" sz="2400" dirty="0" smtClean="0">
                <a:solidFill>
                  <a:srgbClr val="FF0000"/>
                </a:solidFill>
              </a:rPr>
              <a:t>antena</a:t>
            </a:r>
            <a:r>
              <a:rPr lang="id-ID" sz="2400" dirty="0" smtClean="0"/>
              <a:t> ke </a:t>
            </a:r>
            <a:r>
              <a:rPr lang="id-ID" sz="2400" dirty="0" smtClean="0">
                <a:solidFill>
                  <a:srgbClr val="FF0000"/>
                </a:solidFill>
              </a:rPr>
              <a:t>perangkat wireless </a:t>
            </a:r>
            <a:r>
              <a:rPr lang="id-ID" sz="2400" dirty="0" smtClean="0"/>
              <a:t>dan mampu menghantarkan gelombang </a:t>
            </a:r>
            <a:r>
              <a:rPr lang="en-US" sz="2400" i="1" dirty="0" smtClean="0">
                <a:solidFill>
                  <a:srgbClr val="FF0000"/>
                </a:solidFill>
              </a:rPr>
              <a:t>radio </a:t>
            </a:r>
            <a:r>
              <a:rPr lang="en-US" sz="2400" i="1" dirty="0">
                <a:solidFill>
                  <a:srgbClr val="FF0000"/>
                </a:solidFill>
              </a:rPr>
              <a:t>frequency </a:t>
            </a:r>
            <a:r>
              <a:rPr lang="en-US" sz="2400" dirty="0">
                <a:solidFill>
                  <a:srgbClr val="FF0000"/>
                </a:solidFill>
              </a:rPr>
              <a:t>(RF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r>
              <a:rPr lang="id-ID" sz="2400" dirty="0" smtClean="0"/>
              <a:t>.</a:t>
            </a:r>
          </a:p>
          <a:p>
            <a:pPr lvl="1"/>
            <a:r>
              <a:rPr lang="id-ID" sz="2000" dirty="0" smtClean="0">
                <a:solidFill>
                  <a:srgbClr val="0070C0"/>
                </a:solidFill>
              </a:rPr>
              <a:t>Contoh: tradisional kabel televisi</a:t>
            </a:r>
            <a:endParaRPr lang="id-ID" sz="20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3912" t="20469" r="9599" b="28344"/>
          <a:stretch/>
        </p:blipFill>
        <p:spPr>
          <a:xfrm>
            <a:off x="1770534" y="1196752"/>
            <a:ext cx="5747660" cy="35580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525344"/>
            <a:ext cx="2339752" cy="3326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451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Shielded Twisted Pair (STP)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064" y="2132856"/>
            <a:ext cx="3647801" cy="3637384"/>
          </a:xfrm>
        </p:spPr>
        <p:txBody>
          <a:bodyPr/>
          <a:lstStyle/>
          <a:p>
            <a:r>
              <a:rPr lang="en-US" sz="2000" dirty="0"/>
              <a:t>STP </a:t>
            </a:r>
            <a:r>
              <a:rPr lang="id-ID" sz="2000" dirty="0" smtClean="0"/>
              <a:t>memberikan </a:t>
            </a:r>
            <a:r>
              <a:rPr lang="en-US" sz="2000" i="1" dirty="0" smtClean="0">
                <a:solidFill>
                  <a:srgbClr val="FF0000"/>
                </a:solidFill>
              </a:rPr>
              <a:t>noise </a:t>
            </a:r>
            <a:r>
              <a:rPr lang="en-US" sz="2000" i="1" dirty="0">
                <a:solidFill>
                  <a:srgbClr val="FF0000"/>
                </a:solidFill>
              </a:rPr>
              <a:t>protection</a:t>
            </a:r>
            <a:r>
              <a:rPr lang="en-US" sz="2000" dirty="0"/>
              <a:t> </a:t>
            </a:r>
            <a:r>
              <a:rPr lang="id-ID" sz="2000" dirty="0" smtClean="0"/>
              <a:t>dibandingkan</a:t>
            </a:r>
            <a:r>
              <a:rPr lang="en-US" sz="2000" dirty="0" smtClean="0"/>
              <a:t> UTP</a:t>
            </a:r>
            <a:endParaRPr lang="id-ID" sz="2000" dirty="0" smtClean="0"/>
          </a:p>
          <a:p>
            <a:r>
              <a:rPr lang="id-ID" sz="2000" dirty="0" smtClean="0">
                <a:solidFill>
                  <a:srgbClr val="FF0000"/>
                </a:solidFill>
              </a:rPr>
              <a:t>Harga</a:t>
            </a:r>
            <a:r>
              <a:rPr lang="id-ID" sz="2000" dirty="0" smtClean="0"/>
              <a:t> yang lebih </a:t>
            </a:r>
            <a:r>
              <a:rPr lang="id-ID" sz="2000" dirty="0" smtClean="0">
                <a:solidFill>
                  <a:srgbClr val="FF0000"/>
                </a:solidFill>
              </a:rPr>
              <a:t>tinggi</a:t>
            </a:r>
            <a:r>
              <a:rPr lang="id-ID" sz="2000" dirty="0" smtClean="0"/>
              <a:t> dibandingkan UTP</a:t>
            </a:r>
          </a:p>
          <a:p>
            <a:r>
              <a:rPr lang="id-ID" sz="2000" dirty="0" smtClean="0"/>
              <a:t>Digunakan dalam instalasi</a:t>
            </a:r>
            <a:r>
              <a:rPr lang="en-US" sz="2000" dirty="0" smtClean="0"/>
              <a:t> </a:t>
            </a:r>
            <a:r>
              <a:rPr lang="id-ID" sz="2000" dirty="0" smtClean="0"/>
              <a:t>jaringan </a:t>
            </a:r>
            <a:r>
              <a:rPr lang="en-US" sz="2000" dirty="0" smtClean="0">
                <a:solidFill>
                  <a:srgbClr val="FF0000"/>
                </a:solidFill>
              </a:rPr>
              <a:t>Token Ring</a:t>
            </a:r>
            <a:r>
              <a:rPr lang="id-ID" sz="2000" dirty="0" smtClean="0"/>
              <a:t>.</a:t>
            </a:r>
          </a:p>
          <a:p>
            <a:r>
              <a:rPr lang="en-US" sz="2000" i="1" dirty="0" smtClean="0">
                <a:solidFill>
                  <a:srgbClr val="FF0000"/>
                </a:solidFill>
              </a:rPr>
              <a:t>10 </a:t>
            </a:r>
            <a:r>
              <a:rPr lang="en-US" sz="2000" i="1" dirty="0">
                <a:solidFill>
                  <a:srgbClr val="FF0000"/>
                </a:solidFill>
              </a:rPr>
              <a:t>GB standard </a:t>
            </a:r>
            <a:r>
              <a:rPr lang="en-US" sz="2000" i="1" dirty="0"/>
              <a:t>for Ethernet</a:t>
            </a:r>
            <a:r>
              <a:rPr lang="en-US" sz="2000" dirty="0"/>
              <a:t> </a:t>
            </a:r>
            <a:r>
              <a:rPr lang="id-ID" sz="2000" dirty="0" smtClean="0"/>
              <a:t>akan menggunakan STP kabel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3874" t="32281" r="22328" b="30313"/>
          <a:stretch/>
        </p:blipFill>
        <p:spPr>
          <a:xfrm>
            <a:off x="515598" y="1268760"/>
            <a:ext cx="4523401" cy="39974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525344"/>
            <a:ext cx="2339752" cy="3326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6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Fiber Optik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2252" t="20469" r="9599" b="53938"/>
          <a:stretch/>
        </p:blipFill>
        <p:spPr>
          <a:xfrm>
            <a:off x="109305" y="1551277"/>
            <a:ext cx="6833231" cy="2042115"/>
          </a:xfrm>
          <a:prstGeom prst="rect">
            <a:avLst/>
          </a:prstGeom>
        </p:spPr>
      </p:pic>
      <p:pic>
        <p:nvPicPr>
          <p:cNvPr id="2050" name="Picture 2" descr="http://t2.gstatic.com/images?q=tbn:ANd9GcSSm3b1_bNYvGllwOSTAj4MLkdDr7HrHw7WGpXIQVk37SF6Pyy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536" y="1433681"/>
            <a:ext cx="1964060" cy="165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5470" t="45948" r="22946" b="30427"/>
          <a:stretch/>
        </p:blipFill>
        <p:spPr>
          <a:xfrm>
            <a:off x="3687312" y="4767411"/>
            <a:ext cx="2808312" cy="1728192"/>
          </a:xfrm>
          <a:prstGeom prst="rect">
            <a:avLst/>
          </a:prstGeom>
        </p:spPr>
      </p:pic>
      <p:pic>
        <p:nvPicPr>
          <p:cNvPr id="2052" name="Picture 4" descr="http://www.suarasurabaya.net/_watermark/createimage_medium.php?d=kk&amp;c=berita&amp;b=201210&amp;a=111225&amp;angka=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710988"/>
            <a:ext cx="2030518" cy="270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regionaltimur.com/wp-content/uploads/2012/06/Fiber-opti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1088"/>
            <a:ext cx="3029425" cy="201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525344"/>
            <a:ext cx="2339752" cy="3326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0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Struktur Jaringan Komputer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3912" t="20469" r="9599" b="31297"/>
          <a:stretch/>
        </p:blipFill>
        <p:spPr>
          <a:xfrm>
            <a:off x="533400" y="1412776"/>
            <a:ext cx="8210592" cy="47895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525344"/>
            <a:ext cx="2339752" cy="3326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239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2800" dirty="0" smtClean="0"/>
              <a:t>Tipe Fiber Optik</a:t>
            </a:r>
            <a:endParaRPr lang="en-US" sz="2800" dirty="0" smtClean="0"/>
          </a:p>
        </p:txBody>
      </p:sp>
      <p:pic>
        <p:nvPicPr>
          <p:cNvPr id="8196" name="Picture 4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36" y="1277940"/>
            <a:ext cx="8466675" cy="474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6525344"/>
            <a:ext cx="2339752" cy="3326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5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2800" dirty="0" smtClean="0"/>
              <a:t>Kabel Tester (Pengujian)</a:t>
            </a:r>
            <a:endParaRPr lang="en-US" sz="2800" dirty="0" smtClean="0"/>
          </a:p>
        </p:txBody>
      </p:sp>
      <p:pic>
        <p:nvPicPr>
          <p:cNvPr id="12292" name="Picture 4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263" y="2649538"/>
            <a:ext cx="7731125" cy="27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6525344"/>
            <a:ext cx="2339752" cy="3326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7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Media </a:t>
            </a:r>
            <a:r>
              <a:rPr lang="en-US" dirty="0" smtClean="0"/>
              <a:t>Wireless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1698" t="24406" r="9046" b="21454"/>
          <a:stretch/>
        </p:blipFill>
        <p:spPr>
          <a:xfrm>
            <a:off x="533400" y="1340768"/>
            <a:ext cx="8273066" cy="51125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525344"/>
            <a:ext cx="2339752" cy="3326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7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Gangguan Media Transmisi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2252" t="20469" r="10153" b="21453"/>
          <a:stretch/>
        </p:blipFill>
        <p:spPr>
          <a:xfrm>
            <a:off x="519708" y="1340768"/>
            <a:ext cx="7459487" cy="51175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525344"/>
            <a:ext cx="2339752" cy="3326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110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/>
              <a:t>Pengamanan Membangun Jaringan</a:t>
            </a:r>
            <a:endParaRPr lang="en-US" dirty="0" smtClean="0"/>
          </a:p>
        </p:txBody>
      </p:sp>
      <p:pic>
        <p:nvPicPr>
          <p:cNvPr id="11268" name="Picture 4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500" y="1974850"/>
            <a:ext cx="5976938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6525344"/>
            <a:ext cx="2339752" cy="3326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8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Pengamanan Membangun Jaringan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5573" t="22438" r="14580" b="21453"/>
          <a:stretch/>
        </p:blipFill>
        <p:spPr>
          <a:xfrm>
            <a:off x="568846" y="1412776"/>
            <a:ext cx="6480720" cy="51305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525344"/>
            <a:ext cx="2339752" cy="3326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387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ko-KR" smtClean="0">
              <a:ea typeface="Gulim" panose="020B0600000101010101" pitchFamily="34" charset="-127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340768"/>
            <a:ext cx="3888432" cy="46175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525344"/>
            <a:ext cx="2339752" cy="3326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Struktur Jaringan Komputer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153400" cy="4724400"/>
          </a:xfrm>
        </p:spPr>
        <p:txBody>
          <a:bodyPr/>
          <a:lstStyle/>
          <a:p>
            <a:r>
              <a:rPr lang="id-ID" dirty="0" smtClean="0"/>
              <a:t>End device</a:t>
            </a:r>
          </a:p>
          <a:p>
            <a:pPr lvl="1"/>
            <a:r>
              <a:rPr lang="id-ID" sz="2000" dirty="0" smtClean="0">
                <a:solidFill>
                  <a:srgbClr val="0070C0"/>
                </a:solidFill>
              </a:rPr>
              <a:t>Computers </a:t>
            </a:r>
            <a:r>
              <a:rPr lang="id-ID" sz="2000" dirty="0">
                <a:solidFill>
                  <a:srgbClr val="0070C0"/>
                </a:solidFill>
              </a:rPr>
              <a:t>(work stations, laptops, file servers, web </a:t>
            </a:r>
            <a:r>
              <a:rPr lang="id-ID" sz="2000" dirty="0" smtClean="0">
                <a:solidFill>
                  <a:srgbClr val="0070C0"/>
                </a:solidFill>
              </a:rPr>
              <a:t>servers), Network printers,VoIP phones, Security cameras, Mobile </a:t>
            </a:r>
            <a:r>
              <a:rPr lang="id-ID" sz="2000" dirty="0">
                <a:solidFill>
                  <a:srgbClr val="0070C0"/>
                </a:solidFill>
              </a:rPr>
              <a:t>handheld devices (such as wireless barcode scanners, PDAs)</a:t>
            </a:r>
            <a:endParaRPr lang="id-ID" sz="2000" dirty="0" smtClean="0">
              <a:solidFill>
                <a:srgbClr val="0070C0"/>
              </a:solidFill>
            </a:endParaRPr>
          </a:p>
          <a:p>
            <a:r>
              <a:rPr lang="id-ID" dirty="0" smtClean="0"/>
              <a:t>Intermediary devices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Network Access Devices (Hubs, switches, and wireless access </a:t>
            </a:r>
            <a:r>
              <a:rPr lang="en-US" sz="2000" dirty="0" smtClean="0">
                <a:solidFill>
                  <a:srgbClr val="0070C0"/>
                </a:solidFill>
              </a:rPr>
              <a:t>points)</a:t>
            </a:r>
            <a:r>
              <a:rPr lang="id-ID" sz="2000" dirty="0" smtClean="0">
                <a:solidFill>
                  <a:srgbClr val="0070C0"/>
                </a:solidFill>
              </a:rPr>
              <a:t>, </a:t>
            </a:r>
            <a:r>
              <a:rPr lang="en-US" sz="2000" dirty="0" smtClean="0">
                <a:solidFill>
                  <a:srgbClr val="0070C0"/>
                </a:solidFill>
              </a:rPr>
              <a:t>Internetworking </a:t>
            </a:r>
            <a:r>
              <a:rPr lang="en-US" sz="2000" dirty="0">
                <a:solidFill>
                  <a:srgbClr val="0070C0"/>
                </a:solidFill>
              </a:rPr>
              <a:t>Devices (</a:t>
            </a:r>
            <a:r>
              <a:rPr lang="en-US" sz="2000" dirty="0" smtClean="0">
                <a:solidFill>
                  <a:srgbClr val="0070C0"/>
                </a:solidFill>
              </a:rPr>
              <a:t>routers)</a:t>
            </a:r>
            <a:r>
              <a:rPr lang="id-ID" sz="2000" dirty="0" smtClean="0">
                <a:solidFill>
                  <a:srgbClr val="0070C0"/>
                </a:solidFill>
              </a:rPr>
              <a:t>, </a:t>
            </a:r>
            <a:r>
              <a:rPr lang="en-US" sz="2000" dirty="0" smtClean="0">
                <a:solidFill>
                  <a:srgbClr val="0070C0"/>
                </a:solidFill>
              </a:rPr>
              <a:t>Communication </a:t>
            </a:r>
            <a:r>
              <a:rPr lang="en-US" sz="2000" dirty="0">
                <a:solidFill>
                  <a:srgbClr val="0070C0"/>
                </a:solidFill>
              </a:rPr>
              <a:t>Servers and </a:t>
            </a:r>
            <a:r>
              <a:rPr lang="en-US" sz="2000" dirty="0" smtClean="0">
                <a:solidFill>
                  <a:srgbClr val="0070C0"/>
                </a:solidFill>
              </a:rPr>
              <a:t>Modems</a:t>
            </a:r>
            <a:r>
              <a:rPr lang="id-ID" sz="2000" dirty="0" smtClean="0">
                <a:solidFill>
                  <a:srgbClr val="0070C0"/>
                </a:solidFill>
              </a:rPr>
              <a:t>, </a:t>
            </a:r>
            <a:r>
              <a:rPr lang="en-US" sz="2000" dirty="0" smtClean="0">
                <a:solidFill>
                  <a:srgbClr val="0070C0"/>
                </a:solidFill>
              </a:rPr>
              <a:t>Security </a:t>
            </a:r>
            <a:r>
              <a:rPr lang="en-US" sz="2000" dirty="0">
                <a:solidFill>
                  <a:srgbClr val="0070C0"/>
                </a:solidFill>
              </a:rPr>
              <a:t>Devices (firewalls)</a:t>
            </a:r>
            <a:endParaRPr lang="id-ID" sz="2000" dirty="0" smtClean="0">
              <a:solidFill>
                <a:srgbClr val="0070C0"/>
              </a:solidFill>
            </a:endParaRPr>
          </a:p>
          <a:p>
            <a:r>
              <a:rPr lang="id-ID" dirty="0" smtClean="0"/>
              <a:t>Services</a:t>
            </a:r>
          </a:p>
          <a:p>
            <a:r>
              <a:rPr lang="id-ID" dirty="0" smtClean="0"/>
              <a:t>Medium</a:t>
            </a: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0" y="6525344"/>
            <a:ext cx="2339752" cy="3326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007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Hub and Switch</a:t>
            </a:r>
          </a:p>
        </p:txBody>
      </p:sp>
      <p:pic>
        <p:nvPicPr>
          <p:cNvPr id="27651" name="Picture 4" descr="3"/>
          <p:cNvPicPr>
            <a:picLocks noChangeAspect="1" noChangeArrowheads="1"/>
          </p:cNvPicPr>
          <p:nvPr/>
        </p:nvPicPr>
        <p:blipFill>
          <a:blip r:embed="rId2" cstate="print"/>
          <a:srcRect l="1994" r="10867"/>
          <a:stretch>
            <a:fillRect/>
          </a:stretch>
        </p:blipFill>
        <p:spPr bwMode="auto">
          <a:xfrm>
            <a:off x="4464984" y="1246102"/>
            <a:ext cx="460692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536" y="2946315"/>
            <a:ext cx="3810000" cy="3133543"/>
          </a:xfrm>
          <a:noFill/>
        </p:spPr>
      </p:pic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217528"/>
            <a:ext cx="38100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5"/>
          <p:cNvPicPr>
            <a:picLocks noChangeAspect="1" noChangeArrowheads="1"/>
          </p:cNvPicPr>
          <p:nvPr/>
        </p:nvPicPr>
        <p:blipFill>
          <a:blip r:embed="rId5" cstate="print"/>
          <a:srcRect l="362" r="2174"/>
          <a:stretch>
            <a:fillRect/>
          </a:stretch>
        </p:blipFill>
        <p:spPr bwMode="auto">
          <a:xfrm>
            <a:off x="4644008" y="4077072"/>
            <a:ext cx="372110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6525344"/>
            <a:ext cx="2339752" cy="3326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32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5736" y="2492896"/>
            <a:ext cx="5712774" cy="3950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Router</a:t>
            </a:r>
          </a:p>
        </p:txBody>
      </p:sp>
      <p:pic>
        <p:nvPicPr>
          <p:cNvPr id="28675" name="Content Placeholder 5" descr="1921-lg-phot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7436" y="1261705"/>
            <a:ext cx="4374604" cy="1467175"/>
          </a:xfrm>
        </p:spPr>
      </p:pic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438" y="3927283"/>
            <a:ext cx="2451932" cy="1805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525344"/>
            <a:ext cx="2339752" cy="3326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23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Klasifikasi Jaringan Komputer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Berdasarkan Letak Geografisnya</a:t>
            </a:r>
          </a:p>
          <a:p>
            <a:pPr lvl="1"/>
            <a:r>
              <a:rPr lang="id-ID" dirty="0" smtClean="0">
                <a:solidFill>
                  <a:srgbClr val="FF0000"/>
                </a:solidFill>
              </a:rPr>
              <a:t>LAN, WAN, Internet</a:t>
            </a:r>
          </a:p>
          <a:p>
            <a:r>
              <a:rPr lang="id-ID" dirty="0" smtClean="0"/>
              <a:t>Model komunikasi</a:t>
            </a:r>
          </a:p>
          <a:p>
            <a:pPr lvl="1"/>
            <a:r>
              <a:rPr lang="id-ID" dirty="0" smtClean="0">
                <a:solidFill>
                  <a:srgbClr val="FF0000"/>
                </a:solidFill>
              </a:rPr>
              <a:t>Client-Server, Peer to Peer (P2P)</a:t>
            </a:r>
          </a:p>
          <a:p>
            <a:r>
              <a:rPr lang="id-ID" dirty="0" smtClean="0"/>
              <a:t>Topologi</a:t>
            </a:r>
          </a:p>
          <a:p>
            <a:pPr lvl="1"/>
            <a:r>
              <a:rPr lang="id-ID" dirty="0" smtClean="0">
                <a:solidFill>
                  <a:srgbClr val="FF0000"/>
                </a:solidFill>
              </a:rPr>
              <a:t>Bus, Star, Ring, Mesh</a:t>
            </a:r>
          </a:p>
          <a:p>
            <a:pPr lvl="1"/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0" y="6525344"/>
            <a:ext cx="2339752" cy="3326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91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Area Networks (LANs)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797152"/>
            <a:ext cx="7940675" cy="1604714"/>
          </a:xfrm>
        </p:spPr>
        <p:txBody>
          <a:bodyPr/>
          <a:lstStyle/>
          <a:p>
            <a:r>
              <a:rPr lang="id-ID" sz="2000" dirty="0" smtClean="0"/>
              <a:t>Ciri-ciri infrastruktur LAN adalah:</a:t>
            </a:r>
          </a:p>
          <a:p>
            <a:pPr lvl="1"/>
            <a:r>
              <a:rPr lang="id-ID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Sebuah jaringan komputer yang menjangkau </a:t>
            </a:r>
            <a:r>
              <a:rPr lang="id-ID" sz="1600" dirty="0" smtClean="0">
                <a:solidFill>
                  <a:srgbClr val="FF0000"/>
                </a:solidFill>
              </a:rPr>
              <a:t>satu area geografis</a:t>
            </a:r>
          </a:p>
          <a:p>
            <a:pPr lvl="1"/>
            <a:r>
              <a:rPr lang="id-ID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Menyediakan </a:t>
            </a:r>
            <a:r>
              <a:rPr lang="id-ID" sz="1600" dirty="0" smtClean="0">
                <a:solidFill>
                  <a:srgbClr val="FF0000"/>
                </a:solidFill>
              </a:rPr>
              <a:t>servis dan aplikasi </a:t>
            </a:r>
            <a:r>
              <a:rPr lang="id-ID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kepada seseorang dalam suatu struktur </a:t>
            </a:r>
            <a:r>
              <a:rPr lang="id-ID" sz="1600" dirty="0" smtClean="0">
                <a:solidFill>
                  <a:srgbClr val="FF0000"/>
                </a:solidFill>
              </a:rPr>
              <a:t>organisasi yang sama</a:t>
            </a:r>
          </a:p>
          <a:p>
            <a:pPr lvl="1"/>
            <a:r>
              <a:rPr lang="id-ID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Sebuah LAN biasanya di </a:t>
            </a:r>
            <a:r>
              <a:rPr lang="id-ID" sz="1600" dirty="0" smtClean="0">
                <a:solidFill>
                  <a:srgbClr val="FF0000"/>
                </a:solidFill>
              </a:rPr>
              <a:t>administrasikan</a:t>
            </a:r>
            <a:r>
              <a:rPr lang="id-ID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oleh </a:t>
            </a:r>
            <a:r>
              <a:rPr lang="id-ID" sz="1600" dirty="0" smtClean="0">
                <a:solidFill>
                  <a:srgbClr val="FF0000"/>
                </a:solidFill>
              </a:rPr>
              <a:t>satu</a:t>
            </a:r>
            <a:r>
              <a:rPr lang="id-ID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pengelola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2252" t="20469" r="12920" b="24407"/>
          <a:stretch/>
        </p:blipFill>
        <p:spPr>
          <a:xfrm>
            <a:off x="1571566" y="1177446"/>
            <a:ext cx="5131491" cy="35476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525344"/>
            <a:ext cx="2339752" cy="3326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8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Wide Area Networks (WANs)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638" y="1248222"/>
            <a:ext cx="7940675" cy="2396802"/>
          </a:xfrm>
        </p:spPr>
        <p:txBody>
          <a:bodyPr/>
          <a:lstStyle/>
          <a:p>
            <a:r>
              <a:rPr lang="id-ID" sz="2000" dirty="0" smtClean="0"/>
              <a:t>Ciri-ciri infrastruktur WAN</a:t>
            </a:r>
          </a:p>
          <a:p>
            <a:pPr lvl="1"/>
            <a:r>
              <a:rPr lang="id-ID" sz="1600" dirty="0" smtClean="0"/>
              <a:t>Dimana bagian dari sebuah perusahaan atau organisasi dipisahkan oleh </a:t>
            </a:r>
            <a:r>
              <a:rPr lang="id-ID" sz="1600" dirty="0" smtClean="0">
                <a:solidFill>
                  <a:srgbClr val="FF0000"/>
                </a:solidFill>
              </a:rPr>
              <a:t>area geografis</a:t>
            </a:r>
            <a:r>
              <a:rPr lang="id-ID" sz="1600" dirty="0" smtClean="0"/>
              <a:t> yang cukup </a:t>
            </a:r>
            <a:r>
              <a:rPr lang="id-ID" sz="1600" dirty="0" smtClean="0">
                <a:solidFill>
                  <a:srgbClr val="FF0000"/>
                </a:solidFill>
              </a:rPr>
              <a:t>jauh</a:t>
            </a:r>
            <a:r>
              <a:rPr lang="id-ID" sz="1600" dirty="0" smtClean="0"/>
              <a:t>.</a:t>
            </a:r>
          </a:p>
          <a:p>
            <a:pPr lvl="1"/>
            <a:r>
              <a:rPr lang="id-ID" sz="1600" dirty="0" smtClean="0"/>
              <a:t>Dibutuhkan sebuah</a:t>
            </a:r>
            <a:r>
              <a:rPr lang="en-US" sz="1600" dirty="0" smtClean="0"/>
              <a:t> </a:t>
            </a:r>
            <a:r>
              <a:rPr lang="en-US" sz="1600" dirty="0">
                <a:solidFill>
                  <a:srgbClr val="FF0000"/>
                </a:solidFill>
              </a:rPr>
              <a:t>telecommunications service provider (TSP</a:t>
            </a:r>
            <a:r>
              <a:rPr lang="en-US" sz="1600" dirty="0" smtClean="0">
                <a:solidFill>
                  <a:srgbClr val="FF0000"/>
                </a:solidFill>
              </a:rPr>
              <a:t>)</a:t>
            </a:r>
            <a:r>
              <a:rPr lang="id-ID" sz="1600" dirty="0" smtClean="0"/>
              <a:t> untuk menghubungkan beberapa LAN di beberapa lokasi yang berbeda</a:t>
            </a:r>
          </a:p>
          <a:p>
            <a:pPr lvl="1"/>
            <a:r>
              <a:rPr lang="id-ID" sz="1600" dirty="0" smtClean="0"/>
              <a:t>WAN membutuhkan </a:t>
            </a:r>
            <a:r>
              <a:rPr lang="id-ID" sz="1600" dirty="0" smtClean="0">
                <a:solidFill>
                  <a:srgbClr val="FF0000"/>
                </a:solidFill>
              </a:rPr>
              <a:t>peralatan khusus </a:t>
            </a:r>
            <a:r>
              <a:rPr lang="id-ID" sz="1600" dirty="0" smtClean="0"/>
              <a:t>untuk dapat mengintegrasikan beberapa Jaringan komputer lokal</a:t>
            </a:r>
          </a:p>
          <a:p>
            <a:pPr lvl="2"/>
            <a:r>
              <a:rPr lang="id-ID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Dikarenakan pentingnya peralatan ini, dibutuhkan </a:t>
            </a:r>
            <a:r>
              <a:rPr lang="id-ID" sz="1200" dirty="0" smtClean="0">
                <a:solidFill>
                  <a:srgbClr val="FF0000"/>
                </a:solidFill>
              </a:rPr>
              <a:t>ketrampilan khusus </a:t>
            </a:r>
            <a:r>
              <a:rPr lang="id-ID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untuk konfigurasi, instalasi dan maintenance peralatan tersebut</a:t>
            </a:r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6680" t="21454" r="9599" b="39172"/>
          <a:stretch/>
        </p:blipFill>
        <p:spPr>
          <a:xfrm>
            <a:off x="2339751" y="3789040"/>
            <a:ext cx="5130539" cy="25977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525344"/>
            <a:ext cx="2339752" cy="3326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roduction">
  <a:themeElements>
    <a:clrScheme name="introduction 4">
      <a:dk1>
        <a:srgbClr val="000000"/>
      </a:dk1>
      <a:lt1>
        <a:srgbClr val="FFFFFF"/>
      </a:lt1>
      <a:dk2>
        <a:srgbClr val="000066"/>
      </a:dk2>
      <a:lt2>
        <a:srgbClr val="808080"/>
      </a:lt2>
      <a:accent1>
        <a:srgbClr val="194293"/>
      </a:accent1>
      <a:accent2>
        <a:srgbClr val="9999CC"/>
      </a:accent2>
      <a:accent3>
        <a:srgbClr val="FFFFFF"/>
      </a:accent3>
      <a:accent4>
        <a:srgbClr val="000000"/>
      </a:accent4>
      <a:accent5>
        <a:srgbClr val="ABB0C8"/>
      </a:accent5>
      <a:accent6>
        <a:srgbClr val="8A8AB9"/>
      </a:accent6>
      <a:hlink>
        <a:srgbClr val="CCCCE6"/>
      </a:hlink>
      <a:folHlink>
        <a:srgbClr val="B2B2B2"/>
      </a:folHlink>
    </a:clrScheme>
    <a:fontScheme name="introductio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troductio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2">
        <a:dk1>
          <a:srgbClr val="000000"/>
        </a:dk1>
        <a:lt1>
          <a:srgbClr val="FFFFFF"/>
        </a:lt1>
        <a:dk2>
          <a:srgbClr val="005250"/>
        </a:dk2>
        <a:lt2>
          <a:srgbClr val="808080"/>
        </a:lt2>
        <a:accent1>
          <a:srgbClr val="008080"/>
        </a:accent1>
        <a:accent2>
          <a:srgbClr val="1CB094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189F86"/>
        </a:accent6>
        <a:hlink>
          <a:srgbClr val="99D1C2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3">
        <a:dk1>
          <a:srgbClr val="000000"/>
        </a:dk1>
        <a:lt1>
          <a:srgbClr val="F2F3C7"/>
        </a:lt1>
        <a:dk2>
          <a:srgbClr val="333300"/>
        </a:dk2>
        <a:lt2>
          <a:srgbClr val="808080"/>
        </a:lt2>
        <a:accent1>
          <a:srgbClr val="747660"/>
        </a:accent1>
        <a:accent2>
          <a:srgbClr val="A99B69"/>
        </a:accent2>
        <a:accent3>
          <a:srgbClr val="F7F8E0"/>
        </a:accent3>
        <a:accent4>
          <a:srgbClr val="000000"/>
        </a:accent4>
        <a:accent5>
          <a:srgbClr val="BCBDB6"/>
        </a:accent5>
        <a:accent6>
          <a:srgbClr val="998C5E"/>
        </a:accent6>
        <a:hlink>
          <a:srgbClr val="959167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4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194293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ABB0C8"/>
        </a:accent5>
        <a:accent6>
          <a:srgbClr val="8A8AB9"/>
        </a:accent6>
        <a:hlink>
          <a:srgbClr val="CCCCE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5">
        <a:dk1>
          <a:srgbClr val="000000"/>
        </a:dk1>
        <a:lt1>
          <a:srgbClr val="FFFFFF"/>
        </a:lt1>
        <a:dk2>
          <a:srgbClr val="4C0026"/>
        </a:dk2>
        <a:lt2>
          <a:srgbClr val="808080"/>
        </a:lt2>
        <a:accent1>
          <a:srgbClr val="7C1C45"/>
        </a:accent1>
        <a:accent2>
          <a:srgbClr val="C15D75"/>
        </a:accent2>
        <a:accent3>
          <a:srgbClr val="FFFFFF"/>
        </a:accent3>
        <a:accent4>
          <a:srgbClr val="000000"/>
        </a:accent4>
        <a:accent5>
          <a:srgbClr val="BFABB0"/>
        </a:accent5>
        <a:accent6>
          <a:srgbClr val="AF5369"/>
        </a:accent6>
        <a:hlink>
          <a:srgbClr val="C29D8C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F:\My Documents\Teaching\2002\com336\introduction.ppt</Template>
  <TotalTime>2179</TotalTime>
  <Words>668</Words>
  <Application>Microsoft Office PowerPoint</Application>
  <PresentationFormat>On-screen Show (4:3)</PresentationFormat>
  <Paragraphs>112</Paragraphs>
  <Slides>36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introduction</vt:lpstr>
      <vt:lpstr>Struktur dan Arsitektur Jaringan Komputer</vt:lpstr>
      <vt:lpstr>Objectives</vt:lpstr>
      <vt:lpstr>Struktur Jaringan Komputer </vt:lpstr>
      <vt:lpstr>Struktur Jaringan Komputer </vt:lpstr>
      <vt:lpstr>Hub and Switch</vt:lpstr>
      <vt:lpstr>Router</vt:lpstr>
      <vt:lpstr>Klasifikasi Jaringan Komputer</vt:lpstr>
      <vt:lpstr>Local Area Networks (LANs)</vt:lpstr>
      <vt:lpstr>Wide Area Networks (WANs)</vt:lpstr>
      <vt:lpstr>Client Server Model</vt:lpstr>
      <vt:lpstr>Layanan Server</vt:lpstr>
      <vt:lpstr>Peer to Peer Model</vt:lpstr>
      <vt:lpstr>Topologi Jaringan</vt:lpstr>
      <vt:lpstr>Logical Topology</vt:lpstr>
      <vt:lpstr>Physical topology</vt:lpstr>
      <vt:lpstr>Bus Topology</vt:lpstr>
      <vt:lpstr>Star Topology</vt:lpstr>
      <vt:lpstr>Ring Topology</vt:lpstr>
      <vt:lpstr>Mesh Topology</vt:lpstr>
      <vt:lpstr>Hierarchical Topology</vt:lpstr>
      <vt:lpstr>Media Jaringan</vt:lpstr>
      <vt:lpstr>Tipe Kabel dan Konektor yang digunakan dalam Jaringan</vt:lpstr>
      <vt:lpstr>Standarisasi Media Jaringan Komputer</vt:lpstr>
      <vt:lpstr>Straight, Cross, Rollover Kabel</vt:lpstr>
      <vt:lpstr>Instalasi Kabel Unshielded Twisted Pair (UTP)</vt:lpstr>
      <vt:lpstr>Instalasi Kabel Unshielded Twisted Pair (UTP) lanjut</vt:lpstr>
      <vt:lpstr>Coaxial Cable</vt:lpstr>
      <vt:lpstr>Shielded Twisted Pair (STP)</vt:lpstr>
      <vt:lpstr>Fiber Optik</vt:lpstr>
      <vt:lpstr>Tipe Fiber Optik</vt:lpstr>
      <vt:lpstr>Kabel Tester (Pengujian)</vt:lpstr>
      <vt:lpstr>Media Wireless</vt:lpstr>
      <vt:lpstr>Gangguan Media Transmisi</vt:lpstr>
      <vt:lpstr>Pengamanan Membangun Jaringan</vt:lpstr>
      <vt:lpstr>Pengamanan Membangun Jaringan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ADHIT</dc:creator>
  <cp:lastModifiedBy>karima</cp:lastModifiedBy>
  <cp:revision>128</cp:revision>
  <dcterms:created xsi:type="dcterms:W3CDTF">2002-09-04T12:52:44Z</dcterms:created>
  <dcterms:modified xsi:type="dcterms:W3CDTF">2017-09-25T02:26:12Z</dcterms:modified>
</cp:coreProperties>
</file>