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9" r:id="rId4"/>
    <p:sldId id="260" r:id="rId5"/>
    <p:sldId id="261" r:id="rId6"/>
    <p:sldId id="263" r:id="rId7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F6198-6D49-4F83-A0AA-4684951FCA4B}" type="datetimeFigureOut">
              <a:rPr lang="id-ID" smtClean="0"/>
              <a:t>04/04/2014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C8353-6521-489F-8F8B-4B2F5988E6C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CD60-33B2-429A-A9E4-17B8B4CDA687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F1CC-759E-4CB9-97DF-32B75CBDF6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CD60-33B2-429A-A9E4-17B8B4CDA687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F1CC-759E-4CB9-97DF-32B75CBDF6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CD60-33B2-429A-A9E4-17B8B4CDA687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F1CC-759E-4CB9-97DF-32B75CBDF6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CD60-33B2-429A-A9E4-17B8B4CDA687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F1CC-759E-4CB9-97DF-32B75CBDF6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CD60-33B2-429A-A9E4-17B8B4CDA687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F1CC-759E-4CB9-97DF-32B75CBDF6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CD60-33B2-429A-A9E4-17B8B4CDA687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F1CC-759E-4CB9-97DF-32B75CBDF6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CD60-33B2-429A-A9E4-17B8B4CDA687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F1CC-759E-4CB9-97DF-32B75CBDF6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CD60-33B2-429A-A9E4-17B8B4CDA687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F1CC-759E-4CB9-97DF-32B75CBDF6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CD60-33B2-429A-A9E4-17B8B4CDA687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F1CC-759E-4CB9-97DF-32B75CBDF6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CD60-33B2-429A-A9E4-17B8B4CDA687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F1CC-759E-4CB9-97DF-32B75CBDF6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CD60-33B2-429A-A9E4-17B8B4CDA687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F1CC-759E-4CB9-97DF-32B75CBDF63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7CD60-33B2-429A-A9E4-17B8B4CDA687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2F1CC-759E-4CB9-97DF-32B75CBDF63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xs.com/" TargetMode="External"/><Relationship Id="rId2" Type="http://schemas.openxmlformats.org/officeDocument/2006/relationships/hyperlink" Target="http://www.lexisnexi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ls.gov/" TargetMode="External"/><Relationship Id="rId4" Type="http://schemas.openxmlformats.org/officeDocument/2006/relationships/hyperlink" Target="http://www.log.gov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 </a:t>
            </a:r>
            <a:r>
              <a:rPr lang="id-ID" sz="3200" dirty="0" smtClean="0"/>
              <a:t>Menggunakan Teknologi Informasi dlm menjalankan  perdagangan Elektronik (E-Commerce)</a:t>
            </a:r>
            <a:endParaRPr lang="id-ID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/>
              <a:t>E commerce dibedakan 2 jenis, yakni Bisnis ke ke konsumen (business to consumer/B2C) dan bisnis ke bisnis (business to business/B2B)</a:t>
            </a:r>
          </a:p>
          <a:p>
            <a:r>
              <a:rPr lang="id-ID" dirty="0" smtClean="0"/>
              <a:t>Manfaat yang diharapkan dr e-commerce adl: </a:t>
            </a:r>
          </a:p>
          <a:p>
            <a:pPr lvl="1"/>
            <a:r>
              <a:rPr lang="id-ID" dirty="0" smtClean="0"/>
              <a:t>Perbaikan layanan pelanggan sebelum, selama dan setelah penjualan</a:t>
            </a:r>
          </a:p>
          <a:p>
            <a:pPr lvl="1"/>
            <a:r>
              <a:rPr lang="id-ID" dirty="0" smtClean="0"/>
              <a:t>Perbaikan hub dg pemasok, dan komunitas keuangan</a:t>
            </a:r>
          </a:p>
          <a:p>
            <a:pPr lvl="1"/>
            <a:r>
              <a:rPr lang="id-ID" dirty="0" smtClean="0"/>
              <a:t>Peningkatan imbal hasil ekonomis atas pemegang saham dan investasi pemilik</a:t>
            </a:r>
          </a:p>
          <a:p>
            <a:r>
              <a:rPr lang="id-ID" dirty="0" smtClean="0"/>
              <a:t>Kendala kehadiran e commerce</a:t>
            </a:r>
          </a:p>
          <a:p>
            <a:pPr lvl="1"/>
            <a:r>
              <a:rPr lang="id-ID" dirty="0" smtClean="0"/>
              <a:t>Biaya yg tinggi</a:t>
            </a:r>
          </a:p>
          <a:p>
            <a:pPr lvl="1"/>
            <a:r>
              <a:rPr lang="id-ID" dirty="0" smtClean="0"/>
              <a:t>Kekhawatiran maslah keamanan</a:t>
            </a:r>
          </a:p>
          <a:p>
            <a:pPr lvl="1"/>
            <a:r>
              <a:rPr lang="id-ID" dirty="0" smtClean="0"/>
              <a:t>Peranti lunak yg blm mapan atau tersedia</a:t>
            </a:r>
          </a:p>
          <a:p>
            <a:r>
              <a:rPr lang="id-ID" dirty="0" smtClean="0"/>
              <a:t>Hukum Moore mengantisipasinya, bahwa ke depan makin cepat dan makin murah</a:t>
            </a:r>
          </a:p>
          <a:p>
            <a:r>
              <a:rPr lang="id-ID" dirty="0" smtClean="0"/>
              <a:t>Problem B2b dan  B2C adl keamanan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Inteligensi Bisnis (Business Intelligence)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Adalah aktivitas pengumpulan informasi mengenai unsur di dalam lingkungan yg berinteraksi dg prsh</a:t>
            </a:r>
          </a:p>
          <a:p>
            <a:r>
              <a:rPr lang="id-ID" dirty="0" smtClean="0"/>
              <a:t>Basis data eksternal</a:t>
            </a:r>
          </a:p>
          <a:p>
            <a:pPr lvl="1"/>
            <a:r>
              <a:rPr lang="id-ID" dirty="0" smtClean="0">
                <a:hlinkClick r:id="rId2"/>
              </a:rPr>
              <a:t>www.lexisnexis.com</a:t>
            </a:r>
            <a:r>
              <a:rPr lang="id-ID" dirty="0" smtClean="0"/>
              <a:t> memberikan info hukum, keuangan, pemerintah dr berbagai mcm sumber. </a:t>
            </a:r>
            <a:r>
              <a:rPr lang="id-ID" dirty="0" smtClean="0">
                <a:hlinkClick r:id="rId3"/>
              </a:rPr>
              <a:t>www.gxs.com</a:t>
            </a:r>
            <a:r>
              <a:rPr lang="id-ID" dirty="0" smtClean="0"/>
              <a:t> menjual jasa pengintegrasian transaksi elektronik utk rantai pasokan global.</a:t>
            </a:r>
          </a:p>
          <a:p>
            <a:pPr lvl="1"/>
            <a:r>
              <a:rPr lang="id-ID" dirty="0" smtClean="0"/>
              <a:t>Thomasnet.com adal basis data yg memberikan info gratis dn jg berbayar dg info 170 ribu lbh prsh AS dan Kanada ttg produk dan pemasoknya.</a:t>
            </a:r>
          </a:p>
          <a:p>
            <a:pPr lvl="1"/>
            <a:r>
              <a:rPr lang="id-ID" dirty="0" smtClean="0">
                <a:hlinkClick r:id="rId4"/>
              </a:rPr>
              <a:t>www.log.gov</a:t>
            </a:r>
            <a:r>
              <a:rPr lang="id-ID" dirty="0" smtClean="0"/>
              <a:t> menawarkan berbagai topik bagi pra periset. </a:t>
            </a:r>
            <a:r>
              <a:rPr lang="id-ID" dirty="0" smtClean="0">
                <a:hlinkClick r:id="rId5"/>
              </a:rPr>
              <a:t>www.bls.gov</a:t>
            </a:r>
            <a:r>
              <a:rPr lang="id-ID" dirty="0" smtClean="0"/>
              <a:t> memiliki informasi mengenai inflasi, upah, data internasional dll.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/>
              <a:t>Mesin Pencari: suatu program komputer khusus yg menanyakan satu atau kelompok kata kpd pengguna utk </a:t>
            </a:r>
            <a:r>
              <a:rPr lang="id-ID" dirty="0" smtClean="0"/>
              <a:t>dicari</a:t>
            </a:r>
            <a:r>
              <a:rPr lang="id-ID" dirty="0" smtClean="0"/>
              <a:t>.</a:t>
            </a:r>
          </a:p>
          <a:p>
            <a:pPr lvl="1"/>
            <a:r>
              <a:rPr lang="id-ID" dirty="0" smtClean="0"/>
              <a:t>Konsumen menanyakan vendor, dosen mencari jurnal, supplier nyari prsh, mhs cari artikel, dll</a:t>
            </a:r>
          </a:p>
          <a:p>
            <a:pPr lvl="1"/>
            <a:r>
              <a:rPr lang="id-ID" dirty="0" smtClean="0"/>
              <a:t>Yahoo, google, altavista, msn dsb adalah salah satu contoh mesin pencari.</a:t>
            </a:r>
          </a:p>
          <a:p>
            <a:r>
              <a:rPr lang="id-ID" dirty="0" smtClean="0"/>
              <a:t>Tranmisi data elektronik yakni electronic data interchange (EDI) mrpk sistem interorganisasional (interorganizational system/ IOS)</a:t>
            </a:r>
          </a:p>
          <a:p>
            <a:r>
              <a:rPr lang="id-ID" dirty="0" smtClean="0"/>
              <a:t>Manfaat IOS</a:t>
            </a:r>
          </a:p>
          <a:p>
            <a:pPr lvl="1"/>
            <a:r>
              <a:rPr lang="id-ID" dirty="0" smtClean="0"/>
              <a:t>Efisiensi komparatif</a:t>
            </a:r>
          </a:p>
          <a:p>
            <a:pPr lvl="1"/>
            <a:r>
              <a:rPr lang="id-ID" dirty="0" smtClean="0"/>
              <a:t>Efisiensi internal</a:t>
            </a:r>
          </a:p>
          <a:p>
            <a:pPr lvl="1"/>
            <a:r>
              <a:rPr lang="id-ID" dirty="0" smtClean="0"/>
              <a:t>Efisiensi interorganisasional</a:t>
            </a:r>
          </a:p>
          <a:p>
            <a:r>
              <a:rPr lang="id-ID" dirty="0" smtClean="0"/>
              <a:t>Bargaining Power (kekuatan penawaran) adl kemampuan prsh menyelesaikan urusan dg para pemasok dan pelanggan.  Dengan 3 cara:</a:t>
            </a:r>
          </a:p>
          <a:p>
            <a:pPr lvl="1"/>
            <a:r>
              <a:rPr lang="id-ID" dirty="0" smtClean="0"/>
              <a:t>Fitur2 produk yg unik</a:t>
            </a:r>
          </a:p>
          <a:p>
            <a:pPr lvl="1"/>
            <a:r>
              <a:rPr lang="id-ID" dirty="0" smtClean="0"/>
              <a:t>Menurunkan biaya2</a:t>
            </a:r>
          </a:p>
          <a:p>
            <a:pPr lvl="1"/>
            <a:r>
              <a:rPr lang="id-ID" dirty="0" smtClean="0"/>
              <a:t>Meningkatkan biaya perpindahan. Jika konsumen berpindah ke produk lain ia harus bayar.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id-ID" dirty="0" smtClean="0"/>
              <a:t>Ekstranet adalah cara membuat IOS utk membagi informasi berbasis komputer dg prsh lain dg media internet. Perusahaan dg pemasok dan pelanggan bsr gunakan ekstranet dg keamanan suatu firewall.</a:t>
            </a:r>
          </a:p>
          <a:p>
            <a:r>
              <a:rPr lang="id-ID" dirty="0" smtClean="0"/>
              <a:t>4 faktor apkh prsh akan proaktif dalam menggunakan IOS</a:t>
            </a:r>
          </a:p>
          <a:p>
            <a:pPr lvl="1"/>
            <a:r>
              <a:rPr lang="id-ID" dirty="0" smtClean="0"/>
              <a:t>Tekanan kompetitif</a:t>
            </a:r>
          </a:p>
          <a:p>
            <a:pPr lvl="1"/>
            <a:r>
              <a:rPr lang="id-ID" dirty="0" smtClean="0"/>
              <a:t>Penggunaan kekuasaan</a:t>
            </a:r>
          </a:p>
          <a:p>
            <a:pPr lvl="1"/>
            <a:r>
              <a:rPr lang="id-ID" dirty="0" smtClean="0"/>
              <a:t>Kebutuhan internal</a:t>
            </a:r>
          </a:p>
          <a:p>
            <a:pPr lvl="1"/>
            <a:r>
              <a:rPr lang="id-ID" dirty="0" smtClean="0"/>
              <a:t>Dukungan mnjm puncak</a:t>
            </a:r>
          </a:p>
          <a:p>
            <a:pPr lvl="1"/>
            <a:endParaRPr lang="id-ID" dirty="0" smtClean="0"/>
          </a:p>
          <a:p>
            <a:pPr lvl="1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Manfaat langsung dan tdk langsung IOS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Langsung</a:t>
            </a:r>
          </a:p>
          <a:p>
            <a:pPr lvl="1"/>
            <a:r>
              <a:rPr lang="id-ID" dirty="0" smtClean="0"/>
              <a:t>Berkurangnya kesalahan entri data</a:t>
            </a:r>
          </a:p>
          <a:p>
            <a:pPr lvl="1"/>
            <a:r>
              <a:rPr lang="id-ID" dirty="0" smtClean="0"/>
              <a:t>Biaya yg lebih rendah</a:t>
            </a:r>
          </a:p>
          <a:p>
            <a:pPr lvl="1"/>
            <a:r>
              <a:rPr lang="id-ID" dirty="0" smtClean="0"/>
              <a:t>Meningkatnya efisiensi operasional</a:t>
            </a:r>
          </a:p>
          <a:p>
            <a:r>
              <a:rPr lang="id-ID" dirty="0" smtClean="0"/>
              <a:t>Manfaat tdk langsung</a:t>
            </a:r>
          </a:p>
          <a:p>
            <a:pPr lvl="1"/>
            <a:r>
              <a:rPr lang="id-ID" dirty="0" smtClean="0"/>
              <a:t>Meningkatnya kemampuan utk bersaing</a:t>
            </a:r>
          </a:p>
          <a:p>
            <a:pPr lvl="1"/>
            <a:r>
              <a:rPr lang="id-ID" dirty="0" smtClean="0"/>
              <a:t>Memperbaiki hubungan dg sekutu dagang</a:t>
            </a:r>
          </a:p>
          <a:p>
            <a:pPr lvl="1"/>
            <a:r>
              <a:rPr lang="id-ID" dirty="0" smtClean="0"/>
              <a:t>Memperbaiki layanan pelanggan gmb. Hal 70</a:t>
            </a:r>
          </a:p>
          <a:p>
            <a:pPr lvl="1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Saran-saran keberhasilan penggunaan  internet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Pastikan situs web anda kuat</a:t>
            </a:r>
          </a:p>
          <a:p>
            <a:r>
              <a:rPr lang="id-ID" dirty="0" smtClean="0"/>
              <a:t>Pastikan browser dan struktur basis data anda fleksibel</a:t>
            </a:r>
          </a:p>
          <a:p>
            <a:r>
              <a:rPr lang="id-ID" dirty="0" smtClean="0"/>
              <a:t>Menekan isi</a:t>
            </a:r>
          </a:p>
          <a:p>
            <a:r>
              <a:rPr lang="id-ID" dirty="0" smtClean="0"/>
              <a:t>Sering diperbarui</a:t>
            </a:r>
          </a:p>
          <a:p>
            <a:r>
              <a:rPr lang="id-ID" dirty="0" smtClean="0"/>
              <a:t>Melihat di luar pelanggan</a:t>
            </a:r>
          </a:p>
          <a:p>
            <a:r>
              <a:rPr lang="id-ID" dirty="0" smtClean="0"/>
              <a:t>Tujukan isi kpd spesifik pengguna</a:t>
            </a:r>
          </a:p>
          <a:p>
            <a:r>
              <a:rPr lang="id-ID" dirty="0" smtClean="0"/>
              <a:t>Berada di lokasi web yg tepat </a:t>
            </a:r>
          </a:p>
          <a:p>
            <a:r>
              <a:rPr lang="id-ID" smtClean="0"/>
              <a:t>Ciptakan rasa kebersamaan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438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Menggunakan Teknologi Informasi dlm menjalankan  perdagangan Elektronik (E-Commerce)</vt:lpstr>
      <vt:lpstr>Inteligensi Bisnis (Business Intelligence)</vt:lpstr>
      <vt:lpstr>Slide 3</vt:lpstr>
      <vt:lpstr>Slide 4</vt:lpstr>
      <vt:lpstr>Manfaat langsung dan tdk langsung IOS</vt:lpstr>
      <vt:lpstr>Saran-saran keberhasilan penggunaan  internet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Menggunakan Teknologi Informasi dlm menjalankan  perdagangan Elektronik (E-Commerce)</dc:title>
  <dc:creator>Bismillah</dc:creator>
  <cp:lastModifiedBy>Bismillah</cp:lastModifiedBy>
  <cp:revision>40</cp:revision>
  <dcterms:created xsi:type="dcterms:W3CDTF">2012-02-06T10:32:16Z</dcterms:created>
  <dcterms:modified xsi:type="dcterms:W3CDTF">2014-04-04T11:11:06Z</dcterms:modified>
</cp:coreProperties>
</file>