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B8674311-539F-4233-ABC8-FA9795608B04}" type="datetimeFigureOut">
              <a:rPr lang="fr-FR" smtClean="0"/>
              <a:pPr>
                <a:defRPr/>
              </a:pPr>
              <a:t>23/05/2014</a:t>
            </a:fld>
            <a:endParaRPr lang="fr-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r-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5BDB909-FBCB-4547-9472-E1993692E4FF}" type="slidenum">
              <a:rPr lang="fr-CA" smtClean="0"/>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5" name="Footer Placeholder 4"/>
          <p:cNvSpPr>
            <a:spLocks noGrp="1"/>
          </p:cNvSpPr>
          <p:nvPr>
            <p:ph type="ftr" sz="quarter" idx="11"/>
          </p:nvPr>
        </p:nvSpPr>
        <p:spPr/>
        <p:txBody>
          <a:bodyPr/>
          <a:lstStyle>
            <a:extLst/>
          </a:lstStyle>
          <a:p>
            <a:pPr>
              <a:defRPr/>
            </a:pPr>
            <a:endParaRPr lang="fr-CA"/>
          </a:p>
        </p:txBody>
      </p:sp>
      <p:sp>
        <p:nvSpPr>
          <p:cNvPr id="6" name="Slide Number Placeholder 5"/>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6" name="Footer Placeholder 5"/>
          <p:cNvSpPr>
            <a:spLocks noGrp="1"/>
          </p:cNvSpPr>
          <p:nvPr>
            <p:ph type="ftr" sz="quarter" idx="11"/>
          </p:nvPr>
        </p:nvSpPr>
        <p:spPr/>
        <p:txBody>
          <a:bodyPr/>
          <a:lstStyle>
            <a:extLst/>
          </a:lstStyle>
          <a:p>
            <a:pPr>
              <a:defRPr/>
            </a:pPr>
            <a:endParaRPr lang="fr-CA"/>
          </a:p>
        </p:txBody>
      </p:sp>
      <p:sp>
        <p:nvSpPr>
          <p:cNvPr id="7" name="Slide Number Placeholder 6"/>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8" name="Footer Placeholder 7"/>
          <p:cNvSpPr>
            <a:spLocks noGrp="1"/>
          </p:cNvSpPr>
          <p:nvPr>
            <p:ph type="ftr" sz="quarter" idx="11"/>
          </p:nvPr>
        </p:nvSpPr>
        <p:spPr/>
        <p:txBody>
          <a:bodyPr/>
          <a:lstStyle>
            <a:extLst/>
          </a:lstStyle>
          <a:p>
            <a:pPr>
              <a:defRPr/>
            </a:pPr>
            <a:endParaRPr lang="fr-CA"/>
          </a:p>
        </p:txBody>
      </p:sp>
      <p:sp>
        <p:nvSpPr>
          <p:cNvPr id="9" name="Slide Number Placeholder 8"/>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4" name="Footer Placeholder 3"/>
          <p:cNvSpPr>
            <a:spLocks noGrp="1"/>
          </p:cNvSpPr>
          <p:nvPr>
            <p:ph type="ftr" sz="quarter" idx="11"/>
          </p:nvPr>
        </p:nvSpPr>
        <p:spPr/>
        <p:txBody>
          <a:bodyPr/>
          <a:lstStyle>
            <a:extLst/>
          </a:lstStyle>
          <a:p>
            <a:pPr>
              <a:defRPr/>
            </a:pPr>
            <a:endParaRPr lang="fr-CA"/>
          </a:p>
        </p:txBody>
      </p:sp>
      <p:sp>
        <p:nvSpPr>
          <p:cNvPr id="5" name="Slide Number Placeholder 4"/>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B8674311-539F-4233-ABC8-FA9795608B04}" type="datetimeFigureOut">
              <a:rPr lang="fr-FR" smtClean="0"/>
              <a:pPr>
                <a:defRPr/>
              </a:pPr>
              <a:t>23/05/2014</a:t>
            </a:fld>
            <a:endParaRPr lang="fr-CA"/>
          </a:p>
        </p:txBody>
      </p:sp>
      <p:sp>
        <p:nvSpPr>
          <p:cNvPr id="3" name="Footer Placeholder 2"/>
          <p:cNvSpPr>
            <a:spLocks noGrp="1"/>
          </p:cNvSpPr>
          <p:nvPr>
            <p:ph type="ftr" sz="quarter" idx="11"/>
          </p:nvPr>
        </p:nvSpPr>
        <p:spPr/>
        <p:txBody>
          <a:bodyPr/>
          <a:lstStyle>
            <a:extLst/>
          </a:lstStyle>
          <a:p>
            <a:pPr>
              <a:defRPr/>
            </a:pPr>
            <a:endParaRPr lang="fr-CA"/>
          </a:p>
        </p:txBody>
      </p:sp>
      <p:sp>
        <p:nvSpPr>
          <p:cNvPr id="4" name="Slide Number Placeholder 3"/>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B8674311-539F-4233-ABC8-FA9795608B04}" type="datetimeFigureOut">
              <a:rPr lang="fr-FR" smtClean="0"/>
              <a:pPr>
                <a:defRPr/>
              </a:pPr>
              <a:t>23/05/2014</a:t>
            </a:fld>
            <a:endParaRPr lang="fr-CA"/>
          </a:p>
        </p:txBody>
      </p:sp>
      <p:sp>
        <p:nvSpPr>
          <p:cNvPr id="6" name="Footer Placeholder 5"/>
          <p:cNvSpPr>
            <a:spLocks noGrp="1"/>
          </p:cNvSpPr>
          <p:nvPr>
            <p:ph type="ftr" sz="quarter" idx="11"/>
          </p:nvPr>
        </p:nvSpPr>
        <p:spPr/>
        <p:txBody>
          <a:bodyPr/>
          <a:lstStyle>
            <a:extLst/>
          </a:lstStyle>
          <a:p>
            <a:pPr>
              <a:defRPr/>
            </a:pPr>
            <a:endParaRPr lang="fr-CA"/>
          </a:p>
        </p:txBody>
      </p:sp>
      <p:sp>
        <p:nvSpPr>
          <p:cNvPr id="7" name="Slide Number Placeholder 6"/>
          <p:cNvSpPr>
            <a:spLocks noGrp="1"/>
          </p:cNvSpPr>
          <p:nvPr>
            <p:ph type="sldNum" sz="quarter" idx="12"/>
          </p:nvPr>
        </p:nvSpPr>
        <p:spPr/>
        <p:txBody>
          <a:bodyPr/>
          <a:lstStyle>
            <a:extLst/>
          </a:lstStyle>
          <a:p>
            <a:pPr>
              <a:defRPr/>
            </a:pPr>
            <a:fld id="{E5BDB909-FBCB-4547-9472-E1993692E4FF}" type="slidenum">
              <a:rPr lang="fr-CA" smtClean="0"/>
              <a:pPr>
                <a:defRPr/>
              </a:pPr>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B8674311-539F-4233-ABC8-FA9795608B04}" type="datetimeFigureOut">
              <a:rPr lang="fr-FR" smtClean="0"/>
              <a:pPr>
                <a:defRPr/>
              </a:pPr>
              <a:t>23/05/2014</a:t>
            </a:fld>
            <a:endParaRPr lang="fr-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fr-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5BDB909-FBCB-4547-9472-E1993692E4FF}" type="slidenum">
              <a:rPr lang="fr-CA" smtClean="0"/>
              <a:pPr>
                <a:defRPr/>
              </a:pPr>
              <a:t>‹#›</a:t>
            </a:fld>
            <a:endParaRPr lang="fr-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B8674311-539F-4233-ABC8-FA9795608B04}" type="datetimeFigureOut">
              <a:rPr lang="fr-FR" smtClean="0"/>
              <a:pPr>
                <a:defRPr/>
              </a:pPr>
              <a:t>23/05/2014</a:t>
            </a:fld>
            <a:endParaRPr lang="fr-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fr-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E5BDB909-FBCB-4547-9472-E1993692E4FF}"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42875" y="1158875"/>
            <a:ext cx="8858250" cy="798513"/>
          </a:xfrm>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Chapter 7.</a:t>
            </a:r>
            <a:br>
              <a:rPr lang="en-US" dirty="0" smtClean="0">
                <a:solidFill>
                  <a:schemeClr val="tx1"/>
                </a:solidFill>
              </a:rPr>
            </a:br>
            <a:r>
              <a:rPr lang="en-US" dirty="0" smtClean="0">
                <a:solidFill>
                  <a:schemeClr val="tx1"/>
                </a:solidFill>
              </a:rPr>
              <a:t>Requirements </a:t>
            </a:r>
            <a:r>
              <a:rPr lang="en-US" dirty="0" smtClean="0">
                <a:solidFill>
                  <a:schemeClr val="tx1"/>
                </a:solidFill>
              </a:rPr>
              <a:t>Negotiation</a:t>
            </a:r>
            <a:endParaRPr lang="fr-CA" dirty="0" smtClean="0">
              <a:solidFill>
                <a:schemeClr val="tx1"/>
              </a:solidFill>
            </a:endParaRPr>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1400" dirty="0" smtClean="0"/>
              <a:t>Dimensi alamat framework (1) strategi penyelesaian konflik, </a:t>
            </a:r>
            <a:br>
              <a:rPr lang="id-ID" sz="1400" dirty="0" smtClean="0"/>
            </a:br>
            <a:r>
              <a:rPr lang="id-ID" sz="1400" dirty="0" smtClean="0"/>
              <a:t>(2) situasi kolaborasi para pemangku kepentingan, dan (3) tingkat negosiasi </a:t>
            </a:r>
            <a:br>
              <a:rPr lang="id-ID" sz="1400" dirty="0" smtClean="0"/>
            </a:br>
            <a:r>
              <a:rPr lang="id-ID" sz="1400" dirty="0" smtClean="0"/>
              <a:t>dukungan alat. Dimensi yang berasal dengan menganalisis sastra dan negosiasi </a:t>
            </a:r>
            <a:br>
              <a:rPr lang="id-ID" sz="1400" dirty="0" smtClean="0"/>
            </a:br>
            <a:r>
              <a:rPr lang="id-ID" sz="1400" dirty="0" smtClean="0"/>
              <a:t>alat dari berbagai bidang. Meskipun dimensi yang dipilih adalah penting kita lakukan </a:t>
            </a:r>
            <a:br>
              <a:rPr lang="id-ID" sz="1400" dirty="0" smtClean="0"/>
            </a:br>
            <a:r>
              <a:rPr lang="id-ID" sz="1400" dirty="0" smtClean="0"/>
              <a:t>tidak mengklaim bahwa kerangka lengkap dan mencakup semua aspek yang relevan dalam persyaratan </a:t>
            </a:r>
            <a:br>
              <a:rPr lang="id-ID" sz="1400" dirty="0" smtClean="0"/>
            </a:br>
            <a:r>
              <a:rPr lang="id-ID" sz="1400" dirty="0" smtClean="0"/>
              <a:t>negosiasi.</a:t>
            </a:r>
            <a:endParaRPr lang="en-US" sz="1400" dirty="0" smtClean="0"/>
          </a:p>
          <a:p>
            <a:r>
              <a:rPr lang="id-ID" sz="1400" dirty="0" smtClean="0"/>
              <a:t>Selain itu, ketergantungan antara dimensi tidak secara eksplisit ditangani. Misalnya, situasi kolaborasi tertentu dapat diartikan tertentu </a:t>
            </a:r>
            <a:br>
              <a:rPr lang="id-ID" sz="1400" dirty="0" smtClean="0"/>
            </a:br>
            <a:r>
              <a:rPr lang="id-ID" sz="1400" dirty="0" smtClean="0"/>
              <a:t>strategi resolusi konflik dan jenis spesifik dukungan negosiasi. Dimensi mencakup pertanyaan kunci dalam negosiasi persyaratan: Bagaimana konflik diselesaikan? </a:t>
            </a:r>
            <a:br>
              <a:rPr lang="id-ID" sz="1400" dirty="0" smtClean="0"/>
            </a:br>
            <a:r>
              <a:rPr lang="id-ID" sz="1400" dirty="0" smtClean="0"/>
              <a:t>Bagaimana para pemangku kepentingan berkolaborasi? Alat-alat yang digunakan untuk mendukung proses?</a:t>
            </a:r>
            <a:endParaRPr lang="en-US" sz="1400" dirty="0" smtClean="0"/>
          </a:p>
          <a:p>
            <a:pPr lvl="1"/>
            <a:r>
              <a:rPr lang="id-ID" sz="1000" dirty="0" smtClean="0"/>
              <a:t>Strategi resolusi konflik. Konflik adalah bagian tak terelakkan dari desain sistem dan </a:t>
            </a:r>
            <a:br>
              <a:rPr lang="id-ID" sz="1000" dirty="0" smtClean="0"/>
            </a:br>
            <a:r>
              <a:rPr lang="id-ID" sz="1000" dirty="0" smtClean="0"/>
              <a:t>alasan untuk negosiasi. Dimensi pertama dengan demikian membahas konflik yang berbeda </a:t>
            </a:r>
            <a:br>
              <a:rPr lang="id-ID" sz="1000" dirty="0" smtClean="0"/>
            </a:br>
            <a:r>
              <a:rPr lang="id-ID" sz="1000" dirty="0" smtClean="0"/>
              <a:t>Strategi resolusi didasarkan pada mode penanganan konflik yang dikembangkan oleh Thomas </a:t>
            </a:r>
            <a:br>
              <a:rPr lang="id-ID" sz="1000" dirty="0" smtClean="0"/>
            </a:br>
            <a:r>
              <a:rPr lang="id-ID" sz="1000" dirty="0" smtClean="0"/>
              <a:t>[61] di bidang psikologi organisas</a:t>
            </a:r>
            <a:endParaRPr lang="en-US" sz="1000" dirty="0" smtClean="0"/>
          </a:p>
          <a:p>
            <a:pPr lvl="1"/>
            <a:r>
              <a:rPr lang="id-ID" sz="1000" dirty="0" smtClean="0"/>
              <a:t>Kolaborasi situasi. Dimensi kedua membahas pengaturan kolaborasi </a:t>
            </a:r>
            <a:br>
              <a:rPr lang="id-ID" sz="1000" dirty="0" smtClean="0"/>
            </a:br>
            <a:r>
              <a:rPr lang="id-ID" sz="1000" dirty="0" smtClean="0"/>
              <a:t>didefinisikan oleh lokasi stakeholders dan saat negosiasi. Synchronous / </a:t>
            </a:r>
            <a:br>
              <a:rPr lang="id-ID" sz="1000" dirty="0" smtClean="0"/>
            </a:br>
            <a:r>
              <a:rPr lang="id-ID" sz="1000" dirty="0" smtClean="0"/>
              <a:t>negosiasi co-terletak, di mana orang bekerja sama tatap muka, pada dasarnya </a:t>
            </a:r>
            <a:br>
              <a:rPr lang="id-ID" sz="1000" dirty="0" smtClean="0"/>
            </a:br>
            <a:r>
              <a:rPr lang="id-ID" sz="1000" dirty="0" smtClean="0"/>
              <a:t>berbeda dari asynchronous / bentuk dislokasi negosiasi yang membuat </a:t>
            </a:r>
            <a:br>
              <a:rPr lang="id-ID" sz="1000" dirty="0" smtClean="0"/>
            </a:br>
            <a:r>
              <a:rPr lang="id-ID" sz="1000" dirty="0" smtClean="0"/>
              <a:t>interaksi lebih sulit. Dimensi ini diinformasikan oleh penelitian yang dilakukan di CSCW </a:t>
            </a:r>
            <a:br>
              <a:rPr lang="id-ID" sz="1000" dirty="0" smtClean="0"/>
            </a:br>
            <a:r>
              <a:rPr lang="id-ID" sz="1000" dirty="0" smtClean="0"/>
              <a:t>(Computer Didukung Cooperative Work) [35].</a:t>
            </a:r>
          </a:p>
          <a:p>
            <a:pPr lvl="1"/>
            <a:endParaRPr lang="en-US" sz="1000"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l="34375" t="11161" r="19618" b="2922"/>
          <a:stretch>
            <a:fillRect/>
          </a:stretch>
        </p:blipFill>
        <p:spPr bwMode="auto">
          <a:xfrm>
            <a:off x="1928794" y="1643050"/>
            <a:ext cx="6072230" cy="478634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Alat pendukung negosiasi. Negosiasi dapat didukung dengan berbagai jenis </a:t>
            </a:r>
            <a:br>
              <a:rPr lang="id-ID" dirty="0" smtClean="0"/>
            </a:br>
            <a:r>
              <a:rPr lang="id-ID" dirty="0" smtClean="0"/>
              <a:t>alat mulai dari pedoman petunjuk ke alat canggih dan lingkungan. </a:t>
            </a:r>
            <a:br>
              <a:rPr lang="id-ID" dirty="0" smtClean="0"/>
            </a:br>
            <a:r>
              <a:rPr lang="id-ID" dirty="0" smtClean="0"/>
              <a:t>Memahami jenis dan tingkat otomatisasi penting untuk memilih tingkat dukungan yang tepat untuk situasi tertentu. Penulis dalam bidang negosiasi </a:t>
            </a:r>
            <a:r>
              <a:rPr lang="en-US" dirty="0" smtClean="0"/>
              <a:t> </a:t>
            </a:r>
            <a:r>
              <a:rPr lang="id-ID" dirty="0" smtClean="0"/>
              <a:t>sistem pendukung (NSS) telah melakukan penelitian untuk mengklasifikasikan pilihan yang berbeda untuk alat dukungan [34, 37, 44].</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Software proyek rekayasa menghadapi konflik kepentingan dan kebutuhan dalam penting </a:t>
            </a:r>
            <a:br>
              <a:rPr lang="id-ID" dirty="0" smtClean="0"/>
            </a:br>
            <a:r>
              <a:rPr lang="id-ID" dirty="0" smtClean="0"/>
              <a:t>keputusan. </a:t>
            </a:r>
            <a:endParaRPr lang="en-US" dirty="0" smtClean="0"/>
          </a:p>
          <a:p>
            <a:r>
              <a:rPr lang="id-ID" dirty="0" smtClean="0"/>
              <a:t>Secara teoritis, situasi tersebut dapat dibingkai sebagai campuran motif, di mana pihak mengalami tanah sebagian umum (tujuan bersama dan tujuan proyek) </a:t>
            </a:r>
            <a:br>
              <a:rPr lang="id-ID" dirty="0" smtClean="0"/>
            </a:br>
            <a:r>
              <a:rPr lang="id-ID" dirty="0" smtClean="0"/>
              <a:t>tetapi juga menghadapi perbedaan yang cukup besar dalam preferensi untuk masalah tertentu.</a:t>
            </a:r>
            <a:endParaRPr lang="en-US" dirty="0"/>
          </a:p>
        </p:txBody>
      </p:sp>
      <p:sp>
        <p:nvSpPr>
          <p:cNvPr id="3" name="Title 2"/>
          <p:cNvSpPr>
            <a:spLocks noGrp="1"/>
          </p:cNvSpPr>
          <p:nvPr>
            <p:ph type="title"/>
          </p:nvPr>
        </p:nvSpPr>
        <p:spPr/>
        <p:txBody>
          <a:bodyPr/>
          <a:lstStyle/>
          <a:p>
            <a:r>
              <a:rPr lang="en-US" dirty="0" smtClean="0"/>
              <a:t>1. Conflict Resolution Strategy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id-ID" dirty="0" smtClean="0"/>
              <a:t>Sebuah model terkenal dari perilaku konflik telah diusulkan oleh Thomas di </a:t>
            </a:r>
            <a:br>
              <a:rPr lang="id-ID" dirty="0" smtClean="0"/>
            </a:br>
            <a:r>
              <a:rPr lang="id-ID" dirty="0" smtClean="0"/>
              <a:t>bidang psikologi organisasi [61]. Menurut model ini stakeholder '</a:t>
            </a:r>
            <a:br>
              <a:rPr lang="id-ID" dirty="0" smtClean="0"/>
            </a:br>
            <a:r>
              <a:rPr lang="id-ID" dirty="0" smtClean="0"/>
              <a:t>Orientasi memiliki dua dimensi: fokus pada memuaskan kepentingannya sendiri (tidak tegas, asertif) dan penekanan pada memuaskan keprihatinan orang lain (tidak kooperatif, </a:t>
            </a:r>
            <a:br>
              <a:rPr lang="id-ID" dirty="0" smtClean="0"/>
            </a:br>
            <a:r>
              <a:rPr lang="id-ID" dirty="0" smtClean="0"/>
              <a:t>koperasi). Menggunakan dua dimensi yang dapat menentukan lima orientasi dominan </a:t>
            </a:r>
            <a:br>
              <a:rPr lang="id-ID" dirty="0" smtClean="0"/>
            </a:br>
            <a:r>
              <a:rPr lang="id-ID" dirty="0" smtClean="0"/>
              <a:t>dalam menangani konflik (lihat Gambar 7.1.):</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id-ID" dirty="0" smtClean="0"/>
              <a:t>􀁸 Bersaing (memaksa) melibatkan penekanan pada memenangkan keprihatinan sendiri dengan mengorbankan yang lain, yang sering menimbulkan "menang-kalah" situasi. </a:t>
            </a:r>
            <a:br>
              <a:rPr lang="id-ID" dirty="0" smtClean="0"/>
            </a:br>
            <a:r>
              <a:rPr lang="id-ID" dirty="0" smtClean="0"/>
              <a:t>􀁸 Menampung (smoothing) melibatkan berusaha untuk memuaskan kekhawatiran lain </a:t>
            </a:r>
            <a:br>
              <a:rPr lang="id-ID" dirty="0" smtClean="0"/>
            </a:br>
            <a:r>
              <a:rPr lang="id-ID" dirty="0" smtClean="0"/>
              <a:t>tanpa memperhatikan keprihatinan sendiri. Hal ini dapat berarti bahwa salah satu pemangku kepentingan yang mengorbankan diri dan menyerah pada yang lain. </a:t>
            </a:r>
            <a:br>
              <a:rPr lang="id-ID" dirty="0" smtClean="0"/>
            </a:br>
            <a:r>
              <a:rPr lang="id-ID" dirty="0" smtClean="0"/>
              <a:t>􀁸 Collaborating (pemecahan masalah) berfokus pada memuaskan keprihatinan semua pihak </a:t>
            </a:r>
            <a:br>
              <a:rPr lang="id-ID" dirty="0" smtClean="0"/>
            </a:br>
            <a:r>
              <a:rPr lang="id-ID" dirty="0" smtClean="0"/>
              <a:t>untuk menemukan alternatif yang mencoba untuk memenuhi keprihatinan semua. Penekanannya adalah pada menemukan "win-win" situasi. </a:t>
            </a:r>
            <a:br>
              <a:rPr lang="id-ID" dirty="0" smtClean="0"/>
            </a:br>
            <a:r>
              <a:rPr lang="id-ID" dirty="0" smtClean="0"/>
              <a:t>􀁸 Menghindari (mundur dari) negosiasi bisa menjadi akibat dari ketidakpedulian, penolakan, atau apatis. </a:t>
            </a:r>
            <a:br>
              <a:rPr lang="id-ID" dirty="0" smtClean="0"/>
            </a:br>
            <a:r>
              <a:rPr lang="id-ID" smtClean="0"/>
              <a:t>􀁸 Mengganggu (berbagi) melibatkan konsesi untuk menemukan tengah memuaskan </a:t>
            </a:r>
            <a:br>
              <a:rPr lang="id-ID" smtClean="0"/>
            </a:br>
            <a:r>
              <a:rPr lang="id-ID" smtClean="0"/>
              <a:t>tanah.</a:t>
            </a:r>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id-ID" dirty="0" smtClean="0"/>
              <a:t>Negosiasi dianggap </a:t>
            </a:r>
            <a:r>
              <a:rPr lang="en-US" dirty="0" err="1" smtClean="0"/>
              <a:t>sangat</a:t>
            </a:r>
            <a:r>
              <a:rPr lang="en-US" dirty="0" smtClean="0"/>
              <a:t> </a:t>
            </a:r>
            <a:r>
              <a:rPr lang="id-ID" dirty="0" smtClean="0"/>
              <a:t>penting dalam banyak disiplin ilmu, dan </a:t>
            </a:r>
            <a:r>
              <a:rPr lang="en-US" dirty="0" err="1" smtClean="0"/>
              <a:t>metode</a:t>
            </a:r>
            <a:r>
              <a:rPr lang="en-US" dirty="0" smtClean="0"/>
              <a:t> </a:t>
            </a:r>
            <a:r>
              <a:rPr lang="id-ID" dirty="0" smtClean="0"/>
              <a:t>negosiasi dan </a:t>
            </a:r>
            <a:r>
              <a:rPr lang="en-US" dirty="0" smtClean="0"/>
              <a:t>tool-tool </a:t>
            </a:r>
            <a:r>
              <a:rPr lang="id-ID" dirty="0" smtClean="0"/>
              <a:t>yang dipelajari oleh </a:t>
            </a:r>
            <a:r>
              <a:rPr lang="en-US" dirty="0" err="1" smtClean="0"/>
              <a:t>kebutuhan</a:t>
            </a:r>
            <a:r>
              <a:rPr lang="id-ID" dirty="0" smtClean="0"/>
              <a:t> peneliti </a:t>
            </a:r>
            <a:r>
              <a:rPr lang="en-US" dirty="0" smtClean="0"/>
              <a:t>engineering </a:t>
            </a:r>
            <a:r>
              <a:rPr lang="id-ID" dirty="0" smtClean="0"/>
              <a:t>dan praktisi. </a:t>
            </a:r>
            <a:endParaRPr lang="en-US" dirty="0" smtClean="0"/>
          </a:p>
          <a:p>
            <a:pPr algn="just"/>
            <a:r>
              <a:rPr lang="id-ID" dirty="0" smtClean="0"/>
              <a:t>Tujuan dari bab ini adalah untuk memotivasi perlunya </a:t>
            </a:r>
            <a:br>
              <a:rPr lang="id-ID" dirty="0" smtClean="0"/>
            </a:br>
            <a:r>
              <a:rPr lang="id-ID" dirty="0" smtClean="0"/>
              <a:t>negosiasi dalam </a:t>
            </a:r>
            <a:r>
              <a:rPr lang="en-US" dirty="0" err="1" smtClean="0"/>
              <a:t>kebutuhan</a:t>
            </a:r>
            <a:r>
              <a:rPr lang="en-US" dirty="0" smtClean="0"/>
              <a:t> </a:t>
            </a:r>
            <a:r>
              <a:rPr lang="id-ID" dirty="0" smtClean="0"/>
              <a:t>rekayasa, untuk memperkenalkan konsep dasar dan </a:t>
            </a:r>
            <a:r>
              <a:rPr lang="en-US" dirty="0" smtClean="0"/>
              <a:t> </a:t>
            </a:r>
            <a:r>
              <a:rPr lang="id-ID" dirty="0" smtClean="0"/>
              <a:t>terminologi, dan untuk memberikan gambaran tentang penelitian negosiasi. </a:t>
            </a:r>
            <a:endParaRPr lang="en-US" dirty="0" smtClean="0"/>
          </a:p>
          <a:p>
            <a:pPr algn="just"/>
            <a:r>
              <a:rPr lang="id-ID" dirty="0" smtClean="0"/>
              <a:t>Kami struktur penelitian yang ada </a:t>
            </a:r>
            <a:endParaRPr lang="en-US" dirty="0" smtClean="0"/>
          </a:p>
          <a:p>
            <a:pPr lvl="1" algn="just"/>
            <a:r>
              <a:rPr lang="id-ID" dirty="0" smtClean="0"/>
              <a:t>(a) dengan menghadirkan proses negosiasi umum menyoroti tahap negosiasi khas; </a:t>
            </a:r>
            <a:endParaRPr lang="en-US" dirty="0" smtClean="0"/>
          </a:p>
          <a:p>
            <a:pPr lvl="1" algn="just"/>
            <a:r>
              <a:rPr lang="id-ID" dirty="0" smtClean="0"/>
              <a:t>(b) dengan memperkenalkan kerangka kerja yang mencakup</a:t>
            </a:r>
            <a:r>
              <a:rPr lang="en-US" dirty="0" smtClean="0"/>
              <a:t> </a:t>
            </a:r>
            <a:r>
              <a:rPr lang="id-ID" dirty="0" smtClean="0"/>
              <a:t>dimensi penting dari persyaratan negosiasi yang terdiri dari strategi resolusi konflik, </a:t>
            </a:r>
            <a:r>
              <a:rPr lang="en-US" dirty="0" smtClean="0"/>
              <a:t> </a:t>
            </a:r>
            <a:r>
              <a:rPr lang="id-ID" dirty="0" smtClean="0"/>
              <a:t>situasi kolaborasi stakeholders, dan tingkat dukungan alat negosiasi; dan </a:t>
            </a:r>
            <a:endParaRPr lang="en-US" dirty="0" smtClean="0"/>
          </a:p>
          <a:p>
            <a:pPr lvl="1" algn="just"/>
            <a:r>
              <a:rPr lang="id-ID" dirty="0" smtClean="0"/>
              <a:t>(c) dengan membahas dan mengklasifikasikan alat negosiasi yang ada dengan menggunakan proses umum dan kerangka.</a:t>
            </a:r>
            <a:endParaRPr lang="en-US" dirty="0"/>
          </a:p>
        </p:txBody>
      </p:sp>
      <p:sp>
        <p:nvSpPr>
          <p:cNvPr id="3" name="Title 2"/>
          <p:cNvSpPr>
            <a:spLocks noGrp="1"/>
          </p:cNvSpPr>
          <p:nvPr>
            <p:ph type="title"/>
          </p:nvPr>
        </p:nvSpPr>
        <p:spPr/>
        <p:txBody>
          <a:bodyPr/>
          <a:lstStyle/>
          <a:p>
            <a:r>
              <a:rPr lang="id-ID" dirty="0" smtClean="0"/>
              <a:t>Abstrak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000" dirty="0" smtClean="0"/>
              <a:t>Konflik memainkan peran penting dalam rekayasa perangkat lunak meskipun mereka sering</a:t>
            </a:r>
            <a:r>
              <a:rPr lang="en-US" sz="2000" dirty="0" smtClean="0"/>
              <a:t> </a:t>
            </a:r>
            <a:r>
              <a:rPr lang="id-ID" sz="2000" dirty="0" smtClean="0"/>
              <a:t>diabaikan atau buruk </a:t>
            </a:r>
            <a:r>
              <a:rPr lang="en-US" sz="2000" dirty="0" err="1" smtClean="0"/>
              <a:t>penangananya</a:t>
            </a:r>
            <a:r>
              <a:rPr lang="id-ID" sz="2000" dirty="0" smtClean="0"/>
              <a:t> dengan metode pembangunan yang ada.</a:t>
            </a:r>
            <a:endParaRPr lang="en-US" sz="2000" dirty="0" smtClean="0"/>
          </a:p>
          <a:p>
            <a:pPr algn="just"/>
            <a:r>
              <a:rPr lang="id-ID" sz="2000" dirty="0" smtClean="0"/>
              <a:t>Konflik muncul hampir</a:t>
            </a:r>
            <a:r>
              <a:rPr lang="en-US" sz="2000" dirty="0" smtClean="0"/>
              <a:t> </a:t>
            </a:r>
            <a:r>
              <a:rPr lang="id-ID" sz="2000" dirty="0" smtClean="0"/>
              <a:t>pasti sebagai stakeholder proyek seperti pengguna sistem</a:t>
            </a:r>
            <a:r>
              <a:rPr lang="en-US" sz="2000" dirty="0" smtClean="0"/>
              <a:t> </a:t>
            </a:r>
            <a:r>
              <a:rPr lang="en-US" sz="2000" dirty="0" err="1" smtClean="0"/>
              <a:t>masa</a:t>
            </a:r>
            <a:r>
              <a:rPr lang="en-US" sz="2000" dirty="0" smtClean="0"/>
              <a:t> </a:t>
            </a:r>
            <a:r>
              <a:rPr lang="en-US" sz="2000" dirty="0" err="1" smtClean="0"/>
              <a:t>depan</a:t>
            </a:r>
            <a:r>
              <a:rPr lang="id-ID" sz="2000" dirty="0" smtClean="0"/>
              <a:t>, pengakuisisi, pengembang,</a:t>
            </a:r>
            <a:r>
              <a:rPr lang="en-US" sz="2000" dirty="0" smtClean="0"/>
              <a:t> </a:t>
            </a:r>
            <a:r>
              <a:rPr lang="id-ID" sz="2000" dirty="0" smtClean="0"/>
              <a:t>atau pengelola sering ketidakcocokan tujuan.</a:t>
            </a:r>
            <a:endParaRPr lang="en-US" sz="2000" dirty="0" smtClean="0"/>
          </a:p>
          <a:p>
            <a:pPr algn="just"/>
            <a:r>
              <a:rPr lang="id-ID" sz="2000" dirty="0" smtClean="0"/>
              <a:t>Sebagai contoh, pengguna sistem masa depan biasanya tertarik pada banyak fitur, layanan tingkat tinggi, atau ketersediaan awal.</a:t>
            </a:r>
            <a:endParaRPr lang="en-US" sz="2000" dirty="0" smtClean="0"/>
          </a:p>
          <a:p>
            <a:pPr algn="just"/>
            <a:r>
              <a:rPr lang="id-ID" sz="2000" dirty="0" smtClean="0"/>
              <a:t>Kebutuhan negosiasi bukanlah episode satu kali dalam sebuah proyek, tetapi harus</a:t>
            </a:r>
            <a:r>
              <a:rPr lang="en-US" sz="2000" dirty="0" smtClean="0"/>
              <a:t> </a:t>
            </a:r>
            <a:r>
              <a:rPr lang="id-ID" sz="2000" dirty="0" smtClean="0"/>
              <a:t>digunakan awal dan diulang dalam tahap akhir [9].</a:t>
            </a:r>
            <a:endParaRPr lang="en-US" sz="2000"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id-ID" dirty="0" smtClean="0"/>
              <a:t>Selain tujuan utama ini, riset dan bukti dari para praktisi menunjukkan manfaat lebih lanjut:</a:t>
            </a:r>
            <a:endParaRPr lang="en-US" dirty="0" smtClean="0"/>
          </a:p>
          <a:p>
            <a:pPr lvl="1" algn="just"/>
            <a:r>
              <a:rPr lang="id-ID" dirty="0" smtClean="0"/>
              <a:t>Memahami kendala proyek.</a:t>
            </a:r>
            <a:endParaRPr lang="en-US" dirty="0" smtClean="0"/>
          </a:p>
          <a:p>
            <a:pPr lvl="1" algn="just"/>
            <a:r>
              <a:rPr lang="id-ID" dirty="0" smtClean="0"/>
              <a:t>Beradaptasi dengan perubahan </a:t>
            </a:r>
            <a:endParaRPr lang="en-US" dirty="0" smtClean="0"/>
          </a:p>
          <a:p>
            <a:pPr lvl="1" algn="just"/>
            <a:r>
              <a:rPr lang="id-ID" dirty="0" smtClean="0"/>
              <a:t>Membina tim belajar </a:t>
            </a:r>
            <a:endParaRPr lang="en-US" dirty="0" smtClean="0"/>
          </a:p>
          <a:p>
            <a:pPr lvl="1" algn="just"/>
            <a:r>
              <a:rPr lang="en-US" i="1" dirty="0" smtClean="0"/>
              <a:t>Surfacing tacit knowledge</a:t>
            </a:r>
            <a:r>
              <a:rPr lang="id-ID" dirty="0" smtClean="0"/>
              <a:t>. </a:t>
            </a:r>
            <a:endParaRPr lang="en-US" dirty="0" smtClean="0"/>
          </a:p>
          <a:p>
            <a:pPr lvl="1" algn="just"/>
            <a:r>
              <a:rPr lang="en-US" dirty="0" smtClean="0"/>
              <a:t>M</a:t>
            </a:r>
            <a:r>
              <a:rPr lang="id-ID" dirty="0" smtClean="0"/>
              <a:t>engelola kompleksitas</a:t>
            </a:r>
            <a:endParaRPr lang="en-US" dirty="0" smtClean="0"/>
          </a:p>
          <a:p>
            <a:pPr lvl="1" algn="just"/>
            <a:r>
              <a:rPr lang="id-ID" dirty="0" smtClean="0"/>
              <a:t>Berurusan dengan ketidakpastian</a:t>
            </a:r>
            <a:endParaRPr lang="en-US" dirty="0" smtClean="0"/>
          </a:p>
          <a:p>
            <a:pPr lvl="1" algn="just"/>
            <a:r>
              <a:rPr lang="id-ID" dirty="0" smtClean="0"/>
              <a:t>Mencari solusi yang lebih baik</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sz="2400" dirty="0" smtClean="0"/>
              <a:t>Negosiasi diadopsi secara luas dan telah diteliti oleh berbagai disiplin ilmu. </a:t>
            </a:r>
            <a:endParaRPr lang="en-US" sz="2400" dirty="0" smtClean="0"/>
          </a:p>
          <a:p>
            <a:pPr algn="just"/>
            <a:r>
              <a:rPr lang="id-ID" sz="2400" dirty="0" smtClean="0"/>
              <a:t>Akibatnya, ada perspektif yang berbeda pada aspek negosiasi. </a:t>
            </a:r>
            <a:endParaRPr lang="en-US" sz="2400" dirty="0" smtClean="0"/>
          </a:p>
          <a:p>
            <a:pPr algn="just"/>
            <a:r>
              <a:rPr lang="id-ID" sz="2400" dirty="0" smtClean="0"/>
              <a:t>Negosiasi secara tradisional dipandang sebagai "interaksi yang sebenarnya di antara peserta yang mengarah pada komitmen bersama" dimulai ketika peserta mulai berkomunikasi tujuan mereka, dan berakhir (berhasil) ketika semua setuju untuk kontrak yang ditentukan. "[52]</a:t>
            </a:r>
            <a:endParaRPr lang="en-US" sz="2400" dirty="0" smtClean="0"/>
          </a:p>
          <a:p>
            <a:pPr algn="just"/>
            <a:r>
              <a:rPr lang="en-US" sz="2400" dirty="0" smtClean="0"/>
              <a:t>T</a:t>
            </a:r>
            <a:r>
              <a:rPr lang="id-ID" sz="2400" dirty="0" smtClean="0"/>
              <a:t>ahap umum pra-negosiasi, negosiasi, </a:t>
            </a:r>
            <a:br>
              <a:rPr lang="id-ID" sz="2400" dirty="0" smtClean="0"/>
            </a:br>
            <a:r>
              <a:rPr lang="id-ID" sz="2400" dirty="0" smtClean="0"/>
              <a:t>dan pasca-negosiasi.</a:t>
            </a:r>
            <a:endParaRPr lang="en-US" sz="2400" dirty="0"/>
          </a:p>
        </p:txBody>
      </p:sp>
      <p:sp>
        <p:nvSpPr>
          <p:cNvPr id="3" name="Title 2"/>
          <p:cNvSpPr>
            <a:spLocks noGrp="1"/>
          </p:cNvSpPr>
          <p:nvPr>
            <p:ph type="title"/>
          </p:nvPr>
        </p:nvSpPr>
        <p:spPr/>
        <p:txBody>
          <a:bodyPr/>
          <a:lstStyle/>
          <a:p>
            <a:r>
              <a:rPr lang="en-US" dirty="0" smtClean="0"/>
              <a:t>1.The Negotiation Process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id-ID" sz="2000" dirty="0" smtClean="0"/>
              <a:t>Aktivitas penting dari tahap ini adalah definisi dari masalah negosiasi,</a:t>
            </a:r>
            <a:r>
              <a:rPr lang="en-US" sz="2000" dirty="0" smtClean="0"/>
              <a:t> </a:t>
            </a:r>
            <a:r>
              <a:rPr lang="id-ID" sz="2000" dirty="0" smtClean="0"/>
              <a:t>identifikasi dan permintaan dari stakeholder tersebut sehingga elisitasi tujuan dari stakeholder,</a:t>
            </a:r>
            <a:r>
              <a:rPr lang="en-US" sz="2000" dirty="0" smtClean="0"/>
              <a:t> </a:t>
            </a:r>
            <a:r>
              <a:rPr lang="id-ID" sz="2000" dirty="0" smtClean="0"/>
              <a:t>dan analisis </a:t>
            </a:r>
            <a:r>
              <a:rPr lang="en-US" sz="2000" dirty="0" err="1" smtClean="0"/>
              <a:t>dengan</a:t>
            </a:r>
            <a:r>
              <a:rPr lang="en-US" sz="2000" dirty="0" smtClean="0"/>
              <a:t> </a:t>
            </a:r>
            <a:r>
              <a:rPr lang="id-ID" sz="2000" dirty="0" smtClean="0"/>
              <a:t>tujuan untuk menemukan konflik. </a:t>
            </a:r>
            <a:endParaRPr lang="en-US" sz="2000" dirty="0" smtClean="0"/>
          </a:p>
          <a:p>
            <a:pPr algn="just"/>
            <a:r>
              <a:rPr lang="id-ID" sz="2000" dirty="0" smtClean="0"/>
              <a:t>Hasil dari tahap ini adalah isu-isu dan konflik yang terlibat. </a:t>
            </a:r>
            <a:endParaRPr lang="en-US" sz="2000" dirty="0" smtClean="0"/>
          </a:p>
          <a:p>
            <a:pPr algn="just"/>
            <a:r>
              <a:rPr lang="id-ID" sz="2000" dirty="0" smtClean="0"/>
              <a:t>Menurut [40] masalah adalah "topik diskusi yang menjadi minat khusus dalam negosiasi. Setiap masalah memiliki berbagai alternatif atau pilihan, salah satunya akhirnya harus disepakati oleh para negosiator untuk mencapai kompromi.“</a:t>
            </a:r>
            <a:endParaRPr lang="en-US" sz="2000" dirty="0" smtClean="0"/>
          </a:p>
          <a:p>
            <a:pPr lvl="1" algn="just"/>
            <a:r>
              <a:rPr lang="en-US" sz="1600" dirty="0" smtClean="0"/>
              <a:t>Problem Definition</a:t>
            </a:r>
          </a:p>
          <a:p>
            <a:pPr lvl="2" algn="just"/>
            <a:r>
              <a:rPr lang="en-US" sz="1400" dirty="0" smtClean="0"/>
              <a:t> (</a:t>
            </a:r>
            <a:r>
              <a:rPr lang="en-US" sz="1400" dirty="0" err="1" smtClean="0"/>
              <a:t>Contoh</a:t>
            </a:r>
            <a:r>
              <a:rPr lang="en-US" sz="1400" dirty="0" smtClean="0"/>
              <a:t> </a:t>
            </a:r>
            <a:r>
              <a:rPr lang="id-ID" sz="1400" dirty="0" smtClean="0"/>
              <a:t>Sebagai contoh, dalam sebuah proyek perangkat lunak masalah </a:t>
            </a:r>
            <a:r>
              <a:rPr lang="en-US" sz="1400" dirty="0" smtClean="0"/>
              <a:t>	</a:t>
            </a:r>
            <a:r>
              <a:rPr lang="id-ID" sz="1400" dirty="0" smtClean="0"/>
              <a:t>bergantung pada tujuan keseluruhan proyek dan tahap saat proyek </a:t>
            </a:r>
            <a:r>
              <a:rPr lang="en-US" sz="1400" dirty="0" smtClean="0"/>
              <a:t>)</a:t>
            </a:r>
          </a:p>
          <a:p>
            <a:pPr lvl="1" algn="just"/>
            <a:r>
              <a:rPr lang="en-US" sz="1600" i="1" dirty="0" smtClean="0"/>
              <a:t>Stakeholder Identification</a:t>
            </a:r>
          </a:p>
          <a:p>
            <a:pPr lvl="1" algn="just"/>
            <a:r>
              <a:rPr lang="en-US" sz="1600" dirty="0" smtClean="0"/>
              <a:t>Goal Elicitation </a:t>
            </a:r>
          </a:p>
          <a:p>
            <a:pPr lvl="1" algn="just"/>
            <a:r>
              <a:rPr lang="en-US" sz="1600" i="1" dirty="0" smtClean="0"/>
              <a:t>Goal analysis</a:t>
            </a:r>
            <a:endParaRPr lang="en-US" sz="1600"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id-ID" dirty="0" smtClean="0"/>
              <a:t>Fase ini melibatkan perilaku yang sebenarnya dari negosiasi dan definisi kesepakatan.</a:t>
            </a:r>
            <a:endParaRPr lang="en-US" dirty="0" smtClean="0"/>
          </a:p>
          <a:p>
            <a:pPr algn="just"/>
            <a:r>
              <a:rPr lang="id-ID" dirty="0" smtClean="0"/>
              <a:t>Berdasarkan tujuan elisitasi dan konflik stakeholder diidentifikasi mencari solusi yang saling menguntungkan yang dapat diterima oleh semua pihak. </a:t>
            </a:r>
            <a:endParaRPr lang="en-US" dirty="0" smtClean="0"/>
          </a:p>
          <a:p>
            <a:pPr algn="just"/>
            <a:r>
              <a:rPr lang="id-ID" dirty="0" smtClean="0"/>
              <a:t>Kegiatan ini adalah tentang penataan masalah dan mengembangkan alternatif untuk memecahkan masalah, misalnya dengan menawarkan pertukaran dan counteroffers, atau mengusulkan alternatif untuk keuntungan bersama.</a:t>
            </a:r>
            <a:endParaRPr lang="en-US" dirty="0"/>
          </a:p>
        </p:txBody>
      </p:sp>
      <p:sp>
        <p:nvSpPr>
          <p:cNvPr id="3" name="Title 2"/>
          <p:cNvSpPr>
            <a:spLocks noGrp="1"/>
          </p:cNvSpPr>
          <p:nvPr>
            <p:ph type="title"/>
          </p:nvPr>
        </p:nvSpPr>
        <p:spPr/>
        <p:txBody>
          <a:bodyPr/>
          <a:lstStyle/>
          <a:p>
            <a:r>
              <a:rPr lang="en-US" dirty="0" smtClean="0"/>
              <a:t>2. Negotiation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sz="2400" dirty="0" smtClean="0"/>
              <a:t>Dalam fase ini stakeholders (atau alat otomatis) menganalisis dan mengevaluasi negosiasi hasil dan menyarankan re-negosiasi jika diperlukan. </a:t>
            </a:r>
            <a:endParaRPr lang="en-US" sz="2400" dirty="0" smtClean="0"/>
          </a:p>
          <a:p>
            <a:pPr algn="just"/>
            <a:r>
              <a:rPr lang="id-ID" sz="2400" dirty="0" smtClean="0"/>
              <a:t>Sebagai contoh, dapat ditentukan</a:t>
            </a:r>
            <a:r>
              <a:rPr lang="en-US" sz="2400" dirty="0" smtClean="0"/>
              <a:t> </a:t>
            </a:r>
            <a:r>
              <a:rPr lang="id-ID" sz="2400" dirty="0" smtClean="0"/>
              <a:t>jika perjanjian saat memenuhi preferensi rekan-rekan dan jika solusi yang lebih baik akan mungkin bagi satu pihak negosiasi, tanpa menyebabkan kerugian ke sisi lain [37].</a:t>
            </a:r>
            <a:endParaRPr lang="en-US" sz="2400" dirty="0"/>
          </a:p>
        </p:txBody>
      </p:sp>
      <p:sp>
        <p:nvSpPr>
          <p:cNvPr id="3" name="Title 2"/>
          <p:cNvSpPr>
            <a:spLocks noGrp="1"/>
          </p:cNvSpPr>
          <p:nvPr>
            <p:ph type="title"/>
          </p:nvPr>
        </p:nvSpPr>
        <p:spPr/>
        <p:txBody>
          <a:bodyPr/>
          <a:lstStyle/>
          <a:p>
            <a:r>
              <a:rPr lang="en-US" dirty="0" smtClean="0"/>
              <a:t>3. Post-Negotiation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id-ID" sz="2000" dirty="0" smtClean="0"/>
              <a:t>Proses negosiasi yang disajikan dalam bagian sebelumnya mendefinisikan ruang lingkup dan tujuan kegiatan yang relevan dalam persyaratan negosiasi. Memang, bagaimanapun, tidak membahas aspek-aspek yang lebih spesifik negosiasi.</a:t>
            </a:r>
            <a:endParaRPr lang="en-US" sz="2000" dirty="0" smtClean="0"/>
          </a:p>
          <a:p>
            <a:pPr algn="just"/>
            <a:r>
              <a:rPr lang="en-US" sz="2000" dirty="0" err="1" smtClean="0"/>
              <a:t>Oleh</a:t>
            </a:r>
            <a:r>
              <a:rPr lang="en-US" sz="2000" dirty="0" smtClean="0"/>
              <a:t> </a:t>
            </a:r>
            <a:r>
              <a:rPr lang="en-US" sz="2000" dirty="0" err="1" smtClean="0"/>
              <a:t>karena</a:t>
            </a:r>
            <a:r>
              <a:rPr lang="en-US" sz="2000" dirty="0" smtClean="0"/>
              <a:t> </a:t>
            </a:r>
            <a:r>
              <a:rPr lang="en-US" sz="2000" dirty="0" err="1" smtClean="0"/>
              <a:t>itu</a:t>
            </a:r>
            <a:r>
              <a:rPr lang="en-US" sz="2000" dirty="0" smtClean="0"/>
              <a:t> </a:t>
            </a:r>
            <a:r>
              <a:rPr lang="en-US" sz="2000" dirty="0" err="1" smtClean="0"/>
              <a:t>kami</a:t>
            </a:r>
            <a:r>
              <a:rPr lang="en-US" sz="2000" dirty="0" smtClean="0"/>
              <a:t> </a:t>
            </a:r>
            <a:r>
              <a:rPr lang="en-US" sz="2000" dirty="0" err="1" smtClean="0"/>
              <a:t>menyajikan</a:t>
            </a:r>
            <a:r>
              <a:rPr lang="en-US" sz="2000" dirty="0" smtClean="0"/>
              <a:t> </a:t>
            </a:r>
            <a:r>
              <a:rPr lang="en-US" sz="2000" dirty="0" err="1" smtClean="0"/>
              <a:t>kerangka</a:t>
            </a:r>
            <a:r>
              <a:rPr lang="en-US" sz="2000" dirty="0" smtClean="0"/>
              <a:t> </a:t>
            </a:r>
            <a:r>
              <a:rPr lang="en-US" sz="2000" dirty="0" err="1" smtClean="0"/>
              <a:t>sederhana</a:t>
            </a:r>
            <a:r>
              <a:rPr lang="en-US" sz="2000" dirty="0" smtClean="0"/>
              <a:t> yang </a:t>
            </a:r>
            <a:r>
              <a:rPr lang="en-US" sz="2000" dirty="0" err="1" smtClean="0"/>
              <a:t>menggambarkan</a:t>
            </a:r>
            <a:r>
              <a:rPr lang="en-US" sz="2000" dirty="0" smtClean="0"/>
              <a:t> </a:t>
            </a:r>
            <a:r>
              <a:rPr lang="en-US" sz="2000" dirty="0" err="1" smtClean="0"/>
              <a:t>dimensi</a:t>
            </a:r>
            <a:r>
              <a:rPr lang="en-US" sz="2000" dirty="0" smtClean="0"/>
              <a:t> </a:t>
            </a:r>
            <a:r>
              <a:rPr lang="en-US" sz="2000" dirty="0" err="1" smtClean="0"/>
              <a:t>penting</a:t>
            </a:r>
            <a:r>
              <a:rPr lang="en-US" sz="2000" dirty="0" smtClean="0"/>
              <a:t> </a:t>
            </a:r>
            <a:r>
              <a:rPr lang="en-US" sz="2000" dirty="0" err="1" smtClean="0"/>
              <a:t>dari</a:t>
            </a:r>
            <a:r>
              <a:rPr lang="en-US" sz="2000" dirty="0" smtClean="0"/>
              <a:t> </a:t>
            </a:r>
            <a:r>
              <a:rPr lang="en-US" sz="2000" dirty="0" err="1" smtClean="0"/>
              <a:t>persyaratan</a:t>
            </a:r>
            <a:r>
              <a:rPr lang="en-US" sz="2000" dirty="0" smtClean="0"/>
              <a:t> </a:t>
            </a:r>
            <a:r>
              <a:rPr lang="en-US" sz="2000" dirty="0" err="1" smtClean="0"/>
              <a:t>negosiasi</a:t>
            </a:r>
            <a:r>
              <a:rPr lang="en-US" sz="2000" dirty="0" smtClean="0"/>
              <a:t> </a:t>
            </a:r>
            <a:r>
              <a:rPr lang="en-US" sz="2000" dirty="0" err="1" smtClean="0"/>
              <a:t>secara</a:t>
            </a:r>
            <a:r>
              <a:rPr lang="en-US" sz="2000" dirty="0" smtClean="0"/>
              <a:t> </a:t>
            </a:r>
            <a:r>
              <a:rPr lang="en-US" sz="2000" dirty="0" err="1" smtClean="0"/>
              <a:t>lebih</a:t>
            </a:r>
            <a:r>
              <a:rPr lang="en-US" sz="2000" dirty="0" smtClean="0"/>
              <a:t> </a:t>
            </a:r>
            <a:r>
              <a:rPr lang="en-US" sz="2000" dirty="0" err="1" smtClean="0"/>
              <a:t>rinci</a:t>
            </a:r>
            <a:r>
              <a:rPr lang="en-US" sz="2000" dirty="0" smtClean="0"/>
              <a:t>. </a:t>
            </a:r>
            <a:r>
              <a:rPr lang="en-US" sz="2000" dirty="0" err="1" smtClean="0"/>
              <a:t>Dengan</a:t>
            </a:r>
            <a:r>
              <a:rPr lang="en-US" sz="2000" dirty="0" smtClean="0"/>
              <a:t> </a:t>
            </a:r>
            <a:r>
              <a:rPr lang="en-US" sz="2000" dirty="0" err="1" smtClean="0"/>
              <a:t>menjelaskan</a:t>
            </a:r>
            <a:r>
              <a:rPr lang="en-US" sz="2000" dirty="0" smtClean="0"/>
              <a:t> </a:t>
            </a:r>
            <a:r>
              <a:rPr lang="en-US" sz="2000" dirty="0" err="1" smtClean="0"/>
              <a:t>dimensi</a:t>
            </a:r>
            <a:r>
              <a:rPr lang="en-US" sz="2000" dirty="0" smtClean="0"/>
              <a:t> </a:t>
            </a:r>
            <a:r>
              <a:rPr lang="en-US" sz="2000" dirty="0" err="1" smtClean="0"/>
              <a:t>kerangka</a:t>
            </a:r>
            <a:r>
              <a:rPr lang="en-US" sz="2000" dirty="0" smtClean="0"/>
              <a:t> </a:t>
            </a:r>
            <a:r>
              <a:rPr lang="en-US" sz="2000" dirty="0" err="1" smtClean="0"/>
              <a:t>kita</a:t>
            </a:r>
            <a:r>
              <a:rPr lang="en-US" sz="2000" dirty="0" smtClean="0"/>
              <a:t> </a:t>
            </a:r>
            <a:r>
              <a:rPr lang="en-US" sz="2000" dirty="0" err="1" smtClean="0"/>
              <a:t>memberikan</a:t>
            </a:r>
            <a:r>
              <a:rPr lang="en-US" sz="2000" dirty="0" smtClean="0"/>
              <a:t> survey </a:t>
            </a:r>
            <a:r>
              <a:rPr lang="en-US" sz="2000" dirty="0" err="1" smtClean="0"/>
              <a:t>penelitian</a:t>
            </a:r>
            <a:r>
              <a:rPr lang="en-US" sz="2000" dirty="0" smtClean="0"/>
              <a:t> yang </a:t>
            </a:r>
            <a:r>
              <a:rPr lang="en-US" sz="2000" dirty="0" err="1" smtClean="0"/>
              <a:t>relevan</a:t>
            </a:r>
            <a:r>
              <a:rPr lang="en-US" sz="2000" dirty="0" smtClean="0"/>
              <a:t>. </a:t>
            </a:r>
            <a:r>
              <a:rPr lang="en-US" sz="2000" dirty="0" err="1" smtClean="0"/>
              <a:t>Tujuan</a:t>
            </a:r>
            <a:r>
              <a:rPr lang="en-US" sz="2000" dirty="0" smtClean="0"/>
              <a:t> </a:t>
            </a:r>
            <a:r>
              <a:rPr lang="en-US" sz="2000" dirty="0" err="1" smtClean="0"/>
              <a:t>dari</a:t>
            </a:r>
            <a:r>
              <a:rPr lang="en-US" sz="2000" dirty="0" smtClean="0"/>
              <a:t> </a:t>
            </a:r>
            <a:r>
              <a:rPr lang="en-US" sz="2000" dirty="0" err="1" smtClean="0"/>
              <a:t>kerangka</a:t>
            </a:r>
            <a:r>
              <a:rPr lang="en-US" sz="2000" dirty="0" smtClean="0"/>
              <a:t> </a:t>
            </a:r>
            <a:r>
              <a:rPr lang="en-US" sz="2000" dirty="0" err="1" smtClean="0"/>
              <a:t>kerja</a:t>
            </a:r>
            <a:r>
              <a:rPr lang="en-US" sz="2000" dirty="0" smtClean="0"/>
              <a:t> </a:t>
            </a:r>
            <a:r>
              <a:rPr lang="en-US" sz="2000" dirty="0" err="1" smtClean="0"/>
              <a:t>ada</a:t>
            </a:r>
            <a:r>
              <a:rPr lang="en-US" sz="2000" dirty="0" smtClean="0"/>
              <a:t> </a:t>
            </a:r>
            <a:r>
              <a:rPr lang="en-US" sz="2000" dirty="0" err="1" smtClean="0"/>
              <a:t>dua</a:t>
            </a:r>
            <a:r>
              <a:rPr lang="en-US" sz="2000" dirty="0" smtClean="0"/>
              <a:t>: (a) Hal </a:t>
            </a:r>
            <a:r>
              <a:rPr lang="en-US" sz="2000" dirty="0" err="1" smtClean="0"/>
              <a:t>ini</a:t>
            </a:r>
            <a:r>
              <a:rPr lang="en-US" sz="2000" dirty="0" smtClean="0"/>
              <a:t> </a:t>
            </a:r>
            <a:r>
              <a:rPr lang="en-US" sz="2000" dirty="0" err="1" smtClean="0"/>
              <a:t>dapat</a:t>
            </a:r>
            <a:r>
              <a:rPr lang="en-US" sz="2000" dirty="0" smtClean="0"/>
              <a:t>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mengklasifikasi</a:t>
            </a:r>
            <a:r>
              <a:rPr lang="en-US" sz="2000" dirty="0" smtClean="0"/>
              <a:t> </a:t>
            </a:r>
            <a:r>
              <a:rPr lang="en-US" sz="2000" dirty="0" err="1" smtClean="0"/>
              <a:t>dan</a:t>
            </a:r>
            <a:r>
              <a:rPr lang="en-US" sz="2000" dirty="0" smtClean="0"/>
              <a:t> </a:t>
            </a:r>
            <a:r>
              <a:rPr lang="en-US" sz="2000" dirty="0" err="1" smtClean="0"/>
              <a:t>memahami</a:t>
            </a:r>
            <a:r>
              <a:rPr lang="en-US" sz="2000" dirty="0" smtClean="0"/>
              <a:t> </a:t>
            </a:r>
            <a:r>
              <a:rPr lang="en-US" sz="2000" dirty="0" err="1" smtClean="0"/>
              <a:t>pendekatan</a:t>
            </a:r>
            <a:r>
              <a:rPr lang="en-US" sz="2000" dirty="0" smtClean="0"/>
              <a:t> </a:t>
            </a:r>
            <a:r>
              <a:rPr lang="en-US" sz="2000" dirty="0" err="1" smtClean="0"/>
              <a:t>negosiasi</a:t>
            </a:r>
            <a:r>
              <a:rPr lang="en-US" sz="2000" dirty="0" smtClean="0"/>
              <a:t> yang </a:t>
            </a:r>
            <a:r>
              <a:rPr lang="en-US" sz="2000" dirty="0" err="1" smtClean="0"/>
              <a:t>ada</a:t>
            </a:r>
            <a:r>
              <a:rPr lang="en-US" sz="2000" dirty="0" smtClean="0"/>
              <a:t> </a:t>
            </a:r>
            <a:r>
              <a:rPr lang="en-US" sz="2000" dirty="0" err="1" smtClean="0"/>
              <a:t>dan</a:t>
            </a:r>
            <a:r>
              <a:rPr lang="en-US" sz="2000" dirty="0" smtClean="0"/>
              <a:t> </a:t>
            </a:r>
            <a:r>
              <a:rPr lang="en-US" sz="2000" dirty="0" err="1" smtClean="0"/>
              <a:t>alat-alat</a:t>
            </a:r>
            <a:r>
              <a:rPr lang="en-US" sz="2000" dirty="0" smtClean="0"/>
              <a:t> </a:t>
            </a:r>
            <a:r>
              <a:rPr lang="en-US" sz="2000" dirty="0" err="1" smtClean="0"/>
              <a:t>dengan</a:t>
            </a:r>
            <a:r>
              <a:rPr lang="en-US" sz="2000" dirty="0" smtClean="0"/>
              <a:t> </a:t>
            </a:r>
            <a:r>
              <a:rPr lang="en-US" sz="2000" dirty="0" err="1" smtClean="0"/>
              <a:t>menggunakan</a:t>
            </a:r>
            <a:r>
              <a:rPr lang="en-US" sz="2000" dirty="0" smtClean="0"/>
              <a:t> </a:t>
            </a:r>
            <a:r>
              <a:rPr lang="en-US" sz="2000" dirty="0" err="1" smtClean="0"/>
              <a:t>didefinisikan</a:t>
            </a:r>
            <a:r>
              <a:rPr lang="en-US" sz="2000" dirty="0" smtClean="0"/>
              <a:t> </a:t>
            </a:r>
            <a:r>
              <a:rPr lang="en-US" sz="2000" dirty="0" err="1" smtClean="0"/>
              <a:t>dengan</a:t>
            </a:r>
            <a:r>
              <a:rPr lang="en-US" sz="2000" dirty="0" smtClean="0"/>
              <a:t> </a:t>
            </a:r>
            <a:r>
              <a:rPr lang="en-US" sz="2000" dirty="0" err="1" smtClean="0"/>
              <a:t>baik</a:t>
            </a:r>
            <a:r>
              <a:rPr lang="en-US" sz="2000" dirty="0" smtClean="0"/>
              <a:t> </a:t>
            </a:r>
            <a:r>
              <a:rPr lang="en-US" sz="2000" dirty="0" err="1" smtClean="0"/>
              <a:t>dan</a:t>
            </a:r>
            <a:r>
              <a:rPr lang="en-US" sz="2000" dirty="0" smtClean="0"/>
              <a:t> </a:t>
            </a:r>
            <a:r>
              <a:rPr lang="en-US" sz="2000" dirty="0" err="1" smtClean="0"/>
              <a:t>relevan</a:t>
            </a:r>
            <a:r>
              <a:rPr lang="en-US" sz="2000" dirty="0" smtClean="0"/>
              <a:t> </a:t>
            </a:r>
            <a:r>
              <a:rPr lang="en-US" sz="2000" dirty="0" err="1" smtClean="0"/>
              <a:t>dimensi</a:t>
            </a:r>
            <a:r>
              <a:rPr lang="en-US" sz="2000" dirty="0" smtClean="0"/>
              <a:t>; (b) </a:t>
            </a:r>
            <a:r>
              <a:rPr lang="en-US" sz="2000" dirty="0" err="1" smtClean="0"/>
              <a:t>itu</a:t>
            </a:r>
            <a:r>
              <a:rPr lang="en-US" sz="2000" dirty="0" smtClean="0"/>
              <a:t> </a:t>
            </a:r>
            <a:r>
              <a:rPr lang="en-US" sz="2000" dirty="0" err="1" smtClean="0"/>
              <a:t>membahas</a:t>
            </a:r>
            <a:r>
              <a:rPr lang="en-US" sz="2000" dirty="0" smtClean="0"/>
              <a:t> </a:t>
            </a:r>
            <a:r>
              <a:rPr lang="en-US" sz="2000" dirty="0" err="1" smtClean="0"/>
              <a:t>masalah-masalah</a:t>
            </a:r>
            <a:r>
              <a:rPr lang="en-US" sz="2000" dirty="0" smtClean="0"/>
              <a:t> </a:t>
            </a:r>
            <a:r>
              <a:rPr lang="en-US" sz="2000" dirty="0" err="1" smtClean="0"/>
              <a:t>penting</a:t>
            </a:r>
            <a:r>
              <a:rPr lang="en-US" sz="2000" dirty="0" smtClean="0"/>
              <a:t> </a:t>
            </a:r>
            <a:r>
              <a:rPr lang="en-US" sz="2000" dirty="0" err="1" smtClean="0"/>
              <a:t>bagi</a:t>
            </a:r>
            <a:r>
              <a:rPr lang="en-US" sz="2000" dirty="0" smtClean="0"/>
              <a:t> </a:t>
            </a:r>
            <a:r>
              <a:rPr lang="en-US" sz="2000" dirty="0" err="1" smtClean="0"/>
              <a:t>organisasi</a:t>
            </a:r>
            <a:r>
              <a:rPr lang="en-US" sz="2000" dirty="0" smtClean="0"/>
              <a:t> yang </a:t>
            </a:r>
            <a:r>
              <a:rPr lang="en-US" sz="2000" dirty="0" err="1" smtClean="0"/>
              <a:t>ingin</a:t>
            </a:r>
            <a:r>
              <a:rPr lang="en-US" sz="2000" dirty="0" smtClean="0"/>
              <a:t> </a:t>
            </a:r>
            <a:r>
              <a:rPr lang="en-US" sz="2000" dirty="0" err="1" smtClean="0"/>
              <a:t>merancang</a:t>
            </a:r>
            <a:r>
              <a:rPr lang="en-US" sz="2000" dirty="0" smtClean="0"/>
              <a:t> </a:t>
            </a:r>
            <a:r>
              <a:rPr lang="en-US" sz="2000" dirty="0" err="1" smtClean="0"/>
              <a:t>dan</a:t>
            </a:r>
            <a:r>
              <a:rPr lang="en-US" sz="2000" dirty="0" smtClean="0"/>
              <a:t> </a:t>
            </a:r>
            <a:r>
              <a:rPr lang="en-US" sz="2000" dirty="0" err="1" smtClean="0"/>
              <a:t>menerapkan</a:t>
            </a:r>
            <a:r>
              <a:rPr lang="en-US" sz="2000" dirty="0" smtClean="0"/>
              <a:t> </a:t>
            </a:r>
            <a:r>
              <a:rPr lang="en-US" sz="2000" dirty="0" err="1" smtClean="0"/>
              <a:t>proses</a:t>
            </a:r>
            <a:r>
              <a:rPr lang="en-US" sz="2000" dirty="0" smtClean="0"/>
              <a:t> </a:t>
            </a:r>
            <a:r>
              <a:rPr lang="en-US" sz="2000" dirty="0" err="1" smtClean="0"/>
              <a:t>negosiasi</a:t>
            </a:r>
            <a:r>
              <a:rPr lang="en-US" sz="2000" dirty="0" smtClean="0"/>
              <a:t> yang </a:t>
            </a:r>
            <a:r>
              <a:rPr lang="en-US" sz="2000" dirty="0" err="1" smtClean="0"/>
              <a:t>efektif</a:t>
            </a:r>
            <a:r>
              <a:rPr lang="en-US" sz="2000" dirty="0" smtClean="0"/>
              <a:t>.</a:t>
            </a:r>
          </a:p>
          <a:p>
            <a:pPr algn="just"/>
            <a:endParaRPr lang="en-US" sz="2000" dirty="0"/>
          </a:p>
        </p:txBody>
      </p:sp>
      <p:sp>
        <p:nvSpPr>
          <p:cNvPr id="3" name="Title 2"/>
          <p:cNvSpPr>
            <a:spLocks noGrp="1"/>
          </p:cNvSpPr>
          <p:nvPr>
            <p:ph type="title"/>
          </p:nvPr>
        </p:nvSpPr>
        <p:spPr/>
        <p:txBody>
          <a:bodyPr>
            <a:normAutofit fontScale="90000"/>
          </a:bodyPr>
          <a:lstStyle/>
          <a:p>
            <a:r>
              <a:rPr lang="en-US" dirty="0" smtClean="0"/>
              <a:t>Dimensions of Requirements Negotiation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D8B4EFF-FE3A-40A8-9DAA-F4F08E6FF1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102</TotalTime>
  <Words>630</Words>
  <Application>Microsoft Office PowerPoint</Application>
  <PresentationFormat>On-screen Show (4:3)</PresentationFormat>
  <Paragraphs>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     Chapter 7. Requirements Negotiation</vt:lpstr>
      <vt:lpstr>Abstrak</vt:lpstr>
      <vt:lpstr>Introduction</vt:lpstr>
      <vt:lpstr>Slide 4</vt:lpstr>
      <vt:lpstr>1.The Negotiation Process</vt:lpstr>
      <vt:lpstr>Slide 6</vt:lpstr>
      <vt:lpstr>2. Negotiation</vt:lpstr>
      <vt:lpstr>3. Post-Negotiation</vt:lpstr>
      <vt:lpstr>Dimensions of Requirements Negotiation</vt:lpstr>
      <vt:lpstr>Slide 10</vt:lpstr>
      <vt:lpstr>Slide 11</vt:lpstr>
      <vt:lpstr>Slide 12</vt:lpstr>
      <vt:lpstr>1. Conflict Resolution Strategy</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Negotiation</dc:title>
  <dc:creator>User</dc:creator>
  <cp:keywords/>
  <cp:lastModifiedBy>User</cp:lastModifiedBy>
  <cp:revision>11</cp:revision>
  <dcterms:created xsi:type="dcterms:W3CDTF">2014-05-22T16:26:56Z</dcterms:created>
  <dcterms:modified xsi:type="dcterms:W3CDTF">2014-05-23T09:31:23Z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TC103815369990</vt:lpwstr>
  </property>
</Properties>
</file>