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5"/>
  </p:handoutMasterIdLst>
  <p:sldIdLst>
    <p:sldId id="257" r:id="rId2"/>
    <p:sldId id="259" r:id="rId3"/>
    <p:sldId id="262" r:id="rId4"/>
    <p:sldId id="263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0D7F4-5871-4634-9EAC-55ABF06B8CE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A2C95-D256-431B-BD1E-C0DD3EA4D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16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4F988-8FEE-4D77-8F26-30F69D14D4A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A6E84-7467-419E-B8A1-254FC396FD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4F988-8FEE-4D77-8F26-30F69D14D4A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A6E84-7467-419E-B8A1-254FC396F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4F988-8FEE-4D77-8F26-30F69D14D4A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A6E84-7467-419E-B8A1-254FC396F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4F988-8FEE-4D77-8F26-30F69D14D4A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A6E84-7467-419E-B8A1-254FC396F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4F988-8FEE-4D77-8F26-30F69D14D4A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A6E84-7467-419E-B8A1-254FC396FD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4F988-8FEE-4D77-8F26-30F69D14D4A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A6E84-7467-419E-B8A1-254FC396F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4F988-8FEE-4D77-8F26-30F69D14D4A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A6E84-7467-419E-B8A1-254FC396F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4F988-8FEE-4D77-8F26-30F69D14D4A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A6E84-7467-419E-B8A1-254FC396F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4F988-8FEE-4D77-8F26-30F69D14D4A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A6E84-7467-419E-B8A1-254FC396FD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4F988-8FEE-4D77-8F26-30F69D14D4A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A6E84-7467-419E-B8A1-254FC396FD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4F988-8FEE-4D77-8F26-30F69D14D4A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A6E84-7467-419E-B8A1-254FC396FD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B4F988-8FEE-4D77-8F26-30F69D14D4A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DA6E84-7467-419E-B8A1-254FC396FDB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628384" cy="1470025"/>
          </a:xfrm>
        </p:spPr>
        <p:txBody>
          <a:bodyPr/>
          <a:lstStyle/>
          <a:p>
            <a:r>
              <a:rPr lang="id-ID" dirty="0" smtClean="0"/>
              <a:t>PENGANTAR EKONOMI MAKRO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553200" cy="2448272"/>
          </a:xfrm>
        </p:spPr>
        <p:txBody>
          <a:bodyPr anchor="ctr">
            <a:normAutofit/>
          </a:bodyPr>
          <a:lstStyle/>
          <a:p>
            <a:r>
              <a:rPr lang="id-I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 Utama dalam perekonomian, Alat Pengamat Kegiatan Ekonomi dan Kebijakan Ekonomi Makro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4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Penentuan Kegiatan 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84784"/>
            <a:ext cx="7941568" cy="48245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d-ID" dirty="0" smtClean="0"/>
              <a:t>Analisis makroekonomi menunjukkan bagaimana </a:t>
            </a:r>
            <a:r>
              <a:rPr lang="id-ID" u="sng" dirty="0" smtClean="0"/>
              <a:t>Pengeluaran Agregat (Permintaan Agregat)</a:t>
            </a:r>
            <a:r>
              <a:rPr lang="id-ID" dirty="0" smtClean="0"/>
              <a:t> menentukan tingkat kegiatan suatu perekonomian dalam suatu periode tertentu.</a:t>
            </a:r>
          </a:p>
          <a:p>
            <a:pPr marL="0" indent="0" algn="just">
              <a:buNone/>
            </a:pPr>
            <a:r>
              <a:rPr lang="id-ID" dirty="0" smtClean="0"/>
              <a:t>Komponen dari Pengeluaran Agregat: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Pengeluaran konsumsi Rumah Tangga (C)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Investasi Perusahaan (I)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Pengeluaran Konsumsi dan Investasi oleh Pemerintah – Government Spending (G)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Expor – tidak terlepas dari impor (X-M)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Masalah Utama dalam Perekonomian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00808"/>
            <a:ext cx="7674056" cy="4547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Masalah Pertumbuhan Ekonomi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Masalah Ketidakstabilan Kegiatan Ekonomi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Masalah Pengangguran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Masalah Kenaikan Harga-Harga (Inflasi)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Masalah Neraca Perdagangan dan Neraca Pembayaran.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/>
          </a:bodyPr>
          <a:lstStyle/>
          <a:p>
            <a:r>
              <a:rPr lang="id-ID" dirty="0"/>
              <a:t>I</a:t>
            </a:r>
            <a:r>
              <a:rPr lang="id-ID" dirty="0" smtClean="0"/>
              <a:t>. Masalah Pertumbuhan 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7848872" cy="47525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d-ID" dirty="0" smtClean="0"/>
              <a:t>Definisi: Perkembangan kegiatan dalam perekonomian yang menyebabkan barang dan jasa yang diproduksikan dalam masyarakat bertambah.</a:t>
            </a:r>
          </a:p>
          <a:p>
            <a:pPr marL="0" indent="0" algn="just">
              <a:buNone/>
            </a:pPr>
            <a:r>
              <a:rPr lang="id-ID" dirty="0" smtClean="0"/>
              <a:t>Hal ini disebabkan oleh: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Faktor-faktor produksi akan selalu mengalami peningkatan dalam jumlah dan kualitas.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Investasi akan menambah jumlah barang modal.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Tekhnologi berkembang</a:t>
            </a:r>
          </a:p>
        </p:txBody>
      </p:sp>
    </p:spTree>
    <p:extLst>
      <p:ext uri="{BB962C8B-B14F-4D97-AF65-F5344CB8AC3E}">
        <p14:creationId xmlns:p14="http://schemas.microsoft.com/office/powerpoint/2010/main" val="28551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Pertumbuhan Potensial dan Pertumbuhan sebenarnya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92088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b="1" dirty="0" smtClean="0"/>
              <a:t>Gambar 1. Pertumbuhan Potensial dan Pertumbuhan Sebenarnya </a:t>
            </a:r>
          </a:p>
        </p:txBody>
      </p:sp>
      <p:pic>
        <p:nvPicPr>
          <p:cNvPr id="2050" name="Picture 2" descr="E:\Pertumbuhan Potensial dan Pertumbuhan Sebenarn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42747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d-ID" dirty="0" smtClean="0"/>
              <a:t>Kurva A-B: Kurva kemungkinan produksi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Batas maksimum produksi yang dapat diciptakan oleh suatu negara pada periode tertentu.</a:t>
            </a:r>
          </a:p>
          <a:p>
            <a:pPr marL="0" indent="0" algn="just">
              <a:buNone/>
            </a:pPr>
            <a:r>
              <a:rPr lang="id-ID" dirty="0" smtClean="0"/>
              <a:t>Assumption:</a:t>
            </a:r>
          </a:p>
          <a:p>
            <a:pPr marL="0" indent="0" algn="just">
              <a:buNone/>
            </a:pPr>
            <a:r>
              <a:rPr lang="id-ID" dirty="0" smtClean="0"/>
              <a:t>P: kombinasi barang industri sebanyak X dan barang pertanian sebanyak Y.</a:t>
            </a:r>
          </a:p>
          <a:p>
            <a:pPr marL="0" indent="0" algn="just">
              <a:buNone/>
            </a:pPr>
            <a:r>
              <a:rPr lang="id-ID" dirty="0" smtClean="0"/>
              <a:t>M: tingkat produksi yang dicapai suatu negara (barang X</a:t>
            </a:r>
            <a:r>
              <a:rPr lang="id-ID" sz="2000" dirty="0" smtClean="0"/>
              <a:t>1 </a:t>
            </a:r>
            <a:r>
              <a:rPr lang="id-ID" sz="2800" dirty="0" smtClean="0"/>
              <a:t>dan Y</a:t>
            </a:r>
            <a:r>
              <a:rPr lang="id-ID" sz="1800" dirty="0" smtClean="0"/>
              <a:t>1</a:t>
            </a:r>
            <a:r>
              <a:rPr lang="id-ID" sz="2800" dirty="0" smtClean="0"/>
              <a:t>)</a:t>
            </a:r>
          </a:p>
          <a:p>
            <a:pPr marL="0" indent="0" algn="just">
              <a:buNone/>
            </a:pPr>
            <a:endParaRPr lang="id-ID" sz="2800" dirty="0"/>
          </a:p>
          <a:p>
            <a:pPr marL="0" indent="0" algn="just">
              <a:buNone/>
            </a:pPr>
            <a:r>
              <a:rPr lang="id-ID" sz="3500" dirty="0" smtClean="0"/>
              <a:t>Apa yang Terjadi...???</a:t>
            </a:r>
          </a:p>
        </p:txBody>
      </p:sp>
    </p:spTree>
    <p:extLst>
      <p:ext uri="{BB962C8B-B14F-4D97-AF65-F5344CB8AC3E}">
        <p14:creationId xmlns:p14="http://schemas.microsoft.com/office/powerpoint/2010/main" val="29584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04664"/>
            <a:ext cx="7920880" cy="64533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d-ID" dirty="0" smtClean="0"/>
              <a:t>Tingkat kegiatan di bawah kurva A-B menyebabkan sebagian faktor produksi menganggur yang disebabkan karena adanya kekuarangan pengeluaran agregat. </a:t>
            </a:r>
          </a:p>
          <a:p>
            <a:pPr marL="0" indent="0" algn="just">
              <a:buNone/>
            </a:pPr>
            <a:r>
              <a:rPr lang="id-ID" dirty="0" smtClean="0"/>
              <a:t>Pada periode berikutnya pertambahan faktor produksi dan perkembangan tekhnologi akan memungkinkan negara ybs memproduksi lebih banyak. Hal ini ditunjukkan oleh </a:t>
            </a:r>
            <a:r>
              <a:rPr lang="id-ID" u="sng" dirty="0" smtClean="0"/>
              <a:t>kurva kemungkinan produksi</a:t>
            </a:r>
            <a:r>
              <a:rPr lang="id-ID" dirty="0" smtClean="0"/>
              <a:t> (</a:t>
            </a:r>
            <a:r>
              <a:rPr lang="id-ID" i="1" dirty="0" smtClean="0"/>
              <a:t>production possibility frontier</a:t>
            </a:r>
            <a:r>
              <a:rPr lang="id-ID" dirty="0" smtClean="0"/>
              <a:t>) yaitu pergerakan dari A-B ke C-D. </a:t>
            </a:r>
          </a:p>
          <a:p>
            <a:pPr marL="0" indent="0" algn="just">
              <a:buNone/>
            </a:pPr>
            <a:r>
              <a:rPr lang="id-ID" dirty="0" smtClean="0"/>
              <a:t>Dengan adanya perubahan, sekarang ini masyarakat dapat menikmati produksi pada tingkat R. Hal ini menunjukkan terjadinya kenaikan produksi dari P ke R. Namun kenyataannya, produksi hanya berkembang dari titik M ke N. Dengan kata lain dapat dikatakan pertumbuhan sebenarnya lebih lambat dari kegiatan ekonomi potensialnya.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Pendapatan Nasional Potensial dan Pendapatan Nasional Sebenarnya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792088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b="1" dirty="0" smtClean="0"/>
              <a:t>Gambar 2. Pendapatan Nasional Potensial dan Pendapatan Nasional Sebenarnya</a:t>
            </a:r>
          </a:p>
          <a:p>
            <a:pPr marL="0" indent="0">
              <a:buNone/>
            </a:pPr>
            <a:endParaRPr lang="id-ID" sz="2000" b="1" dirty="0"/>
          </a:p>
          <a:p>
            <a:pPr marL="0" indent="0">
              <a:buNone/>
            </a:pPr>
            <a:endParaRPr lang="id-ID" sz="2000" b="1" dirty="0" smtClean="0"/>
          </a:p>
          <a:p>
            <a:pPr marL="0" indent="0">
              <a:buNone/>
            </a:pPr>
            <a:endParaRPr lang="id-ID" sz="2000" b="1" dirty="0"/>
          </a:p>
          <a:p>
            <a:pPr marL="0" indent="0">
              <a:buNone/>
            </a:pPr>
            <a:endParaRPr lang="id-ID" sz="2000" b="1" dirty="0" smtClean="0"/>
          </a:p>
          <a:p>
            <a:pPr marL="0" indent="0">
              <a:buNone/>
            </a:pPr>
            <a:endParaRPr lang="id-ID" sz="2000" b="1" dirty="0"/>
          </a:p>
          <a:p>
            <a:pPr marL="0" indent="0">
              <a:buNone/>
            </a:pPr>
            <a:endParaRPr lang="id-ID" sz="2000" b="1" dirty="0" smtClean="0"/>
          </a:p>
          <a:p>
            <a:pPr marL="0" indent="0">
              <a:buNone/>
            </a:pPr>
            <a:endParaRPr lang="id-ID" sz="2000" b="1" dirty="0"/>
          </a:p>
          <a:p>
            <a:pPr marL="0" indent="0">
              <a:buNone/>
            </a:pPr>
            <a:endParaRPr lang="id-ID" sz="2000" b="1" dirty="0" smtClean="0"/>
          </a:p>
          <a:p>
            <a:pPr marL="0" indent="0">
              <a:buNone/>
            </a:pPr>
            <a:endParaRPr lang="id-ID" sz="2000" b="1" dirty="0"/>
          </a:p>
          <a:p>
            <a:pPr marL="457200" indent="-457200">
              <a:buAutoNum type="alphaLcParenBoth"/>
            </a:pPr>
            <a:r>
              <a:rPr lang="id-ID" sz="2000" b="1" dirty="0" smtClean="0"/>
              <a:t>Pendapatan nasional potensial</a:t>
            </a:r>
          </a:p>
          <a:p>
            <a:pPr marL="457200" indent="-457200">
              <a:buAutoNum type="alphaLcParenBoth"/>
            </a:pPr>
            <a:r>
              <a:rPr lang="id-ID" sz="2000" b="1" dirty="0" smtClean="0"/>
              <a:t>Pendapatan nasional sebenarnya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3074" name="Picture 2" descr="E:\Pendapatan Nasional Potensial dan Pendapatan Nasional Sebenarn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348881"/>
            <a:ext cx="5760640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04664"/>
            <a:ext cx="7992888" cy="64533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d-ID" dirty="0" smtClean="0"/>
              <a:t>Pendapatan nasional potensial merupakan tingkat pendapatan nasional yang dicapai apabila tenaga kerja sepenuhnya digunakan.</a:t>
            </a:r>
          </a:p>
          <a:p>
            <a:pPr marL="0" indent="0" algn="just">
              <a:buNone/>
            </a:pPr>
            <a:r>
              <a:rPr lang="id-ID" dirty="0" smtClean="0"/>
              <a:t>Slope naik menunjukkan semakin banyaknya jumlah faktor-faktor produksi dari tahun ke tahun dan peningkatan produktivitas karena adanya kemajuan tekhnologi.</a:t>
            </a:r>
          </a:p>
          <a:p>
            <a:pPr marL="0" indent="0" algn="just">
              <a:buNone/>
            </a:pPr>
            <a:r>
              <a:rPr lang="id-ID" dirty="0" smtClean="0"/>
              <a:t>Namun pada kenyataannya, perekonomian tidak selalu menggunakan semua tenaga kerja yang tersedia. Kekurangan pengeluaran agregat menyebabkan sebagian tenaga kerja menganggur dan tidak mencapai pendapatan nasional potensial. </a:t>
            </a:r>
          </a:p>
          <a:p>
            <a:pPr marL="0" indent="0" algn="just">
              <a:buNone/>
            </a:pPr>
            <a:r>
              <a:rPr lang="id-ID" dirty="0" smtClean="0"/>
              <a:t>Grafik B menggambarkan pendapatan nasional yang sebenarnya dari tahun ke tahun.</a:t>
            </a:r>
          </a:p>
          <a:p>
            <a:pPr marL="0" indent="0" algn="just">
              <a:buNone/>
            </a:pPr>
            <a:endParaRPr lang="id-ID" dirty="0"/>
          </a:p>
          <a:p>
            <a:pPr marL="0" indent="0" algn="just">
              <a:buNone/>
            </a:pPr>
            <a:r>
              <a:rPr lang="id-ID" dirty="0" smtClean="0"/>
              <a:t>Perbedaan antara </a:t>
            </a:r>
            <a:r>
              <a:rPr lang="id-ID" b="1" dirty="0" smtClean="0"/>
              <a:t>pendapatan nasional potensial</a:t>
            </a:r>
            <a:r>
              <a:rPr lang="id-ID" dirty="0" smtClean="0"/>
              <a:t> dengan </a:t>
            </a:r>
            <a:r>
              <a:rPr lang="id-ID" b="1" dirty="0" smtClean="0"/>
              <a:t>pendapatan nasional sebenarnya</a:t>
            </a:r>
            <a:r>
              <a:rPr lang="id-ID" dirty="0" smtClean="0"/>
              <a:t> dinamakan </a:t>
            </a:r>
            <a:r>
              <a:rPr lang="id-ID" b="1" dirty="0" smtClean="0"/>
              <a:t>Jurang Produk Nasional Bruto (Jurang PNB)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72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II. Masalah Ketidakstabilan Kegiatan Ekonomi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8064896" cy="4425355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 smtClean="0"/>
              <a:t>Perekonomian tidak selamanya stabil dan teratur, ada masanya mengalami kenaikan dan penurunan. Pergerakan dalam jangka waktu yang panjang dinamakan </a:t>
            </a:r>
            <a:r>
              <a:rPr lang="id-ID" u="sng" dirty="0" smtClean="0"/>
              <a:t>Konjungtur</a:t>
            </a:r>
            <a:r>
              <a:rPr lang="id-ID" dirty="0" smtClean="0"/>
              <a:t> atau </a:t>
            </a:r>
            <a:r>
              <a:rPr lang="id-ID" u="sng" dirty="0" smtClean="0"/>
              <a:t>Siklus Ekonomi</a:t>
            </a:r>
            <a:r>
              <a:rPr lang="id-ID" dirty="0" smtClean="0"/>
              <a:t> (</a:t>
            </a:r>
            <a:r>
              <a:rPr lang="id-ID" i="1" dirty="0" smtClean="0"/>
              <a:t>Life Business Cycles</a:t>
            </a:r>
            <a:r>
              <a:rPr lang="id-ID" dirty="0" smtClean="0"/>
              <a:t>). </a:t>
            </a:r>
          </a:p>
          <a:p>
            <a:pPr marL="0" indent="0" algn="just">
              <a:buNone/>
            </a:pPr>
            <a:r>
              <a:rPr lang="id-ID" dirty="0" smtClean="0"/>
              <a:t>Siklus ekonomi menunjukkan ekspansi dan resesi di sepanjang laju pertumbuhan pendapatan nasional potensial.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777686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Gambar 3.  </a:t>
            </a:r>
            <a:r>
              <a:rPr lang="id-ID" i="1" dirty="0" smtClean="0"/>
              <a:t>Life Business Cycles</a:t>
            </a:r>
          </a:p>
          <a:p>
            <a:pPr marL="0" indent="0">
              <a:buNone/>
            </a:pPr>
            <a:endParaRPr lang="id-ID" i="1" dirty="0" smtClean="0"/>
          </a:p>
          <a:p>
            <a:pPr marL="0" indent="0">
              <a:buNone/>
            </a:pPr>
            <a:endParaRPr lang="id-ID" i="1" dirty="0"/>
          </a:p>
          <a:p>
            <a:pPr marL="0" indent="0">
              <a:buNone/>
            </a:pPr>
            <a:endParaRPr lang="id-ID" i="1" dirty="0" smtClean="0"/>
          </a:p>
          <a:p>
            <a:pPr marL="0" indent="0">
              <a:buNone/>
            </a:pPr>
            <a:endParaRPr lang="id-ID" i="1" dirty="0"/>
          </a:p>
          <a:p>
            <a:pPr marL="0" indent="0">
              <a:buNone/>
            </a:pPr>
            <a:endParaRPr lang="id-ID" i="1" dirty="0" smtClean="0"/>
          </a:p>
          <a:p>
            <a:pPr marL="0" indent="0">
              <a:buNone/>
            </a:pPr>
            <a:endParaRPr lang="id-ID" i="1" dirty="0"/>
          </a:p>
          <a:p>
            <a:pPr marL="0" indent="0">
              <a:buNone/>
            </a:pPr>
            <a:endParaRPr lang="id-ID" i="1" dirty="0" smtClean="0"/>
          </a:p>
          <a:p>
            <a:pPr marL="514350" indent="-514350">
              <a:buAutoNum type="alphaLcParenBoth"/>
            </a:pPr>
            <a:endParaRPr lang="id-ID" sz="2000" b="1" i="1" dirty="0"/>
          </a:p>
          <a:p>
            <a:pPr marL="514350" indent="-514350">
              <a:buAutoNum type="alphaLcParenBoth"/>
            </a:pPr>
            <a:r>
              <a:rPr lang="id-ID" sz="2000" b="1" dirty="0" smtClean="0"/>
              <a:t>Pendapatan Potensial</a:t>
            </a:r>
          </a:p>
          <a:p>
            <a:pPr marL="514350" indent="-514350">
              <a:buAutoNum type="alphaLcParenBoth"/>
            </a:pPr>
            <a:r>
              <a:rPr lang="id-ID" sz="2000" b="1" dirty="0" smtClean="0"/>
              <a:t>Pendapatan Sebenarnya</a:t>
            </a:r>
          </a:p>
        </p:txBody>
      </p:sp>
      <p:pic>
        <p:nvPicPr>
          <p:cNvPr id="4098" name="Picture 2" descr="E:\L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1206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id-ID" dirty="0" smtClean="0"/>
              <a:t>EKONOMI MAKRO DAN MIKRO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 smtClean="0"/>
              <a:t>Pengertian Ekonomi Makro 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 ilmu yang mempelajari fenomena ekonomi secara luas, termasuk inflasi, pengangguran, dan pertumbuhan ekonomi (Mankiw, 2006).</a:t>
            </a:r>
          </a:p>
          <a:p>
            <a:pPr marL="0" indent="0" algn="just">
              <a:buNone/>
            </a:pPr>
            <a:r>
              <a:rPr lang="id-ID" dirty="0" smtClean="0"/>
              <a:t>Pengertian Ekonomi Mikro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/>
              <a:t> </a:t>
            </a:r>
            <a:r>
              <a:rPr lang="id-ID" dirty="0" smtClean="0"/>
              <a:t>ilmu yang mempelajari bagaimana rumah tangga dan perusahaan membuat keputusan dan berinteraksi di pasar.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548680"/>
            <a:ext cx="7920880" cy="55774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d-ID" dirty="0" smtClean="0"/>
              <a:t>Explanation:</a:t>
            </a:r>
          </a:p>
          <a:p>
            <a:pPr marL="0" indent="0" algn="just">
              <a:buNone/>
            </a:pPr>
            <a:r>
              <a:rPr lang="id-ID" dirty="0" smtClean="0"/>
              <a:t>Grafik (a) menunjukkan alur trend Pendapatan Nasional yang akan dilalui jika faktor-faktor produksi benar-benar digunakan secara penuh.</a:t>
            </a:r>
          </a:p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Secara riil pendapatan nasional mengalami perubahan yang ditunjukkan dengan gerakan siklis dari A ke B, C ke D, dan C ke D. </a:t>
            </a:r>
          </a:p>
          <a:p>
            <a:pPr marL="0" indent="0" algn="just">
              <a:buNone/>
            </a:pPr>
            <a:r>
              <a:rPr lang="id-ID" dirty="0" smtClean="0"/>
              <a:t>A ke B dan C ke D menunjukkan kemunduran ekonomi, sedangkan B keC menunjukkan pertumbuhan ekonomi. </a:t>
            </a:r>
          </a:p>
          <a:p>
            <a:pPr marL="0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Kedua situasi diatas mempunyai dampak bagi perekonomian suatu negara. Kemunduran/kemerosotan ekonomi akan membawa tingkat pengangguran yang tinggi, sedangkan pertumbuhan ekonomi yang terlalu pesat akan menyebabkan inflasi.</a:t>
            </a:r>
          </a:p>
        </p:txBody>
      </p:sp>
    </p:spTree>
    <p:extLst>
      <p:ext uri="{BB962C8B-B14F-4D97-AF65-F5344CB8AC3E}">
        <p14:creationId xmlns:p14="http://schemas.microsoft.com/office/powerpoint/2010/main" val="30128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r>
              <a:rPr lang="id-ID" dirty="0" smtClean="0"/>
              <a:t>III. Masalah Pengangguran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d-ID" dirty="0" smtClean="0"/>
              <a:t>Pengangguran adalah suatu keadaan dimana seseorang yang tergolong dalam angkatan kerja yang ingin mendapatkan pekerjaan tetapi belum dapat memperolehnya.</a:t>
            </a:r>
          </a:p>
          <a:p>
            <a:pPr marL="0" indent="0" algn="just">
              <a:buNone/>
            </a:pPr>
            <a:r>
              <a:rPr lang="id-ID" dirty="0" smtClean="0"/>
              <a:t>Penyebab Utamanya: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Kekurangan pengeluaran agregat.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Menganggur karena ingin mencari kerja yang lebih baik.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Perusahaan menggunakan teknologi modern sebagai pengganti tenaga kerja.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Ketidaksesuaian antara ketrampilan pekerja dengan ketrampilan yang diperlukan oleh industri.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r>
              <a:rPr lang="id-ID" dirty="0" smtClean="0"/>
              <a:t>IV. Masalah Inflasi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84784"/>
            <a:ext cx="8136904" cy="49685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d-ID" sz="3500" dirty="0" smtClean="0"/>
              <a:t>Inflasi adalah suatu proses kenaikan harga-harga yang berlaku dalam suatu perekonomian.</a:t>
            </a:r>
          </a:p>
          <a:p>
            <a:pPr marL="0" indent="0" algn="just">
              <a:buNone/>
            </a:pPr>
            <a:r>
              <a:rPr lang="id-ID" sz="3800" b="1" dirty="0" smtClean="0"/>
              <a:t>Faktor Penyebab Inflasi: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Tingkat pengeluaran agregat yang melebihi kemampuan perusahaan-perusahaan untuk menghasilkan barang dan jasa.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Pekerja-pekerja di berbagai kegiatan ekonomi menuntut kenaikan upah.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Kenaikan harga barang yang diimpor.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Penambahan penawaran uang yang berlebihan tanpa diimbangi pertambahan produksi dan penawaran barang.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Kekacauan politik dan ekonomi sebagai akibat dari pemerintahan yang kurang bertanggung jawab.</a:t>
            </a:r>
          </a:p>
        </p:txBody>
      </p:sp>
    </p:spTree>
    <p:extLst>
      <p:ext uri="{BB962C8B-B14F-4D97-AF65-F5344CB8AC3E}">
        <p14:creationId xmlns:p14="http://schemas.microsoft.com/office/powerpoint/2010/main" val="6484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r>
              <a:rPr lang="id-ID" dirty="0" smtClean="0"/>
              <a:t>Akibat Inflasi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id-ID" dirty="0" smtClean="0"/>
              <a:t>Inflasi biasanya berlaku lebih cepat daripada kenaikan pendapatan, hal ini menyebabkan pendapatan mengalami kemerosotan dan akhirnya tingkat kemakmuran segolongan besar masyarakat mengalami penurunan.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Investasi berkurang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Ekspor berkurang dan Impor bertambah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r>
              <a:rPr lang="id-ID" dirty="0" smtClean="0"/>
              <a:t>V. Masalah Neraca Pembayaran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54102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d-ID" u="sng" dirty="0" smtClean="0"/>
              <a:t>Perekonomian Terbuka</a:t>
            </a:r>
            <a:r>
              <a:rPr lang="id-ID" dirty="0" smtClean="0"/>
              <a:t>: Suatu perekonomian yang mempunyai hubungan ekonomi dengan negara-negara lain dengan kegiatan utamanya ekspor impor. Selain itu aliran modal untuk investasi juga berlaku diantara berbagai negara.</a:t>
            </a:r>
          </a:p>
          <a:p>
            <a:pPr marL="0" indent="0" algn="just">
              <a:buNone/>
            </a:pPr>
            <a:r>
              <a:rPr lang="id-ID" u="sng" dirty="0" smtClean="0"/>
              <a:t>Neraca Pembayaran</a:t>
            </a:r>
            <a:r>
              <a:rPr lang="id-ID" dirty="0" smtClean="0"/>
              <a:t>: Suatu ikhtisar yang disusun secara sistematik (dengan tekhnik akuntansi) yang menunjukkan aliran pembayaran dari luar negeri ke dalam negeri ke luar negeri.</a:t>
            </a:r>
          </a:p>
          <a:p>
            <a:pPr marL="0" indent="0" algn="just">
              <a:buNone/>
            </a:pPr>
            <a:r>
              <a:rPr lang="id-ID" u="sng" dirty="0" smtClean="0"/>
              <a:t>Komponen</a:t>
            </a:r>
            <a:r>
              <a:rPr lang="id-ID" dirty="0" smtClean="0"/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Penerimaan ekspor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Pembayaran impor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Penerimaan modal asing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Pembayaran penanaman modal keluar negeri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92696"/>
            <a:ext cx="8136904" cy="543346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d-ID" dirty="0" smtClean="0"/>
              <a:t>Neraca Perdagangan menunjukkan keseimbangan antara ekspor dan impor.</a:t>
            </a:r>
          </a:p>
          <a:p>
            <a:pPr marL="0" indent="0" algn="just">
              <a:buNone/>
            </a:pPr>
            <a:r>
              <a:rPr lang="id-ID" dirty="0" smtClean="0"/>
              <a:t>Apabila terjadi defisit, itu berarti pembayaran ke luar negeri melebihi penerimaan dari luar negeri, yaitu Impor &gt; Ekspor dan/atau pengaliran modal yang terlalu banyak ke luar negeri.</a:t>
            </a:r>
          </a:p>
          <a:p>
            <a:pPr marL="0" indent="0" algn="just">
              <a:buNone/>
            </a:pPr>
            <a:r>
              <a:rPr lang="id-ID" dirty="0" smtClean="0"/>
              <a:t>Dampak: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Konsumen banyak menggunakan produk impor, ekonomi menurun, harga valuta asing naik, harga impor mahal.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Munculnya masalah inflasi dan masalah pengangguran.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ALAT PENGAMAT PRESTASI KEGIATAN 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28800"/>
            <a:ext cx="7746064" cy="4619600"/>
          </a:xfrm>
        </p:spPr>
        <p:txBody>
          <a:bodyPr/>
          <a:lstStyle/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Pendapatan Nasional, Pertumbuhan Ekonomi dan Pendapatan per kapita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Penggunaan Tenaga Kerja dan Pengangguran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Tingkat Perubahan harga-harga dan inflasi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Kedudukan neraca perdagangan dan neraca pembayaran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Kestabilan nilai mata uang domestik</a:t>
            </a:r>
          </a:p>
        </p:txBody>
      </p:sp>
    </p:spTree>
    <p:extLst>
      <p:ext uri="{BB962C8B-B14F-4D97-AF65-F5344CB8AC3E}">
        <p14:creationId xmlns:p14="http://schemas.microsoft.com/office/powerpoint/2010/main" val="10420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id-ID" dirty="0" smtClean="0"/>
              <a:t>Pendapatan 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933528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id-ID" dirty="0" smtClean="0"/>
              <a:t>Menggambarkan tingkat produksi negara </a:t>
            </a:r>
            <a:r>
              <a:rPr lang="id-ID" dirty="0" smtClean="0"/>
              <a:t>yang dicapai </a:t>
            </a:r>
            <a:r>
              <a:rPr lang="id-ID" dirty="0" smtClean="0"/>
              <a:t>dalam satu tahun tertentu dan perubahannya dari tahun ke tahun.</a:t>
            </a:r>
          </a:p>
          <a:p>
            <a:pPr marL="82296" indent="0" algn="just">
              <a:buNone/>
            </a:pPr>
            <a:r>
              <a:rPr lang="id-ID" dirty="0" smtClean="0"/>
              <a:t>Peranan Pendapatan Nasional: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dirty="0" smtClean="0"/>
              <a:t>Menggambarkan tingkat kegiatan ekonomi yang ingin dicapai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dirty="0" smtClean="0"/>
              <a:t>Perubahan dan pertumbuhannya dari tahun ke tahun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dirty="0" smtClean="0"/>
              <a:t>Menilai prestasi pertumbuhan ekonomi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dirty="0" smtClean="0"/>
              <a:t>Menentukan tingkat kemakmuran masyarakat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17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Mengukur Prestasi Kegiatan 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84784"/>
            <a:ext cx="7746064" cy="4763616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id-ID" dirty="0" smtClean="0"/>
              <a:t>Pendapatan Nasional disebut </a:t>
            </a:r>
            <a:r>
              <a:rPr lang="id-ID" dirty="0"/>
              <a:t>juga Produk Nasional yaitu</a:t>
            </a:r>
          </a:p>
          <a:p>
            <a:pPr marL="82296" indent="0" algn="just">
              <a:buNone/>
            </a:pPr>
            <a:r>
              <a:rPr lang="id-ID" dirty="0"/>
              <a:t>Suatu istilah yang menerangkan tentang nilai barang dan jasa yang diproduksikan sesuatu negara dalam satu tahun tertentu</a:t>
            </a:r>
            <a:r>
              <a:rPr lang="id-ID" dirty="0" smtClean="0"/>
              <a:t>.</a:t>
            </a:r>
          </a:p>
          <a:p>
            <a:pPr marL="82296" indent="0" algn="just">
              <a:buNone/>
            </a:pPr>
            <a:endParaRPr lang="en-US" dirty="0"/>
          </a:p>
          <a:p>
            <a:pPr marL="82296" indent="0" algn="just">
              <a:buNone/>
            </a:pPr>
            <a:r>
              <a:rPr lang="id-ID" dirty="0" smtClean="0"/>
              <a:t>Produk Nasional dibagi menjadi 2 golongan: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Produk Nasional Bruto (PNB/GNP)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Produk Domestic Bruto (PDB/GDP)</a:t>
            </a:r>
          </a:p>
        </p:txBody>
      </p:sp>
    </p:spTree>
    <p:extLst>
      <p:ext uri="{BB962C8B-B14F-4D97-AF65-F5344CB8AC3E}">
        <p14:creationId xmlns:p14="http://schemas.microsoft.com/office/powerpoint/2010/main" val="26798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548680"/>
            <a:ext cx="7746064" cy="5699720"/>
          </a:xfrm>
        </p:spPr>
        <p:txBody>
          <a:bodyPr>
            <a:normAutofit fontScale="92500"/>
          </a:bodyPr>
          <a:lstStyle/>
          <a:p>
            <a:pPr marL="82296" indent="0" algn="just">
              <a:buNone/>
            </a:pPr>
            <a:r>
              <a:rPr lang="id-ID" dirty="0" smtClean="0"/>
              <a:t>Produk Nasional Bruto (PNB/GNP)</a:t>
            </a:r>
            <a:endParaRPr lang="id-ID" dirty="0" smtClean="0"/>
          </a:p>
          <a:p>
            <a:pPr marL="82296" indent="0" algn="just">
              <a:buNone/>
            </a:pPr>
            <a:r>
              <a:rPr lang="id-ID" dirty="0" smtClean="0"/>
              <a:t>Produk Nasional yang diwujudkan oleh faktor-faktor produksi milik warga negara suatu negara.</a:t>
            </a:r>
          </a:p>
          <a:p>
            <a:pPr marL="82296" indent="0" algn="just">
              <a:buNone/>
            </a:pPr>
            <a:r>
              <a:rPr lang="id-ID" dirty="0" smtClean="0"/>
              <a:t>Produk Domestik Bruto (PDB/GDP)</a:t>
            </a:r>
            <a:endParaRPr lang="id-ID" dirty="0" smtClean="0"/>
          </a:p>
          <a:p>
            <a:pPr marL="82296" indent="0" algn="just">
              <a:buNone/>
            </a:pPr>
            <a:r>
              <a:rPr lang="id-ID" dirty="0" smtClean="0"/>
              <a:t>Produk Nasional yang diwujudkan oleh faktor-faktor produksi di dalam negeri (milik WNI-WNA) dalam suatu negara.</a:t>
            </a:r>
          </a:p>
          <a:p>
            <a:pPr marL="82296" indent="0" algn="just">
              <a:buNone/>
            </a:pPr>
            <a:endParaRPr lang="id-ID" dirty="0"/>
          </a:p>
          <a:p>
            <a:pPr marL="82296" indent="0" algn="just">
              <a:buNone/>
            </a:pPr>
            <a:r>
              <a:rPr lang="id-ID" dirty="0" smtClean="0"/>
              <a:t>Keduanya merupakan ukuran mengenai besarnya kemampuan suatu negara untuk menghasilkan barang dan jasa dalam satu tahun tertentu.</a:t>
            </a:r>
          </a:p>
          <a:p>
            <a:pPr marL="82296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Perbedaan Fokus Mikroekonomi dan Makroekonomi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848872" cy="47811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d-ID" dirty="0" smtClean="0"/>
              <a:t>Fokus Mikroekonomi: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Mewujudkan efisiensi dalam penggunaan sumber daya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Mencapai kepuasan yang maksimum</a:t>
            </a:r>
          </a:p>
          <a:p>
            <a:pPr marL="0" indent="0" algn="just">
              <a:buNone/>
            </a:pPr>
            <a:r>
              <a:rPr lang="id-ID" dirty="0" smtClean="0"/>
              <a:t>Fokus Makroekonomi: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Bagaimana segi permintaan dan penawaran menentukan kegiatan perekonomian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Masalah utama yang dihadapi perekonomian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Peranan kebijakan dan campur tangan pemerintah untuk mengatasi masalah ekonomi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Mengukur Tingkat Pertumbuhan 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28800"/>
            <a:ext cx="7746064" cy="52292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id-ID" dirty="0" smtClean="0"/>
              <a:t>Untuk menilai prestasi pertumbuhan ekonomi harus dihitung terlebih dahulu pendapatan nasional riil (PNB/PDB) yang dihitung menurut harga-harga yang berlaku dalam tahun dasar.</a:t>
            </a:r>
          </a:p>
          <a:p>
            <a:pPr marL="82296" indent="0" algn="just">
              <a:buNone/>
            </a:pPr>
            <a:r>
              <a:rPr lang="id-ID" dirty="0" smtClean="0"/>
              <a:t>Nilai yang diperoleh dinamakan PNB dan PDB menurut harga tetap.</a:t>
            </a:r>
          </a:p>
          <a:p>
            <a:pPr marL="82296" indent="0" algn="just">
              <a:buNone/>
            </a:pPr>
            <a:r>
              <a:rPr lang="id-ID" dirty="0" smtClean="0"/>
              <a:t>Tingkat pertumbuhan ekonomi dihitung dari pertambahan PNB atau PDB riil yang berlaku dari tahun ke tahun.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/>
          <a:lstStyle/>
          <a:p>
            <a:r>
              <a:rPr lang="id-ID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pPr marL="82296" indent="0" algn="just">
              <a:buNone/>
            </a:pPr>
            <a:r>
              <a:rPr lang="id-ID" dirty="0" smtClean="0"/>
              <a:t>Pada suatu negara X di tahun 2005, Produk Nasional Bruto riil bernilai 150 trilliun dan meningkat menjadi 156 trilliun di tahun 2006. </a:t>
            </a:r>
          </a:p>
          <a:p>
            <a:pPr marL="82296" indent="0" algn="just">
              <a:buNone/>
            </a:pPr>
            <a:r>
              <a:rPr lang="id-ID" dirty="0" smtClean="0"/>
              <a:t>Berapakah tingkat pertumbuhan ekonomi pada tahun 2006?</a:t>
            </a:r>
          </a:p>
          <a:p>
            <a:pPr marL="82296" indent="0" algn="just">
              <a:buNone/>
            </a:pPr>
            <a:endParaRPr lang="id-ID" dirty="0"/>
          </a:p>
          <a:p>
            <a:pPr marL="82296" indent="0" algn="just">
              <a:buNone/>
            </a:pPr>
            <a:r>
              <a:rPr lang="id-ID" dirty="0" smtClean="0"/>
              <a:t>Penyelesaian:</a:t>
            </a:r>
          </a:p>
          <a:p>
            <a:pPr marL="82296" indent="0" algn="just">
              <a:buNone/>
            </a:pPr>
            <a:r>
              <a:rPr lang="id-ID" dirty="0" smtClean="0"/>
              <a:t>Perhatikan white board!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Menghitung Pertambahan Kemakmuran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4896544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id-ID" dirty="0" smtClean="0"/>
              <a:t>Untuk menentukan tingkat dan pertambahan kemakmuran penduduk perlu dihitung pendapatan per kapita.</a:t>
            </a:r>
          </a:p>
          <a:p>
            <a:pPr marL="82296" indent="0" algn="just">
              <a:buNone/>
            </a:pPr>
            <a:r>
              <a:rPr lang="id-ID" dirty="0" smtClean="0"/>
              <a:t>Dengan menggunakan contoh sebelumnya, diketahui jumlah penduduk di tahun 2005 yaitu 17 juta dan meningkat menjadi 17,5 juta di tahun 2006.</a:t>
            </a:r>
          </a:p>
          <a:p>
            <a:pPr marL="82296" indent="0" algn="just">
              <a:buNone/>
            </a:pPr>
            <a:r>
              <a:rPr lang="id-ID" dirty="0" smtClean="0"/>
              <a:t>Berapakah pendapatan per kapita tahun 2005 dan 2006? Berapa kelajuan pertambahan kemakmurannya?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r>
              <a:rPr lang="id-ID" dirty="0" smtClean="0"/>
              <a:t>Tenaga Kerja dan Pengangguran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id-ID" dirty="0" smtClean="0"/>
              <a:t>Pengangguran dapat diartikan sebagai perbedaan antara angkatan kerja dan penggunaan tenaga kerja yang sebenarnya.</a:t>
            </a:r>
          </a:p>
          <a:p>
            <a:pPr marL="82296" indent="0" algn="just">
              <a:buNone/>
            </a:pPr>
            <a:r>
              <a:rPr lang="id-ID" dirty="0" smtClean="0"/>
              <a:t>Angkatan kerja yaitu Jumlah tenaga kerja yang terdapat dalam suatu perekonomian pada suatu waktu tertentu.</a:t>
            </a:r>
          </a:p>
          <a:p>
            <a:pPr marL="82296" indent="0" algn="just">
              <a:buNone/>
            </a:pPr>
            <a:r>
              <a:rPr lang="id-ID" dirty="0" smtClean="0"/>
              <a:t>Hal-hal yang penting diketahui dalam Angkatan Kerja: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Jumlah penduduk yang berusia diantara 15 – 64 tahun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Jumlah penduduk yang berusia diantara 15 – 64 tahun </a:t>
            </a:r>
            <a:r>
              <a:rPr lang="id-ID" u="sng" dirty="0" smtClean="0"/>
              <a:t>yang tidak ingin bekerja</a:t>
            </a:r>
            <a:endParaRPr lang="id-ID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id-ID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620688"/>
            <a:ext cx="7746064" cy="5627712"/>
          </a:xfrm>
        </p:spPr>
        <p:txBody>
          <a:bodyPr>
            <a:normAutofit fontScale="92500"/>
          </a:bodyPr>
          <a:lstStyle/>
          <a:p>
            <a:pPr marL="82296" indent="0" algn="just">
              <a:buNone/>
            </a:pPr>
            <a:r>
              <a:rPr lang="id-ID" dirty="0" smtClean="0"/>
              <a:t>Klasifikasi:</a:t>
            </a:r>
          </a:p>
          <a:p>
            <a:pPr marL="596646" indent="-514350" algn="just">
              <a:buFont typeface="+mj-lt"/>
              <a:buAutoNum type="arabicParenR"/>
            </a:pPr>
            <a:r>
              <a:rPr lang="id-ID" dirty="0" smtClean="0"/>
              <a:t>Penduduk usia kerja</a:t>
            </a:r>
          </a:p>
          <a:p>
            <a:pPr marL="596646" indent="-514350" algn="just">
              <a:buFont typeface="+mj-lt"/>
              <a:buAutoNum type="arabicParenR"/>
            </a:pPr>
            <a:r>
              <a:rPr lang="id-ID" dirty="0" smtClean="0"/>
              <a:t>Bukan angkatan kerja</a:t>
            </a:r>
          </a:p>
          <a:p>
            <a:pPr marL="82296" indent="0" algn="just">
              <a:buNone/>
            </a:pPr>
            <a:r>
              <a:rPr lang="id-ID" u="sng" dirty="0" smtClean="0"/>
              <a:t>Angkatan kerja</a:t>
            </a:r>
            <a:r>
              <a:rPr lang="id-ID" dirty="0" smtClean="0"/>
              <a:t> yaitu jumlah penduduk 1 dikurangi jumlah penduduk 2</a:t>
            </a:r>
          </a:p>
          <a:p>
            <a:pPr marL="82296" indent="0" algn="just">
              <a:buNone/>
            </a:pPr>
            <a:r>
              <a:rPr lang="id-ID" u="sng" dirty="0" smtClean="0"/>
              <a:t>Tingkat partisipasi angkatan kerja</a:t>
            </a:r>
            <a:r>
              <a:rPr lang="id-ID" dirty="0" smtClean="0"/>
              <a:t> yaitu perbandingan diantara angkatan kerja dengan penduduk usia kerja (dalam persen).</a:t>
            </a:r>
          </a:p>
          <a:p>
            <a:pPr marL="82296" indent="0" algn="just">
              <a:buNone/>
            </a:pPr>
            <a:r>
              <a:rPr lang="id-ID" dirty="0" smtClean="0"/>
              <a:t>Suatu negara dianggap sudah </a:t>
            </a:r>
            <a:r>
              <a:rPr lang="id-ID" u="sng" dirty="0" smtClean="0"/>
              <a:t>mencapai tingkat penggunaan tenaga kerja</a:t>
            </a:r>
            <a:r>
              <a:rPr lang="id-ID" dirty="0" smtClean="0"/>
              <a:t> penuh apabila tingkat penganggurannya </a:t>
            </a:r>
            <a:r>
              <a:rPr lang="id-ID" b="1" dirty="0" smtClean="0"/>
              <a:t>kurang dari 4%</a:t>
            </a:r>
          </a:p>
          <a:p>
            <a:pPr marL="82296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994122"/>
          </a:xfrm>
        </p:spPr>
        <p:txBody>
          <a:bodyPr>
            <a:normAutofit/>
          </a:bodyPr>
          <a:lstStyle/>
          <a:p>
            <a:r>
              <a:rPr lang="id-ID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149552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id-ID" dirty="0" smtClean="0"/>
              <a:t>Dalam suatu perekonomian diketahui:</a:t>
            </a:r>
          </a:p>
          <a:p>
            <a:pPr marL="82296" indent="0" algn="just">
              <a:buNone/>
            </a:pPr>
            <a:r>
              <a:rPr lang="id-ID" dirty="0" smtClean="0"/>
              <a:t>Penduduk dalam usia kerja sebanyak 14.891.761 jiwa</a:t>
            </a:r>
          </a:p>
          <a:p>
            <a:pPr marL="82296" indent="0" algn="just">
              <a:buNone/>
            </a:pPr>
            <a:r>
              <a:rPr lang="id-ID" dirty="0" smtClean="0"/>
              <a:t>Orang yang tergolong dalam angkatan kerja sebanyak 9.124.458 jiwa</a:t>
            </a:r>
          </a:p>
          <a:p>
            <a:pPr marL="82296" indent="0" algn="just">
              <a:buNone/>
            </a:pPr>
            <a:r>
              <a:rPr lang="id-ID" dirty="0" smtClean="0"/>
              <a:t>Orang yang mempunyai pekerjaan sebanyak 8.528.571 jiwa</a:t>
            </a:r>
          </a:p>
          <a:p>
            <a:pPr marL="82296" indent="0" algn="just">
              <a:buNone/>
            </a:pPr>
            <a:endParaRPr lang="id-ID" dirty="0" smtClean="0"/>
          </a:p>
          <a:p>
            <a:pPr marL="82296" indent="0" algn="just">
              <a:buNone/>
            </a:pPr>
            <a:r>
              <a:rPr lang="id-ID" dirty="0" smtClean="0"/>
              <a:t>Berapakah tingkat partisipasi angkatan kerja, pengangguran dan tingkat presentasi penganggurannya?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/>
          <a:lstStyle/>
          <a:p>
            <a:r>
              <a:rPr lang="id-ID" dirty="0" smtClean="0"/>
              <a:t>Indeks Harga dan Tingkat Inflasi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56792"/>
            <a:ext cx="7746064" cy="5184576"/>
          </a:xfrm>
        </p:spPr>
        <p:txBody>
          <a:bodyPr/>
          <a:lstStyle/>
          <a:p>
            <a:pPr marL="82296" indent="0" algn="just">
              <a:buNone/>
            </a:pPr>
            <a:r>
              <a:rPr lang="id-ID" dirty="0" smtClean="0"/>
              <a:t>Indeks harga yaitu indeks yang menggambarkan tingkat perubahan harga-harga yang berlaku dalam suatu negara.</a:t>
            </a:r>
          </a:p>
          <a:p>
            <a:pPr marL="82296" indent="0" algn="just">
              <a:buNone/>
            </a:pPr>
            <a:r>
              <a:rPr lang="id-ID" dirty="0" smtClean="0"/>
              <a:t>Untuk mengukur tingkat inflasi, indeks yang digunakan yaitu indeks harga konsumen (Consumer Price Index)</a:t>
            </a:r>
          </a:p>
          <a:p>
            <a:pPr marL="82296" indent="0" algn="just">
              <a:buNone/>
            </a:pPr>
            <a:r>
              <a:rPr lang="id-ID" dirty="0" smtClean="0"/>
              <a:t>CPI yaitu indeks harga dari barang-barang yang selalu digunakan para konsumen.</a:t>
            </a:r>
          </a:p>
        </p:txBody>
      </p:sp>
    </p:spTree>
    <p:extLst>
      <p:ext uri="{BB962C8B-B14F-4D97-AF65-F5344CB8AC3E}">
        <p14:creationId xmlns:p14="http://schemas.microsoft.com/office/powerpoint/2010/main" val="40415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/>
          <a:lstStyle/>
          <a:p>
            <a:r>
              <a:rPr lang="id-ID" dirty="0" smtClean="0"/>
              <a:t>Cara Membentuk Indeks Harga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Memilih tahun dasar; titik tolak dalam membandingkan perubahan harga.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Menentukan jenis-jenis barang yang perubahan harga-harganya akan diamati untuk membentuk indeks harga.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Menghitung indeks harga.</a:t>
            </a:r>
          </a:p>
          <a:p>
            <a:pPr marL="596646" indent="-514350" algn="just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/>
          </a:bodyPr>
          <a:lstStyle/>
          <a:p>
            <a:r>
              <a:rPr lang="id-ID" dirty="0" smtClean="0"/>
              <a:t>Example: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14425"/>
              </p:ext>
            </p:extLst>
          </p:nvPr>
        </p:nvGraphicFramePr>
        <p:xfrm>
          <a:off x="1331640" y="1772816"/>
          <a:ext cx="7344816" cy="3672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9137"/>
                <a:gridCol w="972455"/>
                <a:gridCol w="1060076"/>
                <a:gridCol w="1492868"/>
                <a:gridCol w="1008112"/>
                <a:gridCol w="1512168"/>
              </a:tblGrid>
              <a:tr h="52090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Tahun Dasar(1997)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Tahun 2003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Kelompok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Harga (Rupiah)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Harga*Weightage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Harga (Rupiah)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Harga*Weightage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20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20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20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69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20909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4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/>
          <a:lstStyle/>
          <a:p>
            <a:r>
              <a:rPr lang="id-ID" dirty="0" smtClean="0"/>
              <a:t>Menentukan Tingkat Inflasi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pPr marL="82296" indent="0" algn="just">
              <a:buNone/>
            </a:pPr>
            <a:r>
              <a:rPr lang="id-ID" dirty="0" smtClean="0"/>
              <a:t>Tingkat inflasi menggambarkan perubahan harga-harga yang berlaku dari satu tahun ke tahun lainnya.</a:t>
            </a:r>
          </a:p>
          <a:p>
            <a:pPr marL="82296" indent="0" algn="just">
              <a:buNone/>
            </a:pPr>
            <a:endParaRPr lang="id-ID" dirty="0" smtClean="0"/>
          </a:p>
          <a:p>
            <a:pPr marL="82296" indent="0" algn="just">
              <a:buNone/>
            </a:pPr>
            <a:r>
              <a:rPr lang="id-ID" dirty="0" smtClean="0"/>
              <a:t>Dari contoh diatas, assume di akhir tahun 2002 IHK diketahui sebesar 231.</a:t>
            </a:r>
          </a:p>
          <a:p>
            <a:pPr marL="82296" indent="0" algn="just">
              <a:buNone/>
            </a:pPr>
            <a:r>
              <a:rPr lang="id-ID" dirty="0" smtClean="0"/>
              <a:t>Maka berapakah tingkat inflasi tahun 2003?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Isu Utama dalam Analisis Mikroekonomi</a:t>
            </a:r>
            <a:endParaRPr lang="en-US" dirty="0"/>
          </a:p>
        </p:txBody>
      </p:sp>
      <p:pic>
        <p:nvPicPr>
          <p:cNvPr id="1026" name="Picture 2" descr="E:\circular flow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4" y="1844824"/>
            <a:ext cx="601632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Kedudukan Neraca Perdagangan dan Neraca Pembayaran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4619600"/>
          </a:xfrm>
        </p:spPr>
        <p:txBody>
          <a:bodyPr/>
          <a:lstStyle/>
          <a:p>
            <a:pPr marL="82296" indent="0" algn="just">
              <a:buNone/>
            </a:pPr>
            <a:r>
              <a:rPr lang="id-ID" dirty="0" smtClean="0"/>
              <a:t>Neraca Pembayaran merupakan data yang memberi gambaran tentang lalu lintas perdagangan dan dana dari suatu negara ke berbagai negara lain dalam satu tahun tertentu.</a:t>
            </a:r>
          </a:p>
          <a:p>
            <a:pPr marL="82296" indent="0" algn="just">
              <a:buNone/>
            </a:pPr>
            <a:r>
              <a:rPr lang="id-ID" dirty="0" smtClean="0"/>
              <a:t>Komponen Neraca Pembayaran: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Neraca Perdagangan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Neraca Keseluruhan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/>
          <a:lstStyle/>
          <a:p>
            <a:r>
              <a:rPr lang="id-ID" dirty="0" smtClean="0"/>
              <a:t>Kestabilan Kurs Valuta 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pPr marL="82296" indent="0" algn="just">
              <a:buNone/>
            </a:pPr>
            <a:r>
              <a:rPr lang="id-ID" dirty="0" smtClean="0"/>
              <a:t>Kurs ini menunjukkan banyaknya uang dalam negeri yang diperlukan untuk membeli satu unit valuta asing tertentu.</a:t>
            </a:r>
          </a:p>
          <a:p>
            <a:pPr marL="82296" indent="0" algn="just">
              <a:buNone/>
            </a:pPr>
            <a:r>
              <a:rPr lang="id-ID" dirty="0" smtClean="0"/>
              <a:t>Neraca keseluruhan yang defisit cenderung untuk menaikkan nilai valuta asing. Begitupun sebaliknya neraca keseluruhan yang surplus dan cadangan valuta asing terus bertambah, nilai valuta asing cenderung murah.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/>
          <a:lstStyle/>
          <a:p>
            <a:r>
              <a:rPr lang="id-ID" dirty="0" smtClean="0"/>
              <a:t>Tujuan Kebijakan 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Menstabilkan Kegiatan Ekonomi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Mencapai tingkat penggunaan tenaga kerja (kesempatan kerja) penuh tanpa inflasi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Menghindari masalah inflasi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Menciptakan pertumbuhan ekonomi yang teguh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id-ID" dirty="0" smtClean="0"/>
              <a:t>Mewujudkan kekukuhan neraca pembayaran dan kurs valuta 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Bentuk-Bentuk Kebijakan Makroekonomi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4619600"/>
          </a:xfrm>
        </p:spPr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id-ID" dirty="0" smtClean="0"/>
              <a:t>Kebijakan Fiscal</a:t>
            </a:r>
          </a:p>
          <a:p>
            <a:pPr marL="596646" indent="-514350">
              <a:buFont typeface="+mj-lt"/>
              <a:buAutoNum type="arabicPeriod"/>
            </a:pPr>
            <a:r>
              <a:rPr lang="id-ID" dirty="0" smtClean="0"/>
              <a:t>Kebijakan Moneter</a:t>
            </a:r>
          </a:p>
          <a:p>
            <a:pPr marL="596646" indent="-514350">
              <a:buFont typeface="+mj-lt"/>
              <a:buAutoNum type="arabicPeriod"/>
            </a:pPr>
            <a:r>
              <a:rPr lang="id-ID" dirty="0" smtClean="0"/>
              <a:t>Kebijakan Segi Penawaran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Aspek dalam Kegiatan Makroekonomi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4763616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Masalah-Masalah Utama Makroekonomi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Berbagai Jenis Data Utama yang Digunakan untuk Mengamati dan Menilai Prestasi Kegiatan Suatu Perekonomian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Kebijakan Pemerintah untuk Mengatasi Berbagai Masalah yang Dihadapi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Mazhab dalam Teori Makroekonomi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48006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Mazhab Klasik</a:t>
            </a:r>
          </a:p>
          <a:p>
            <a:pPr lvl="1" algn="just">
              <a:buFont typeface="Wingdings" pitchFamily="2" charset="2"/>
              <a:buChar char="Ø"/>
            </a:pPr>
            <a:r>
              <a:rPr lang="id-ID" dirty="0" smtClean="0"/>
              <a:t>Zaman Adam Smith (1776)</a:t>
            </a:r>
          </a:p>
          <a:p>
            <a:pPr lvl="1" algn="just">
              <a:buFont typeface="Wingdings" pitchFamily="2" charset="2"/>
              <a:buChar char="Ø"/>
            </a:pPr>
            <a:r>
              <a:rPr lang="id-ID" dirty="0" smtClean="0"/>
              <a:t>Zaman Keynes (1936)</a:t>
            </a:r>
          </a:p>
          <a:p>
            <a:pPr marL="457200" lvl="1" indent="0" algn="just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Mazhab ini tidak banyak membuat analisis mengenai masalah pengangguran, inflasi, ketidakstabilan ekonomi dan pertumbuhan ekonomi.</a:t>
            </a:r>
          </a:p>
        </p:txBody>
      </p:sp>
    </p:spTree>
    <p:extLst>
      <p:ext uri="{BB962C8B-B14F-4D97-AF65-F5344CB8AC3E}">
        <p14:creationId xmlns:p14="http://schemas.microsoft.com/office/powerpoint/2010/main" val="21292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/>
          <a:lstStyle/>
          <a:p>
            <a:r>
              <a:rPr lang="id-ID" dirty="0" smtClean="0"/>
              <a:t>Paham Mazhab Klasik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941568" cy="470912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id-ID" dirty="0" smtClean="0"/>
              <a:t>Sistem pasar bebas akan mewujudkan tingkat kegiatan ekonomi yang efisien dalam jangka panjang. 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Kemunduran dalam kegiatan ekonomi hingga menyebabkan pengangguran adalah hal yang wajar dan akan berlaku sementara saja. 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Sistem pasar bebas akan membuat penyesuaian dengan sendirinya dan perekonomian yang teguh akan berlangsung kembali.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Perkembangan Teori Makroekonomi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 smtClean="0"/>
              <a:t>Terjadinya “The Great Depression” di tahun 1929-1932.</a:t>
            </a:r>
          </a:p>
          <a:p>
            <a:pPr marL="0" indent="0" algn="just">
              <a:buNone/>
            </a:pPr>
            <a:r>
              <a:rPr lang="id-ID" dirty="0" smtClean="0"/>
              <a:t>Dampak: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Banyak Pengangguran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Pendapatan Nasional mengalami kemerosotan</a:t>
            </a:r>
          </a:p>
          <a:p>
            <a:pPr marL="0" indent="0" algn="just">
              <a:buNone/>
            </a:pPr>
            <a:r>
              <a:rPr lang="id-ID" dirty="0" smtClean="0"/>
              <a:t>Hal ini memunculkan bahwa mekanisme pasar tidak dapat secara otomatis menimbulkan perekonomian yang kuat.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Pandangan Teori Keynes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84784"/>
            <a:ext cx="7920880" cy="53732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d-ID" dirty="0" smtClean="0"/>
              <a:t>John Maynard Keynes (1936) muncul dengan pemikiran yang terdapat di Bukunya “The General Theory of Employment, Interest and Money”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Kritikal terhadap pandangan klasik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Pengeluaran agregat adalah faktor utama yang menentukan tingkat kegiatan ekonomi yang dicapai suatu negara.</a:t>
            </a:r>
          </a:p>
          <a:p>
            <a:pPr lvl="1" algn="just">
              <a:buFont typeface="Wingdings" pitchFamily="2" charset="2"/>
              <a:buChar char="§"/>
            </a:pPr>
            <a:r>
              <a:rPr lang="id-ID" u="sng" dirty="0" smtClean="0"/>
              <a:t>Pengeluaran agregat</a:t>
            </a:r>
            <a:r>
              <a:rPr lang="id-ID" dirty="0" smtClean="0"/>
              <a:t>: perbelanjaan masyarakat yang dipergunakan untuk barang dan jasa</a:t>
            </a:r>
          </a:p>
          <a:p>
            <a:pPr algn="just">
              <a:buFont typeface="Wingdings" pitchFamily="2" charset="2"/>
              <a:buChar char="Ø"/>
            </a:pPr>
            <a:r>
              <a:rPr lang="id-ID" dirty="0" smtClean="0"/>
              <a:t>Diperlukan kebijakan pemerintah untuk menciptakan tingkat penggunaan tenaga kerja penuh dan pertumbuhan ekonomi yang kuat.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602</TotalTime>
  <Words>2023</Words>
  <Application>Microsoft Office PowerPoint</Application>
  <PresentationFormat>On-screen Show (4:3)</PresentationFormat>
  <Paragraphs>273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Solstice</vt:lpstr>
      <vt:lpstr>PENGANTAR EKONOMI MAKRO</vt:lpstr>
      <vt:lpstr>EKONOMI MAKRO DAN MIKRO</vt:lpstr>
      <vt:lpstr>Perbedaan Fokus Mikroekonomi dan Makroekonomi</vt:lpstr>
      <vt:lpstr>Isu Utama dalam Analisis Mikroekonomi</vt:lpstr>
      <vt:lpstr>Aspek dalam Kegiatan Makroekonomi</vt:lpstr>
      <vt:lpstr>Mazhab dalam Teori Makroekonomi</vt:lpstr>
      <vt:lpstr>Paham Mazhab Klasik</vt:lpstr>
      <vt:lpstr>Perkembangan Teori Makroekonomi</vt:lpstr>
      <vt:lpstr>Pandangan Teori Keynes</vt:lpstr>
      <vt:lpstr>Penentuan Kegiatan Ekonomi</vt:lpstr>
      <vt:lpstr>Masalah Utama dalam Perekonomian</vt:lpstr>
      <vt:lpstr>I. Masalah Pertumbuhan Ekonomi</vt:lpstr>
      <vt:lpstr>Pertumbuhan Potensial dan Pertumbuhan sebenarnya</vt:lpstr>
      <vt:lpstr>Explanation</vt:lpstr>
      <vt:lpstr>PowerPoint Presentation</vt:lpstr>
      <vt:lpstr>Pendapatan Nasional Potensial dan Pendapatan Nasional Sebenarnya</vt:lpstr>
      <vt:lpstr>PowerPoint Presentation</vt:lpstr>
      <vt:lpstr>II. Masalah Ketidakstabilan Kegiatan Ekonomi </vt:lpstr>
      <vt:lpstr>PowerPoint Presentation</vt:lpstr>
      <vt:lpstr>PowerPoint Presentation</vt:lpstr>
      <vt:lpstr>III. Masalah Pengangguran</vt:lpstr>
      <vt:lpstr>IV. Masalah Inflasi</vt:lpstr>
      <vt:lpstr>Akibat Inflasi</vt:lpstr>
      <vt:lpstr>V. Masalah Neraca Pembayaran</vt:lpstr>
      <vt:lpstr>PowerPoint Presentation</vt:lpstr>
      <vt:lpstr>ALAT PENGAMAT PRESTASI KEGIATAN EKONOMI</vt:lpstr>
      <vt:lpstr>Pendapatan Nasional</vt:lpstr>
      <vt:lpstr>Mengukur Prestasi Kegiatan Ekonomi</vt:lpstr>
      <vt:lpstr>PowerPoint Presentation</vt:lpstr>
      <vt:lpstr>Mengukur Tingkat Pertumbuhan Ekonomi</vt:lpstr>
      <vt:lpstr>Example:</vt:lpstr>
      <vt:lpstr>Menghitung Pertambahan Kemakmuran</vt:lpstr>
      <vt:lpstr>Tenaga Kerja dan Pengangguran</vt:lpstr>
      <vt:lpstr>PowerPoint Presentation</vt:lpstr>
      <vt:lpstr>Example:</vt:lpstr>
      <vt:lpstr>Indeks Harga dan Tingkat Inflasi</vt:lpstr>
      <vt:lpstr>Cara Membentuk Indeks Harga</vt:lpstr>
      <vt:lpstr>Example:</vt:lpstr>
      <vt:lpstr>Menentukan Tingkat Inflasi</vt:lpstr>
      <vt:lpstr>Kedudukan Neraca Perdagangan dan Neraca Pembayaran</vt:lpstr>
      <vt:lpstr>Kestabilan Kurs Valuta Asing</vt:lpstr>
      <vt:lpstr>Tujuan Kebijakan Ekonomi</vt:lpstr>
      <vt:lpstr>Bentuk-Bentuk Kebijakan Makroekonomi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EKONOMI MAKRO</dc:title>
  <dc:creator>Wikan Isthika</dc:creator>
  <cp:lastModifiedBy>Wikan Isthika</cp:lastModifiedBy>
  <cp:revision>51</cp:revision>
  <cp:lastPrinted>2013-09-09T01:38:30Z</cp:lastPrinted>
  <dcterms:created xsi:type="dcterms:W3CDTF">2013-09-08T09:59:05Z</dcterms:created>
  <dcterms:modified xsi:type="dcterms:W3CDTF">2014-09-15T04:53:48Z</dcterms:modified>
</cp:coreProperties>
</file>