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1" r:id="rId4"/>
    <p:sldId id="282" r:id="rId5"/>
    <p:sldId id="283" r:id="rId6"/>
    <p:sldId id="284" r:id="rId7"/>
    <p:sldId id="285" r:id="rId8"/>
    <p:sldId id="287" r:id="rId9"/>
    <p:sldId id="288" r:id="rId10"/>
    <p:sldId id="289" r:id="rId11"/>
    <p:sldId id="290" r:id="rId12"/>
    <p:sldId id="291"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6" r:id="rId3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D6E951C-B524-4D7D-9F3F-95136F23BF0F}" type="datetimeFigureOut">
              <a:rPr lang="id-ID" smtClean="0"/>
              <a:t>28/11/2019</a:t>
            </a:fld>
            <a:endParaRPr lang="id-ID"/>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id-ID"/>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C01D85E-9718-4FF0-82BA-3BA0DD76E505}" type="slidenum">
              <a:rPr lang="id-ID" smtClean="0"/>
              <a:t>‹#›</a:t>
            </a:fld>
            <a:endParaRPr lang="id-ID"/>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E951C-B524-4D7D-9F3F-95136F23BF0F}" type="datetimeFigureOut">
              <a:rPr lang="id-ID" smtClean="0"/>
              <a:t>28/11/2019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C01D85E-9718-4FF0-82BA-3BA0DD76E505}"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E951C-B524-4D7D-9F3F-95136F23BF0F}" type="datetimeFigureOut">
              <a:rPr lang="id-ID" smtClean="0"/>
              <a:t>28/11/2019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C01D85E-9718-4FF0-82BA-3BA0DD76E505}"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6E951C-B524-4D7D-9F3F-95136F23BF0F}" type="datetimeFigureOut">
              <a:rPr lang="id-ID" smtClean="0"/>
              <a:t>28/11/2019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C01D85E-9718-4FF0-82BA-3BA0DD76E505}"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E951C-B524-4D7D-9F3F-95136F23BF0F}" type="datetimeFigureOut">
              <a:rPr lang="id-ID" smtClean="0"/>
              <a:t>28/11/2019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C01D85E-9718-4FF0-82BA-3BA0DD76E505}"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D6E951C-B524-4D7D-9F3F-95136F23BF0F}" type="datetimeFigureOut">
              <a:rPr lang="id-ID" smtClean="0"/>
              <a:t>28/11/2019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C01D85E-9718-4FF0-82BA-3BA0DD76E505}" type="slidenum">
              <a:rPr lang="id-ID" smtClean="0"/>
              <a:t>‹#›</a:t>
            </a:fld>
            <a:endParaRPr lang="id-ID"/>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6E951C-B524-4D7D-9F3F-95136F23BF0F}" type="datetimeFigureOut">
              <a:rPr lang="id-ID" smtClean="0"/>
              <a:t>28/11/2019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C01D85E-9718-4FF0-82BA-3BA0DD76E505}"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6E951C-B524-4D7D-9F3F-95136F23BF0F}" type="datetimeFigureOut">
              <a:rPr lang="id-ID" smtClean="0"/>
              <a:t>28/11/2019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C01D85E-9718-4FF0-82BA-3BA0DD76E505}"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E951C-B524-4D7D-9F3F-95136F23BF0F}" type="datetimeFigureOut">
              <a:rPr lang="id-ID" smtClean="0"/>
              <a:t>28/11/2019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C01D85E-9718-4FF0-82BA-3BA0DD76E505}"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D6E951C-B524-4D7D-9F3F-95136F23BF0F}" type="datetimeFigureOut">
              <a:rPr lang="id-ID" smtClean="0"/>
              <a:t>28/11/2019</a:t>
            </a:fld>
            <a:endParaRPr lang="id-ID"/>
          </a:p>
        </p:txBody>
      </p:sp>
      <p:sp>
        <p:nvSpPr>
          <p:cNvPr id="7" name="Slide Number Placeholder 6"/>
          <p:cNvSpPr>
            <a:spLocks noGrp="1"/>
          </p:cNvSpPr>
          <p:nvPr>
            <p:ph type="sldNum" sz="quarter" idx="12"/>
          </p:nvPr>
        </p:nvSpPr>
        <p:spPr/>
        <p:txBody>
          <a:bodyPr/>
          <a:lstStyle/>
          <a:p>
            <a:fld id="{EC01D85E-9718-4FF0-82BA-3BA0DD76E505}" type="slidenum">
              <a:rPr lang="id-ID" smtClean="0"/>
              <a:t>‹#›</a:t>
            </a:fld>
            <a:endParaRPr lang="id-ID"/>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d-ID"/>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E951C-B524-4D7D-9F3F-95136F23BF0F}" type="datetimeFigureOut">
              <a:rPr lang="id-ID" smtClean="0"/>
              <a:t>28/11/2019</a:t>
            </a:fld>
            <a:endParaRPr lang="id-ID"/>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d-ID"/>
          </a:p>
        </p:txBody>
      </p:sp>
      <p:sp>
        <p:nvSpPr>
          <p:cNvPr id="7" name="Slide Number Placeholder 6"/>
          <p:cNvSpPr>
            <a:spLocks noGrp="1"/>
          </p:cNvSpPr>
          <p:nvPr>
            <p:ph type="sldNum" sz="quarter" idx="12"/>
          </p:nvPr>
        </p:nvSpPr>
        <p:spPr/>
        <p:txBody>
          <a:bodyPr/>
          <a:lstStyle/>
          <a:p>
            <a:fld id="{EC01D85E-9718-4FF0-82BA-3BA0DD76E505}"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D6E951C-B524-4D7D-9F3F-95136F23BF0F}" type="datetimeFigureOut">
              <a:rPr lang="id-ID" smtClean="0"/>
              <a:t>28/11/2019</a:t>
            </a:fld>
            <a:endParaRPr lang="id-ID"/>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id-ID"/>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C01D85E-9718-4FF0-82BA-3BA0DD76E505}"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313355" cy="2952772"/>
          </a:xfrm>
        </p:spPr>
        <p:txBody>
          <a:bodyPr>
            <a:noAutofit/>
          </a:bodyPr>
          <a:lstStyle/>
          <a:p>
            <a:r>
              <a:rPr lang="id-ID" sz="3200" b="1" dirty="0" smtClean="0"/>
              <a:t>CUSTOMER RELATIONSHIP MANAGEMENT AND CUSTOMER EXPERIENCE</a:t>
            </a:r>
            <a:endParaRPr lang="id-ID" sz="3200" b="1" dirty="0"/>
          </a:p>
        </p:txBody>
      </p:sp>
    </p:spTree>
    <p:extLst>
      <p:ext uri="{BB962C8B-B14F-4D97-AF65-F5344CB8AC3E}">
        <p14:creationId xmlns:p14="http://schemas.microsoft.com/office/powerpoint/2010/main" val="4089722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Manajemen pelanggan</a:t>
            </a:r>
            <a:endParaRPr lang="en-US"/>
          </a:p>
        </p:txBody>
      </p:sp>
      <p:sp>
        <p:nvSpPr>
          <p:cNvPr id="3" name="Content Placeholder 2"/>
          <p:cNvSpPr>
            <a:spLocks noGrp="1"/>
          </p:cNvSpPr>
          <p:nvPr>
            <p:ph idx="1"/>
          </p:nvPr>
        </p:nvSpPr>
        <p:spPr/>
        <p:txBody>
          <a:bodyPr>
            <a:normAutofit fontScale="92500" lnSpcReduction="10000"/>
          </a:bodyPr>
          <a:lstStyle/>
          <a:p>
            <a:r>
              <a:rPr lang="en-US" smtClean="0"/>
              <a:t>Lingkungan special, area perusahaan seperti took, outlet, pabrik, ruang public dapat memberikan respon dan emosional yang kuat terhadap pelanggan</a:t>
            </a:r>
          </a:p>
          <a:p>
            <a:r>
              <a:rPr lang="en-US" smtClean="0"/>
              <a:t>Website dan media elektronik lain, menawarkan pelanggan pengalaman yang menarik</a:t>
            </a:r>
          </a:p>
          <a:p>
            <a:r>
              <a:rPr lang="en-US" smtClean="0"/>
              <a:t>Orang – orang,  orang yang dianggap penting misalnya interaksi antara industry dengan peneliti, konselor dsb</a:t>
            </a:r>
            <a:endParaRPr lang="en-US"/>
          </a:p>
        </p:txBody>
      </p:sp>
    </p:spTree>
    <p:extLst>
      <p:ext uri="{BB962C8B-B14F-4D97-AF65-F5344CB8AC3E}">
        <p14:creationId xmlns:p14="http://schemas.microsoft.com/office/powerpoint/2010/main" val="3910404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Dampak customer experience</a:t>
            </a:r>
            <a:endParaRPr lang="en-US"/>
          </a:p>
        </p:txBody>
      </p:sp>
      <p:sp>
        <p:nvSpPr>
          <p:cNvPr id="3" name="Content Placeholder 2"/>
          <p:cNvSpPr>
            <a:spLocks noGrp="1"/>
          </p:cNvSpPr>
          <p:nvPr>
            <p:ph idx="1"/>
          </p:nvPr>
        </p:nvSpPr>
        <p:spPr/>
        <p:txBody>
          <a:bodyPr>
            <a:normAutofit lnSpcReduction="10000"/>
          </a:bodyPr>
          <a:lstStyle/>
          <a:p>
            <a:r>
              <a:rPr lang="en-US" smtClean="0"/>
              <a:t>Strategi CRM yang dilakukan perusahaan dapat meningkatkan pengalaman pelanggan</a:t>
            </a:r>
          </a:p>
          <a:p>
            <a:r>
              <a:rPr lang="en-US" smtClean="0"/>
              <a:t>Operational CRM, dapat memudahkan pelanggan ketika berinteraksi dengan proses bisnis utama perusahaan</a:t>
            </a:r>
          </a:p>
          <a:p>
            <a:r>
              <a:rPr lang="en-US" smtClean="0"/>
              <a:t>Kebutuhan dan keinginan pelanggan mudah dipahami perusahaan sehingga lebih responsif</a:t>
            </a:r>
            <a:endParaRPr lang="en-US"/>
          </a:p>
        </p:txBody>
      </p:sp>
    </p:spTree>
    <p:extLst>
      <p:ext uri="{BB962C8B-B14F-4D97-AF65-F5344CB8AC3E}">
        <p14:creationId xmlns:p14="http://schemas.microsoft.com/office/powerpoint/2010/main" val="4005555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Fitur aplikasi yang dapat meningkatkan customer experience </a:t>
            </a:r>
            <a:endParaRPr lang="en-US" sz="2800"/>
          </a:p>
        </p:txBody>
      </p:sp>
      <p:sp>
        <p:nvSpPr>
          <p:cNvPr id="3" name="Content Placeholder 2"/>
          <p:cNvSpPr>
            <a:spLocks noGrp="1"/>
          </p:cNvSpPr>
          <p:nvPr>
            <p:ph idx="1"/>
          </p:nvPr>
        </p:nvSpPr>
        <p:spPr/>
        <p:txBody>
          <a:bodyPr/>
          <a:lstStyle/>
          <a:p>
            <a:r>
              <a:rPr lang="en-US" smtClean="0"/>
              <a:t>Usability</a:t>
            </a:r>
          </a:p>
          <a:p>
            <a:r>
              <a:rPr lang="en-US" smtClean="0"/>
              <a:t>Flexibility</a:t>
            </a:r>
          </a:p>
          <a:p>
            <a:r>
              <a:rPr lang="en-US" smtClean="0"/>
              <a:t>High performance</a:t>
            </a:r>
          </a:p>
          <a:p>
            <a:r>
              <a:rPr lang="en-US" smtClean="0"/>
              <a:t>Scalability</a:t>
            </a:r>
            <a:endParaRPr lang="en-US"/>
          </a:p>
        </p:txBody>
      </p:sp>
    </p:spTree>
    <p:extLst>
      <p:ext uri="{BB962C8B-B14F-4D97-AF65-F5344CB8AC3E}">
        <p14:creationId xmlns:p14="http://schemas.microsoft.com/office/powerpoint/2010/main" val="3734156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What is meant by Customer Experience</a:t>
            </a:r>
            <a:endParaRPr lang="id-ID"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1311428" y="2324100"/>
            <a:ext cx="6240156"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672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dirty="0" smtClean="0"/>
              <a:t>Amazon, perusahan ritel terbesar yang berdiri tahun 1995.</a:t>
            </a:r>
          </a:p>
          <a:p>
            <a:pPr marL="0" indent="0">
              <a:buNone/>
            </a:pPr>
            <a:r>
              <a:rPr lang="id-ID" dirty="0" smtClean="0"/>
              <a:t>Apa yang saudara ketahui tentang Amazon.com ??</a:t>
            </a:r>
          </a:p>
          <a:p>
            <a:pPr marL="0" indent="0">
              <a:buNone/>
            </a:pPr>
            <a:endParaRPr lang="id-ID" dirty="0" smtClean="0"/>
          </a:p>
          <a:p>
            <a:pPr marL="0" indent="0">
              <a:buNone/>
            </a:pPr>
            <a:endParaRPr lang="id-ID" dirty="0"/>
          </a:p>
        </p:txBody>
      </p:sp>
    </p:spTree>
    <p:extLst>
      <p:ext uri="{BB962C8B-B14F-4D97-AF65-F5344CB8AC3E}">
        <p14:creationId xmlns:p14="http://schemas.microsoft.com/office/powerpoint/2010/main" val="3085612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1311428" y="2324100"/>
            <a:ext cx="6240156"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960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221" t="21113" r="39801" b="20822"/>
          <a:stretch/>
        </p:blipFill>
        <p:spPr bwMode="auto">
          <a:xfrm>
            <a:off x="611560" y="908720"/>
            <a:ext cx="7776864" cy="54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367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828" t="20281" r="38530" b="20196"/>
          <a:stretch/>
        </p:blipFill>
        <p:spPr bwMode="auto">
          <a:xfrm>
            <a:off x="899592" y="908721"/>
            <a:ext cx="748883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86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382" t="21194" r="39004" b="20374"/>
          <a:stretch/>
        </p:blipFill>
        <p:spPr bwMode="auto">
          <a:xfrm>
            <a:off x="683568" y="980728"/>
            <a:ext cx="734481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827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584" t="20539" r="40163" b="23725"/>
          <a:stretch/>
        </p:blipFill>
        <p:spPr bwMode="auto">
          <a:xfrm>
            <a:off x="611560" y="764704"/>
            <a:ext cx="7776863"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95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TUJUAN</a:t>
            </a:r>
            <a:endParaRPr lang="id-ID" dirty="0"/>
          </a:p>
        </p:txBody>
      </p:sp>
      <p:sp>
        <p:nvSpPr>
          <p:cNvPr id="3" name="Content Placeholder 2"/>
          <p:cNvSpPr>
            <a:spLocks noGrp="1"/>
          </p:cNvSpPr>
          <p:nvPr>
            <p:ph idx="1"/>
          </p:nvPr>
        </p:nvSpPr>
        <p:spPr/>
        <p:txBody>
          <a:bodyPr>
            <a:normAutofit fontScale="85000" lnSpcReduction="20000"/>
          </a:bodyPr>
          <a:lstStyle/>
          <a:p>
            <a:r>
              <a:rPr lang="id-ID" dirty="0" smtClean="0"/>
              <a:t>Memahami definisi customer experience</a:t>
            </a:r>
          </a:p>
          <a:p>
            <a:r>
              <a:rPr lang="id-ID" dirty="0" smtClean="0"/>
              <a:t>Memahami pentingnya experience economy</a:t>
            </a:r>
          </a:p>
          <a:p>
            <a:r>
              <a:rPr lang="id-ID" dirty="0" smtClean="0"/>
              <a:t>Memahami perbedaan antara goods, service, and experience</a:t>
            </a:r>
          </a:p>
          <a:p>
            <a:r>
              <a:rPr lang="id-ID" dirty="0" smtClean="0"/>
              <a:t>Memahami 3 konsep dalam customer experience management yaitu touchpoint, moment of truth, dan engagement</a:t>
            </a:r>
          </a:p>
          <a:p>
            <a:r>
              <a:rPr lang="id-ID" dirty="0" smtClean="0"/>
              <a:t>Memahami sejumlah metode untuk memahami customer experience secara lebih baik</a:t>
            </a:r>
          </a:p>
          <a:p>
            <a:r>
              <a:rPr lang="id-ID" dirty="0" smtClean="0"/>
              <a:t>Memahami adanya 4 (empat) keunggulan aplikasi CRM yang memberikan dampak pada customer experience</a:t>
            </a:r>
            <a:endParaRPr lang="id-ID" dirty="0"/>
          </a:p>
        </p:txBody>
      </p:sp>
    </p:spTree>
    <p:extLst>
      <p:ext uri="{BB962C8B-B14F-4D97-AF65-F5344CB8AC3E}">
        <p14:creationId xmlns:p14="http://schemas.microsoft.com/office/powerpoint/2010/main" val="3758271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090" t="19933" r="38531" b="20794"/>
          <a:stretch/>
        </p:blipFill>
        <p:spPr bwMode="auto">
          <a:xfrm>
            <a:off x="899592" y="980728"/>
            <a:ext cx="698477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28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45" t="20353" r="38531" b="23316"/>
          <a:stretch/>
        </p:blipFill>
        <p:spPr bwMode="auto">
          <a:xfrm>
            <a:off x="1259632" y="1052736"/>
            <a:ext cx="684076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881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268760"/>
            <a:ext cx="7024744" cy="1143000"/>
          </a:xfrm>
        </p:spPr>
        <p:txBody>
          <a:bodyPr/>
          <a:lstStyle/>
          <a:p>
            <a:endParaRPr lang="id-ID" dirty="0"/>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618" t="21194" r="38531" b="21635"/>
          <a:stretch/>
        </p:blipFill>
        <p:spPr bwMode="auto">
          <a:xfrm>
            <a:off x="1259632" y="1196752"/>
            <a:ext cx="712879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213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382" t="21615" r="38531" b="22055"/>
          <a:stretch/>
        </p:blipFill>
        <p:spPr bwMode="auto">
          <a:xfrm>
            <a:off x="1043608" y="980728"/>
            <a:ext cx="705678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051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126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45" t="21614" r="39004" b="21214"/>
          <a:stretch/>
        </p:blipFill>
        <p:spPr bwMode="auto">
          <a:xfrm>
            <a:off x="1115616" y="908720"/>
            <a:ext cx="7128792"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26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229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673" t="22270" r="38058" b="21659"/>
          <a:stretch/>
        </p:blipFill>
        <p:spPr bwMode="auto">
          <a:xfrm>
            <a:off x="971600" y="1052736"/>
            <a:ext cx="6984776"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292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1331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909" t="29006" r="38767" b="22055"/>
          <a:stretch/>
        </p:blipFill>
        <p:spPr bwMode="auto">
          <a:xfrm>
            <a:off x="827584" y="908720"/>
            <a:ext cx="7200799"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175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433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908" t="22875" r="42313" b="23316"/>
          <a:stretch/>
        </p:blipFill>
        <p:spPr bwMode="auto">
          <a:xfrm>
            <a:off x="1187624" y="1052736"/>
            <a:ext cx="626469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211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536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46" t="20773" r="39239" b="20794"/>
          <a:stretch/>
        </p:blipFill>
        <p:spPr bwMode="auto">
          <a:xfrm>
            <a:off x="1115616" y="1052736"/>
            <a:ext cx="6552728"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011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1428" y="2324100"/>
            <a:ext cx="6240156"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67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340768"/>
            <a:ext cx="6777317" cy="4491861"/>
          </a:xfrm>
        </p:spPr>
        <p:txBody>
          <a:bodyPr/>
          <a:lstStyle/>
          <a:p>
            <a:r>
              <a:rPr lang="en-US" smtClean="0"/>
              <a:t>Customer experience mengacu pada perjalanan pelanggan yang lebih luas yang mencakup interaksi antara pelanggan dan bisnis</a:t>
            </a:r>
          </a:p>
          <a:p>
            <a:r>
              <a:rPr lang="en-US" smtClean="0"/>
              <a:t>Customer experience melibatkan onteraksi antara orang, proses, teknologi, produk, jasa dan output lainnya</a:t>
            </a:r>
          </a:p>
          <a:p>
            <a:r>
              <a:rPr lang="en-US" smtClean="0"/>
              <a:t>Customer experience managkap bagaimana pelanggan menggunakan produk atau layanan yang diberikan perusahaan</a:t>
            </a:r>
            <a:endParaRPr lang="en-US"/>
          </a:p>
        </p:txBody>
      </p:sp>
    </p:spTree>
    <p:extLst>
      <p:ext uri="{BB962C8B-B14F-4D97-AF65-F5344CB8AC3E}">
        <p14:creationId xmlns:p14="http://schemas.microsoft.com/office/powerpoint/2010/main" val="872176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1428" y="2324100"/>
            <a:ext cx="6240156"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732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1428" y="2324100"/>
            <a:ext cx="6240156"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450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1428" y="2324100"/>
            <a:ext cx="6240156"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132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1428" y="2324100"/>
            <a:ext cx="6240156"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676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1428" y="2324100"/>
            <a:ext cx="6240156"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521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1428" y="2324100"/>
            <a:ext cx="6240156"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300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TUGAS BER-3</a:t>
            </a:r>
            <a:endParaRPr lang="en-US"/>
          </a:p>
        </p:txBody>
      </p:sp>
      <p:sp>
        <p:nvSpPr>
          <p:cNvPr id="3" name="Content Placeholder 2"/>
          <p:cNvSpPr>
            <a:spLocks noGrp="1"/>
          </p:cNvSpPr>
          <p:nvPr>
            <p:ph idx="1"/>
          </p:nvPr>
        </p:nvSpPr>
        <p:spPr/>
        <p:txBody>
          <a:bodyPr>
            <a:noAutofit/>
          </a:bodyPr>
          <a:lstStyle/>
          <a:p>
            <a:r>
              <a:rPr lang="en-US" sz="1750" smtClean="0"/>
              <a:t>Carilah referensi dari jurnal atau yang lainnya terkait dengan customer experience pada 2 perusahaan yang sejenis (misalnya Bank Mandiri dan Bank BCA, atau Booking.com dan Agoda, atau Kopi Janji Jiwa dan Kopi Kenangan atau lainnya).</a:t>
            </a:r>
          </a:p>
          <a:p>
            <a:r>
              <a:rPr lang="en-US" sz="1750" smtClean="0"/>
              <a:t>Paparkan bagaimana bentuk customer experience pada 2 perusahaan tersebut</a:t>
            </a:r>
          </a:p>
          <a:p>
            <a:r>
              <a:rPr lang="en-US" sz="1750" smtClean="0"/>
              <a:t>Golongkan customer experience apakah masuk dalam katagori pengalaman posit atau pengalaman negative</a:t>
            </a:r>
          </a:p>
          <a:p>
            <a:r>
              <a:rPr lang="en-US" sz="1750" smtClean="0"/>
              <a:t>Paparkan faktor2 apa saja yang mempengaruhi customer experience</a:t>
            </a:r>
          </a:p>
          <a:p>
            <a:r>
              <a:rPr lang="en-US" sz="1750" smtClean="0"/>
              <a:t>Bagaimana upaya yang harus dilakukan ke2 perusahaan  tersebut supaya customer memelili pengalaman positif yang lebih banyak dibandingkan pengalaman negative.</a:t>
            </a:r>
            <a:endParaRPr lang="en-US" sz="1750"/>
          </a:p>
        </p:txBody>
      </p:sp>
    </p:spTree>
    <p:extLst>
      <p:ext uri="{BB962C8B-B14F-4D97-AF65-F5344CB8AC3E}">
        <p14:creationId xmlns:p14="http://schemas.microsoft.com/office/powerpoint/2010/main" val="187985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Cara membangun customer experience</a:t>
            </a:r>
            <a:endParaRPr lang="en-US"/>
          </a:p>
        </p:txBody>
      </p:sp>
      <p:sp>
        <p:nvSpPr>
          <p:cNvPr id="3" name="Content Placeholder 2"/>
          <p:cNvSpPr>
            <a:spLocks noGrp="1"/>
          </p:cNvSpPr>
          <p:nvPr>
            <p:ph idx="1"/>
          </p:nvPr>
        </p:nvSpPr>
        <p:spPr/>
        <p:txBody>
          <a:bodyPr/>
          <a:lstStyle/>
          <a:p>
            <a:r>
              <a:rPr lang="en-US" smtClean="0"/>
              <a:t>Memberikan perhatian, observasi, dan mencari informasi secara detail apa yang dibutuhkan pelanggan</a:t>
            </a:r>
          </a:p>
          <a:p>
            <a:r>
              <a:rPr lang="en-US" smtClean="0"/>
              <a:t>Selalu mendengarkan, saat pelanggan mengatakan hal – hal yang tidak disukai terkait produk atau layanan perusahaan sehingga perusahaan bias mengetahui kelemahannya</a:t>
            </a:r>
            <a:endParaRPr lang="en-US"/>
          </a:p>
        </p:txBody>
      </p:sp>
    </p:spTree>
    <p:extLst>
      <p:ext uri="{BB962C8B-B14F-4D97-AF65-F5344CB8AC3E}">
        <p14:creationId xmlns:p14="http://schemas.microsoft.com/office/powerpoint/2010/main" val="2034083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340768"/>
            <a:ext cx="6777317" cy="4491861"/>
          </a:xfrm>
        </p:spPr>
        <p:txBody>
          <a:bodyPr>
            <a:normAutofit lnSpcReduction="10000"/>
          </a:bodyPr>
          <a:lstStyle/>
          <a:p>
            <a:r>
              <a:rPr lang="en-US" smtClean="0"/>
              <a:t>Berusaha memenuhi keinginan pelanggan walau kadang sulit dipahami </a:t>
            </a:r>
          </a:p>
          <a:p>
            <a:pPr marL="68580" indent="0">
              <a:buNone/>
            </a:pPr>
            <a:endParaRPr lang="en-US"/>
          </a:p>
          <a:p>
            <a:pPr marL="68580" indent="0">
              <a:buNone/>
            </a:pPr>
            <a:r>
              <a:rPr lang="en-US" smtClean="0"/>
              <a:t>Dari service ke Experience :</a:t>
            </a:r>
          </a:p>
          <a:p>
            <a:pPr marL="525780" indent="-457200">
              <a:buAutoNum type="arabicPeriod"/>
            </a:pPr>
            <a:r>
              <a:rPr lang="en-US" smtClean="0"/>
              <a:t>Intengible – dominant</a:t>
            </a:r>
          </a:p>
          <a:p>
            <a:pPr marL="525780" indent="-457200">
              <a:buAutoNum type="arabicPeriod"/>
            </a:pPr>
            <a:r>
              <a:rPr lang="en-US" smtClean="0"/>
              <a:t>Inseparable, layanan diproduksi pada waktu dan tempat yang sama dengan yang dikonsumsi. Ini berarti pelanggan terlibat di dalamnya dan terkadang memproduksi bersama layanan tersebut Contohnya layanan yang diberikan di sebuah bar dan bioskop.</a:t>
            </a:r>
          </a:p>
        </p:txBody>
      </p:sp>
    </p:spTree>
    <p:extLst>
      <p:ext uri="{BB962C8B-B14F-4D97-AF65-F5344CB8AC3E}">
        <p14:creationId xmlns:p14="http://schemas.microsoft.com/office/powerpoint/2010/main" val="3040633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196752"/>
            <a:ext cx="6777317" cy="4635877"/>
          </a:xfrm>
        </p:spPr>
        <p:txBody>
          <a:bodyPr>
            <a:normAutofit fontScale="92500"/>
          </a:bodyPr>
          <a:lstStyle/>
          <a:p>
            <a:pPr marL="68580" indent="0">
              <a:buNone/>
            </a:pPr>
            <a:r>
              <a:rPr lang="en-US" smtClean="0"/>
              <a:t>3. Heterogeneous, banyak layanan yang diciptakan untuk memenuhi keinginan dan kebutuhan pelanggan yang beragam, contoh layanan jasa keuangan</a:t>
            </a:r>
          </a:p>
          <a:p>
            <a:pPr marL="68580" indent="0">
              <a:buNone/>
            </a:pPr>
            <a:r>
              <a:rPr lang="en-US" smtClean="0"/>
              <a:t>4. Perishable, layanan tidak dapat disimpan seperti halnya inventory. Misalnya layanan hotel di weekday biasanya tidak seramai ketika weekend, dan ini tidak bisa dialokasikan ketika banyak tamu akan menginap di weekend tetapi tidak tersedia room yang mencukupi. Sehingga ini menjadi suatu challenge bagi marketing supaya bisa sesuai antara supply dan demand.</a:t>
            </a:r>
            <a:endParaRPr lang="en-US"/>
          </a:p>
        </p:txBody>
      </p:sp>
    </p:spTree>
    <p:extLst>
      <p:ext uri="{BB962C8B-B14F-4D97-AF65-F5344CB8AC3E}">
        <p14:creationId xmlns:p14="http://schemas.microsoft.com/office/powerpoint/2010/main" val="627434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Pengalaman Pelanggan</a:t>
            </a:r>
            <a:endParaRPr lang="en-US"/>
          </a:p>
        </p:txBody>
      </p:sp>
      <p:sp>
        <p:nvSpPr>
          <p:cNvPr id="3" name="Content Placeholder 2"/>
          <p:cNvSpPr>
            <a:spLocks noGrp="1"/>
          </p:cNvSpPr>
          <p:nvPr>
            <p:ph idx="1"/>
          </p:nvPr>
        </p:nvSpPr>
        <p:spPr/>
        <p:txBody>
          <a:bodyPr/>
          <a:lstStyle/>
          <a:p>
            <a:r>
              <a:rPr lang="en-US" smtClean="0"/>
              <a:t>Pengalaman pelanggan yang positif</a:t>
            </a:r>
          </a:p>
          <a:p>
            <a:r>
              <a:rPr lang="en-US" smtClean="0"/>
              <a:t>Pengalaman pelanggan yang negative</a:t>
            </a:r>
          </a:p>
          <a:p>
            <a:pPr marL="68580" indent="0">
              <a:buNone/>
            </a:pPr>
            <a:endParaRPr lang="en-US"/>
          </a:p>
          <a:p>
            <a:pPr marL="68580" indent="0">
              <a:buNone/>
            </a:pPr>
            <a:r>
              <a:rPr lang="en-US" smtClean="0"/>
              <a:t>Ex : bandingkan antara layanan traveloka, agoda, booking.com atau pegi pegi</a:t>
            </a:r>
            <a:endParaRPr lang="en-US"/>
          </a:p>
        </p:txBody>
      </p:sp>
    </p:spTree>
    <p:extLst>
      <p:ext uri="{BB962C8B-B14F-4D97-AF65-F5344CB8AC3E}">
        <p14:creationId xmlns:p14="http://schemas.microsoft.com/office/powerpoint/2010/main" val="2406363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Konsep pengalaman pelanggan</a:t>
            </a:r>
            <a:endParaRPr lang="en-US"/>
          </a:p>
        </p:txBody>
      </p:sp>
      <p:sp>
        <p:nvSpPr>
          <p:cNvPr id="3" name="Content Placeholder 2"/>
          <p:cNvSpPr>
            <a:spLocks noGrp="1"/>
          </p:cNvSpPr>
          <p:nvPr>
            <p:ph idx="1"/>
          </p:nvPr>
        </p:nvSpPr>
        <p:spPr/>
        <p:txBody>
          <a:bodyPr>
            <a:normAutofit fontScale="92500" lnSpcReduction="10000"/>
          </a:bodyPr>
          <a:lstStyle/>
          <a:p>
            <a:r>
              <a:rPr lang="en-US" smtClean="0"/>
              <a:t>Touchpoint, pelanggan dapat melakukan kontak dengan perusahaan secara virtual melalui website, service center atau lainnya</a:t>
            </a:r>
          </a:p>
          <a:p>
            <a:r>
              <a:rPr lang="en-US" smtClean="0"/>
              <a:t>MOT (moment of truth), kesempatan pelanggan untuk berinteraksi dengan perusahaan yang mengarah pada pembentukan kesan organisasi</a:t>
            </a:r>
          </a:p>
          <a:p>
            <a:r>
              <a:rPr lang="en-US" smtClean="0"/>
              <a:t>Engagement, emosional dan respon rasional pelanggan terkait dengan pengalaman pelanggan</a:t>
            </a:r>
            <a:endParaRPr lang="en-US"/>
          </a:p>
        </p:txBody>
      </p:sp>
    </p:spTree>
    <p:extLst>
      <p:ext uri="{BB962C8B-B14F-4D97-AF65-F5344CB8AC3E}">
        <p14:creationId xmlns:p14="http://schemas.microsoft.com/office/powerpoint/2010/main" val="1602673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Manajemen pelanggan</a:t>
            </a:r>
            <a:endParaRPr lang="en-US"/>
          </a:p>
        </p:txBody>
      </p:sp>
      <p:sp>
        <p:nvSpPr>
          <p:cNvPr id="3" name="Content Placeholder 2"/>
          <p:cNvSpPr>
            <a:spLocks noGrp="1"/>
          </p:cNvSpPr>
          <p:nvPr>
            <p:ph idx="1"/>
          </p:nvPr>
        </p:nvSpPr>
        <p:spPr/>
        <p:txBody>
          <a:bodyPr/>
          <a:lstStyle/>
          <a:p>
            <a:r>
              <a:rPr lang="en-US" smtClean="0"/>
              <a:t>Komunikasi, melalui iklan, brosur, bulletin dan laporan tahubab</a:t>
            </a:r>
          </a:p>
          <a:p>
            <a:r>
              <a:rPr lang="en-US" smtClean="0"/>
              <a:t>Identitas visual, melalui merk, logo, livery (corak atau ragam) dan kehadiran produk</a:t>
            </a:r>
          </a:p>
          <a:p>
            <a:r>
              <a:rPr lang="en-US" smtClean="0"/>
              <a:t>Co branding, melalui berbagai kegiatan seperti pemasaran, aliansi, kemitraan, penempatan produk, kampanye dll</a:t>
            </a:r>
          </a:p>
          <a:p>
            <a:pPr marL="68580" indent="0">
              <a:buNone/>
            </a:pPr>
            <a:endParaRPr lang="en-US" smtClean="0"/>
          </a:p>
          <a:p>
            <a:endParaRPr lang="en-US"/>
          </a:p>
        </p:txBody>
      </p:sp>
    </p:spTree>
    <p:extLst>
      <p:ext uri="{BB962C8B-B14F-4D97-AF65-F5344CB8AC3E}">
        <p14:creationId xmlns:p14="http://schemas.microsoft.com/office/powerpoint/2010/main" val="3556109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13767</TotalTime>
  <Words>613</Words>
  <Application>Microsoft Office PowerPoint</Application>
  <PresentationFormat>On-screen Show (4:3)</PresentationFormat>
  <Paragraphs>56</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Century Gothic</vt:lpstr>
      <vt:lpstr>Wingdings 2</vt:lpstr>
      <vt:lpstr>Austin</vt:lpstr>
      <vt:lpstr>CUSTOMER RELATIONSHIP MANAGEMENT AND CUSTOMER EXPERIENCE</vt:lpstr>
      <vt:lpstr>TUJUAN</vt:lpstr>
      <vt:lpstr>PowerPoint Presentation</vt:lpstr>
      <vt:lpstr>Cara membangun customer experience</vt:lpstr>
      <vt:lpstr>PowerPoint Presentation</vt:lpstr>
      <vt:lpstr>PowerPoint Presentation</vt:lpstr>
      <vt:lpstr>Pengalaman Pelanggan</vt:lpstr>
      <vt:lpstr>Konsep pengalaman pelanggan</vt:lpstr>
      <vt:lpstr>Manajemen pelanggan</vt:lpstr>
      <vt:lpstr>Manajemen pelanggan</vt:lpstr>
      <vt:lpstr>Dampak customer experience</vt:lpstr>
      <vt:lpstr>Fitur aplikasi yang dapat meningkatkan customer experience </vt:lpstr>
      <vt:lpstr>What is meant by Customer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TUGAS BER-3</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RELATIONSHIP MANAGEMENT AND CUSTOMER EXPERIENCE</dc:title>
  <dc:creator>HP</dc:creator>
  <cp:lastModifiedBy>FIK</cp:lastModifiedBy>
  <cp:revision>16</cp:revision>
  <dcterms:created xsi:type="dcterms:W3CDTF">2018-10-22T02:46:24Z</dcterms:created>
  <dcterms:modified xsi:type="dcterms:W3CDTF">2019-12-04T15:28:08Z</dcterms:modified>
</cp:coreProperties>
</file>