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44B6-8EE3-4140-B980-F351D37FE2FD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F3341-600D-415E-8D19-11B6907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Datamining</a:t>
            </a:r>
            <a:r>
              <a:rPr lang="en-US" dirty="0" smtClean="0"/>
              <a:t> - </a:t>
            </a:r>
            <a:r>
              <a:rPr lang="en-US" dirty="0" err="1" smtClean="0"/>
              <a:t>Suprayogi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penggunaan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penggunaan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i="1" dirty="0" smtClean="0"/>
              <a:t>clustering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prototipe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paling </a:t>
            </a:r>
            <a:r>
              <a:rPr lang="en-US" dirty="0" err="1" smtClean="0"/>
              <a:t>representatif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 ,</a:t>
            </a:r>
            <a:r>
              <a:rPr lang="en-US" b="1" dirty="0" err="1" smtClean="0"/>
              <a:t>keanggotaan</a:t>
            </a:r>
            <a:r>
              <a:rPr lang="en-US" b="1" dirty="0" smtClean="0"/>
              <a:t> data</a:t>
            </a:r>
            <a:r>
              <a:rPr lang="en-US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, </a:t>
            </a:r>
            <a:r>
              <a:rPr lang="en-US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kekompakan</a:t>
            </a:r>
            <a:r>
              <a:rPr lang="en-US" b="1" dirty="0" smtClean="0"/>
              <a:t> data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dirty="0" smtClean="0"/>
              <a:t>clustering</a:t>
            </a:r>
            <a:r>
              <a:rPr lang="en-US" b="1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b="1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i="1" dirty="0" smtClean="0"/>
              <a:t>hierarchical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smtClean="0"/>
              <a:t>partitioning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i="1" dirty="0" smtClean="0"/>
              <a:t>Hierarchical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clustering</a:t>
            </a:r>
            <a:r>
              <a:rPr lang="en-US" dirty="0" smtClean="0"/>
              <a:t> yang </a:t>
            </a:r>
            <a:r>
              <a:rPr lang="en-US" dirty="0" err="1" smtClean="0"/>
              <a:t>mengelompokkan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partisi</a:t>
            </a:r>
            <a:r>
              <a:rPr lang="en-US" dirty="0" smtClean="0"/>
              <a:t> </a:t>
            </a:r>
            <a:r>
              <a:rPr lang="en-US" dirty="0" err="1" smtClean="0"/>
              <a:t>berkalang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agglomerative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divisive.</a:t>
            </a:r>
          </a:p>
          <a:p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mengorganisasi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matrix </a:t>
            </a:r>
            <a:r>
              <a:rPr lang="en-US" i="1" dirty="0" smtClean="0"/>
              <a:t>proximity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err="1" smtClean="0"/>
              <a:t>Hierarcichal</a:t>
            </a:r>
            <a:r>
              <a:rPr lang="en-US" i="1" dirty="0" smtClean="0"/>
              <a:t> Clustering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smtClean="0"/>
              <a:t>binary tree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i="1" dirty="0" err="1" smtClean="0"/>
              <a:t>dendogram</a:t>
            </a:r>
            <a:r>
              <a:rPr lang="en-US" dirty="0" smtClean="0"/>
              <a:t>, root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dataset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point, </a:t>
            </a:r>
            <a:r>
              <a:rPr lang="en-US" i="1" dirty="0" smtClean="0"/>
              <a:t>clustering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dendogram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level-level yang </a:t>
            </a:r>
            <a:r>
              <a:rPr lang="en-US" dirty="0" err="1" smtClean="0"/>
              <a:t>sesuai</a:t>
            </a:r>
            <a:endParaRPr lang="en-US" dirty="0" smtClean="0"/>
          </a:p>
          <a:p>
            <a:endParaRPr lang="en-US" i="1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25864" t="32162" r="14073" b="2432"/>
          <a:stretch>
            <a:fillRect/>
          </a:stretch>
        </p:blipFill>
        <p:spPr bwMode="auto">
          <a:xfrm>
            <a:off x="1785918" y="5143512"/>
            <a:ext cx="414340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Hierarchical clustering - agglomerative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91174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i="1" dirty="0" smtClean="0"/>
              <a:t>agglomerative</a:t>
            </a:r>
            <a:r>
              <a:rPr lang="en-US" sz="2400" dirty="0" smtClean="0"/>
              <a:t> </a:t>
            </a:r>
            <a:r>
              <a:rPr lang="en-US" sz="2400" dirty="0" err="1" smtClean="0"/>
              <a:t>berawal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obyek-obyek</a:t>
            </a:r>
            <a:r>
              <a:rPr lang="en-US" sz="2400" dirty="0" smtClean="0"/>
              <a:t> individual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awalnya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cluster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.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-tama </a:t>
            </a:r>
            <a:r>
              <a:rPr lang="en-US" sz="2400" dirty="0" err="1" smtClean="0"/>
              <a:t>obyek-obyek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dikelompokkan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kelompok-kelompok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kemiripannya</a:t>
            </a:r>
            <a:r>
              <a:rPr lang="en-US" sz="2400" dirty="0" smtClean="0"/>
              <a:t>.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sewaktu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kemiripan</a:t>
            </a:r>
            <a:r>
              <a:rPr lang="en-US" sz="2400" dirty="0" smtClean="0"/>
              <a:t> </a:t>
            </a:r>
            <a:r>
              <a:rPr lang="en-US" sz="2400" dirty="0" err="1" smtClean="0"/>
              <a:t>berkurang</a:t>
            </a:r>
            <a:r>
              <a:rPr lang="en-US" sz="2400" dirty="0" smtClean="0"/>
              <a:t>,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subkelompok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digabungkan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cluster </a:t>
            </a:r>
            <a:r>
              <a:rPr lang="en-US" sz="2400" dirty="0" err="1" smtClean="0"/>
              <a:t>tunggal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25864" t="32162" r="26518" b="2432"/>
          <a:stretch>
            <a:fillRect/>
          </a:stretch>
        </p:blipFill>
        <p:spPr bwMode="auto">
          <a:xfrm>
            <a:off x="928662" y="3714752"/>
            <a:ext cx="6286544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Hierarchical</a:t>
            </a:r>
            <a:r>
              <a:rPr lang="en-US" dirty="0" smtClean="0"/>
              <a:t> - </a:t>
            </a:r>
            <a:r>
              <a:rPr lang="en-US" i="1" dirty="0" smtClean="0"/>
              <a:t>divisive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Hierarchical</a:t>
            </a:r>
            <a:r>
              <a:rPr lang="en-US" dirty="0" smtClean="0"/>
              <a:t> </a:t>
            </a:r>
            <a:r>
              <a:rPr lang="en-US" i="1" dirty="0" smtClean="0"/>
              <a:t>divisive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agglomerative.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 l="24467" t="32162" r="14073" b="2432"/>
          <a:stretch>
            <a:fillRect/>
          </a:stretch>
        </p:blipFill>
        <p:spPr bwMode="auto">
          <a:xfrm>
            <a:off x="642910" y="2857496"/>
            <a:ext cx="700092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partitional</a:t>
            </a:r>
            <a:r>
              <a:rPr lang="en-US" i="1" dirty="0" smtClean="0"/>
              <a:t>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datapoint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klaster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( </a:t>
            </a:r>
            <a:r>
              <a:rPr lang="en-US" dirty="0" err="1" smtClean="0"/>
              <a:t>Xu</a:t>
            </a:r>
            <a:r>
              <a:rPr lang="en-US" dirty="0" smtClean="0"/>
              <a:t> &amp; </a:t>
            </a:r>
            <a:r>
              <a:rPr lang="en-US" dirty="0" err="1" smtClean="0"/>
              <a:t>Wunsch</a:t>
            </a:r>
            <a:r>
              <a:rPr lang="en-US" dirty="0" smtClean="0"/>
              <a:t>, 2009),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set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overlap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data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K-Means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DBSCAN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keanggotaan</a:t>
            </a:r>
            <a:r>
              <a:rPr lang="en-US" b="1" dirty="0" smtClean="0"/>
              <a:t> data</a:t>
            </a:r>
            <a:r>
              <a:rPr lang="en-US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dirty="0" err="1" smtClean="0"/>
              <a:t>keanggotaan</a:t>
            </a:r>
            <a:r>
              <a:rPr lang="en-US" b="1" dirty="0" smtClean="0"/>
              <a:t> data</a:t>
            </a:r>
            <a:r>
              <a:rPr lang="en-US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err="1" smtClean="0"/>
              <a:t>ekslusif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overlap</a:t>
            </a:r>
            <a:r>
              <a:rPr lang="en-US" dirty="0" smtClean="0"/>
              <a:t>/</a:t>
            </a:r>
            <a:r>
              <a:rPr lang="en-US" dirty="0" err="1" smtClean="0"/>
              <a:t>tumpang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b="1" dirty="0" err="1" smtClean="0"/>
              <a:t>ekslusif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/>
              <a:t>K-Means </a:t>
            </a:r>
            <a:r>
              <a:rPr lang="en-US" dirty="0" err="1" smtClean="0"/>
              <a:t>dan</a:t>
            </a:r>
            <a:r>
              <a:rPr lang="en-US" b="1" dirty="0" smtClean="0"/>
              <a:t> DBSCAN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b="1" dirty="0" smtClean="0"/>
              <a:t>overlap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clustering yang </a:t>
            </a:r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Fuzzy C-Means.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machine-learning </a:t>
            </a:r>
            <a:r>
              <a:rPr lang="en-US" dirty="0" err="1" smtClean="0"/>
              <a:t>dan</a:t>
            </a:r>
            <a:r>
              <a:rPr lang="en-US" dirty="0" smtClean="0"/>
              <a:t> statistic K-Means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(cluster),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mean</a:t>
            </a:r>
            <a:r>
              <a:rPr lang="en-US" dirty="0" smtClean="0"/>
              <a:t> (rata-rata)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dirty="0" err="1" smtClean="0"/>
              <a:t>centroid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data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cluster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Alokasikan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cluster (</a:t>
            </a:r>
            <a:r>
              <a:rPr lang="en-US" dirty="0" err="1" smtClean="0"/>
              <a:t>centroid</a:t>
            </a:r>
            <a:r>
              <a:rPr lang="en-US" dirty="0" smtClean="0"/>
              <a:t>) </a:t>
            </a:r>
            <a:r>
              <a:rPr lang="en-US" dirty="0" err="1" smtClean="0"/>
              <a:t>menggunakan</a:t>
            </a:r>
            <a:r>
              <a:rPr lang="en-US" dirty="0" smtClean="0"/>
              <a:t> mean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Alokasikan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dirty="0" err="1" smtClean="0"/>
              <a:t>terdekat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3,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berpindah</a:t>
            </a:r>
            <a:r>
              <a:rPr lang="en-US" dirty="0" smtClean="0"/>
              <a:t> cluster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ambang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ambang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				    </a:t>
            </a:r>
            <a:r>
              <a:rPr lang="en-US" sz="2000" dirty="0" err="1" smtClean="0"/>
              <a:t>Tabel</a:t>
            </a:r>
            <a:r>
              <a:rPr lang="en-US" sz="2000" dirty="0" smtClean="0"/>
              <a:t> Data </a:t>
            </a:r>
            <a:r>
              <a:rPr lang="en-US" sz="2000" dirty="0" err="1" smtClean="0"/>
              <a:t>nasabah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sz="2200" dirty="0" err="1" smtClean="0"/>
              <a:t>Nasabah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mobil</a:t>
            </a:r>
            <a:r>
              <a:rPr lang="en-US" sz="2200" dirty="0" smtClean="0"/>
              <a:t> </a:t>
            </a:r>
            <a:r>
              <a:rPr lang="en-US" sz="2200" dirty="0" err="1" smtClean="0"/>
              <a:t>hampir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berada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nasabah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Nasabah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mobil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berada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nasabah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berbeda</a:t>
            </a:r>
            <a:endParaRPr lang="en-US" sz="22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1736" y="1785926"/>
          <a:ext cx="4000528" cy="3202119"/>
        </p:xfrm>
        <a:graphic>
          <a:graphicData uri="http://schemas.openxmlformats.org/drawingml/2006/table">
            <a:tbl>
              <a:tblPr/>
              <a:tblGrid>
                <a:gridCol w="1072680"/>
                <a:gridCol w="1463924"/>
                <a:gridCol w="1463924"/>
              </a:tblGrid>
              <a:tr h="640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Jumlah Rumah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Mobil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“human development” 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mempelajari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obyek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baru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memahami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suatu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fenomena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baru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fitur-fitur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obyek-obyek</a:t>
            </a:r>
            <a:r>
              <a:rPr lang="en-US" dirty="0" smtClean="0"/>
              <a:t>/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dikenalnya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/ </a:t>
            </a:r>
            <a:r>
              <a:rPr lang="en-US" dirty="0" err="1" smtClean="0"/>
              <a:t>ketidaksamaan</a:t>
            </a:r>
            <a:r>
              <a:rPr lang="en-US" dirty="0" smtClean="0"/>
              <a:t>, </a:t>
            </a:r>
            <a:r>
              <a:rPr lang="en-US" dirty="0" err="1" smtClean="0"/>
              <a:t>menyimpulkan</a:t>
            </a:r>
            <a:r>
              <a:rPr lang="en-US" dirty="0" smtClean="0"/>
              <a:t>/</a:t>
            </a:r>
            <a:r>
              <a:rPr lang="en-US" dirty="0" err="1" smtClean="0"/>
              <a:t>generalisasi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5197493"/>
          </a:xfrm>
        </p:spPr>
        <p:txBody>
          <a:bodyPr/>
          <a:lstStyle/>
          <a:p>
            <a:pPr lvl="0">
              <a:buNone/>
            </a:pPr>
            <a:r>
              <a:rPr lang="en-US" b="1" dirty="0" err="1" smtClean="0"/>
              <a:t>Iterasi</a:t>
            </a:r>
            <a:r>
              <a:rPr lang="en-US" b="1" dirty="0" smtClean="0"/>
              <a:t> 1</a:t>
            </a:r>
          </a:p>
          <a:p>
            <a:pPr lvl="0"/>
            <a:r>
              <a:rPr lang="en-US" b="1" dirty="0" err="1" smtClean="0"/>
              <a:t>Langkah</a:t>
            </a:r>
            <a:r>
              <a:rPr lang="en-US" b="1" dirty="0" smtClean="0"/>
              <a:t> 1</a:t>
            </a:r>
            <a:r>
              <a:rPr lang="en-US" dirty="0" smtClean="0"/>
              <a:t>: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cluster yang </a:t>
            </a:r>
            <a:r>
              <a:rPr lang="en-US" dirty="0" err="1" smtClean="0"/>
              <a:t>diinginkan</a:t>
            </a:r>
            <a:r>
              <a:rPr lang="en-US" dirty="0" smtClean="0"/>
              <a:t> (</a:t>
            </a:r>
            <a:r>
              <a:rPr lang="en-US" dirty="0" err="1" smtClean="0"/>
              <a:t>misl:k</a:t>
            </a:r>
            <a:r>
              <a:rPr lang="en-US" dirty="0" smtClean="0"/>
              <a:t>=3)</a:t>
            </a:r>
          </a:p>
          <a:p>
            <a:pPr lvl="0"/>
            <a:r>
              <a:rPr lang="en-US" b="1" dirty="0" err="1" smtClean="0"/>
              <a:t>Langkah</a:t>
            </a:r>
            <a:r>
              <a:rPr lang="en-US" b="1" dirty="0" smtClean="0"/>
              <a:t> 2</a:t>
            </a:r>
            <a:r>
              <a:rPr lang="en-US" dirty="0" smtClean="0"/>
              <a:t>: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3 </a:t>
            </a:r>
            <a:r>
              <a:rPr lang="en-US" dirty="0" err="1" smtClean="0"/>
              <a:t>buah</a:t>
            </a:r>
            <a:r>
              <a:rPr lang="en-US" dirty="0" smtClean="0"/>
              <a:t>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centroid</a:t>
            </a:r>
            <a:r>
              <a:rPr lang="en-US" dirty="0" smtClean="0"/>
              <a:t>,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</a:p>
          <a:p>
            <a:pPr lvl="0">
              <a:buNone/>
            </a:pPr>
            <a:r>
              <a:rPr lang="en-US" dirty="0" smtClean="0"/>
              <a:t>	data {B,E,F}</a:t>
            </a:r>
          </a:p>
          <a:p>
            <a:pPr lvl="0">
              <a:buNone/>
            </a:pPr>
            <a:r>
              <a:rPr lang="en-US" dirty="0" smtClean="0"/>
              <a:t>	M1=(3,3) ,M2=(1,2),M3=(4,2)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86445" y="3571876"/>
          <a:ext cx="3286149" cy="3226120"/>
        </p:xfrm>
        <a:graphic>
          <a:graphicData uri="http://schemas.openxmlformats.org/drawingml/2006/table">
            <a:tbl>
              <a:tblPr/>
              <a:tblGrid>
                <a:gridCol w="963095"/>
                <a:gridCol w="1023879"/>
                <a:gridCol w="1299175"/>
              </a:tblGrid>
              <a:tr h="645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Jumlah Rumah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Mobil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Langkah</a:t>
            </a:r>
            <a:r>
              <a:rPr lang="en-US" sz="2400" b="1" dirty="0" smtClean="0"/>
              <a:t> 3:</a:t>
            </a:r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data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centroid</a:t>
            </a:r>
            <a:r>
              <a:rPr lang="en-US" sz="2800" dirty="0" smtClean="0"/>
              <a:t> </a:t>
            </a:r>
            <a:r>
              <a:rPr lang="en-US" sz="2800" dirty="0" err="1" smtClean="0"/>
              <a:t>terdekatnya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terdekat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centroid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Data: (1,3) , </a:t>
            </a:r>
            <a:r>
              <a:rPr lang="en-US" sz="2400" dirty="0" err="1" smtClean="0"/>
              <a:t>centroid</a:t>
            </a:r>
            <a:r>
              <a:rPr lang="en-US" sz="2400" dirty="0" smtClean="0"/>
              <a:t> M1: (3,3), </a:t>
            </a:r>
            <a:r>
              <a:rPr lang="en-US" sz="2400" dirty="0" err="1" smtClean="0"/>
              <a:t>centroid</a:t>
            </a:r>
            <a:r>
              <a:rPr lang="en-US" sz="2400" dirty="0" smtClean="0"/>
              <a:t> M2: (1,2), </a:t>
            </a:r>
            <a:r>
              <a:rPr lang="en-US" sz="2400" dirty="0" err="1" smtClean="0"/>
              <a:t>centroid</a:t>
            </a:r>
            <a:r>
              <a:rPr lang="en-US" sz="2400" dirty="0" smtClean="0"/>
              <a:t> M3: (4,2)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857851" y="3636444"/>
          <a:ext cx="3286149" cy="3221556"/>
        </p:xfrm>
        <a:graphic>
          <a:graphicData uri="http://schemas.openxmlformats.org/drawingml/2006/table">
            <a:tbl>
              <a:tblPr/>
              <a:tblGrid>
                <a:gridCol w="963095"/>
                <a:gridCol w="1023879"/>
                <a:gridCol w="1299175"/>
              </a:tblGrid>
              <a:tr h="645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Rumah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Mobil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 l="23437" t="22237" r="51660" b="61590"/>
          <a:stretch>
            <a:fillRect/>
          </a:stretch>
        </p:blipFill>
        <p:spPr bwMode="auto">
          <a:xfrm>
            <a:off x="928662" y="3929066"/>
            <a:ext cx="409875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Langkah</a:t>
            </a:r>
            <a:r>
              <a:rPr lang="en-US" sz="3200" b="1" dirty="0" smtClean="0"/>
              <a:t> 3:</a:t>
            </a:r>
            <a:br>
              <a:rPr lang="en-US" sz="3200" b="1" dirty="0" smtClean="0"/>
            </a:br>
            <a:r>
              <a:rPr lang="en-US" sz="3200" dirty="0" err="1" smtClean="0"/>
              <a:t>Tabel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perhitungan</a:t>
            </a:r>
            <a:r>
              <a:rPr lang="en-US" sz="3200" dirty="0" smtClean="0"/>
              <a:t> </a:t>
            </a:r>
            <a:r>
              <a:rPr lang="en-US" sz="3200" dirty="0" err="1" smtClean="0"/>
              <a:t>jarak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6" y="1285860"/>
          <a:ext cx="7215239" cy="3286147"/>
        </p:xfrm>
        <a:graphic>
          <a:graphicData uri="http://schemas.openxmlformats.org/drawingml/2006/table">
            <a:tbl>
              <a:tblPr/>
              <a:tblGrid>
                <a:gridCol w="874147"/>
                <a:gridCol w="1594966"/>
                <a:gridCol w="1623164"/>
                <a:gridCol w="1749176"/>
                <a:gridCol w="1373786"/>
              </a:tblGrid>
              <a:tr h="923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Jarak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centroid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cluster1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Jarak ke centroid cluster2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Jarak ke centroid cluster3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Jarak terdekat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3.162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3.162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4.123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2.828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3.162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3437" t="22237" r="51660" b="61590"/>
          <a:stretch>
            <a:fillRect/>
          </a:stretch>
        </p:blipFill>
        <p:spPr bwMode="auto">
          <a:xfrm>
            <a:off x="785786" y="4929198"/>
            <a:ext cx="3000396" cy="141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643570" y="4643446"/>
          <a:ext cx="3286149" cy="3221556"/>
        </p:xfrm>
        <a:graphic>
          <a:graphicData uri="http://schemas.openxmlformats.org/drawingml/2006/table">
            <a:tbl>
              <a:tblPr/>
              <a:tblGrid>
                <a:gridCol w="963095"/>
                <a:gridCol w="1023879"/>
                <a:gridCol w="1299175"/>
              </a:tblGrid>
              <a:tr h="645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Rumah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Jumlah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Mobil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Langkah</a:t>
            </a:r>
            <a:r>
              <a:rPr lang="en-US" b="1" dirty="0" smtClean="0"/>
              <a:t>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714884"/>
            <a:ext cx="8329642" cy="1411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Dari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didapatkan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keanggotaan</a:t>
            </a:r>
            <a:r>
              <a:rPr lang="en-US" sz="2000" dirty="0" smtClean="0"/>
              <a:t> </a:t>
            </a:r>
            <a:r>
              <a:rPr lang="en-US" sz="2000" dirty="0" err="1" smtClean="0"/>
              <a:t>nasabah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Cluster 1 = {B},cluster 2 ={A,E,G,H},cluster 3= {C,D,F}</a:t>
            </a:r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00034" y="1285860"/>
          <a:ext cx="7215239" cy="3286147"/>
        </p:xfrm>
        <a:graphic>
          <a:graphicData uri="http://schemas.openxmlformats.org/drawingml/2006/table">
            <a:tbl>
              <a:tblPr/>
              <a:tblGrid>
                <a:gridCol w="874147"/>
                <a:gridCol w="1594966"/>
                <a:gridCol w="1623164"/>
                <a:gridCol w="1749176"/>
                <a:gridCol w="1373786"/>
              </a:tblGrid>
              <a:tr h="923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Jarak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centroid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cluster1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Jarak ke centroid cluster2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Jarak ke centroid cluster3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Jarak terdekat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3.162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3.162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4.123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2.828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3.162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Langkah</a:t>
            </a:r>
            <a:r>
              <a:rPr lang="en-US" sz="2400" b="1" dirty="0" smtClean="0"/>
              <a:t> 3:</a:t>
            </a:r>
            <a:br>
              <a:rPr lang="en-US" sz="2400" b="1" dirty="0" smtClean="0"/>
            </a:br>
            <a:r>
              <a:rPr lang="en-US" sz="2400" dirty="0" err="1" smtClean="0"/>
              <a:t>Menghitung</a:t>
            </a:r>
            <a:r>
              <a:rPr lang="en-US" sz="2400" dirty="0" smtClean="0"/>
              <a:t> BCV (</a:t>
            </a:r>
            <a:r>
              <a:rPr lang="en-US" sz="2400" i="1" dirty="0" smtClean="0"/>
              <a:t>Between Cluster Variation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pula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BCV (</a:t>
            </a:r>
            <a:r>
              <a:rPr lang="en-US" i="1" dirty="0" smtClean="0"/>
              <a:t>Between Cluster Variation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WCV (</a:t>
            </a:r>
            <a:r>
              <a:rPr lang="en-US" i="1" dirty="0" smtClean="0"/>
              <a:t>Within Cluster Variation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	          M1=(3,3) ,M2=(1,2),M3=(4,2)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BCV</a:t>
            </a:r>
            <a:r>
              <a:rPr lang="en-US" dirty="0" smtClean="0"/>
              <a:t>=d(m1,m2)+d(m1,m3)+d(m2,m3) </a:t>
            </a:r>
          </a:p>
          <a:p>
            <a:pPr>
              <a:buNone/>
            </a:pPr>
            <a:r>
              <a:rPr lang="en-US" dirty="0" smtClean="0"/>
              <a:t>                      = 2.236+1.414+3 </a:t>
            </a:r>
          </a:p>
          <a:p>
            <a:pPr>
              <a:buNone/>
            </a:pPr>
            <a:r>
              <a:rPr lang="en-US" dirty="0" smtClean="0"/>
              <a:t>                      = 6,650</a:t>
            </a:r>
          </a:p>
          <a:p>
            <a:pPr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d(</a:t>
            </a:r>
            <a:r>
              <a:rPr lang="en-US" dirty="0" err="1" smtClean="0"/>
              <a:t>mi,mj</a:t>
            </a:r>
            <a:r>
              <a:rPr lang="en-US" dirty="0" smtClean="0"/>
              <a:t>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Euclidean </a:t>
            </a:r>
            <a:r>
              <a:rPr lang="en-US" dirty="0" err="1" smtClean="0"/>
              <a:t>dari</a:t>
            </a:r>
            <a:r>
              <a:rPr lang="en-US" dirty="0" smtClean="0"/>
              <a:t> mi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mj</a:t>
            </a:r>
            <a:endParaRPr lang="en-US" dirty="0" smtClean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 l="19775" t="41992" r="47998" b="43359"/>
          <a:stretch>
            <a:fillRect/>
          </a:stretch>
        </p:blipFill>
        <p:spPr bwMode="auto">
          <a:xfrm>
            <a:off x="1428728" y="2571744"/>
            <a:ext cx="50006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Langkah</a:t>
            </a:r>
            <a:r>
              <a:rPr lang="en-US" sz="2800" b="1" dirty="0" smtClean="0"/>
              <a:t> 3:</a:t>
            </a:r>
            <a:br>
              <a:rPr lang="en-US" sz="2800" b="1" dirty="0" smtClean="0"/>
            </a:br>
            <a:r>
              <a:rPr lang="en-US" sz="2800" dirty="0" smtClean="0"/>
              <a:t>WCV (</a:t>
            </a:r>
            <a:r>
              <a:rPr lang="en-US" sz="2800" i="1" dirty="0" smtClean="0"/>
              <a:t>Within Cluster Variation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centroid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cluster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5008" y="2928934"/>
          <a:ext cx="1785950" cy="3084576"/>
        </p:xfrm>
        <a:graphic>
          <a:graphicData uri="http://schemas.openxmlformats.org/drawingml/2006/table">
            <a:tbl>
              <a:tblPr/>
              <a:tblGrid>
                <a:gridCol w="883816"/>
                <a:gridCol w="902134"/>
              </a:tblGrid>
              <a:tr h="5608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Jarak ke centroid terkecil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85720" y="2428868"/>
          <a:ext cx="5214977" cy="3704080"/>
        </p:xfrm>
        <a:graphic>
          <a:graphicData uri="http://schemas.openxmlformats.org/drawingml/2006/table">
            <a:tbl>
              <a:tblPr/>
              <a:tblGrid>
                <a:gridCol w="954854"/>
                <a:gridCol w="881404"/>
                <a:gridCol w="1028305"/>
                <a:gridCol w="1028305"/>
                <a:gridCol w="1322109"/>
              </a:tblGrid>
              <a:tr h="1460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Jarak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centroid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cluster1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Jarak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centroid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cluster2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Jarak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centroid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cluster3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Jarak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terdekat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3.162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4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3.162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4.123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2.828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3.162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2.236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Langkah</a:t>
            </a:r>
            <a:r>
              <a:rPr lang="en-US" sz="3200" b="1" dirty="0" smtClean="0"/>
              <a:t> 3:</a:t>
            </a:r>
            <a:br>
              <a:rPr lang="en-US" sz="3200" b="1" dirty="0" smtClean="0"/>
            </a:br>
            <a:r>
              <a:rPr lang="en-US" sz="3200" dirty="0" smtClean="0"/>
              <a:t>WCV (</a:t>
            </a:r>
            <a:r>
              <a:rPr lang="en-US" sz="3200" i="1" dirty="0" smtClean="0"/>
              <a:t>Within Cluster Variation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714884"/>
            <a:ext cx="8229600" cy="176846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WCV=1</a:t>
            </a:r>
            <a:r>
              <a:rPr lang="en-US" baseline="30000" dirty="0" smtClean="0"/>
              <a:t>2</a:t>
            </a:r>
            <a:r>
              <a:rPr lang="en-US" dirty="0" smtClean="0"/>
              <a:t>+0</a:t>
            </a:r>
            <a:r>
              <a:rPr lang="en-US" baseline="30000" dirty="0" smtClean="0"/>
              <a:t>2</a:t>
            </a:r>
            <a:r>
              <a:rPr lang="en-US" dirty="0" smtClean="0"/>
              <a:t>+1</a:t>
            </a:r>
            <a:r>
              <a:rPr lang="en-US" baseline="30000" dirty="0" smtClean="0"/>
              <a:t>2</a:t>
            </a:r>
            <a:r>
              <a:rPr lang="en-US" dirty="0" smtClean="0"/>
              <a:t>+1. 414</a:t>
            </a:r>
            <a:r>
              <a:rPr lang="en-US" baseline="30000" dirty="0" smtClean="0"/>
              <a:t>2</a:t>
            </a:r>
            <a:r>
              <a:rPr lang="en-US" dirty="0" smtClean="0"/>
              <a:t>+0</a:t>
            </a:r>
            <a:r>
              <a:rPr lang="en-US" baseline="30000" dirty="0" smtClean="0"/>
              <a:t>2</a:t>
            </a:r>
            <a:r>
              <a:rPr lang="en-US" dirty="0" smtClean="0"/>
              <a:t>+0</a:t>
            </a:r>
            <a:r>
              <a:rPr lang="en-US" baseline="30000" dirty="0" smtClean="0"/>
              <a:t>2</a:t>
            </a:r>
            <a:r>
              <a:rPr lang="en-US" dirty="0" smtClean="0"/>
              <a:t>+1</a:t>
            </a:r>
            <a:r>
              <a:rPr lang="en-US" baseline="30000" dirty="0" smtClean="0"/>
              <a:t>2</a:t>
            </a:r>
            <a:r>
              <a:rPr lang="en-US" dirty="0" smtClean="0"/>
              <a:t>+1.414</a:t>
            </a:r>
            <a:r>
              <a:rPr lang="en-US" baseline="30000" dirty="0" smtClean="0"/>
              <a:t>2</a:t>
            </a:r>
            <a:r>
              <a:rPr lang="en-US" dirty="0" smtClean="0"/>
              <a:t>=7</a:t>
            </a:r>
          </a:p>
          <a:p>
            <a:pPr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= BCV/WCV =  6.650 / 7 = 0.950</a:t>
            </a:r>
          </a:p>
          <a:p>
            <a:pPr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1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28926" y="1214422"/>
          <a:ext cx="2071702" cy="3084576"/>
        </p:xfrm>
        <a:graphic>
          <a:graphicData uri="http://schemas.openxmlformats.org/drawingml/2006/table">
            <a:tbl>
              <a:tblPr/>
              <a:tblGrid>
                <a:gridCol w="1025227"/>
                <a:gridCol w="1046475"/>
              </a:tblGrid>
              <a:tr h="5608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Jarak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centroid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terkecil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Pembaruan</a:t>
            </a:r>
            <a:r>
              <a:rPr lang="en-US" dirty="0" smtClean="0"/>
              <a:t>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rata-rata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cluster</a:t>
            </a:r>
          </a:p>
          <a:p>
            <a:pPr>
              <a:buNone/>
            </a:pPr>
            <a:r>
              <a:rPr lang="en-US" dirty="0" smtClean="0"/>
              <a:t>     Cluster 1 = {B},cluster 2 ={A,E,G,H},cluster 3= {C,D,F}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 m1=(3,3),m2=(1.25,1.75),m3=(4.33,2.67)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2214554"/>
          <a:ext cx="2498725" cy="3575304"/>
        </p:xfrm>
        <a:graphic>
          <a:graphicData uri="http://schemas.openxmlformats.org/drawingml/2006/table">
            <a:tbl>
              <a:tblPr/>
              <a:tblGrid>
                <a:gridCol w="699135"/>
                <a:gridCol w="899795"/>
                <a:gridCol w="899795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Cluster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Jml Rumah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Jml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Mobil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Cluster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Jml Rumah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Jml Mobil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Cluster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Nasabah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Jml Rumah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Jml Mobil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Mean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4.33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2.67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Kembali</a:t>
            </a:r>
            <a:r>
              <a:rPr lang="en-US" b="1" dirty="0" smtClean="0"/>
              <a:t> </a:t>
            </a:r>
            <a:r>
              <a:rPr lang="en-US" b="1" dirty="0" err="1" smtClean="0"/>
              <a:t>Langkah</a:t>
            </a:r>
            <a:r>
              <a:rPr lang="en-US" b="1" dirty="0" smtClean="0"/>
              <a:t> 3: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b="1" dirty="0" err="1" smtClean="0"/>
              <a:t>berpindah</a:t>
            </a:r>
            <a:r>
              <a:rPr lang="en-US" b="1" dirty="0" smtClean="0"/>
              <a:t> cluster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centroid</a:t>
            </a:r>
            <a:r>
              <a:rPr lang="en-US" b="1" dirty="0" smtClean="0"/>
              <a:t> </a:t>
            </a:r>
            <a:r>
              <a:rPr lang="en-US" b="1" dirty="0" err="1" smtClean="0"/>
              <a:t>diatas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ambang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obyektif</a:t>
            </a:r>
            <a:r>
              <a:rPr lang="en-US" b="1" dirty="0" smtClean="0"/>
              <a:t> yang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masih</a:t>
            </a:r>
            <a:r>
              <a:rPr lang="en-US" b="1" dirty="0" smtClean="0"/>
              <a:t> </a:t>
            </a:r>
            <a:r>
              <a:rPr lang="en-US" b="1" dirty="0" err="1" smtClean="0"/>
              <a:t>diatas</a:t>
            </a:r>
            <a:r>
              <a:rPr lang="en-US" b="1" dirty="0" smtClean="0"/>
              <a:t> </a:t>
            </a:r>
            <a:r>
              <a:rPr lang="en-US" b="1" dirty="0" err="1" smtClean="0"/>
              <a:t>ambang</a:t>
            </a:r>
            <a:r>
              <a:rPr lang="en-US" dirty="0" smtClean="0"/>
              <a:t> (</a:t>
            </a:r>
            <a:r>
              <a:rPr lang="en-US" dirty="0" err="1" smtClean="0"/>
              <a:t>Rasio</a:t>
            </a:r>
            <a:r>
              <a:rPr lang="en-US" dirty="0" smtClean="0"/>
              <a:t> BCV/WCV </a:t>
            </a:r>
            <a:r>
              <a:rPr lang="en-US" dirty="0" err="1" smtClean="0"/>
              <a:t>lebih</a:t>
            </a:r>
            <a:r>
              <a:rPr lang="en-US" dirty="0" smtClean="0"/>
              <a:t> &gt;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)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dirty="0" err="1" smtClean="0"/>
              <a:t>terdekat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dilangkah-3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K-Means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partitioning clustering,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partitional</a:t>
            </a:r>
            <a:r>
              <a:rPr lang="en-US" dirty="0" smtClean="0"/>
              <a:t> clustering yang lain </a:t>
            </a:r>
            <a:r>
              <a:rPr lang="en-US" dirty="0" err="1" smtClean="0"/>
              <a:t>diantaranya</a:t>
            </a:r>
            <a:r>
              <a:rPr lang="en-US" dirty="0" smtClean="0"/>
              <a:t>: Mixture-Based </a:t>
            </a:r>
            <a:r>
              <a:rPr lang="en-US" dirty="0" err="1" smtClean="0"/>
              <a:t>Density,Graph</a:t>
            </a:r>
            <a:r>
              <a:rPr lang="en-US" dirty="0" smtClean="0"/>
              <a:t> Theory-Based </a:t>
            </a:r>
            <a:r>
              <a:rPr lang="en-US" dirty="0" err="1" smtClean="0"/>
              <a:t>Clustering,Fuzzy</a:t>
            </a:r>
            <a:r>
              <a:rPr lang="en-US" dirty="0" smtClean="0"/>
              <a:t> Clustering. </a:t>
            </a:r>
          </a:p>
          <a:p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Clustering yang lain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partitional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: Hierarchical Clustering, Neural Network-Based Clustering, Kernel-based Clustering, </a:t>
            </a:r>
            <a:r>
              <a:rPr lang="en-US" dirty="0" err="1" smtClean="0"/>
              <a:t>dan</a:t>
            </a:r>
            <a:r>
              <a:rPr lang="en-US" dirty="0" smtClean="0"/>
              <a:t> Sequential Data Clustering (</a:t>
            </a:r>
            <a:r>
              <a:rPr lang="en-US" dirty="0" err="1" smtClean="0"/>
              <a:t>Xu</a:t>
            </a:r>
            <a:r>
              <a:rPr lang="en-US" dirty="0" smtClean="0"/>
              <a:t> and Wunsch,2009).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taxonomi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http://ykonline.yksd.com</a:t>
            </a:r>
            <a:endParaRPr lang="en-US" sz="2400" dirty="0"/>
          </a:p>
        </p:txBody>
      </p:sp>
      <p:pic>
        <p:nvPicPr>
          <p:cNvPr id="4" name="Picture 3" descr="http://ykonline.yksd.com/distanceedcourses/Courses09/PhysicalScience/Lessons/SecondQuarter/Chapter05/Introduction/25Classification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2153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Latihan</a:t>
            </a:r>
            <a:r>
              <a:rPr lang="en-US" sz="2400" dirty="0" smtClean="0"/>
              <a:t>: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K-means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mengelompokkan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213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Clustering yang </a:t>
            </a:r>
            <a:r>
              <a:rPr lang="en-US" sz="1800" dirty="0" err="1" smtClean="0"/>
              <a:t>diharapkan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menghasilkan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sifat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/>
              <a:t>Mahasiswa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berat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badan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hampir</a:t>
            </a:r>
            <a:r>
              <a:rPr lang="en-US" sz="1800" dirty="0" smtClean="0"/>
              <a:t> 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berada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sama</a:t>
            </a:r>
            <a:r>
              <a:rPr lang="en-US" sz="1800" dirty="0" smtClean="0"/>
              <a:t>.</a:t>
            </a:r>
          </a:p>
          <a:p>
            <a:pPr marL="514350" indent="-514350">
              <a:buNone/>
            </a:pPr>
            <a:r>
              <a:rPr lang="en-US" sz="1800" dirty="0" smtClean="0"/>
              <a:t>2.     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yang </a:t>
            </a:r>
            <a:r>
              <a:rPr lang="en-US" sz="1800" dirty="0" err="1" smtClean="0"/>
              <a:t>yang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berat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badan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berada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1032002"/>
          <a:ext cx="4800599" cy="3645408"/>
        </p:xfrm>
        <a:graphic>
          <a:graphicData uri="http://schemas.openxmlformats.org/drawingml/2006/table">
            <a:tbl>
              <a:tblPr/>
              <a:tblGrid>
                <a:gridCol w="413204"/>
                <a:gridCol w="2083819"/>
                <a:gridCol w="1096462"/>
                <a:gridCol w="1207114"/>
              </a:tblGrid>
              <a:tr h="431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Nama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Badan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(Cm)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Berat Badan (Kg)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Agus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Iwan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Yasinta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Esti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Bayu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Ramadhan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Indah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cluster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lain(Everitt,1980).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Clustering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Clustering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obyek-obyek</a:t>
            </a:r>
            <a:r>
              <a:rPr lang="en-US" dirty="0" smtClean="0"/>
              <a:t> data (</a:t>
            </a:r>
            <a:r>
              <a:rPr lang="en-US" dirty="0" err="1" smtClean="0"/>
              <a:t>pola</a:t>
            </a:r>
            <a:r>
              <a:rPr lang="en-US" dirty="0" smtClean="0"/>
              <a:t>, </a:t>
            </a:r>
            <a:r>
              <a:rPr lang="en-US" dirty="0" err="1" smtClean="0"/>
              <a:t>entitas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unit,hasil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i="1" dirty="0" smtClean="0"/>
              <a:t>cluster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Xu</a:t>
            </a:r>
            <a:r>
              <a:rPr lang="en-US" dirty="0" smtClean="0"/>
              <a:t> and Wunsch,2009).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algoritma</a:t>
            </a:r>
            <a:r>
              <a:rPr lang="en-US" dirty="0" smtClean="0"/>
              <a:t> Clustering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/ </a:t>
            </a:r>
            <a:r>
              <a:rPr lang="en-US" dirty="0" err="1" smtClean="0"/>
              <a:t>pemecahan</a:t>
            </a:r>
            <a:r>
              <a:rPr lang="en-US" dirty="0" smtClean="0"/>
              <a:t>/ </a:t>
            </a:r>
            <a:r>
              <a:rPr lang="en-US" dirty="0" err="1" smtClean="0"/>
              <a:t>segmentasi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i="1" dirty="0" smtClean="0"/>
              <a:t>cluster</a:t>
            </a:r>
            <a:r>
              <a:rPr lang="en-US" dirty="0" smtClean="0"/>
              <a:t>)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Teknik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i="1" dirty="0" smtClean="0"/>
              <a:t>biometric recognition &amp; speech recognition</a:t>
            </a:r>
            <a:r>
              <a:rPr lang="en-US" dirty="0" smtClean="0"/>
              <a:t>,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radar, </a:t>
            </a:r>
            <a:r>
              <a:rPr lang="en-US" i="1" dirty="0" smtClean="0"/>
              <a:t>Information </a:t>
            </a:r>
            <a:r>
              <a:rPr lang="en-US" i="1" dirty="0" err="1" smtClean="0"/>
              <a:t>Compression</a:t>
            </a:r>
            <a:r>
              <a:rPr lang="en-US" dirty="0" err="1" smtClean="0"/>
              <a:t>,dan</a:t>
            </a:r>
            <a:r>
              <a:rPr lang="en-US" dirty="0" smtClean="0"/>
              <a:t> </a:t>
            </a:r>
            <a:r>
              <a:rPr lang="en-US" i="1" dirty="0" smtClean="0"/>
              <a:t>noise removal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	</a:t>
            </a:r>
            <a:r>
              <a:rPr lang="en-US" b="1" dirty="0" err="1" smtClean="0">
                <a:solidFill>
                  <a:srgbClr val="FF0000"/>
                </a:solidFill>
              </a:rPr>
              <a:t>Ilmu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Komputer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 	Web </a:t>
            </a:r>
            <a:r>
              <a:rPr lang="en-US" dirty="0" err="1" smtClean="0"/>
              <a:t>mining,analisa</a:t>
            </a:r>
            <a:r>
              <a:rPr lang="en-US" dirty="0" smtClean="0"/>
              <a:t> database </a:t>
            </a:r>
            <a:r>
              <a:rPr lang="en-US" dirty="0" err="1" smtClean="0"/>
              <a:t>spatial,</a:t>
            </a:r>
            <a:r>
              <a:rPr lang="en-US" i="1" dirty="0" err="1" smtClean="0"/>
              <a:t>information</a:t>
            </a:r>
            <a:r>
              <a:rPr lang="en-US" i="1" dirty="0" smtClean="0"/>
              <a:t> </a:t>
            </a:r>
            <a:r>
              <a:rPr lang="en-US" i="1" dirty="0" err="1" smtClean="0"/>
              <a:t>retrieval,</a:t>
            </a:r>
            <a:r>
              <a:rPr lang="en-US" dirty="0" err="1" smtClean="0"/>
              <a:t>textual</a:t>
            </a:r>
            <a:r>
              <a:rPr lang="en-US" dirty="0" smtClean="0"/>
              <a:t> document </a:t>
            </a:r>
            <a:r>
              <a:rPr lang="en-US" dirty="0" err="1" smtClean="0"/>
              <a:t>collection,dan</a:t>
            </a:r>
            <a:r>
              <a:rPr lang="en-US" dirty="0" smtClean="0"/>
              <a:t> image segmentation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3.</a:t>
            </a:r>
            <a:r>
              <a:rPr lang="en-US" dirty="0" smtClean="0"/>
              <a:t> 	</a:t>
            </a:r>
            <a:r>
              <a:rPr lang="en-US" b="1" dirty="0" err="1" smtClean="0">
                <a:solidFill>
                  <a:srgbClr val="FF0000"/>
                </a:solidFill>
              </a:rPr>
              <a:t>Medis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taxonomi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protein </a:t>
            </a:r>
            <a:r>
              <a:rPr lang="en-US" dirty="0" err="1" smtClean="0"/>
              <a:t>dan</a:t>
            </a:r>
            <a:r>
              <a:rPr lang="en-US" dirty="0" smtClean="0"/>
              <a:t> gen,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penanganannya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00B050"/>
                </a:solidFill>
              </a:rPr>
              <a:t>Astronomy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bintang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planet, </a:t>
            </a:r>
            <a:r>
              <a:rPr lang="en-US" dirty="0" err="1" smtClean="0"/>
              <a:t>menginvestigasi</a:t>
            </a:r>
            <a:r>
              <a:rPr lang="en-US" dirty="0" smtClean="0"/>
              <a:t> </a:t>
            </a:r>
            <a:r>
              <a:rPr lang="en-US" dirty="0" err="1" smtClean="0"/>
              <a:t>formasi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/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gunung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>
                <a:solidFill>
                  <a:srgbClr val="00B050"/>
                </a:solidFill>
              </a:rPr>
              <a:t>Sosial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perilaku,identifikasi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criminal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>
                <a:solidFill>
                  <a:srgbClr val="00B050"/>
                </a:solidFill>
              </a:rPr>
              <a:t>Ekonomi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&amp; </a:t>
            </a:r>
            <a:r>
              <a:rPr lang="en-US" dirty="0" err="1" smtClean="0"/>
              <a:t>karakteristik</a:t>
            </a:r>
            <a:r>
              <a:rPr lang="en-US" dirty="0" smtClean="0"/>
              <a:t> 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analisa</a:t>
            </a:r>
            <a:r>
              <a:rPr lang="en-US" dirty="0" smtClean="0"/>
              <a:t> trend </a:t>
            </a:r>
            <a:r>
              <a:rPr lang="en-US" dirty="0" err="1" smtClean="0"/>
              <a:t>stok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i="1" dirty="0" smtClean="0"/>
              <a:t>clustering </a:t>
            </a:r>
            <a:r>
              <a:rPr lang="en-US" dirty="0" smtClean="0"/>
              <a:t>(</a:t>
            </a:r>
            <a:r>
              <a:rPr lang="en-US" dirty="0" err="1" smtClean="0"/>
              <a:t>pengelompokan</a:t>
            </a:r>
            <a:r>
              <a:rPr lang="en-US" dirty="0" smtClean="0"/>
              <a:t>)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clustering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dirty="0" smtClean="0"/>
              <a:t>(Prasetyo,2012)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pemahaman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b="1" dirty="0" err="1" smtClean="0"/>
              <a:t>pemahaman</a:t>
            </a:r>
            <a:r>
              <a:rPr lang="en-US" b="1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smtClean="0"/>
              <a:t>summarization(</a:t>
            </a:r>
            <a:r>
              <a:rPr lang="en-US" dirty="0" smtClean="0"/>
              <a:t>rata-</a:t>
            </a:r>
            <a:r>
              <a:rPr lang="en-US" dirty="0" err="1" smtClean="0"/>
              <a:t>rata,standar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i="1" dirty="0" smtClean="0"/>
              <a:t>), </a:t>
            </a:r>
            <a:r>
              <a:rPr lang="en-US" dirty="0" err="1" smtClean="0"/>
              <a:t>pelabelan</a:t>
            </a:r>
            <a:r>
              <a:rPr lang="en-US" i="1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data training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supervised.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1400</Words>
  <Application>Microsoft Office PowerPoint</Application>
  <PresentationFormat>On-screen Show (4:3)</PresentationFormat>
  <Paragraphs>506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Clustering</vt:lpstr>
      <vt:lpstr>Pendahuluan</vt:lpstr>
      <vt:lpstr>taxonomi binatang pada bidang biologi  </vt:lpstr>
      <vt:lpstr>Cluster</vt:lpstr>
      <vt:lpstr>Clustering </vt:lpstr>
      <vt:lpstr>Aplikasi Clustering</vt:lpstr>
      <vt:lpstr>Aplikasi Clustering</vt:lpstr>
      <vt:lpstr>Tujuan clustering</vt:lpstr>
      <vt:lpstr>clustering untuk pemahaman</vt:lpstr>
      <vt:lpstr>clustering untuk penggunaan</vt:lpstr>
      <vt:lpstr>Jenis-jenis Clustering</vt:lpstr>
      <vt:lpstr>Hierarchical clustering</vt:lpstr>
      <vt:lpstr>Hierarchical clustering - agglomerative</vt:lpstr>
      <vt:lpstr>Hierarchical - divisive</vt:lpstr>
      <vt:lpstr>partitional clustering</vt:lpstr>
      <vt:lpstr>keanggotaan data dalam kelompok</vt:lpstr>
      <vt:lpstr>K-Means</vt:lpstr>
      <vt:lpstr>Algoritma K-Means</vt:lpstr>
      <vt:lpstr>Studi kasus</vt:lpstr>
      <vt:lpstr>Studi kasus k-means</vt:lpstr>
      <vt:lpstr>Studi kasus k-means</vt:lpstr>
      <vt:lpstr>Langkah 3: Tabel hasil perhitungan jarak</vt:lpstr>
      <vt:lpstr>Langkah 3:</vt:lpstr>
      <vt:lpstr>Langkah 3: Menghitung BCV (Between Cluster Variation)</vt:lpstr>
      <vt:lpstr>Langkah 3: WCV (Within Cluster Variation)</vt:lpstr>
      <vt:lpstr>Langkah 3: WCV (Within Cluster Variation)</vt:lpstr>
      <vt:lpstr>Langkah 4:</vt:lpstr>
      <vt:lpstr>Iterasi Selanjutnya</vt:lpstr>
      <vt:lpstr>State of the art Clustering</vt:lpstr>
      <vt:lpstr>Latihan: Gunakan metode K-means untuk mengelompokkan mahasiswa berdasarkan tinggi &amp; berat badan: </vt:lpstr>
    </vt:vector>
  </TitlesOfParts>
  <Company>udin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Clustering</dc:title>
  <dc:creator>fik</dc:creator>
  <cp:lastModifiedBy>yogi</cp:lastModifiedBy>
  <cp:revision>173</cp:revision>
  <dcterms:created xsi:type="dcterms:W3CDTF">2014-12-15T00:45:37Z</dcterms:created>
  <dcterms:modified xsi:type="dcterms:W3CDTF">2015-05-25T12:44:05Z</dcterms:modified>
</cp:coreProperties>
</file>