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8" r:id="rId7"/>
    <p:sldId id="261" r:id="rId8"/>
    <p:sldId id="266" r:id="rId9"/>
    <p:sldId id="263" r:id="rId10"/>
    <p:sldId id="267" r:id="rId11"/>
    <p:sldId id="264" r:id="rId12"/>
    <p:sldId id="262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6" autoAdjust="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23CAF-FD25-4251-B9AE-38AF5C2B2969}" type="datetimeFigureOut">
              <a:rPr lang="id-ID" smtClean="0"/>
              <a:t>18/12/2019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0BDA-334F-4F4E-BFB6-8244C721B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41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Sanksi Pelanggaran (Pasal 45 ayat 1): </a:t>
            </a:r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 Orang yang memenuhi unsur sebagaimana dimaksud dalam Pasal 27 ayat (1), ayat (2),</a:t>
            </a:r>
          </a:p>
          <a:p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ayat (3), atau ayat (4) dipidana dengan pidana penjara paling lama 6 (enam) tahun dan/atau</a:t>
            </a:r>
          </a:p>
          <a:p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denda paling banyak Rp1.000.000.000,00 (satu miliar rupiah)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70BDA-334F-4F4E-BFB6-8244C721B19D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769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Sanksi Pelanggaran (Pasal 45 ayat 2):</a:t>
            </a:r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Setiap Orang yang memenuhi unsur sebagaimana dimaksud dalam Pasal 28 ayat (1) atau ayat (2)</a:t>
            </a:r>
          </a:p>
          <a:p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dipidana dengan pidana penjara paling lama 6 (enam) tahun dan/atau denda paling banyak</a:t>
            </a:r>
          </a:p>
          <a:p>
            <a:r>
              <a:rPr lang="id-ID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Rp1.000.000.000,00 (satu miliar rupiah).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70BDA-334F-4F4E-BFB6-8244C721B19D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987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6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7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4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8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1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53D8C-EF0D-4EEB-BBB9-CBD80C697686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03E4389-3D10-43D3-9726-B6BA8B816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kumonline.com/pusatdata/detail/27912/nprt/1011/uu-no-11-tahun-2008-informasi-dan-transaksi-elektroni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Cyber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id-ID" b="1" dirty="0"/>
              <a:t>Hukuman pada Pasal 28:</a:t>
            </a:r>
            <a:r>
              <a:rPr lang="id-ID" dirty="0"/>
              <a:t> Setiap Orang yang memenuhi unsur sebagaimana dimaksud dalam Pasal 28 ayat (1) atau ayat (2) dipidana dengan pidana penjara paling lama 6 (enam) tahun dan/atau denda paling banyak Rp1.000.000.000,00 (satu miliar rupiah).</a:t>
            </a:r>
          </a:p>
          <a:p>
            <a:r>
              <a:rPr lang="id-ID" b="1" dirty="0"/>
              <a:t>Hukuman pada Pasal 29: </a:t>
            </a:r>
            <a:r>
              <a:rPr lang="id-ID" dirty="0"/>
              <a:t>Setiap Orang yang memenuhi unsur sebagaimana dimaksud dalam Pasal 29 dipidana dengan pidana penjara paling lama 12 (dua belas) tahun dan/atau denda paling banyak Rp2.000.000.000,00 (dua miliar rupiah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435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Pengelompokan Tindak Pidana Cyber (UU 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976"/>
            <a:ext cx="8229600" cy="438302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/>
              <a:t>b</a:t>
            </a:r>
            <a:r>
              <a:rPr lang="en-US" dirty="0"/>
              <a:t>.  </a:t>
            </a:r>
            <a:r>
              <a:rPr lang="id-ID" dirty="0"/>
              <a:t>D</a:t>
            </a:r>
            <a:r>
              <a:rPr lang="en-US" dirty="0" err="1"/>
              <a:t>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illegal (</a:t>
            </a:r>
            <a:r>
              <a:rPr lang="en-US" b="1" dirty="0" err="1"/>
              <a:t>Pasal</a:t>
            </a:r>
            <a:r>
              <a:rPr lang="en-US" b="1" dirty="0"/>
              <a:t> 30 UU ITE</a:t>
            </a:r>
            <a:r>
              <a:rPr lang="en-US" dirty="0"/>
              <a:t>);</a:t>
            </a:r>
            <a:endParaRPr lang="id-ID" dirty="0"/>
          </a:p>
          <a:p>
            <a:pPr marL="514350" indent="-514350">
              <a:buNone/>
            </a:pPr>
            <a:r>
              <a:rPr lang="id-ID" dirty="0"/>
              <a:t>c. </a:t>
            </a:r>
            <a:r>
              <a:rPr lang="en-US" dirty="0"/>
              <a:t> </a:t>
            </a:r>
            <a:r>
              <a:rPr lang="id-ID" dirty="0"/>
              <a:t> I</a:t>
            </a:r>
            <a:r>
              <a:rPr lang="en-US" dirty="0" err="1"/>
              <a:t>ntersepsi</a:t>
            </a:r>
            <a:r>
              <a:rPr lang="en-US" dirty="0"/>
              <a:t> illegal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31 UU ITE</a:t>
            </a:r>
            <a:r>
              <a:rPr lang="en-US" dirty="0"/>
              <a:t>);</a:t>
            </a: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Pengelompokan Tindak Pidana Cyber (UU 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err="1"/>
              <a:t>Tindakpidana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(</a:t>
            </a:r>
            <a:r>
              <a:rPr lang="en-US" dirty="0" err="1"/>
              <a:t>interferensi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id-ID" dirty="0"/>
              <a:t>	a. 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(</a:t>
            </a:r>
            <a:r>
              <a:rPr lang="en-US" i="1" dirty="0"/>
              <a:t>data interference – </a:t>
            </a:r>
            <a:r>
              <a:rPr lang="en-US" b="1" dirty="0" err="1"/>
              <a:t>Pasal</a:t>
            </a:r>
            <a:r>
              <a:rPr lang="en-US" b="1" dirty="0"/>
              <a:t> 32 UU ITE</a:t>
            </a:r>
            <a:r>
              <a:rPr lang="en-US" dirty="0"/>
              <a:t>);</a:t>
            </a:r>
            <a:endParaRPr lang="id-ID" dirty="0"/>
          </a:p>
          <a:p>
            <a:pPr>
              <a:buNone/>
            </a:pPr>
            <a:r>
              <a:rPr lang="id-ID" dirty="0"/>
              <a:t>	</a:t>
            </a:r>
            <a:r>
              <a:rPr lang="en-US" dirty="0"/>
              <a:t>b. </a:t>
            </a:r>
            <a:r>
              <a:rPr lang="id-ID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(</a:t>
            </a:r>
            <a:r>
              <a:rPr lang="en-US" i="1" dirty="0"/>
              <a:t>system interference – </a:t>
            </a:r>
            <a:r>
              <a:rPr lang="en-US" b="1" dirty="0" err="1"/>
              <a:t>Pasal</a:t>
            </a:r>
            <a:r>
              <a:rPr lang="en-US" b="1" dirty="0"/>
              <a:t> 33 UU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Pengelompokan Tindak Pidana Cyber (UU 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r>
              <a:rPr lang="id-ID" dirty="0"/>
              <a:t>3. T</a:t>
            </a:r>
            <a:r>
              <a:rPr lang="en-US" dirty="0" err="1"/>
              <a:t>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dilarang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34 UU ITE</a:t>
            </a:r>
            <a:r>
              <a:rPr lang="en-US" dirty="0"/>
              <a:t>)</a:t>
            </a:r>
            <a:endParaRPr lang="id-ID" dirty="0"/>
          </a:p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r>
              <a:rPr lang="id-ID" dirty="0"/>
              <a:t>4.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pemalsuan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35 UU ITE</a:t>
            </a:r>
            <a:r>
              <a:rPr lang="en-US" dirty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609344"/>
          </a:xfrm>
        </p:spPr>
        <p:txBody>
          <a:bodyPr/>
          <a:lstStyle/>
          <a:p>
            <a:pPr algn="ctr"/>
            <a:r>
              <a:rPr lang="en-US" dirty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210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Cyber Crime</a:t>
            </a:r>
            <a:r>
              <a:rPr lang="en-US" b="1" dirty="0"/>
              <a:t> </a:t>
            </a:r>
            <a:r>
              <a:rPr lang="en-US" sz="2800" b="1" dirty="0" err="1"/>
              <a:t>SussanBrenner</a:t>
            </a:r>
            <a:r>
              <a:rPr lang="en-US" sz="2800" b="1" dirty="0"/>
              <a:t> </a:t>
            </a:r>
            <a:r>
              <a:rPr lang="en-US" sz="2800" dirty="0"/>
              <a:t>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target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, </a:t>
            </a:r>
          </a:p>
          <a:p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</a:p>
          <a:p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insidental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Law</a:t>
            </a:r>
            <a:r>
              <a:rPr lang="id-ID" dirty="0"/>
              <a:t> dalam arti luas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 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sarana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bantuan</a:t>
            </a:r>
            <a:r>
              <a:rPr lang="en-US" b="1" dirty="0"/>
              <a:t> 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endParaRPr lang="id-ID" dirty="0"/>
          </a:p>
          <a:p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id-ID" dirty="0"/>
              <a:t>Kitab Undang-undang Hukum Pidana </a:t>
            </a:r>
            <a:r>
              <a:rPr lang="en-US" dirty="0"/>
              <a:t>(“KUHP”)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pembunuhan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Law</a:t>
            </a:r>
            <a:r>
              <a:rPr lang="id-ID" dirty="0"/>
              <a:t> dalam arti luas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id-ID" dirty="0"/>
              <a:t> Undang-undang Nomer 3 Tahun 2011 tentang Transfer Dana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Cyber Law dalam arti sempit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D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,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b="1" dirty="0" err="1">
                <a:hlinkClick r:id="rId2"/>
              </a:rPr>
              <a:t>Undang-Undang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Nomor</a:t>
            </a:r>
            <a:r>
              <a:rPr lang="en-US" b="1" dirty="0">
                <a:hlinkClick r:id="rId2"/>
              </a:rPr>
              <a:t> 11 </a:t>
            </a:r>
            <a:r>
              <a:rPr lang="en-US" b="1" dirty="0" err="1">
                <a:hlinkClick r:id="rId2"/>
              </a:rPr>
              <a:t>Tahun</a:t>
            </a:r>
            <a:r>
              <a:rPr lang="en-US" b="1" dirty="0">
                <a:hlinkClick r:id="rId2"/>
              </a:rPr>
              <a:t> 2008 </a:t>
            </a:r>
            <a:r>
              <a:rPr lang="en-US" b="1" dirty="0" err="1">
                <a:hlinkClick r:id="rId2"/>
              </a:rPr>
              <a:t>tentang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Informasi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dan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Transaksi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Elektronik</a:t>
            </a:r>
            <a:r>
              <a:rPr lang="en-US" dirty="0"/>
              <a:t> (“</a:t>
            </a:r>
            <a:r>
              <a:rPr lang="en-US" b="1" dirty="0"/>
              <a:t>UU ITE”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  <a:p>
            <a:r>
              <a:rPr lang="id-ID" dirty="0"/>
              <a:t>UU ITE juga memberikan definisi mengenai cybercrimes, melalui beberapa pengelompokkan yang mengacu pada </a:t>
            </a:r>
            <a:r>
              <a:rPr lang="id-ID" i="1" dirty="0"/>
              <a:t>Convention on Cybercrimes</a:t>
            </a:r>
            <a:r>
              <a:rPr lang="id-ID" dirty="0"/>
              <a:t> (Sitompul, 2012), meliputi: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cyberlaw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0408"/>
            <a:ext cx="7772400" cy="4050792"/>
          </a:xfrm>
        </p:spPr>
        <p:txBody>
          <a:bodyPr>
            <a:noAutofit/>
          </a:bodyPr>
          <a:lstStyle/>
          <a:p>
            <a:r>
              <a:rPr lang="id-ID" sz="1600" b="1" dirty="0"/>
              <a:t>• Subjective territoriality</a:t>
            </a:r>
            <a:r>
              <a:rPr lang="id-ID" sz="1600" dirty="0"/>
              <a:t>, yang menekankan bahwa keberlakuan hukum ditentukan berdasarkan tempat perbuatan dilakukan dan penyelesaian tindak pidananya dilakukan di negara lain.</a:t>
            </a:r>
            <a:br>
              <a:rPr lang="id-ID" sz="1600" dirty="0"/>
            </a:br>
            <a:br>
              <a:rPr lang="id-ID" sz="1600" dirty="0"/>
            </a:br>
            <a:r>
              <a:rPr lang="id-ID" sz="1600" b="1" dirty="0"/>
              <a:t>• Objective territoriality</a:t>
            </a:r>
            <a:r>
              <a:rPr lang="id-ID" sz="1600" dirty="0"/>
              <a:t>, yang menyatakan bahwa hukum yang berlaku adalah hukum dimana akibat utama perbuatan itu terjadi dan memberikan dampak yang sangat merugikan bagi negara yang bersangkutan.</a:t>
            </a:r>
            <a:br>
              <a:rPr lang="id-ID" sz="1600" dirty="0"/>
            </a:br>
            <a:br>
              <a:rPr lang="id-ID" sz="1600" dirty="0"/>
            </a:br>
            <a:r>
              <a:rPr lang="id-ID" sz="1600" b="1" dirty="0"/>
              <a:t>• </a:t>
            </a:r>
            <a:r>
              <a:rPr lang="en-US" sz="1600" b="1" dirty="0"/>
              <a:t>N</a:t>
            </a:r>
            <a:r>
              <a:rPr lang="id-ID" sz="1600" b="1" dirty="0"/>
              <a:t>ationality</a:t>
            </a:r>
            <a:r>
              <a:rPr lang="id-ID" sz="1600" dirty="0"/>
              <a:t> yang menentukan bahwa negara mempunyai jurisdiksi untuk menentukan hukum berdasarkan kewarganegaraan pelaku.</a:t>
            </a:r>
            <a:br>
              <a:rPr lang="id-ID" sz="1600" dirty="0"/>
            </a:br>
            <a:br>
              <a:rPr lang="id-ID" sz="1600" dirty="0"/>
            </a:br>
            <a:r>
              <a:rPr lang="id-ID" sz="1600" b="1" dirty="0"/>
              <a:t>• </a:t>
            </a:r>
            <a:r>
              <a:rPr lang="en-US" sz="1600" b="1" dirty="0"/>
              <a:t>P</a:t>
            </a:r>
            <a:r>
              <a:rPr lang="id-ID" sz="1600" b="1" dirty="0"/>
              <a:t>assive nationality</a:t>
            </a:r>
            <a:r>
              <a:rPr lang="id-ID" sz="1600" dirty="0"/>
              <a:t> yang menekankan jurisdiksi berdasarkan kewarganegaraan korban.</a:t>
            </a:r>
            <a:br>
              <a:rPr lang="id-ID" sz="1600" dirty="0"/>
            </a:br>
            <a:br>
              <a:rPr lang="id-ID" sz="1600" dirty="0"/>
            </a:br>
            <a:r>
              <a:rPr lang="id-ID" sz="1600" b="1" dirty="0"/>
              <a:t>• </a:t>
            </a:r>
            <a:r>
              <a:rPr lang="en-US" sz="1600" b="1" dirty="0"/>
              <a:t>P</a:t>
            </a:r>
            <a:r>
              <a:rPr lang="id-ID" sz="1600" b="1" dirty="0"/>
              <a:t>rotective principle</a:t>
            </a:r>
            <a:r>
              <a:rPr lang="id-ID" sz="1600" dirty="0"/>
              <a:t> yang menyatakan berlakunya hukum didasarkan atas keinginan negara untuk melindungi kepentingan negara dari kejahatan yang dilakukan di luar wilayahnya, yang umumnya digunakan apabila korban adalah negara atau pemerintah,</a:t>
            </a:r>
            <a:br>
              <a:rPr lang="id-ID" sz="1600" dirty="0"/>
            </a:br>
            <a:br>
              <a:rPr lang="id-ID" sz="1600" dirty="0"/>
            </a:br>
            <a:r>
              <a:rPr lang="id-ID" sz="1600" b="1" dirty="0"/>
              <a:t>• Universality</a:t>
            </a:r>
            <a:r>
              <a:rPr lang="id-ID" sz="1600" dirty="0"/>
              <a:t>. Asas ini selayaknya memperoleh perhatian khusus terkait dengan penanganan hukum kasus-kasus cyber. Asas ini disebut juga sebagai “universal interest jurisdiction”. </a:t>
            </a:r>
          </a:p>
        </p:txBody>
      </p:sp>
    </p:spTree>
    <p:extLst>
      <p:ext uri="{BB962C8B-B14F-4D97-AF65-F5344CB8AC3E}">
        <p14:creationId xmlns:p14="http://schemas.microsoft.com/office/powerpoint/2010/main" val="220827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Pengelompokan Tindak Pidana Cyber (UU 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976"/>
            <a:ext cx="8229600" cy="438302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/>
              <a:t>1.</a:t>
            </a:r>
            <a:r>
              <a:rPr lang="id-ID" u="sng" dirty="0"/>
              <a:t> </a:t>
            </a:r>
            <a:r>
              <a:rPr lang="en-US" u="sng" dirty="0" err="1"/>
              <a:t>Tindak</a:t>
            </a:r>
            <a:r>
              <a:rPr lang="en-US" u="sng" dirty="0"/>
              <a:t> </a:t>
            </a:r>
            <a:r>
              <a:rPr lang="en-US" u="sng" dirty="0" err="1"/>
              <a:t>pidana</a:t>
            </a:r>
            <a:r>
              <a:rPr lang="en-US" u="sng" dirty="0"/>
              <a:t> yang </a:t>
            </a:r>
            <a:r>
              <a:rPr lang="en-US" u="sng" dirty="0" err="1"/>
              <a:t>berhubungan</a:t>
            </a:r>
            <a:r>
              <a:rPr lang="en-US" u="sng" dirty="0"/>
              <a:t> </a:t>
            </a:r>
            <a:r>
              <a:rPr lang="en-US" u="sng" dirty="0" err="1"/>
              <a:t>dengan</a:t>
            </a:r>
            <a:r>
              <a:rPr lang="en-US" u="sng" dirty="0"/>
              <a:t> </a:t>
            </a:r>
            <a:r>
              <a:rPr lang="en-US" u="sng" dirty="0" err="1"/>
              <a:t>aktivitas</a:t>
            </a:r>
            <a:r>
              <a:rPr lang="en-US" u="sng" dirty="0"/>
              <a:t> illegal</a:t>
            </a:r>
            <a:endParaRPr lang="id-ID" u="sng" dirty="0"/>
          </a:p>
          <a:p>
            <a:pPr>
              <a:buNone/>
            </a:pPr>
            <a:r>
              <a:rPr lang="id-ID" dirty="0"/>
              <a:t>	a.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, </a:t>
            </a:r>
            <a:r>
              <a:rPr lang="en-US" dirty="0" err="1"/>
              <a:t>transmisi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 err="1"/>
              <a:t>diaksesnya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illegal,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id-ID" dirty="0"/>
              <a:t>K</a:t>
            </a:r>
            <a:r>
              <a:rPr lang="en-US" dirty="0" err="1"/>
              <a:t>esusilaan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27 </a:t>
            </a:r>
            <a:r>
              <a:rPr lang="en-US" b="1" dirty="0" err="1"/>
              <a:t>ayat</a:t>
            </a:r>
            <a:r>
              <a:rPr lang="en-US" b="1" dirty="0"/>
              <a:t> [1] UU ITE</a:t>
            </a:r>
            <a:r>
              <a:rPr lang="en-US" dirty="0"/>
              <a:t>);</a:t>
            </a:r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erjudian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27 </a:t>
            </a:r>
            <a:r>
              <a:rPr lang="en-US" b="1" dirty="0" err="1"/>
              <a:t>ayat</a:t>
            </a:r>
            <a:r>
              <a:rPr lang="en-US" b="1" dirty="0"/>
              <a:t> [2] UU ITE</a:t>
            </a:r>
            <a:r>
              <a:rPr lang="en-US" dirty="0"/>
              <a:t>);</a:t>
            </a:r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enghinaan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27 </a:t>
            </a:r>
            <a:r>
              <a:rPr lang="en-US" b="1" dirty="0" err="1"/>
              <a:t>ayat</a:t>
            </a:r>
            <a:r>
              <a:rPr lang="en-US" b="1" dirty="0"/>
              <a:t> [3] UU ITE</a:t>
            </a:r>
            <a:r>
              <a:rPr lang="en-US" dirty="0"/>
              <a:t>);</a:t>
            </a:r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emerasan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pengancaman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27 </a:t>
            </a:r>
            <a:r>
              <a:rPr lang="en-US" b="1" dirty="0" err="1"/>
              <a:t>ayat</a:t>
            </a:r>
            <a:r>
              <a:rPr lang="en-US" b="1" dirty="0"/>
              <a:t> [4] UU ITE</a:t>
            </a:r>
            <a:r>
              <a:rPr lang="en-US" dirty="0"/>
              <a:t>);</a:t>
            </a: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Sanksi Pelanggaran (Pasal 45 ayat 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Hukuman Pasal 27 Ayat 1,2,3,4: </a:t>
            </a:r>
            <a:r>
              <a:rPr lang="id-ID" dirty="0"/>
              <a:t>Setiap Orang yang memenuhi unsur sebagaimana dimaksud dalam Pasal 27 ayat (1), ayat (2), ayat (3), atau ayat (4) dipidana dengan pidana penjara paling lama 6 (enam) tahun dan/atau denda paling banyak Rp1.000.000.000,00 (satu miliar rupiah)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978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Pengelompokan Tindak Pidana Cyber (UU 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/>
              <a:t>a.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, </a:t>
            </a:r>
            <a:r>
              <a:rPr lang="en-US" dirty="0" err="1"/>
              <a:t>transmisi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 err="1"/>
              <a:t>diaksesnya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illegal</a:t>
            </a:r>
            <a:r>
              <a:rPr lang="id-ID" dirty="0"/>
              <a:t> (lanjut)</a:t>
            </a:r>
          </a:p>
          <a:p>
            <a:pPr lvl="1"/>
            <a:r>
              <a:rPr lang="id-ID" dirty="0"/>
              <a:t>B</a:t>
            </a:r>
            <a:r>
              <a:rPr lang="en-US" dirty="0" err="1"/>
              <a:t>erita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 yang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(</a:t>
            </a:r>
            <a:r>
              <a:rPr lang="en-US" b="1" dirty="0" err="1"/>
              <a:t>Pasal</a:t>
            </a:r>
            <a:r>
              <a:rPr lang="en-US" b="1" dirty="0"/>
              <a:t> 28 </a:t>
            </a:r>
            <a:r>
              <a:rPr lang="en-US" b="1" dirty="0" err="1"/>
              <a:t>ayat</a:t>
            </a:r>
            <a:r>
              <a:rPr lang="en-US" b="1" dirty="0"/>
              <a:t> [1] UU ITE</a:t>
            </a:r>
            <a:r>
              <a:rPr lang="en-US" dirty="0"/>
              <a:t>);</a:t>
            </a:r>
            <a:endParaRPr lang="id-ID" dirty="0"/>
          </a:p>
          <a:p>
            <a:pPr lvl="1"/>
            <a:r>
              <a:rPr lang="id-ID" dirty="0"/>
              <a:t>M</a:t>
            </a:r>
            <a:r>
              <a:rPr lang="en-US" dirty="0" err="1"/>
              <a:t>enimbulkan</a:t>
            </a:r>
            <a:r>
              <a:rPr lang="en-US" dirty="0"/>
              <a:t> rasa </a:t>
            </a:r>
            <a:r>
              <a:rPr lang="en-US" dirty="0" err="1"/>
              <a:t>kebencian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SARA (</a:t>
            </a:r>
            <a:r>
              <a:rPr lang="en-US" b="1" dirty="0" err="1"/>
              <a:t>Pasal</a:t>
            </a:r>
            <a:r>
              <a:rPr lang="en-US" b="1" dirty="0"/>
              <a:t> 28 </a:t>
            </a:r>
            <a:r>
              <a:rPr lang="en-US" b="1" dirty="0" err="1"/>
              <a:t>ayat</a:t>
            </a:r>
            <a:r>
              <a:rPr lang="en-US" b="1" dirty="0"/>
              <a:t> [2] UU ITE</a:t>
            </a:r>
            <a:r>
              <a:rPr lang="en-US" dirty="0"/>
              <a:t>);</a:t>
            </a:r>
            <a:endParaRPr lang="id-ID" dirty="0"/>
          </a:p>
          <a:p>
            <a:pPr lvl="1"/>
            <a:r>
              <a:rPr lang="id-ID" dirty="0"/>
              <a:t>Me</a:t>
            </a:r>
            <a:r>
              <a:rPr lang="en-US" dirty="0" err="1"/>
              <a:t>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menakut-nakuti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 (</a:t>
            </a:r>
            <a:r>
              <a:rPr lang="en-US" b="1" dirty="0" err="1"/>
              <a:t>Pasal</a:t>
            </a:r>
            <a:r>
              <a:rPr lang="en-US" b="1" dirty="0"/>
              <a:t> 29 UU ITE</a:t>
            </a:r>
            <a:r>
              <a:rPr lang="en-US" dirty="0"/>
              <a:t>);</a:t>
            </a: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115</TotalTime>
  <Words>891</Words>
  <Application>Microsoft Office PowerPoint</Application>
  <PresentationFormat>On-screen Show (4:3)</PresentationFormat>
  <Paragraphs>53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Rockwell</vt:lpstr>
      <vt:lpstr>Rockwell Condensed</vt:lpstr>
      <vt:lpstr>Wingdings</vt:lpstr>
      <vt:lpstr>Wood Type</vt:lpstr>
      <vt:lpstr>Cyber Law</vt:lpstr>
      <vt:lpstr>Cyber Crime SussanBrenner (2011)</vt:lpstr>
      <vt:lpstr>Cyber Law dalam arti luas</vt:lpstr>
      <vt:lpstr>Cyber Law dalam arti luas</vt:lpstr>
      <vt:lpstr>Cyber Law dalam arti sempit</vt:lpstr>
      <vt:lpstr>Asas-asas cyberlaw</vt:lpstr>
      <vt:lpstr>Pengelompokan Tindak Pidana Cyber (UU ITE)</vt:lpstr>
      <vt:lpstr>Sanksi Pelanggaran (Pasal 45 ayat 1)</vt:lpstr>
      <vt:lpstr>Pengelompokan Tindak Pidana Cyber (UU ITE)</vt:lpstr>
      <vt:lpstr>PowerPoint Presentation</vt:lpstr>
      <vt:lpstr>Pengelompokan Tindak Pidana Cyber (UU ITE)</vt:lpstr>
      <vt:lpstr>Pengelompokan Tindak Pidana Cyber (UU ITE)</vt:lpstr>
      <vt:lpstr>Pengelompokan Tindak Pidana Cyber (UU ITE)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Law</dc:title>
  <dc:creator>Asus</dc:creator>
  <cp:lastModifiedBy>Rama</cp:lastModifiedBy>
  <cp:revision>14</cp:revision>
  <dcterms:created xsi:type="dcterms:W3CDTF">2013-04-17T23:41:08Z</dcterms:created>
  <dcterms:modified xsi:type="dcterms:W3CDTF">2019-12-18T11:28:22Z</dcterms:modified>
</cp:coreProperties>
</file>