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3" r:id="rId3"/>
    <p:sldId id="265" r:id="rId4"/>
    <p:sldId id="268" r:id="rId5"/>
    <p:sldId id="267" r:id="rId6"/>
    <p:sldId id="257" r:id="rId7"/>
    <p:sldId id="259" r:id="rId8"/>
    <p:sldId id="261" r:id="rId9"/>
    <p:sldId id="272" r:id="rId10"/>
    <p:sldId id="274" r:id="rId11"/>
    <p:sldId id="278" r:id="rId12"/>
    <p:sldId id="276" r:id="rId13"/>
    <p:sldId id="279" r:id="rId14"/>
    <p:sldId id="281" r:id="rId15"/>
    <p:sldId id="283"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DA629-C516-4A3E-AAE3-77EC06D8D685}" type="datetimeFigureOut">
              <a:rPr lang="id-ID" smtClean="0"/>
              <a:t>03/10/2016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E1F60-4A1D-4710-9A37-5831478F61DF}" type="slidenum">
              <a:rPr lang="id-ID" smtClean="0"/>
              <a:t>‹#›</a:t>
            </a:fld>
            <a:endParaRPr lang="id-ID"/>
          </a:p>
        </p:txBody>
      </p:sp>
    </p:spTree>
    <p:extLst>
      <p:ext uri="{BB962C8B-B14F-4D97-AF65-F5344CB8AC3E}">
        <p14:creationId xmlns:p14="http://schemas.microsoft.com/office/powerpoint/2010/main" val="104632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4D4E1F60-4A1D-4710-9A37-5831478F61DF}" type="slidenum">
              <a:rPr lang="id-ID" smtClean="0"/>
              <a:t>5</a:t>
            </a:fld>
            <a:endParaRPr lang="id-ID"/>
          </a:p>
        </p:txBody>
      </p:sp>
    </p:spTree>
    <p:extLst>
      <p:ext uri="{BB962C8B-B14F-4D97-AF65-F5344CB8AC3E}">
        <p14:creationId xmlns:p14="http://schemas.microsoft.com/office/powerpoint/2010/main" val="143437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E5C993E-0EDA-4948-8632-91BB86D2A25E}" type="datetimeFigureOut">
              <a:rPr lang="id-ID" smtClean="0"/>
              <a:t>03/10/2016</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8B9ABC6-F29D-47F4-82A9-19729EA8B2D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C993E-0EDA-4948-8632-91BB86D2A25E}" type="datetimeFigureOut">
              <a:rPr lang="id-ID" smtClean="0"/>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C993E-0EDA-4948-8632-91BB86D2A25E}" type="datetimeFigureOut">
              <a:rPr lang="id-ID" smtClean="0"/>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C993E-0EDA-4948-8632-91BB86D2A25E}" type="datetimeFigureOut">
              <a:rPr lang="id-ID" smtClean="0"/>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5C993E-0EDA-4948-8632-91BB86D2A25E}" type="datetimeFigureOut">
              <a:rPr lang="id-ID" smtClean="0"/>
              <a:t>03/10/2016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5C993E-0EDA-4948-8632-91BB86D2A25E}" type="datetimeFigureOut">
              <a:rPr lang="id-ID" smtClean="0"/>
              <a:t>03/10/2016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E5C993E-0EDA-4948-8632-91BB86D2A25E}" type="datetimeFigureOut">
              <a:rPr lang="id-ID" smtClean="0"/>
              <a:t>03/10/2016</a:t>
            </a:fld>
            <a:endParaRPr lang="id-ID"/>
          </a:p>
        </p:txBody>
      </p:sp>
      <p:sp>
        <p:nvSpPr>
          <p:cNvPr id="27" name="Slide Number Placeholder 26"/>
          <p:cNvSpPr>
            <a:spLocks noGrp="1"/>
          </p:cNvSpPr>
          <p:nvPr>
            <p:ph type="sldNum" sz="quarter" idx="11"/>
          </p:nvPr>
        </p:nvSpPr>
        <p:spPr/>
        <p:txBody>
          <a:bodyPr rtlCol="0"/>
          <a:lstStyle/>
          <a:p>
            <a:fld id="{78B9ABC6-F29D-47F4-82A9-19729EA8B2D7}"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E5C993E-0EDA-4948-8632-91BB86D2A25E}" type="datetimeFigureOut">
              <a:rPr lang="id-ID" smtClean="0"/>
              <a:t>03/10/2016</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78B9ABC6-F29D-47F4-82A9-19729EA8B2D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C993E-0EDA-4948-8632-91BB86D2A25E}" type="datetimeFigureOut">
              <a:rPr lang="id-ID" smtClean="0"/>
              <a:t>03/10/2016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5C993E-0EDA-4948-8632-91BB86D2A25E}" type="datetimeFigureOut">
              <a:rPr lang="id-ID" smtClean="0"/>
              <a:t>03/10/2016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5C993E-0EDA-4948-8632-91BB86D2A25E}" type="datetimeFigureOut">
              <a:rPr lang="id-ID" smtClean="0"/>
              <a:t>03/10/2016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9ABC6-F29D-47F4-82A9-19729EA8B2D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E5C993E-0EDA-4948-8632-91BB86D2A25E}" type="datetimeFigureOut">
              <a:rPr lang="id-ID" smtClean="0"/>
              <a:t>03/10/2016</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8B9ABC6-F29D-47F4-82A9-19729EA8B2D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84785"/>
            <a:ext cx="8458200" cy="2387128"/>
          </a:xfrm>
        </p:spPr>
        <p:txBody>
          <a:bodyPr>
            <a:normAutofit/>
          </a:bodyPr>
          <a:lstStyle/>
          <a:p>
            <a:pPr algn="ctr"/>
            <a:r>
              <a:rPr lang="id-ID" sz="5400" b="1" dirty="0" smtClean="0"/>
              <a:t>DOKUMENTASI KLINIS dan REKAM KESEHATAN</a:t>
            </a:r>
            <a:endParaRPr lang="id-ID" sz="5400" b="1" dirty="0"/>
          </a:p>
        </p:txBody>
      </p:sp>
      <p:sp>
        <p:nvSpPr>
          <p:cNvPr id="3" name="Subtitle 2"/>
          <p:cNvSpPr>
            <a:spLocks noGrp="1"/>
          </p:cNvSpPr>
          <p:nvPr>
            <p:ph type="subTitle" idx="1"/>
          </p:nvPr>
        </p:nvSpPr>
        <p:spPr>
          <a:xfrm>
            <a:off x="457200" y="3899938"/>
            <a:ext cx="8003232" cy="1752600"/>
          </a:xfrm>
        </p:spPr>
        <p:txBody>
          <a:bodyPr>
            <a:noAutofit/>
          </a:bodyPr>
          <a:lstStyle/>
          <a:p>
            <a:pPr algn="r"/>
            <a:r>
              <a:rPr lang="id-ID" sz="3600" b="1" dirty="0" smtClean="0">
                <a:solidFill>
                  <a:schemeClr val="tx2"/>
                </a:solidFill>
              </a:rPr>
              <a:t>Materi 3</a:t>
            </a:r>
          </a:p>
          <a:p>
            <a:pPr algn="r"/>
            <a:r>
              <a:rPr lang="id-ID" sz="3600" b="1" dirty="0" smtClean="0">
                <a:solidFill>
                  <a:schemeClr val="tx2"/>
                </a:solidFill>
              </a:rPr>
              <a:t>Audit Data Medis</a:t>
            </a:r>
          </a:p>
          <a:p>
            <a:pPr algn="r"/>
            <a:r>
              <a:rPr lang="id-ID" sz="3600" b="1" dirty="0" smtClean="0">
                <a:solidFill>
                  <a:schemeClr val="tx2"/>
                </a:solidFill>
              </a:rPr>
              <a:t>Smt 7 – MIK - Kesmas</a:t>
            </a:r>
            <a:endParaRPr lang="id-ID" sz="3600" b="1" dirty="0">
              <a:solidFill>
                <a:schemeClr val="tx2"/>
              </a:solidFill>
            </a:endParaRPr>
          </a:p>
        </p:txBody>
      </p:sp>
    </p:spTree>
    <p:extLst>
      <p:ext uri="{BB962C8B-B14F-4D97-AF65-F5344CB8AC3E}">
        <p14:creationId xmlns:p14="http://schemas.microsoft.com/office/powerpoint/2010/main" val="1476062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PERTUKARAN INFORMASI KESEHATAN </a:t>
            </a:r>
            <a:endParaRPr lang="id-ID" sz="4400" b="1" dirty="0"/>
          </a:p>
        </p:txBody>
      </p:sp>
      <p:sp>
        <p:nvSpPr>
          <p:cNvPr id="3" name="Content Placeholder 2"/>
          <p:cNvSpPr>
            <a:spLocks noGrp="1"/>
          </p:cNvSpPr>
          <p:nvPr>
            <p:ph idx="1"/>
          </p:nvPr>
        </p:nvSpPr>
        <p:spPr>
          <a:xfrm>
            <a:off x="457200" y="1628800"/>
            <a:ext cx="8229600" cy="4945736"/>
          </a:xfrm>
        </p:spPr>
        <p:txBody>
          <a:bodyPr>
            <a:normAutofit lnSpcReduction="10000"/>
          </a:bodyPr>
          <a:lstStyle/>
          <a:p>
            <a:r>
              <a:rPr lang="id-ID" sz="3200" dirty="0" smtClean="0"/>
              <a:t>Tujuan utama untuk pertukaran informasi pasien :</a:t>
            </a:r>
          </a:p>
          <a:p>
            <a:pPr marL="722313" indent="-627063">
              <a:buNone/>
              <a:tabLst>
                <a:tab pos="354013" algn="l"/>
                <a:tab pos="722313" algn="l"/>
              </a:tabLst>
            </a:pPr>
            <a:r>
              <a:rPr lang="id-ID" sz="3200" dirty="0"/>
              <a:t>	</a:t>
            </a:r>
            <a:r>
              <a:rPr lang="id-ID" sz="3200" dirty="0" smtClean="0"/>
              <a:t>1. memperbaiki pelayanan kesehatan secara cepat, aman, pertukaran informasi kesehatan yang terpercaya dari para penggunanya</a:t>
            </a:r>
          </a:p>
          <a:p>
            <a:pPr marL="722313" indent="-627063">
              <a:buNone/>
              <a:tabLst>
                <a:tab pos="354013" algn="l"/>
                <a:tab pos="722313" algn="l"/>
              </a:tabLst>
            </a:pPr>
            <a:r>
              <a:rPr lang="id-ID" sz="3200" dirty="0"/>
              <a:t>	</a:t>
            </a:r>
            <a:r>
              <a:rPr lang="id-ID" sz="3200" dirty="0" smtClean="0"/>
              <a:t>2. memudahkan penyedia pelayanan kesehatan dan pasien untuk membuat keputusan segera berdasarkan informasi kesehatan pasien</a:t>
            </a:r>
          </a:p>
          <a:p>
            <a:pPr marL="95250" indent="0">
              <a:buNone/>
              <a:tabLst>
                <a:tab pos="354013" algn="l"/>
                <a:tab pos="722313" algn="l"/>
              </a:tabLst>
            </a:pPr>
            <a:endParaRPr lang="id-ID" sz="3200" dirty="0" smtClean="0"/>
          </a:p>
          <a:p>
            <a:endParaRPr lang="id-ID" sz="3200" dirty="0"/>
          </a:p>
        </p:txBody>
      </p:sp>
    </p:spTree>
    <p:extLst>
      <p:ext uri="{BB962C8B-B14F-4D97-AF65-F5344CB8AC3E}">
        <p14:creationId xmlns:p14="http://schemas.microsoft.com/office/powerpoint/2010/main" val="294758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PERTUKARAN INFORMASI KESEHATAN </a:t>
            </a:r>
            <a:endParaRPr lang="id-ID" sz="4400" b="1" dirty="0"/>
          </a:p>
        </p:txBody>
      </p:sp>
      <p:sp>
        <p:nvSpPr>
          <p:cNvPr id="3" name="Content Placeholder 2"/>
          <p:cNvSpPr>
            <a:spLocks noGrp="1"/>
          </p:cNvSpPr>
          <p:nvPr>
            <p:ph idx="1"/>
          </p:nvPr>
        </p:nvSpPr>
        <p:spPr>
          <a:xfrm>
            <a:off x="251520" y="1628800"/>
            <a:ext cx="8568952" cy="4945736"/>
          </a:xfrm>
        </p:spPr>
        <p:txBody>
          <a:bodyPr>
            <a:normAutofit fontScale="85000" lnSpcReduction="10000"/>
          </a:bodyPr>
          <a:lstStyle/>
          <a:p>
            <a:r>
              <a:rPr lang="id-ID" sz="3200" dirty="0" smtClean="0"/>
              <a:t>Tujuan utama untuk pertukaran informasi pasien :</a:t>
            </a:r>
          </a:p>
          <a:p>
            <a:pPr marL="722313" indent="-627063">
              <a:buNone/>
              <a:tabLst>
                <a:tab pos="354013" algn="l"/>
                <a:tab pos="722313" algn="l"/>
              </a:tabLst>
            </a:pPr>
            <a:r>
              <a:rPr lang="id-ID" sz="3200" dirty="0"/>
              <a:t>	</a:t>
            </a:r>
            <a:r>
              <a:rPr lang="id-ID" sz="3200" dirty="0" smtClean="0"/>
              <a:t>3. menyediakan peringatan dan pengingat tentang perawatan pasien</a:t>
            </a:r>
          </a:p>
          <a:p>
            <a:pPr marL="722313" indent="-627063">
              <a:buNone/>
              <a:tabLst>
                <a:tab pos="354013" algn="l"/>
                <a:tab pos="722313" algn="l"/>
              </a:tabLst>
            </a:pPr>
            <a:r>
              <a:rPr lang="id-ID" sz="3200" dirty="0"/>
              <a:t>	</a:t>
            </a:r>
            <a:r>
              <a:rPr lang="id-ID" sz="3200" dirty="0" smtClean="0"/>
              <a:t>4. mengurangi malpraktek</a:t>
            </a:r>
          </a:p>
          <a:p>
            <a:pPr marL="722313" indent="-627063">
              <a:buNone/>
              <a:tabLst>
                <a:tab pos="354013" algn="l"/>
                <a:tab pos="722313" algn="l"/>
              </a:tabLst>
            </a:pPr>
            <a:r>
              <a:rPr lang="id-ID" sz="3200" dirty="0"/>
              <a:t>	</a:t>
            </a:r>
            <a:r>
              <a:rPr lang="id-ID" sz="3200" dirty="0" smtClean="0"/>
              <a:t>5. mencegah kesalahan pengobatan</a:t>
            </a:r>
          </a:p>
          <a:p>
            <a:pPr marL="722313" indent="-627063">
              <a:buNone/>
              <a:tabLst>
                <a:tab pos="354013" algn="l"/>
                <a:tab pos="722313" algn="l"/>
              </a:tabLst>
            </a:pPr>
            <a:r>
              <a:rPr lang="id-ID" sz="3200" dirty="0"/>
              <a:t>	</a:t>
            </a:r>
            <a:r>
              <a:rPr lang="id-ID" sz="3200" dirty="0" smtClean="0"/>
              <a:t>6. memperkuat partisipasi pasien di pelayanan kesehatan  dan dapat mengelola penyakit kronisnya</a:t>
            </a:r>
          </a:p>
          <a:p>
            <a:pPr marL="722313" indent="-627063">
              <a:buNone/>
              <a:tabLst>
                <a:tab pos="354013" algn="l"/>
                <a:tab pos="722313" algn="l"/>
              </a:tabLst>
            </a:pPr>
            <a:r>
              <a:rPr lang="id-ID" sz="3200" dirty="0"/>
              <a:t>	</a:t>
            </a:r>
            <a:r>
              <a:rPr lang="id-ID" sz="3200" dirty="0" smtClean="0"/>
              <a:t>7. memebrikan kesempatan bagi pasien, asuransi, dan penyedia pelayanan kesehatan untuk menilai mutu pelayanannya dan mmembuat pilihan informasi dimana dan kapan akan diberikan</a:t>
            </a:r>
          </a:p>
          <a:p>
            <a:pPr marL="95250" indent="0">
              <a:buNone/>
              <a:tabLst>
                <a:tab pos="354013" algn="l"/>
                <a:tab pos="722313" algn="l"/>
              </a:tabLst>
            </a:pPr>
            <a:endParaRPr lang="id-ID" sz="3200" dirty="0" smtClean="0"/>
          </a:p>
          <a:p>
            <a:endParaRPr lang="id-ID" sz="3200" dirty="0"/>
          </a:p>
        </p:txBody>
      </p:sp>
    </p:spTree>
    <p:extLst>
      <p:ext uri="{BB962C8B-B14F-4D97-AF65-F5344CB8AC3E}">
        <p14:creationId xmlns:p14="http://schemas.microsoft.com/office/powerpoint/2010/main" val="125830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TUJUAN DAN NILAI DARI DOKUMENTASI</a:t>
            </a:r>
            <a:endParaRPr lang="id-ID" sz="4400" b="1" dirty="0"/>
          </a:p>
        </p:txBody>
      </p:sp>
      <p:sp>
        <p:nvSpPr>
          <p:cNvPr id="3" name="Content Placeholder 2"/>
          <p:cNvSpPr>
            <a:spLocks noGrp="1"/>
          </p:cNvSpPr>
          <p:nvPr>
            <p:ph idx="1"/>
          </p:nvPr>
        </p:nvSpPr>
        <p:spPr>
          <a:xfrm>
            <a:off x="251520" y="1628800"/>
            <a:ext cx="8568952" cy="4945736"/>
          </a:xfrm>
        </p:spPr>
        <p:txBody>
          <a:bodyPr>
            <a:normAutofit/>
          </a:bodyPr>
          <a:lstStyle/>
          <a:p>
            <a:r>
              <a:rPr lang="id-ID" sz="3200" dirty="0" smtClean="0"/>
              <a:t>Rekam kesehatan = penyedia pelayanan kesehatan menggunakannya untuk mengumpulkan dan menyimpan dokumentasi klinis yang dibuat untuk pasien secara individu</a:t>
            </a:r>
          </a:p>
          <a:p>
            <a:pPr marL="95250" indent="0">
              <a:buNone/>
              <a:tabLst>
                <a:tab pos="354013" algn="l"/>
                <a:tab pos="722313" algn="l"/>
              </a:tabLst>
            </a:pPr>
            <a:endParaRPr lang="id-ID" sz="3200" dirty="0" smtClean="0"/>
          </a:p>
          <a:p>
            <a:endParaRPr lang="id-ID" sz="3200" dirty="0"/>
          </a:p>
        </p:txBody>
      </p:sp>
    </p:spTree>
    <p:extLst>
      <p:ext uri="{BB962C8B-B14F-4D97-AF65-F5344CB8AC3E}">
        <p14:creationId xmlns:p14="http://schemas.microsoft.com/office/powerpoint/2010/main" val="161858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TUJUAN DAN NILAI DARI DOKUMENTASI</a:t>
            </a:r>
            <a:endParaRPr lang="id-ID" sz="4400" b="1" dirty="0"/>
          </a:p>
        </p:txBody>
      </p:sp>
      <p:sp>
        <p:nvSpPr>
          <p:cNvPr id="3" name="Content Placeholder 2"/>
          <p:cNvSpPr>
            <a:spLocks noGrp="1"/>
          </p:cNvSpPr>
          <p:nvPr>
            <p:ph idx="1"/>
          </p:nvPr>
        </p:nvSpPr>
        <p:spPr>
          <a:xfrm>
            <a:off x="251520" y="1628800"/>
            <a:ext cx="8568952" cy="4945736"/>
          </a:xfrm>
        </p:spPr>
        <p:txBody>
          <a:bodyPr>
            <a:normAutofit lnSpcReduction="10000"/>
          </a:bodyPr>
          <a:lstStyle/>
          <a:p>
            <a:r>
              <a:rPr lang="id-ID" sz="3200" dirty="0" smtClean="0"/>
              <a:t>Beberapa tujuan dari rekam kesehatan :</a:t>
            </a:r>
          </a:p>
          <a:p>
            <a:pPr marL="722313" indent="-612775">
              <a:buNone/>
              <a:tabLst>
                <a:tab pos="354013" algn="l"/>
                <a:tab pos="722313" algn="l"/>
              </a:tabLst>
            </a:pPr>
            <a:r>
              <a:rPr lang="id-ID" sz="3200" dirty="0" smtClean="0"/>
              <a:t>	1. Memastikan kelanjutan dari perawatan pasien dari penyedia pelayanan kesehatan dan perawatan jangka panjang</a:t>
            </a:r>
          </a:p>
          <a:p>
            <a:pPr marL="722313" indent="-612775">
              <a:buNone/>
              <a:tabLst>
                <a:tab pos="354013" algn="l"/>
                <a:tab pos="722313" algn="l"/>
              </a:tabLst>
            </a:pPr>
            <a:r>
              <a:rPr lang="id-ID" sz="3200" dirty="0"/>
              <a:t>	</a:t>
            </a:r>
            <a:r>
              <a:rPr lang="id-ID" sz="3200" dirty="0" smtClean="0"/>
              <a:t>2. Menyediakan untuk menilai hasil, kualitas dan penilaian dari pelayanan kesehatan</a:t>
            </a:r>
          </a:p>
          <a:p>
            <a:pPr marL="722313" indent="-612775">
              <a:buNone/>
              <a:tabLst>
                <a:tab pos="354013" algn="l"/>
                <a:tab pos="722313" algn="l"/>
              </a:tabLst>
            </a:pPr>
            <a:r>
              <a:rPr lang="id-ID" sz="3200" dirty="0"/>
              <a:t>	</a:t>
            </a:r>
            <a:r>
              <a:rPr lang="id-ID" sz="3200" dirty="0" smtClean="0"/>
              <a:t>3. menyediakan dokumen untuk keperluan  klaim reimbursment dan keperluan medis lainnya</a:t>
            </a:r>
          </a:p>
          <a:p>
            <a:endParaRPr lang="id-ID" sz="3200" dirty="0"/>
          </a:p>
        </p:txBody>
      </p:sp>
    </p:spTree>
    <p:extLst>
      <p:ext uri="{BB962C8B-B14F-4D97-AF65-F5344CB8AC3E}">
        <p14:creationId xmlns:p14="http://schemas.microsoft.com/office/powerpoint/2010/main" val="247993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TUJUAN DAN NILAI DARI DOKUMENTASI</a:t>
            </a:r>
            <a:endParaRPr lang="id-ID" sz="4400" b="1" dirty="0"/>
          </a:p>
        </p:txBody>
      </p:sp>
      <p:sp>
        <p:nvSpPr>
          <p:cNvPr id="3" name="Content Placeholder 2"/>
          <p:cNvSpPr>
            <a:spLocks noGrp="1"/>
          </p:cNvSpPr>
          <p:nvPr>
            <p:ph idx="1"/>
          </p:nvPr>
        </p:nvSpPr>
        <p:spPr>
          <a:xfrm>
            <a:off x="251520" y="1628800"/>
            <a:ext cx="8568952" cy="4945736"/>
          </a:xfrm>
        </p:spPr>
        <p:txBody>
          <a:bodyPr>
            <a:normAutofit fontScale="92500" lnSpcReduction="20000"/>
          </a:bodyPr>
          <a:lstStyle/>
          <a:p>
            <a:r>
              <a:rPr lang="id-ID" sz="3200" dirty="0" smtClean="0"/>
              <a:t>Beberapa tujuan dari rekam kesehatan :</a:t>
            </a:r>
          </a:p>
          <a:p>
            <a:pPr marL="722313" indent="-612775">
              <a:buNone/>
              <a:tabLst>
                <a:tab pos="354013" algn="l"/>
                <a:tab pos="722313" algn="l"/>
              </a:tabLst>
            </a:pPr>
            <a:r>
              <a:rPr lang="id-ID" sz="3200" dirty="0" smtClean="0"/>
              <a:t>	4. Melindungi dari sisi hukum bagi pasien, pemberi perawatan, dan organisasi pelayanan kesehatan</a:t>
            </a:r>
          </a:p>
          <a:p>
            <a:pPr marL="722313" indent="-612775">
              <a:buNone/>
              <a:tabLst>
                <a:tab pos="354013" algn="l"/>
                <a:tab pos="722313" algn="l"/>
              </a:tabLst>
            </a:pPr>
            <a:r>
              <a:rPr lang="id-ID" sz="3200" dirty="0"/>
              <a:t>	</a:t>
            </a:r>
            <a:r>
              <a:rPr lang="id-ID" sz="3200" dirty="0" smtClean="0"/>
              <a:t>5. Menyediakan data klinis untuk penelitian</a:t>
            </a:r>
          </a:p>
          <a:p>
            <a:pPr marL="722313" indent="-612775">
              <a:buNone/>
              <a:tabLst>
                <a:tab pos="354013" algn="l"/>
                <a:tab pos="722313" algn="l"/>
              </a:tabLst>
            </a:pPr>
            <a:r>
              <a:rPr lang="id-ID" sz="3200" dirty="0"/>
              <a:t>	</a:t>
            </a:r>
            <a:r>
              <a:rPr lang="id-ID" sz="3200" dirty="0" smtClean="0"/>
              <a:t>6. Mendukung bidang pendidikan profesi medis dan pendidikan kesehatan</a:t>
            </a:r>
          </a:p>
          <a:p>
            <a:pPr marL="722313" indent="-612775">
              <a:buNone/>
              <a:tabLst>
                <a:tab pos="354013" algn="l"/>
                <a:tab pos="722313" algn="l"/>
              </a:tabLst>
            </a:pPr>
            <a:r>
              <a:rPr lang="id-ID" sz="3200" dirty="0"/>
              <a:t>	</a:t>
            </a:r>
            <a:r>
              <a:rPr lang="id-ID" sz="3200" dirty="0" smtClean="0"/>
              <a:t>7. mendukung manajemen operasional dari organisasi pelayanan kesehatan</a:t>
            </a:r>
          </a:p>
          <a:p>
            <a:pPr marL="722313" indent="-612775">
              <a:buNone/>
              <a:tabLst>
                <a:tab pos="354013" algn="l"/>
                <a:tab pos="722313" algn="l"/>
              </a:tabLst>
            </a:pPr>
            <a:r>
              <a:rPr lang="id-ID" sz="3200" dirty="0"/>
              <a:t>	</a:t>
            </a:r>
            <a:r>
              <a:rPr lang="id-ID" sz="3200" dirty="0" smtClean="0"/>
              <a:t>8. Menyediakan data pelayanan kesehatan untuk perencanaan kesehatan masyarakat dan membuat kebijakan kesehatan</a:t>
            </a:r>
          </a:p>
          <a:p>
            <a:endParaRPr lang="id-ID" sz="3200" dirty="0"/>
          </a:p>
        </p:txBody>
      </p:sp>
    </p:spTree>
    <p:extLst>
      <p:ext uri="{BB962C8B-B14F-4D97-AF65-F5344CB8AC3E}">
        <p14:creationId xmlns:p14="http://schemas.microsoft.com/office/powerpoint/2010/main" val="899525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Pemilik Rekam Kesehatan</a:t>
            </a:r>
            <a:endParaRPr lang="id-ID" sz="4400" b="1" dirty="0"/>
          </a:p>
        </p:txBody>
      </p:sp>
      <p:sp>
        <p:nvSpPr>
          <p:cNvPr id="3" name="Content Placeholder 2"/>
          <p:cNvSpPr>
            <a:spLocks noGrp="1"/>
          </p:cNvSpPr>
          <p:nvPr>
            <p:ph idx="1"/>
          </p:nvPr>
        </p:nvSpPr>
        <p:spPr>
          <a:xfrm>
            <a:off x="251520" y="1628800"/>
            <a:ext cx="8568952" cy="4945736"/>
          </a:xfrm>
        </p:spPr>
        <p:txBody>
          <a:bodyPr>
            <a:normAutofit lnSpcReduction="10000"/>
          </a:bodyPr>
          <a:lstStyle/>
          <a:p>
            <a:r>
              <a:rPr lang="id-ID" sz="3200" dirty="0" smtClean="0"/>
              <a:t>Rekam kesehatan dan dokumentasi klinis pasien merupakan milik dari rumah sakit atau penyedia pelayanan kesehatan yang telah membuatnya, walaupun isi dari dokumentasi merupakan informasi klinis seorang pasien.</a:t>
            </a:r>
          </a:p>
          <a:p>
            <a:r>
              <a:rPr lang="id-ID" sz="3200" dirty="0" smtClean="0"/>
              <a:t>Untuk memastikan keabsahan dan berartinya rekam medis maka perlu dijaga dan diawasi oleh penyedia pelayanan kesehatan</a:t>
            </a:r>
            <a:endParaRPr lang="id-ID" sz="3200" dirty="0"/>
          </a:p>
        </p:txBody>
      </p:sp>
    </p:spTree>
    <p:extLst>
      <p:ext uri="{BB962C8B-B14F-4D97-AF65-F5344CB8AC3E}">
        <p14:creationId xmlns:p14="http://schemas.microsoft.com/office/powerpoint/2010/main" val="1063346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lnSpcReduction="10000"/>
          </a:bodyPr>
          <a:lstStyle/>
          <a:p>
            <a:r>
              <a:rPr lang="id-ID" sz="3200" dirty="0" smtClean="0"/>
              <a:t>Kategori pelayanan kesehatan :</a:t>
            </a:r>
          </a:p>
          <a:p>
            <a:pPr marL="722313" indent="-612775">
              <a:buNone/>
              <a:tabLst>
                <a:tab pos="354013" algn="l"/>
                <a:tab pos="722313" algn="l"/>
              </a:tabLst>
            </a:pPr>
            <a:r>
              <a:rPr lang="id-ID" sz="3200" dirty="0"/>
              <a:t>	</a:t>
            </a:r>
            <a:r>
              <a:rPr lang="id-ID" sz="3200" dirty="0" smtClean="0"/>
              <a:t>1. Rawat jalan : pencegahan, penegakan diagnosis, terapi bagi pasien yang disediakan oleh grup praktisi kesehatan,  klinik swasta, UKBM, rumah sakit</a:t>
            </a:r>
          </a:p>
          <a:p>
            <a:pPr marL="722313" indent="-612775">
              <a:buNone/>
              <a:tabLst>
                <a:tab pos="354013" algn="l"/>
                <a:tab pos="722313" algn="l"/>
              </a:tabLst>
            </a:pPr>
            <a:r>
              <a:rPr lang="id-ID" sz="3200" dirty="0"/>
              <a:t>	</a:t>
            </a:r>
            <a:r>
              <a:rPr lang="id-ID" sz="3200" dirty="0" smtClean="0"/>
              <a:t>2. Kesehatan jiwa : menyediakan pelayanan kesehatan jiwa, seperti depresi, gangguan jiwa, dan sejenisnya, yang berbentuk rawat jalan maupun rawat inap</a:t>
            </a:r>
            <a:endParaRPr lang="id-ID" sz="3200" dirty="0"/>
          </a:p>
        </p:txBody>
      </p:sp>
    </p:spTree>
    <p:extLst>
      <p:ext uri="{BB962C8B-B14F-4D97-AF65-F5344CB8AC3E}">
        <p14:creationId xmlns:p14="http://schemas.microsoft.com/office/powerpoint/2010/main" val="841480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fontScale="92500" lnSpcReduction="20000"/>
          </a:bodyPr>
          <a:lstStyle/>
          <a:p>
            <a:r>
              <a:rPr lang="id-ID" sz="3200" dirty="0" smtClean="0"/>
              <a:t>Kategori pelayanan kesehatan :</a:t>
            </a:r>
          </a:p>
          <a:p>
            <a:pPr marL="722313" indent="-612775">
              <a:buNone/>
              <a:tabLst>
                <a:tab pos="354013" algn="l"/>
                <a:tab pos="722313" algn="l"/>
              </a:tabLst>
            </a:pPr>
            <a:r>
              <a:rPr lang="id-ID" sz="3200" dirty="0"/>
              <a:t>	</a:t>
            </a:r>
            <a:r>
              <a:rPr lang="id-ID" sz="3200" dirty="0" smtClean="0"/>
              <a:t>3. Unit Gawat Darurat : pelayanan terhadap pasien gawat darurat dan segera ditangani untuk penyelamatan hidupnya, tersedia transportasi untuk merujuk</a:t>
            </a:r>
          </a:p>
          <a:p>
            <a:pPr marL="722313" indent="-612775">
              <a:buNone/>
              <a:tabLst>
                <a:tab pos="354013" algn="l"/>
                <a:tab pos="722313" algn="l"/>
              </a:tabLst>
            </a:pPr>
            <a:r>
              <a:rPr lang="id-ID" sz="3200" dirty="0"/>
              <a:t>	</a:t>
            </a:r>
            <a:r>
              <a:rPr lang="id-ID" sz="3200" dirty="0" smtClean="0"/>
              <a:t>4. Pelayanan kesehatan di rumah : perawatan medis dan atau perorangan yang merawat individu maupun keluarga di tempat tinggal masing-masing dengan tujuan untuk meningkatkan, merawat, atau memulihkan kondisi pasien agar tidak menjadi parah </a:t>
            </a:r>
            <a:endParaRPr lang="id-ID" sz="3200" dirty="0"/>
          </a:p>
        </p:txBody>
      </p:sp>
    </p:spTree>
    <p:extLst>
      <p:ext uri="{BB962C8B-B14F-4D97-AF65-F5344CB8AC3E}">
        <p14:creationId xmlns:p14="http://schemas.microsoft.com/office/powerpoint/2010/main" val="318954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a:bodyPr>
          <a:lstStyle/>
          <a:p>
            <a:r>
              <a:rPr lang="id-ID" sz="3200" dirty="0" smtClean="0"/>
              <a:t>Kategori pelayanan kesehatan :</a:t>
            </a:r>
          </a:p>
          <a:p>
            <a:pPr marL="722313" indent="-612775">
              <a:buNone/>
              <a:tabLst>
                <a:tab pos="354013" algn="l"/>
                <a:tab pos="722313" algn="l"/>
              </a:tabLst>
            </a:pPr>
            <a:r>
              <a:rPr lang="id-ID" sz="3200" dirty="0"/>
              <a:t>	</a:t>
            </a:r>
            <a:r>
              <a:rPr lang="id-ID" sz="3200" dirty="0" smtClean="0"/>
              <a:t>5. Perawatan rumah sakit : perawatan medis  yang disediakan untuk individu untuk keselamatan jiwanya selama 6 bulan atau kurang yang menerima standar perawatan medis untuk kesembuhan penyakitnya, dapat disediakan di rumahnya atau fasilitas pelayanan kesehatan lainnya</a:t>
            </a:r>
            <a:endParaRPr lang="id-ID" sz="3200" dirty="0"/>
          </a:p>
        </p:txBody>
      </p:sp>
    </p:spTree>
    <p:extLst>
      <p:ext uri="{BB962C8B-B14F-4D97-AF65-F5344CB8AC3E}">
        <p14:creationId xmlns:p14="http://schemas.microsoft.com/office/powerpoint/2010/main" val="1148468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lnSpcReduction="10000"/>
          </a:bodyPr>
          <a:lstStyle/>
          <a:p>
            <a:r>
              <a:rPr lang="id-ID" sz="3200" dirty="0" smtClean="0"/>
              <a:t>Kategori pelayanan kesehatan :</a:t>
            </a:r>
          </a:p>
          <a:p>
            <a:pPr marL="722313" indent="-612775">
              <a:buNone/>
              <a:tabLst>
                <a:tab pos="354013" algn="l"/>
                <a:tab pos="722313" algn="l"/>
              </a:tabLst>
            </a:pPr>
            <a:r>
              <a:rPr lang="id-ID" sz="3200" dirty="0"/>
              <a:t>	</a:t>
            </a:r>
            <a:r>
              <a:rPr lang="id-ID" sz="3200" dirty="0" smtClean="0"/>
              <a:t>6. Rawat inap : pelayanan medis dan atau perawatan perorangan yang menyediakan  perawatan bagi pasien akut maupun kronis untuk menyembuhkan serta memulihkan kondisinya</a:t>
            </a:r>
          </a:p>
          <a:p>
            <a:pPr marL="722313" indent="-612775">
              <a:buNone/>
              <a:tabLst>
                <a:tab pos="354013" algn="l"/>
                <a:tab pos="722313" algn="l"/>
              </a:tabLst>
            </a:pPr>
            <a:r>
              <a:rPr lang="id-ID" sz="3200" dirty="0"/>
              <a:t>	</a:t>
            </a:r>
            <a:r>
              <a:rPr lang="id-ID" sz="3200" dirty="0" smtClean="0"/>
              <a:t>7. Perawatan rehabilitasi : menyediakan pelayanan terapi medis bagi pasien berbagai kondisi (wicara, fisik)</a:t>
            </a:r>
            <a:endParaRPr lang="id-ID" sz="3200" dirty="0"/>
          </a:p>
        </p:txBody>
      </p:sp>
    </p:spTree>
    <p:extLst>
      <p:ext uri="{BB962C8B-B14F-4D97-AF65-F5344CB8AC3E}">
        <p14:creationId xmlns:p14="http://schemas.microsoft.com/office/powerpoint/2010/main" val="3722328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a:bodyPr>
          <a:lstStyle/>
          <a:p>
            <a:r>
              <a:rPr lang="id-ID" sz="3200" dirty="0" smtClean="0"/>
              <a:t>Bentuk pelayanan kesehatan yang baik, menurut akreditasi serta standar yang ditetapkan memerlukan pencatatan atau rekam medis pasien secara individu </a:t>
            </a:r>
          </a:p>
          <a:p>
            <a:r>
              <a:rPr lang="id-ID" sz="3200" dirty="0" smtClean="0"/>
              <a:t>Organisasi pelayanan kesehatan membutuhkan suatu aturan dan standar akreditasi ketika mengumpulkan data dan menyimpan informasi kesehatan, untuk memastikan perawatan medis pasien </a:t>
            </a:r>
            <a:endParaRPr lang="id-ID" sz="3200" dirty="0"/>
          </a:p>
        </p:txBody>
      </p:sp>
    </p:spTree>
    <p:extLst>
      <p:ext uri="{BB962C8B-B14F-4D97-AF65-F5344CB8AC3E}">
        <p14:creationId xmlns:p14="http://schemas.microsoft.com/office/powerpoint/2010/main" val="2916321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PENDAHULUAN </a:t>
            </a:r>
            <a:endParaRPr lang="id-ID" sz="4400" b="1" dirty="0"/>
          </a:p>
        </p:txBody>
      </p:sp>
      <p:sp>
        <p:nvSpPr>
          <p:cNvPr id="3" name="Content Placeholder 2"/>
          <p:cNvSpPr>
            <a:spLocks noGrp="1"/>
          </p:cNvSpPr>
          <p:nvPr>
            <p:ph idx="1"/>
          </p:nvPr>
        </p:nvSpPr>
        <p:spPr>
          <a:xfrm>
            <a:off x="457200" y="1628800"/>
            <a:ext cx="8229600" cy="4945736"/>
          </a:xfrm>
        </p:spPr>
        <p:txBody>
          <a:bodyPr>
            <a:normAutofit fontScale="92500"/>
          </a:bodyPr>
          <a:lstStyle/>
          <a:p>
            <a:r>
              <a:rPr lang="id-ID" sz="3200" dirty="0" smtClean="0"/>
              <a:t>Setiap organisasi pelayanan kesehatan harus dapat menentukan parameter dari rekam kesehatan yang legal, sesuai perhitungan dari pelayanan kesehatan, dan perundang-undangan, baik dalam bentuk </a:t>
            </a:r>
            <a:r>
              <a:rPr lang="id-ID" sz="3200" i="1" dirty="0" smtClean="0"/>
              <a:t>paper-based </a:t>
            </a:r>
            <a:r>
              <a:rPr lang="id-ID" sz="3200" dirty="0" smtClean="0"/>
              <a:t>maupun</a:t>
            </a:r>
            <a:r>
              <a:rPr lang="id-ID" sz="3200" i="1" dirty="0" smtClean="0"/>
              <a:t> electronic-health record</a:t>
            </a:r>
          </a:p>
          <a:p>
            <a:r>
              <a:rPr lang="id-ID" sz="3200" dirty="0" smtClean="0"/>
              <a:t>Adanya perkembangan teknologi informasi di pelayanan kesehatan mempengaruhi tentang penggunaan rekam kesehatan saat ini, beupa EHR</a:t>
            </a:r>
          </a:p>
          <a:p>
            <a:endParaRPr lang="id-ID" sz="3200" dirty="0"/>
          </a:p>
        </p:txBody>
      </p:sp>
    </p:spTree>
    <p:extLst>
      <p:ext uri="{BB962C8B-B14F-4D97-AF65-F5344CB8AC3E}">
        <p14:creationId xmlns:p14="http://schemas.microsoft.com/office/powerpoint/2010/main" val="385535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a:bodyPr>
          <a:lstStyle/>
          <a:p>
            <a:pPr algn="ctr"/>
            <a:r>
              <a:rPr lang="id-ID" sz="4400" b="1" dirty="0" smtClean="0"/>
              <a:t>REKAM KESEHATAN INDIVIDU</a:t>
            </a:r>
            <a:endParaRPr lang="id-ID" sz="4400" b="1" dirty="0"/>
          </a:p>
        </p:txBody>
      </p:sp>
      <p:sp>
        <p:nvSpPr>
          <p:cNvPr id="3" name="Content Placeholder 2"/>
          <p:cNvSpPr>
            <a:spLocks noGrp="1"/>
          </p:cNvSpPr>
          <p:nvPr>
            <p:ph idx="1"/>
          </p:nvPr>
        </p:nvSpPr>
        <p:spPr>
          <a:xfrm>
            <a:off x="457200" y="1628800"/>
            <a:ext cx="8229600" cy="4945736"/>
          </a:xfrm>
        </p:spPr>
        <p:txBody>
          <a:bodyPr>
            <a:normAutofit/>
          </a:bodyPr>
          <a:lstStyle/>
          <a:p>
            <a:r>
              <a:rPr lang="id-ID" sz="3200" b="1" dirty="0" smtClean="0"/>
              <a:t>Rekam kesehatan individu (PHR) </a:t>
            </a:r>
            <a:r>
              <a:rPr lang="id-ID" sz="3200" dirty="0" smtClean="0"/>
              <a:t>= benuk elektronik, mudah tersedia, sumber informasi kesehatan yang dibutuhkan individu untuk menentukan keputusan terhadap kesehatannya. </a:t>
            </a:r>
          </a:p>
          <a:p>
            <a:r>
              <a:rPr lang="id-ID" sz="3200" dirty="0" smtClean="0"/>
              <a:t>Individu atau pasien memiliki dan mengatur informasi kesehatannya dari pelayanan kesehatan</a:t>
            </a:r>
          </a:p>
          <a:p>
            <a:endParaRPr lang="id-ID" sz="3200" dirty="0"/>
          </a:p>
        </p:txBody>
      </p:sp>
    </p:spTree>
    <p:extLst>
      <p:ext uri="{BB962C8B-B14F-4D97-AF65-F5344CB8AC3E}">
        <p14:creationId xmlns:p14="http://schemas.microsoft.com/office/powerpoint/2010/main" val="138818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66800"/>
          </a:xfrm>
        </p:spPr>
        <p:txBody>
          <a:bodyPr>
            <a:normAutofit fontScale="90000"/>
          </a:bodyPr>
          <a:lstStyle/>
          <a:p>
            <a:pPr algn="ctr"/>
            <a:r>
              <a:rPr lang="id-ID" sz="4400" b="1" dirty="0" smtClean="0"/>
              <a:t>PERTUKARAN INFORMASI KESEHATAN </a:t>
            </a:r>
            <a:endParaRPr lang="id-ID" sz="4400" b="1" dirty="0"/>
          </a:p>
        </p:txBody>
      </p:sp>
      <p:sp>
        <p:nvSpPr>
          <p:cNvPr id="3" name="Content Placeholder 2"/>
          <p:cNvSpPr>
            <a:spLocks noGrp="1"/>
          </p:cNvSpPr>
          <p:nvPr>
            <p:ph idx="1"/>
          </p:nvPr>
        </p:nvSpPr>
        <p:spPr>
          <a:xfrm>
            <a:off x="457200" y="1628800"/>
            <a:ext cx="8229600" cy="4945736"/>
          </a:xfrm>
        </p:spPr>
        <p:txBody>
          <a:bodyPr>
            <a:normAutofit fontScale="92500"/>
          </a:bodyPr>
          <a:lstStyle/>
          <a:p>
            <a:r>
              <a:rPr lang="id-ID" sz="3200" dirty="0" smtClean="0"/>
              <a:t>Pemegang kebijakan pelayanan kesehatan memberikan perhatian untuk mendukung pertukaran informasi kesehatan karena dapat terbukti teknologi informasi kesehatan dapat memperbaiki kualitas pelayanan dan keselamatan pasien dengan mengurangi kesalahan dan kejadian yang tidak penting. </a:t>
            </a:r>
          </a:p>
          <a:p>
            <a:r>
              <a:rPr lang="id-ID" sz="3200" dirty="0" smtClean="0"/>
              <a:t>Pertukaran informasi kesehatan saat ini terkenal dengan nama Organisasi informasi kesehatan regional (RHIOs) </a:t>
            </a:r>
          </a:p>
          <a:p>
            <a:endParaRPr lang="id-ID" sz="3200" dirty="0"/>
          </a:p>
        </p:txBody>
      </p:sp>
    </p:spTree>
    <p:extLst>
      <p:ext uri="{BB962C8B-B14F-4D97-AF65-F5344CB8AC3E}">
        <p14:creationId xmlns:p14="http://schemas.microsoft.com/office/powerpoint/2010/main" val="2330633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467</TotalTime>
  <Words>332</Words>
  <Application>Microsoft Office PowerPoint</Application>
  <PresentationFormat>On-screen Show (4:3)</PresentationFormat>
  <Paragraphs>60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DOKUMENTASI KLINIS dan REKAM KESEHATAN</vt:lpstr>
      <vt:lpstr>PENDAHULUAN </vt:lpstr>
      <vt:lpstr>PENDAHULUAN </vt:lpstr>
      <vt:lpstr>PENDAHULUAN </vt:lpstr>
      <vt:lpstr>PENDAHULUAN </vt:lpstr>
      <vt:lpstr>PENDAHULUAN </vt:lpstr>
      <vt:lpstr>PENDAHULUAN </vt:lpstr>
      <vt:lpstr>REKAM KESEHATAN INDIVIDU</vt:lpstr>
      <vt:lpstr>PERTUKARAN INFORMASI KESEHATAN </vt:lpstr>
      <vt:lpstr>PERTUKARAN INFORMASI KESEHATAN </vt:lpstr>
      <vt:lpstr>PERTUKARAN INFORMASI KESEHATAN </vt:lpstr>
      <vt:lpstr>TUJUAN DAN NILAI DARI DOKUMENTASI</vt:lpstr>
      <vt:lpstr>TUJUAN DAN NILAI DARI DOKUMENTASI</vt:lpstr>
      <vt:lpstr>TUJUAN DAN NILAI DARI DOKUMENTASI</vt:lpstr>
      <vt:lpstr>Pemilik Rekam Kesehatan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DOKUMENTASI KLINIS DI PELAYANAN KESEHATAN</dc:title>
  <dc:creator>sony</dc:creator>
  <cp:lastModifiedBy>sony</cp:lastModifiedBy>
  <cp:revision>13</cp:revision>
  <dcterms:created xsi:type="dcterms:W3CDTF">2016-09-27T19:42:56Z</dcterms:created>
  <dcterms:modified xsi:type="dcterms:W3CDTF">2016-10-03T06:25:09Z</dcterms:modified>
</cp:coreProperties>
</file>