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90" r:id="rId6"/>
    <p:sldId id="31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0" r:id="rId25"/>
    <p:sldId id="308" r:id="rId26"/>
    <p:sldId id="30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553"/>
    <a:srgbClr val="01AF8E"/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60" autoAdjust="0"/>
  </p:normalViewPr>
  <p:slideViewPr>
    <p:cSldViewPr snapToGrid="0">
      <p:cViewPr varScale="1">
        <p:scale>
          <a:sx n="59" d="100"/>
          <a:sy n="59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DFC5-18D6-4B28-931A-3805073FC378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A807-F8C6-412A-A7AD-CF8F4F39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>
                <a:solidFill>
                  <a:schemeClr val="bg1"/>
                </a:solidFill>
              </a:rPr>
              <a:t>Analogi</a:t>
            </a:r>
            <a:r>
              <a:rPr lang="en-US" dirty="0" smtClean="0">
                <a:solidFill>
                  <a:schemeClr val="bg1"/>
                </a:solidFill>
              </a:rPr>
              <a:t>: Kita </a:t>
            </a:r>
            <a:r>
              <a:rPr lang="en-US" dirty="0" err="1" smtClean="0">
                <a:solidFill>
                  <a:schemeClr val="bg1"/>
                </a:solidFill>
              </a:rPr>
              <a:t>memakan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bakso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mangkok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piring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Tentulah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mangkok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pakai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piring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bisa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tapi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mungkin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akan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tumpah</a:t>
            </a:r>
            <a:r>
              <a:rPr lang="en-US" baseline="0" dirty="0" smtClean="0">
                <a:solidFill>
                  <a:schemeClr val="bg1"/>
                </a:solidFill>
              </a:rPr>
              <a:t>, </a:t>
            </a:r>
            <a:r>
              <a:rPr lang="en-US" baseline="0" dirty="0" err="1" smtClean="0">
                <a:solidFill>
                  <a:schemeClr val="bg1"/>
                </a:solidFill>
              </a:rPr>
              <a:t>atau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bahkan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tidak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bisa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menggunakan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piring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sama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sekali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Mangkok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tipe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Bakso</a:t>
            </a:r>
            <a:r>
              <a:rPr lang="en-US" baseline="0" dirty="0" smtClean="0">
                <a:solidFill>
                  <a:schemeClr val="bg1"/>
                </a:solidFill>
              </a:rPr>
              <a:t> = variable</a:t>
            </a:r>
          </a:p>
          <a:p>
            <a:pPr lvl="1"/>
            <a:r>
              <a:rPr lang="en-US" baseline="0" dirty="0" err="1" smtClean="0">
                <a:solidFill>
                  <a:schemeClr val="bg1"/>
                </a:solidFill>
              </a:rPr>
              <a:t>Komplit</a:t>
            </a:r>
            <a:r>
              <a:rPr lang="en-US" baseline="0" dirty="0" smtClean="0">
                <a:solidFill>
                  <a:schemeClr val="bg1"/>
                </a:solidFill>
              </a:rPr>
              <a:t> = </a:t>
            </a:r>
            <a:r>
              <a:rPr lang="en-US" baseline="0" dirty="0" err="1" smtClean="0">
                <a:solidFill>
                  <a:schemeClr val="bg1"/>
                </a:solidFill>
              </a:rPr>
              <a:t>nilai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A807-F8C6-412A-A7AD-CF8F4F39B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7201-7153-4DCC-A7F4-52F030078F43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B0FF-34FB-40A8-B044-F5CFF423E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sw2509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C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568" y="825087"/>
            <a:ext cx="9830873" cy="2387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Pemrograman</a:t>
            </a:r>
            <a:endParaRPr lang="en-US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004" y="3355142"/>
            <a:ext cx="9144000" cy="75102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Tipe</a:t>
            </a: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&amp; </a:t>
            </a:r>
            <a:r>
              <a:rPr lang="en-US" sz="32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Notasi</a:t>
            </a:r>
            <a:r>
              <a:rPr lang="en-US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Algoritmik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1" y="443297"/>
            <a:ext cx="1450874" cy="140381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060264" y="4850842"/>
            <a:ext cx="9371625" cy="1240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Anisa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Sri 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Winarsih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M. CS</a:t>
            </a:r>
            <a:endParaRPr 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nurulanisasw@dsn.dinus.ac.id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 085 888 720 535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Sertakan</a:t>
            </a:r>
            <a:r>
              <a:rPr lang="en-US" dirty="0">
                <a:solidFill>
                  <a:schemeClr val="bg1"/>
                </a:solidFill>
              </a:rPr>
              <a:t> NAMA,NIM,&amp; KELAS)</a:t>
            </a:r>
          </a:p>
          <a:p>
            <a:pPr algn="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616" y="2136071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7616" y="4164895"/>
            <a:ext cx="8822029" cy="837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Operator Integer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36824" r="14485" b="25169"/>
          <a:stretch/>
        </p:blipFill>
        <p:spPr bwMode="auto">
          <a:xfrm>
            <a:off x="1039122" y="1831222"/>
            <a:ext cx="7908437" cy="27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7847" y="1586753"/>
            <a:ext cx="8431306" cy="494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Numerik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- Real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74" y="1744036"/>
            <a:ext cx="7920875" cy="46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3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Operator Real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 t="35304" r="14147" b="17905"/>
          <a:stretch/>
        </p:blipFill>
        <p:spPr bwMode="auto">
          <a:xfrm>
            <a:off x="816429" y="1825625"/>
            <a:ext cx="862930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1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Karakter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(Char)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Tipe data Char digunakan  untuk karakter.  Masing-masing karakter menempati memori sebesar 1 </a:t>
            </a:r>
            <a:r>
              <a:rPr lang="id-ID" sz="32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byte.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Satu </a:t>
            </a:r>
            <a:r>
              <a:rPr lang="id-ID" sz="32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byte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terdiri dari 8 </a:t>
            </a:r>
            <a:r>
              <a:rPr lang="id-ID" sz="32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bit.</a:t>
            </a:r>
          </a:p>
          <a:p>
            <a:pPr marL="365760" lvl="0" indent="-2895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Karakter terdiri dari :</a:t>
            </a:r>
          </a:p>
          <a:p>
            <a:pPr marL="640080" lvl="1" indent="-2463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id-ID" sz="28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Abjad (A – Z)</a:t>
            </a:r>
          </a:p>
          <a:p>
            <a:pPr marL="640080" lvl="1" indent="-2463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id-ID" sz="28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Karakter khusus (!,@,&lt;,&gt;,#,dll)</a:t>
            </a:r>
          </a:p>
          <a:p>
            <a:pPr marL="640080" lvl="1" indent="-2463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id-ID" sz="2800" i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Angka (0 – 9)</a:t>
            </a:r>
          </a:p>
        </p:txBody>
      </p:sp>
    </p:spTree>
    <p:extLst>
      <p:ext uri="{BB962C8B-B14F-4D97-AF65-F5344CB8AC3E}">
        <p14:creationId xmlns:p14="http://schemas.microsoft.com/office/powerpoint/2010/main" val="224597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Boolean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Merupakan tipe data logika, yang berisi dua kemungkinan nilai:</a:t>
            </a:r>
          </a:p>
          <a:p>
            <a:pPr marL="640080" lvl="1" indent="-2463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id-ID" sz="28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TRUE (benar)</a:t>
            </a:r>
          </a:p>
          <a:p>
            <a:pPr marL="640080" lvl="1" indent="-24638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id-ID" sz="28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FALSE (salah)</a:t>
            </a:r>
          </a:p>
        </p:txBody>
      </p:sp>
    </p:spTree>
    <p:extLst>
      <p:ext uri="{BB962C8B-B14F-4D97-AF65-F5344CB8AC3E}">
        <p14:creationId xmlns:p14="http://schemas.microsoft.com/office/powerpoint/2010/main" val="77242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Bahasa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Berikut adalah tipe data yang sering digunakan dalam bahasa c.</a:t>
            </a:r>
            <a:endParaRPr lang="id-ID" sz="28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37" y="3067903"/>
            <a:ext cx="6768750" cy="29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sym typeface="Cabin"/>
              </a:rPr>
              <a:t>Variabel adalah suatu simbol dalam program yang berfungsi untuk mewakili suatu nilai/menyimpan nilai tertentu yang sifatnya dinamis.</a:t>
            </a:r>
          </a:p>
        </p:txBody>
      </p:sp>
      <p:sp>
        <p:nvSpPr>
          <p:cNvPr id="4" name="Shape 140"/>
          <p:cNvSpPr txBox="1"/>
          <p:nvPr/>
        </p:nvSpPr>
        <p:spPr>
          <a:xfrm>
            <a:off x="1291027" y="3337973"/>
            <a:ext cx="8507287" cy="39472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d-ID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Contoh Variabel : 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 akar ; 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 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akar</a:t>
            </a:r>
            <a:r>
              <a:rPr lang="id-ID" sz="2100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dengan tipe data integer*/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char  kata ;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kata</a:t>
            </a:r>
            <a:r>
              <a:rPr lang="id-ID" sz="2100" i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dengan tipe data character*/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float   ipk ;  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/*mendeklarasikan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ipk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dengan tipe data float*/</a:t>
            </a:r>
          </a:p>
          <a:p>
            <a:pPr marL="82296" marR="0" lvl="0" indent="-6096" algn="l" rtl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double   pecahan ; 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/*deklarasi variabel </a:t>
            </a:r>
            <a:r>
              <a:rPr lang="id-ID" sz="21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pecahan</a:t>
            </a:r>
            <a:r>
              <a:rPr lang="id-ID" sz="21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dengan tipe data double*/</a:t>
            </a:r>
          </a:p>
        </p:txBody>
      </p:sp>
    </p:spTree>
    <p:extLst>
      <p:ext uri="{BB962C8B-B14F-4D97-AF65-F5344CB8AC3E}">
        <p14:creationId xmlns:p14="http://schemas.microsoft.com/office/powerpoint/2010/main" val="396169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(1)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Case sensitive, penulisan dengan menggunakan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huruf kecil</a:t>
            </a:r>
            <a:r>
              <a:rPr lang="id-ID" sz="32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dan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huruf kapital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memiliki arti yang berbeda (merupakan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variabel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yang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berbeda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). </a:t>
            </a:r>
          </a:p>
        </p:txBody>
      </p:sp>
      <p:sp>
        <p:nvSpPr>
          <p:cNvPr id="5" name="Shape 147"/>
          <p:cNvSpPr txBox="1"/>
          <p:nvPr/>
        </p:nvSpPr>
        <p:spPr>
          <a:xfrm>
            <a:off x="2290482" y="3612473"/>
            <a:ext cx="7315200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: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	int  angka;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	int  Angka;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Variabel ‘angka’ dan ‘Angka’ merupakan dua variabel yang berbeda.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42752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(2)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Nama variabel </a:t>
            </a:r>
            <a:r>
              <a:rPr lang="id-ID" sz="3200" b="1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id-ID" sz="3200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boleh menggunakan </a:t>
            </a:r>
            <a:r>
              <a:rPr lang="id-ID" sz="3200" b="1" dirty="0" smtClean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spasi</a:t>
            </a:r>
            <a:r>
              <a:rPr lang="id-ID" sz="3200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id-ID" sz="32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Shape 154"/>
          <p:cNvSpPr txBox="1"/>
          <p:nvPr/>
        </p:nvSpPr>
        <p:spPr>
          <a:xfrm>
            <a:off x="2041781" y="3216133"/>
            <a:ext cx="8064896" cy="2960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4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:</a:t>
            </a:r>
          </a:p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b="1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</a:t>
            </a:r>
            <a:r>
              <a:rPr lang="id-ID" sz="24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luas  segitiga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;  </a:t>
            </a:r>
            <a:endParaRPr lang="en-US" sz="2400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Salah karena menggunakan spasi*/ </a:t>
            </a:r>
          </a:p>
          <a:p>
            <a:pPr marL="82296" marR="0" lvl="0" indent="-6096" algn="just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400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Int </a:t>
            </a:r>
            <a:r>
              <a:rPr lang="id-ID" sz="24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luas_segitiga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endParaRPr lang="en-US" sz="2400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2296" marR="0" lvl="0" indent="-6096" algn="just" rtl="0">
              <a:spcBef>
                <a:spcPts val="0"/>
              </a:spcBef>
              <a:buClr>
                <a:srgbClr val="0070C0"/>
              </a:buClr>
              <a:buSzPct val="25000"/>
              <a:buFont typeface="Cambria"/>
              <a:buNone/>
            </a:pPr>
            <a:r>
              <a:rPr lang="id-ID" sz="2400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/*</a:t>
            </a:r>
            <a:r>
              <a:rPr lang="id-ID" sz="24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Benar, karena tidak menggunakan spasi*/</a:t>
            </a:r>
          </a:p>
        </p:txBody>
      </p:sp>
    </p:spTree>
    <p:extLst>
      <p:ext uri="{BB962C8B-B14F-4D97-AF65-F5344CB8AC3E}">
        <p14:creationId xmlns:p14="http://schemas.microsoft.com/office/powerpoint/2010/main" val="129354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(3)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Nama variabel hanya boleh diawali dengan huruf atau garis bawah (</a:t>
            </a:r>
            <a:r>
              <a:rPr lang="id-ID" sz="24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tidak boleh diawali dengan angka dan simbol lain</a:t>
            </a:r>
            <a:r>
              <a:rPr lang="id-ID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1608880" y="2781372"/>
            <a:ext cx="8739486" cy="3670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id-ID" sz="2000" b="1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Contoh </a:t>
            </a:r>
            <a:r>
              <a:rPr lang="id-ID" sz="2000" b="1" dirty="0" smtClean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</a:p>
          <a:p>
            <a:pPr marL="82296" marR="0" lvl="0" indent="-6096" algn="ctr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2000" b="1" dirty="0" smtClean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</a:t>
            </a: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@ngka</a:t>
            </a: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menggunakan simbol*/ 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angk</a:t>
            </a:r>
            <a:r>
              <a:rPr lang="id-ID" sz="1600" b="1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menggunakan simbol, meskipun berada di belakang*/ 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a5gk4;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Benar, karena diawali dengan huruf dan diikuti angka*/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 _angka;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Benar, karena diawali dengan garis bawah*/</a:t>
            </a: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 4ngka; </a:t>
            </a:r>
            <a:endParaRPr lang="en-US" sz="1600" b="1" dirty="0" smtClean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2296" lvl="0" indent="-6096" algn="just">
              <a:buClr>
                <a:srgbClr val="0070C0"/>
              </a:buClr>
              <a:buSzPct val="25000"/>
            </a:pPr>
            <a:r>
              <a:rPr lang="id-ID" sz="1600" dirty="0" smtClean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/*</a:t>
            </a:r>
            <a:r>
              <a:rPr lang="id-ID" sz="1600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Salah, karena diawali dengan angka*/</a:t>
            </a:r>
          </a:p>
        </p:txBody>
      </p:sp>
    </p:spTree>
    <p:extLst>
      <p:ext uri="{BB962C8B-B14F-4D97-AF65-F5344CB8AC3E}">
        <p14:creationId xmlns:p14="http://schemas.microsoft.com/office/powerpoint/2010/main" val="141166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823" cy="6858000"/>
          </a:xfr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58" y="1506048"/>
            <a:ext cx="4126223" cy="9177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Outline </a:t>
            </a:r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DasPro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199932"/>
              </p:ext>
            </p:extLst>
          </p:nvPr>
        </p:nvGraphicFramePr>
        <p:xfrm>
          <a:off x="2280677" y="2321859"/>
          <a:ext cx="3757610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596"/>
                <a:gridCol w="3341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Pendahuluan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Tipe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Data &amp;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Notasi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algoritmik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Perintah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Dasar</a:t>
                      </a:r>
                      <a:endParaRPr lang="id-ID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Aksi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Sekuensial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1-6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96262"/>
              </p:ext>
            </p:extLst>
          </p:nvPr>
        </p:nvGraphicFramePr>
        <p:xfrm>
          <a:off x="6203577" y="2329646"/>
          <a:ext cx="3680012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1104"/>
                <a:gridCol w="3188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Analisa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&amp;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Perulangan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Array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Multidimensi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9-14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2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Penulisan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(4)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Tidak boleh menggunakan </a:t>
            </a:r>
            <a:r>
              <a:rPr lang="id-ID" sz="3200" b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keyword</a:t>
            </a:r>
            <a:r>
              <a:rPr lang="id-ID" sz="3200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yang ada pada </a:t>
            </a:r>
            <a:r>
              <a:rPr lang="id-ID" sz="3200" b="1" i="1" dirty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library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2063552" y="3216133"/>
            <a:ext cx="8064896" cy="2960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296" lvl="0" indent="-6096" algn="ctr">
              <a:buClr>
                <a:schemeClr val="dk1"/>
              </a:buClr>
              <a:buSzPct val="25000"/>
            </a:pPr>
            <a:r>
              <a:rPr lang="en-US" sz="2200" b="1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Contoh</a:t>
            </a:r>
            <a:r>
              <a:rPr lang="en-US" sz="22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</a:t>
            </a:r>
          </a:p>
          <a:p>
            <a:pPr marL="82296" lvl="0" indent="-6096" algn="ctr">
              <a:buClr>
                <a:schemeClr val="dk1"/>
              </a:buClr>
            </a:pPr>
            <a:endParaRPr lang="en-US" sz="2200" b="1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for; </a:t>
            </a: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void;</a:t>
            </a:r>
          </a:p>
          <a:p>
            <a:pPr lvl="0">
              <a:buSzPct val="25000"/>
            </a:pPr>
            <a:r>
              <a:rPr lang="en-US" sz="2400" dirty="0" err="1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int</a:t>
            </a:r>
            <a:r>
              <a:rPr lang="en-US" sz="2400" dirty="0">
                <a:solidFill>
                  <a:schemeClr val="bg1"/>
                </a:solidFill>
                <a:latin typeface="Cabin"/>
                <a:ea typeface="Cabin"/>
                <a:cs typeface="Cabin"/>
                <a:sym typeface="Cabin"/>
              </a:rPr>
              <a:t> if;</a:t>
            </a:r>
          </a:p>
        </p:txBody>
      </p:sp>
    </p:spTree>
    <p:extLst>
      <p:ext uri="{BB962C8B-B14F-4D97-AF65-F5344CB8AC3E}">
        <p14:creationId xmlns:p14="http://schemas.microsoft.com/office/powerpoint/2010/main" val="125933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Ekspresi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Variabel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Algoritma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keliling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persegi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panjang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1106"/>
            <a:ext cx="7800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2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Input/ Output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Input 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scanf</a:t>
            </a:r>
            <a:r>
              <a:rPr lang="en-US" sz="3200" dirty="0">
                <a:solidFill>
                  <a:schemeClr val="bg1"/>
                </a:solidFill>
              </a:rPr>
              <a:t>, format: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scanf</a:t>
            </a:r>
            <a:r>
              <a:rPr lang="en-US" dirty="0">
                <a:solidFill>
                  <a:schemeClr val="bg1"/>
                </a:solidFill>
              </a:rPr>
              <a:t>(“%format”, &amp;</a:t>
            </a:r>
            <a:r>
              <a:rPr lang="en-US" dirty="0" err="1">
                <a:solidFill>
                  <a:schemeClr val="bg1"/>
                </a:solidFill>
              </a:rPr>
              <a:t>nama_variable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Output 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printf</a:t>
            </a:r>
            <a:r>
              <a:rPr lang="en-US" sz="3200" dirty="0">
                <a:solidFill>
                  <a:schemeClr val="bg1"/>
                </a:solidFill>
              </a:rPr>
              <a:t>, format: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printf</a:t>
            </a:r>
            <a:r>
              <a:rPr lang="en-US" dirty="0">
                <a:solidFill>
                  <a:schemeClr val="bg1"/>
                </a:solidFill>
              </a:rPr>
              <a:t>(“text”);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printf</a:t>
            </a:r>
            <a:r>
              <a:rPr lang="en-US" dirty="0">
                <a:solidFill>
                  <a:schemeClr val="bg1"/>
                </a:solidFill>
              </a:rPr>
              <a:t>(“text %format1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% format2”, &amp;nama_variable1, &amp;nama_variable2);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0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Input/ Output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97093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#include &lt;</a:t>
            </a:r>
            <a:r>
              <a:rPr lang="en-US" sz="3200" dirty="0" err="1">
                <a:solidFill>
                  <a:schemeClr val="bg1"/>
                </a:solidFill>
              </a:rPr>
              <a:t>stdio.h</a:t>
            </a:r>
            <a:r>
              <a:rPr lang="en-US" sz="3200" dirty="0">
                <a:solidFill>
                  <a:schemeClr val="bg1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//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library standard input output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#include &lt;</a:t>
            </a:r>
            <a:r>
              <a:rPr lang="en-US" sz="3200" dirty="0" err="1">
                <a:solidFill>
                  <a:schemeClr val="bg1"/>
                </a:solidFill>
              </a:rPr>
              <a:t>stdlib.h</a:t>
            </a:r>
            <a:r>
              <a:rPr lang="en-US" sz="3200" dirty="0">
                <a:solidFill>
                  <a:schemeClr val="bg1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//</a:t>
            </a:r>
            <a:r>
              <a:rPr lang="en-US" sz="3200" dirty="0" err="1">
                <a:solidFill>
                  <a:schemeClr val="bg1"/>
                </a:solidFill>
              </a:rPr>
              <a:t>menggunakan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standart</a:t>
            </a:r>
            <a:r>
              <a:rPr lang="en-US" sz="3200" dirty="0">
                <a:solidFill>
                  <a:schemeClr val="bg1"/>
                </a:solidFill>
              </a:rPr>
              <a:t> library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main()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phi;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panjang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lebar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luas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int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harga_tanah</a:t>
            </a:r>
            <a:r>
              <a:rPr lang="en-US" sz="3200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84263" y="1449107"/>
            <a:ext cx="6117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printf</a:t>
            </a:r>
            <a:r>
              <a:rPr lang="en-US" sz="3200" dirty="0" smtClean="0">
                <a:solidFill>
                  <a:schemeClr val="bg1"/>
                </a:solidFill>
              </a:rPr>
              <a:t>("</a:t>
            </a:r>
            <a:r>
              <a:rPr lang="en-US" sz="3200" dirty="0" err="1" smtClean="0">
                <a:solidFill>
                  <a:schemeClr val="bg1"/>
                </a:solidFill>
              </a:rPr>
              <a:t>Masukkan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panjang</a:t>
            </a:r>
            <a:r>
              <a:rPr lang="en-US" sz="3200" dirty="0" smtClean="0">
                <a:solidFill>
                  <a:schemeClr val="bg1"/>
                </a:solidFill>
              </a:rPr>
              <a:t> =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scanf</a:t>
            </a:r>
            <a:r>
              <a:rPr lang="en-US" sz="3200" dirty="0" smtClean="0">
                <a:solidFill>
                  <a:schemeClr val="bg1"/>
                </a:solidFill>
              </a:rPr>
              <a:t>("%d", &amp;</a:t>
            </a:r>
            <a:r>
              <a:rPr lang="en-US" sz="3200" dirty="0" err="1" smtClean="0">
                <a:solidFill>
                  <a:schemeClr val="bg1"/>
                </a:solidFill>
              </a:rPr>
              <a:t>panjang</a:t>
            </a:r>
            <a:r>
              <a:rPr lang="en-US" sz="3200" dirty="0" smtClean="0">
                <a:solidFill>
                  <a:schemeClr val="bg1"/>
                </a:solidFill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printf</a:t>
            </a:r>
            <a:r>
              <a:rPr lang="en-US" sz="3200" dirty="0" smtClean="0">
                <a:solidFill>
                  <a:schemeClr val="bg1"/>
                </a:solidFill>
              </a:rPr>
              <a:t>("</a:t>
            </a:r>
            <a:r>
              <a:rPr lang="en-US" sz="3200" dirty="0" err="1" smtClean="0">
                <a:solidFill>
                  <a:schemeClr val="bg1"/>
                </a:solidFill>
              </a:rPr>
              <a:t>Masukkan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lebar</a:t>
            </a:r>
            <a:r>
              <a:rPr lang="en-US" sz="3200" dirty="0" smtClean="0">
                <a:solidFill>
                  <a:schemeClr val="bg1"/>
                </a:solidFill>
              </a:rPr>
              <a:t> =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scanf</a:t>
            </a:r>
            <a:r>
              <a:rPr lang="en-US" sz="3200" dirty="0" smtClean="0">
                <a:solidFill>
                  <a:schemeClr val="bg1"/>
                </a:solidFill>
              </a:rPr>
              <a:t>("%d", &amp;</a:t>
            </a:r>
            <a:r>
              <a:rPr lang="en-US" sz="3200" dirty="0" err="1" smtClean="0">
                <a:solidFill>
                  <a:schemeClr val="bg1"/>
                </a:solidFill>
              </a:rPr>
              <a:t>lebar</a:t>
            </a:r>
            <a:r>
              <a:rPr lang="en-US" sz="3200" dirty="0" smtClean="0">
                <a:solidFill>
                  <a:schemeClr val="bg1"/>
                </a:solidFill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luas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dirty="0" err="1" smtClean="0">
                <a:solidFill>
                  <a:schemeClr val="bg1"/>
                </a:solidFill>
              </a:rPr>
              <a:t>panjang</a:t>
            </a:r>
            <a:r>
              <a:rPr lang="en-US" sz="3200" dirty="0" smtClean="0">
                <a:solidFill>
                  <a:schemeClr val="bg1"/>
                </a:solidFill>
              </a:rPr>
              <a:t> * </a:t>
            </a:r>
            <a:r>
              <a:rPr lang="en-US" sz="3200" dirty="0" err="1" smtClean="0">
                <a:solidFill>
                  <a:schemeClr val="bg1"/>
                </a:solidFill>
              </a:rPr>
              <a:t>lebar</a:t>
            </a:r>
            <a:r>
              <a:rPr lang="en-US" sz="32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printf</a:t>
            </a:r>
            <a:r>
              <a:rPr lang="en-US" sz="3200" dirty="0" smtClean="0">
                <a:solidFill>
                  <a:schemeClr val="bg1"/>
                </a:solidFill>
              </a:rPr>
              <a:t>("</a:t>
            </a:r>
            <a:r>
              <a:rPr lang="en-US" sz="3200" dirty="0" err="1" smtClean="0">
                <a:solidFill>
                  <a:schemeClr val="bg1"/>
                </a:solidFill>
              </a:rPr>
              <a:t>Luas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rumah</a:t>
            </a:r>
            <a:r>
              <a:rPr lang="en-US" sz="3200" dirty="0" smtClean="0">
                <a:solidFill>
                  <a:schemeClr val="bg1"/>
                </a:solidFill>
              </a:rPr>
              <a:t>  = %d\n", </a:t>
            </a:r>
            <a:r>
              <a:rPr lang="en-US" sz="3200" dirty="0" err="1" smtClean="0">
                <a:solidFill>
                  <a:schemeClr val="bg1"/>
                </a:solidFill>
              </a:rPr>
              <a:t>luas</a:t>
            </a:r>
            <a:r>
              <a:rPr lang="en-US" sz="3200" dirty="0" smtClean="0">
                <a:solidFill>
                  <a:schemeClr val="bg1"/>
                </a:solidFill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harga_tanah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dirty="0" err="1" smtClean="0">
                <a:solidFill>
                  <a:schemeClr val="bg1"/>
                </a:solidFill>
              </a:rPr>
              <a:t>luas</a:t>
            </a:r>
            <a:r>
              <a:rPr lang="en-US" sz="3200" dirty="0" smtClean="0">
                <a:solidFill>
                  <a:schemeClr val="bg1"/>
                </a:solidFill>
              </a:rPr>
              <a:t>*5000000;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err="1" smtClean="0">
                <a:solidFill>
                  <a:schemeClr val="bg1"/>
                </a:solidFill>
              </a:rPr>
              <a:t>printf</a:t>
            </a:r>
            <a:r>
              <a:rPr lang="en-US" sz="3200" dirty="0" smtClean="0">
                <a:solidFill>
                  <a:schemeClr val="bg1"/>
                </a:solidFill>
              </a:rPr>
              <a:t>("</a:t>
            </a:r>
            <a:r>
              <a:rPr lang="en-US" sz="3200" dirty="0" err="1" smtClean="0">
                <a:solidFill>
                  <a:schemeClr val="bg1"/>
                </a:solidFill>
              </a:rPr>
              <a:t>Harga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tanah</a:t>
            </a:r>
            <a:r>
              <a:rPr lang="en-US" sz="3200" dirty="0" smtClean="0">
                <a:solidFill>
                  <a:schemeClr val="bg1"/>
                </a:solidFill>
              </a:rPr>
              <a:t> = %d\n", </a:t>
            </a:r>
            <a:r>
              <a:rPr lang="en-US" sz="3200" dirty="0" err="1" smtClean="0">
                <a:solidFill>
                  <a:schemeClr val="bg1"/>
                </a:solidFill>
              </a:rPr>
              <a:t>harga_tanah</a:t>
            </a:r>
            <a:r>
              <a:rPr lang="en-US" sz="3200" dirty="0" smtClean="0">
                <a:solidFill>
                  <a:schemeClr val="bg1"/>
                </a:solidFill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}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84" y="5082988"/>
            <a:ext cx="5315116" cy="17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Character escape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77947"/>
              </p:ext>
            </p:extLst>
          </p:nvPr>
        </p:nvGraphicFramePr>
        <p:xfrm>
          <a:off x="930798" y="1582557"/>
          <a:ext cx="3882887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13"/>
                <a:gridCol w="25841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Escape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quote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quote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Tanda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\\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backslash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Audible</a:t>
                      </a:r>
                      <a:r>
                        <a:rPr lang="en-US" baseline="0" dirty="0" smtClean="0"/>
                        <a:t> bell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 feed – new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feed – new 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Carriage return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tab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\v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tab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37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Notasi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algoritmik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adalah</a:t>
            </a:r>
            <a:r>
              <a:rPr lang="en-US" sz="3200" dirty="0">
                <a:solidFill>
                  <a:schemeClr val="bg1"/>
                </a:solidFill>
              </a:rPr>
              <a:t> standard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menuliskan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algoritma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Berisi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langkah-langkah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pembuatan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suatu</a:t>
            </a:r>
            <a:r>
              <a:rPr lang="en-US" sz="3200" dirty="0">
                <a:solidFill>
                  <a:schemeClr val="bg1"/>
                </a:solidFill>
              </a:rPr>
              <a:t> program yang </a:t>
            </a:r>
            <a:r>
              <a:rPr lang="en-US" sz="3200" dirty="0" err="1">
                <a:solidFill>
                  <a:schemeClr val="bg1"/>
                </a:solidFill>
              </a:rPr>
              <a:t>selanjutnya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diimplementasikan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bahasa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pemrograman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solusi</a:t>
            </a:r>
            <a:r>
              <a:rPr lang="en-US" dirty="0">
                <a:solidFill>
                  <a:schemeClr val="bg1"/>
                </a:solidFill>
              </a:rPr>
              <a:t> detail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prosedural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algoritmik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Program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pemrograman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tersedia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dunia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nyata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Diadaptasi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Scholl-88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9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Notasi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Algoritmik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slide 23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67410"/>
              </p:ext>
            </p:extLst>
          </p:nvPr>
        </p:nvGraphicFramePr>
        <p:xfrm>
          <a:off x="954314" y="1712459"/>
          <a:ext cx="8128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 smtClean="0"/>
                        <a:t>Menghitung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endParaRPr lang="en-US" b="0" dirty="0" smtClean="0"/>
                    </a:p>
                    <a:p>
                      <a:r>
                        <a:rPr lang="en-US" b="0" dirty="0" smtClean="0"/>
                        <a:t>{</a:t>
                      </a:r>
                      <a:r>
                        <a:rPr lang="en-US" b="0" dirty="0" err="1" smtClean="0"/>
                        <a:t>Menghitung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dimana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harga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tanah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sebesar</a:t>
                      </a:r>
                      <a:r>
                        <a:rPr lang="en-US" b="0" dirty="0" smtClean="0"/>
                        <a:t> 5juta/ meter </a:t>
                      </a:r>
                      <a:r>
                        <a:rPr lang="en-US" b="0" dirty="0" err="1" smtClean="0"/>
                        <a:t>persegi</a:t>
                      </a:r>
                      <a:r>
                        <a:rPr lang="en-US" b="0" dirty="0" smtClean="0"/>
                        <a:t>}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KAMUS</a:t>
                      </a:r>
                    </a:p>
                    <a:p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{</a:t>
                      </a:r>
                      <a:r>
                        <a:rPr lang="en-US" dirty="0" err="1" smtClean="0"/>
                        <a:t>menghitung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* 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}</a:t>
                      </a:r>
                    </a:p>
                    <a:p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{</a:t>
                      </a:r>
                      <a:r>
                        <a:rPr lang="en-US" dirty="0" err="1" smtClean="0"/>
                        <a:t>menghitung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tanah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* 5000000}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ALGORITMA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Masukkan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= ")</a:t>
                      </a:r>
                    </a:p>
                    <a:p>
                      <a:r>
                        <a:rPr lang="en-US" dirty="0" smtClean="0"/>
                        <a:t>input(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Masukkan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   = ")</a:t>
                      </a:r>
                    </a:p>
                    <a:p>
                      <a:r>
                        <a:rPr lang="en-US" dirty="0" smtClean="0"/>
                        <a:t>input(</a:t>
                      </a:r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&lt;-- </a:t>
                      </a:r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* </a:t>
                      </a:r>
                      <a:r>
                        <a:rPr lang="en-US" dirty="0" err="1" smtClean="0"/>
                        <a:t>lebar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 =",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 &lt;-- </a:t>
                      </a: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* 5000000</a:t>
                      </a:r>
                    </a:p>
                    <a:p>
                      <a:r>
                        <a:rPr lang="en-US" dirty="0" smtClean="0"/>
                        <a:t>output("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tanah</a:t>
                      </a:r>
                      <a:r>
                        <a:rPr lang="en-US" dirty="0" smtClean="0"/>
                        <a:t> = ", </a:t>
                      </a:r>
                      <a:r>
                        <a:rPr lang="en-US" dirty="0" err="1" smtClean="0"/>
                        <a:t>harga_tanah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6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0"/>
            <a:ext cx="1219903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7551" y="1149303"/>
            <a:ext cx="7976898" cy="5109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24" y="731691"/>
            <a:ext cx="2917844" cy="8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34" y="1503692"/>
            <a:ext cx="2726646" cy="9177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Referensi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62" y="2423775"/>
            <a:ext cx="7310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-Rev Tim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KU1071/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Inggriani</a:t>
            </a:r>
            <a:r>
              <a:rPr lang="en-US" dirty="0"/>
              <a:t> </a:t>
            </a:r>
            <a:r>
              <a:rPr lang="en-US" dirty="0" err="1"/>
              <a:t>Liem</a:t>
            </a:r>
            <a:r>
              <a:rPr lang="en-US" dirty="0"/>
              <a:t>, IF-ITB, Diktat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Prosedural</a:t>
            </a:r>
            <a:r>
              <a:rPr lang="en-US" dirty="0"/>
              <a:t> (2007)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19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2698604"/>
            <a:ext cx="10515600" cy="78842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</a:t>
            </a:r>
            <a:endParaRPr lang="en-US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4981" y="3388887"/>
            <a:ext cx="10515600" cy="78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Nisa’ul</a:t>
            </a: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Hafidhoh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&amp;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Nurul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Anisa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Sri </a:t>
            </a:r>
            <a:r>
              <a:rPr lang="en-US" sz="36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Winarsih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representasi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internal data </a:t>
            </a:r>
            <a:r>
              <a:rPr lang="en-US" dirty="0" err="1" smtClean="0">
                <a:solidFill>
                  <a:schemeClr val="bg1"/>
                </a:solidFill>
              </a:rPr>
              <a:t>disimpan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data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disimpan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Bilangan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disimpan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int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Bilangan</a:t>
            </a:r>
            <a:r>
              <a:rPr lang="en-US" dirty="0">
                <a:solidFill>
                  <a:schemeClr val="bg1"/>
                </a:solidFill>
              </a:rPr>
              <a:t> real </a:t>
            </a:r>
            <a:r>
              <a:rPr lang="en-US" dirty="0" err="1">
                <a:solidFill>
                  <a:schemeClr val="bg1"/>
                </a:solidFill>
              </a:rPr>
              <a:t>disimpan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float / double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Tulisan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kata-kata </a:t>
            </a:r>
            <a:r>
              <a:rPr lang="en-US" dirty="0" err="1">
                <a:solidFill>
                  <a:schemeClr val="bg1"/>
                </a:solidFill>
              </a:rPr>
              <a:t>disimpan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smtClean="0">
                <a:solidFill>
                  <a:schemeClr val="bg1"/>
                </a:solidFill>
              </a:rPr>
              <a:t>char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4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Mendefinisikan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nama</a:t>
            </a:r>
            <a:r>
              <a:rPr lang="en-US" b="1" dirty="0">
                <a:solidFill>
                  <a:schemeClr val="bg1"/>
                </a:solidFill>
              </a:rPr>
              <a:t> type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kamus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</a:rPr>
              <a:t>definisi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domain </a:t>
            </a:r>
            <a:r>
              <a:rPr lang="en-US" b="1" dirty="0" err="1">
                <a:solidFill>
                  <a:schemeClr val="bg1"/>
                </a:solidFill>
              </a:rPr>
              <a:t>harga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dipunyai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dirty="0" err="1">
                <a:solidFill>
                  <a:schemeClr val="bg1"/>
                </a:solidFill>
              </a:rPr>
              <a:t>konvensi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perjanjian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penulisan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konstanta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bertype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r>
              <a:rPr lang="en-US" b="1" dirty="0">
                <a:solidFill>
                  <a:schemeClr val="bg1"/>
                </a:solidFill>
              </a:rPr>
              <a:t>operator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dioperasikan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bertype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9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Analogi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Kita </a:t>
            </a:r>
            <a:r>
              <a:rPr lang="en-US" dirty="0" err="1">
                <a:solidFill>
                  <a:schemeClr val="bg1"/>
                </a:solidFill>
              </a:rPr>
              <a:t>memakan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bakso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mangkok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piring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Tentulah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mangkok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mungkin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tumpah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sekali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Mangkok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Bakso</a:t>
            </a:r>
            <a:r>
              <a:rPr lang="en-US" dirty="0">
                <a:solidFill>
                  <a:schemeClr val="bg1"/>
                </a:solidFill>
              </a:rPr>
              <a:t> = variable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Komplit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= </a:t>
            </a:r>
            <a:r>
              <a:rPr lang="en-US" smtClean="0">
                <a:solidFill>
                  <a:schemeClr val="bg1"/>
                </a:solidFill>
              </a:rPr>
              <a:t>nilai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Jenis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Primitif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sym typeface="Cabin"/>
              </a:rPr>
              <a:t>T</a:t>
            </a:r>
            <a:r>
              <a:rPr lang="id-ID" dirty="0">
                <a:solidFill>
                  <a:schemeClr val="bg1"/>
                </a:solidFill>
                <a:sym typeface="Cabin"/>
              </a:rPr>
              <a:t>ipe data yang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tersedia</a:t>
            </a:r>
            <a:r>
              <a:rPr lang="en-US" dirty="0">
                <a:solidFill>
                  <a:schemeClr val="bg1"/>
                </a:solidFill>
                <a:sym typeface="Cabin"/>
              </a:rPr>
              <a:t> /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didefinisikan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dalam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suatu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bahasa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Bentukan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 err="1">
                <a:solidFill>
                  <a:schemeClr val="bg1"/>
                </a:solidFill>
              </a:rPr>
              <a:t>Komposisi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yang </a:t>
            </a:r>
            <a:r>
              <a:rPr lang="en-US" dirty="0" err="1">
                <a:solidFill>
                  <a:schemeClr val="bg1"/>
                </a:solidFill>
              </a:rPr>
              <a:t>disusun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Tipe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Data </a:t>
            </a:r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Dasar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8956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id-ID" dirty="0">
                <a:solidFill>
                  <a:schemeClr val="bg1"/>
                </a:solidFill>
                <a:sym typeface="Cabin"/>
              </a:rPr>
              <a:t>Tipe data dasar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telah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didefinisikan</a:t>
            </a:r>
            <a:r>
              <a:rPr lang="en-US" dirty="0">
                <a:solidFill>
                  <a:schemeClr val="bg1"/>
                </a:solidFill>
                <a:sym typeface="Cabin"/>
              </a:rPr>
              <a:t>,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pemrogram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dapat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langsung</a:t>
            </a:r>
            <a:r>
              <a:rPr lang="id-ID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mem</a:t>
            </a:r>
            <a:r>
              <a:rPr lang="id-ID" dirty="0">
                <a:solidFill>
                  <a:schemeClr val="bg1"/>
                </a:solidFill>
                <a:sym typeface="Cabin"/>
              </a:rPr>
              <a:t>akai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nama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tipe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semua</a:t>
            </a:r>
            <a:r>
              <a:rPr lang="en-US" dirty="0">
                <a:solidFill>
                  <a:schemeClr val="bg1"/>
                </a:solidFill>
                <a:sym typeface="Cabin"/>
              </a:rPr>
              <a:t> operator yang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tersedia</a:t>
            </a:r>
            <a:r>
              <a:rPr lang="en-US" dirty="0">
                <a:solidFill>
                  <a:schemeClr val="bg1"/>
                </a:solidFill>
                <a:sym typeface="Cabin"/>
              </a:rPr>
              <a:t>,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menggunakan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sesuai</a:t>
            </a:r>
            <a:r>
              <a:rPr lang="en-US" dirty="0">
                <a:solidFill>
                  <a:schemeClr val="bg1"/>
                </a:solidFill>
                <a:sym typeface="Cabin"/>
              </a:rPr>
              <a:t> domain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nilai</a:t>
            </a:r>
            <a:r>
              <a:rPr lang="en-US" dirty="0">
                <a:solidFill>
                  <a:schemeClr val="bg1"/>
                </a:solidFill>
                <a:sym typeface="Cabin"/>
              </a:rPr>
              <a:t> yang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disimpan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dalam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tipe</a:t>
            </a:r>
            <a:r>
              <a:rPr lang="id-ID" dirty="0">
                <a:solidFill>
                  <a:schemeClr val="bg1"/>
                </a:solidFill>
                <a:sym typeface="Cabin"/>
              </a:rPr>
              <a:t>.</a:t>
            </a:r>
          </a:p>
          <a:p>
            <a:pPr marL="365760" lvl="0" indent="-28956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id-ID" dirty="0">
                <a:solidFill>
                  <a:schemeClr val="bg1"/>
                </a:solidFill>
                <a:sym typeface="Cabin"/>
              </a:rPr>
              <a:t>Contoh tipe data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dasar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dalam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bahasa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tingkat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tinggi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digunakan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dalam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notasi</a:t>
            </a:r>
            <a:r>
              <a:rPr lang="en-US" dirty="0">
                <a:solidFill>
                  <a:schemeClr val="bg1"/>
                </a:solidFill>
                <a:sym typeface="Cabin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algoritmik</a:t>
            </a:r>
            <a:r>
              <a:rPr lang="id-ID" dirty="0">
                <a:solidFill>
                  <a:schemeClr val="bg1"/>
                </a:solidFill>
                <a:sym typeface="Cabin"/>
              </a:rPr>
              <a:t> adalah tipe numerik (integer dan real), tipe data karakter/char, tipe data boolean</a:t>
            </a:r>
            <a:r>
              <a:rPr lang="en-US" dirty="0">
                <a:solidFill>
                  <a:schemeClr val="bg1"/>
                </a:solidFill>
                <a:sym typeface="Cabin"/>
              </a:rPr>
              <a:t>/</a:t>
            </a:r>
            <a:r>
              <a:rPr lang="en-US" dirty="0" err="1">
                <a:solidFill>
                  <a:schemeClr val="bg1"/>
                </a:solidFill>
                <a:sym typeface="Cabin"/>
              </a:rPr>
              <a:t>logika</a:t>
            </a:r>
            <a:endParaRPr lang="id-ID" sz="3600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28193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7847" y="1586753"/>
            <a:ext cx="7853082" cy="458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386896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Numerik</a:t>
            </a:r>
            <a:r>
              <a:rPr lang="en-US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- Integer</a:t>
            </a:r>
            <a:endParaRPr lang="en-US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084" y="1712459"/>
            <a:ext cx="75186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1051</Words>
  <Application>Microsoft Office PowerPoint</Application>
  <PresentationFormat>Widescreen</PresentationFormat>
  <Paragraphs>218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Cabin</vt:lpstr>
      <vt:lpstr>Calibri</vt:lpstr>
      <vt:lpstr>Calibri Light</vt:lpstr>
      <vt:lpstr>Cambria</vt:lpstr>
      <vt:lpstr>Noto Sans Symbols</vt:lpstr>
      <vt:lpstr>Quattrocento Sans</vt:lpstr>
      <vt:lpstr>Segoe UI</vt:lpstr>
      <vt:lpstr>Segoe UI Black</vt:lpstr>
      <vt:lpstr>Verdana</vt:lpstr>
      <vt:lpstr>Office Theme</vt:lpstr>
      <vt:lpstr>Dasar Pemrograman</vt:lpstr>
      <vt:lpstr>Outline DasPro</vt:lpstr>
      <vt:lpstr>Tipe Data</vt:lpstr>
      <vt:lpstr>Tipe Data</vt:lpstr>
      <vt:lpstr>Mendefinisikan Tipe Data</vt:lpstr>
      <vt:lpstr>Analogi</vt:lpstr>
      <vt:lpstr>Jenis Tipe Data</vt:lpstr>
      <vt:lpstr>Tipe Data Dasar</vt:lpstr>
      <vt:lpstr>Numerik - Integer</vt:lpstr>
      <vt:lpstr>Operator Integer</vt:lpstr>
      <vt:lpstr>Numerik - Real</vt:lpstr>
      <vt:lpstr>Operator Real</vt:lpstr>
      <vt:lpstr>Karakter (Char)</vt:lpstr>
      <vt:lpstr>Boolean</vt:lpstr>
      <vt:lpstr>Tipe Data Dasar dalam Bahasa C</vt:lpstr>
      <vt:lpstr>Variabel</vt:lpstr>
      <vt:lpstr>Penulisan Variabel (1)</vt:lpstr>
      <vt:lpstr>Penulisan Variabel (2)</vt:lpstr>
      <vt:lpstr>Penulisan Variabel (3)</vt:lpstr>
      <vt:lpstr>Penulisan Variabel (4)</vt:lpstr>
      <vt:lpstr>Contoh Ekspresi Variabel</vt:lpstr>
      <vt:lpstr>Input/ Output</vt:lpstr>
      <vt:lpstr>Input/ Output</vt:lpstr>
      <vt:lpstr>Character escape</vt:lpstr>
      <vt:lpstr>Notasi Algoritmik</vt:lpstr>
      <vt:lpstr>Notasi Algoritmik untuk slide 23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2018-02-25T05:08:34Z</dcterms:created>
  <dcterms:modified xsi:type="dcterms:W3CDTF">2018-09-21T08:01:38Z</dcterms:modified>
</cp:coreProperties>
</file>