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259" r:id="rId4"/>
    <p:sldId id="333" r:id="rId5"/>
    <p:sldId id="342" r:id="rId6"/>
    <p:sldId id="312" r:id="rId7"/>
    <p:sldId id="300" r:id="rId8"/>
    <p:sldId id="334" r:id="rId9"/>
    <p:sldId id="335" r:id="rId10"/>
    <p:sldId id="336" r:id="rId11"/>
    <p:sldId id="337" r:id="rId12"/>
    <p:sldId id="338" r:id="rId13"/>
    <p:sldId id="339" r:id="rId14"/>
    <p:sldId id="344" r:id="rId15"/>
    <p:sldId id="340" r:id="rId16"/>
    <p:sldId id="341" r:id="rId17"/>
    <p:sldId id="343" r:id="rId18"/>
    <p:sldId id="32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320D"/>
    <a:srgbClr val="75D5D5"/>
    <a:srgbClr val="1B6553"/>
    <a:srgbClr val="01AF8E"/>
    <a:srgbClr val="EB6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57" autoAdjust="0"/>
    <p:restoredTop sz="94434" autoAdjust="0"/>
  </p:normalViewPr>
  <p:slideViewPr>
    <p:cSldViewPr snapToGrid="0">
      <p:cViewPr>
        <p:scale>
          <a:sx n="71" d="100"/>
          <a:sy n="71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ADFC5-18D6-4B28-931A-3805073FC37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9A807-F8C6-412A-A7AD-CF8F4F39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5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A807-F8C6-412A-A7AD-CF8F4F39B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4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A807-F8C6-412A-A7AD-CF8F4F39B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5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A807-F8C6-412A-A7AD-CF8F4F39B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5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8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1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1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1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4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1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9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8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1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7201-7153-4DCC-A7F4-52F030078F43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sw2509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C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568" y="825087"/>
            <a:ext cx="9830873" cy="23876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Dasar</a:t>
            </a:r>
            <a:r>
              <a:rPr lang="en-US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Pemrograman</a:t>
            </a:r>
            <a:endParaRPr lang="en-US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1004" y="3355142"/>
            <a:ext cx="9144000" cy="75102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Aksi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Sekuensial</a:t>
            </a: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81" y="443297"/>
            <a:ext cx="1450874" cy="140381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60264" y="4850842"/>
            <a:ext cx="9371625" cy="1240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Nurul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Anisa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Sri </a:t>
            </a:r>
            <a:r>
              <a:rPr lang="en-US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Winarsih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M. CS</a:t>
            </a:r>
            <a:endParaRPr lang="en-US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hlinkClick r:id="rId3"/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nurulanisasw@dsn.dinus.ac.id</a:t>
            </a:r>
          </a:p>
          <a:p>
            <a:pPr algn="r"/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US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: 085 888 720 535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Sertakan</a:t>
            </a:r>
            <a:r>
              <a:rPr lang="en-US" dirty="0">
                <a:solidFill>
                  <a:schemeClr val="bg1"/>
                </a:solidFill>
              </a:rPr>
              <a:t> NAMA,NIM,&amp; KELAS)</a:t>
            </a:r>
          </a:p>
          <a:p>
            <a:pPr algn="r"/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7616" y="2136071"/>
            <a:ext cx="8822029" cy="837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7616" y="4164895"/>
            <a:ext cx="8822029" cy="837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Celcius</a:t>
            </a:r>
            <a:r>
              <a:rPr lang="en-US" dirty="0"/>
              <a:t> (C).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ekivalensinya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Fahrenheit (F)!     </a:t>
            </a:r>
            <a:r>
              <a:rPr lang="en-US" dirty="0" err="1"/>
              <a:t>Rumus</a:t>
            </a:r>
            <a:r>
              <a:rPr lang="en-US" dirty="0"/>
              <a:t>: °F = °C × 1,8 + 32</a:t>
            </a:r>
          </a:p>
          <a:p>
            <a:r>
              <a:rPr lang="en-US" dirty="0" err="1"/>
              <a:t>Contoh</a:t>
            </a:r>
            <a:r>
              <a:rPr lang="en-US" dirty="0"/>
              <a:t> 34,5°C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94,1°F</a:t>
            </a:r>
          </a:p>
          <a:p>
            <a:r>
              <a:rPr lang="en-US" dirty="0"/>
              <a:t>Initial State?</a:t>
            </a:r>
          </a:p>
          <a:p>
            <a:pPr lvl="1"/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Celcius</a:t>
            </a:r>
            <a:r>
              <a:rPr lang="en-US" dirty="0"/>
              <a:t> (C)</a:t>
            </a:r>
          </a:p>
          <a:p>
            <a:r>
              <a:rPr lang="en-US" dirty="0"/>
              <a:t>Final State?</a:t>
            </a:r>
          </a:p>
          <a:p>
            <a:pPr lvl="1"/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Fahrenheit (F)</a:t>
            </a:r>
          </a:p>
        </p:txBody>
      </p:sp>
    </p:spTree>
    <p:extLst>
      <p:ext uri="{BB962C8B-B14F-4D97-AF65-F5344CB8AC3E}">
        <p14:creationId xmlns:p14="http://schemas.microsoft.com/office/powerpoint/2010/main" val="65007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diskon</a:t>
            </a:r>
            <a:r>
              <a:rPr lang="en-US" dirty="0"/>
              <a:t> 5%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dibeli</a:t>
            </a:r>
            <a:r>
              <a:rPr lang="en-US" dirty="0"/>
              <a:t>. </a:t>
            </a:r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)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diskon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(5%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). </a:t>
            </a:r>
            <a:r>
              <a:rPr lang="en-US" dirty="0" err="1"/>
              <a:t>Hitung</a:t>
            </a:r>
            <a:r>
              <a:rPr lang="en-US" dirty="0"/>
              <a:t> pula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dibayarkan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).</a:t>
            </a:r>
          </a:p>
          <a:p>
            <a:r>
              <a:rPr lang="en-US" dirty="0"/>
              <a:t>Initial State?</a:t>
            </a:r>
          </a:p>
          <a:p>
            <a:pPr lvl="1"/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Barang</a:t>
            </a:r>
            <a:endParaRPr lang="en-US" dirty="0"/>
          </a:p>
          <a:p>
            <a:r>
              <a:rPr lang="en-US" dirty="0"/>
              <a:t>Final State?</a:t>
            </a:r>
          </a:p>
          <a:p>
            <a:pPr lvl="1"/>
            <a:r>
              <a:rPr lang="en-US" dirty="0" err="1"/>
              <a:t>Harga</a:t>
            </a:r>
            <a:r>
              <a:rPr lang="en-US" dirty="0"/>
              <a:t> Bayar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3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juta</a:t>
            </a:r>
            <a:r>
              <a:rPr lang="en-US" dirty="0"/>
              <a:t> (n).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ekivalensinya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jam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detik</a:t>
            </a:r>
            <a:r>
              <a:rPr lang="en-US" dirty="0"/>
              <a:t>!</a:t>
            </a:r>
          </a:p>
          <a:p>
            <a:r>
              <a:rPr lang="en-US" dirty="0" err="1"/>
              <a:t>Contoh</a:t>
            </a:r>
            <a:r>
              <a:rPr lang="en-US" dirty="0"/>
              <a:t> n=309639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3,14,0,39 yang </a:t>
            </a:r>
            <a:r>
              <a:rPr lang="en-US" dirty="0" err="1"/>
              <a:t>artinya</a:t>
            </a:r>
            <a:r>
              <a:rPr lang="en-US" dirty="0"/>
              <a:t> 3 </a:t>
            </a:r>
            <a:r>
              <a:rPr lang="en-US" dirty="0" err="1"/>
              <a:t>hari</a:t>
            </a:r>
            <a:r>
              <a:rPr lang="en-US" dirty="0"/>
              <a:t> 14 jam 0 </a:t>
            </a:r>
            <a:r>
              <a:rPr lang="en-US" dirty="0" err="1"/>
              <a:t>menit</a:t>
            </a:r>
            <a:r>
              <a:rPr lang="en-US" dirty="0"/>
              <a:t> 39 </a:t>
            </a:r>
            <a:r>
              <a:rPr lang="en-US" dirty="0" err="1"/>
              <a:t>detik</a:t>
            </a:r>
            <a:endParaRPr lang="en-US" dirty="0"/>
          </a:p>
          <a:p>
            <a:r>
              <a:rPr lang="en-US" dirty="0"/>
              <a:t>Initial State?</a:t>
            </a:r>
          </a:p>
          <a:p>
            <a:pPr lvl="1"/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(n)</a:t>
            </a:r>
          </a:p>
          <a:p>
            <a:r>
              <a:rPr lang="en-US" dirty="0"/>
              <a:t>Final State?</a:t>
            </a:r>
          </a:p>
          <a:p>
            <a:pPr lvl="1"/>
            <a:r>
              <a:rPr lang="en-US" dirty="0" err="1"/>
              <a:t>Hari</a:t>
            </a:r>
            <a:r>
              <a:rPr lang="en-US" dirty="0"/>
              <a:t>, jam, </a:t>
            </a:r>
            <a:r>
              <a:rPr lang="en-US" dirty="0" err="1"/>
              <a:t>menit</a:t>
            </a:r>
            <a:r>
              <a:rPr lang="en-US" dirty="0"/>
              <a:t>, </a:t>
            </a:r>
            <a:r>
              <a:rPr lang="en-US" dirty="0" err="1"/>
              <a:t>detik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7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0" t="32939" r="17399" b="13035"/>
          <a:stretch/>
        </p:blipFill>
        <p:spPr bwMode="auto">
          <a:xfrm>
            <a:off x="838200" y="1348310"/>
            <a:ext cx="8686800" cy="561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2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64" y="1690688"/>
            <a:ext cx="9650659" cy="40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 smtClean="0"/>
              <a:t>ribuan</a:t>
            </a:r>
            <a:r>
              <a:rPr lang="en-US" dirty="0" smtClean="0"/>
              <a:t>.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ribuan</a:t>
            </a:r>
            <a:r>
              <a:rPr lang="en-US" dirty="0" smtClean="0"/>
              <a:t>, </a:t>
            </a:r>
            <a:r>
              <a:rPr lang="en-US" dirty="0" err="1" smtClean="0"/>
              <a:t>ratusan</a:t>
            </a:r>
            <a:r>
              <a:rPr lang="en-US" dirty="0" smtClean="0"/>
              <a:t>, </a:t>
            </a:r>
            <a:r>
              <a:rPr lang="en-US" dirty="0" err="1" smtClean="0"/>
              <a:t>puluhan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smtClean="0"/>
              <a:t>n=5713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smtClean="0"/>
              <a:t>5, 7, 1, 3 </a:t>
            </a:r>
            <a:r>
              <a:rPr lang="en-US" dirty="0"/>
              <a:t>yang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smtClean="0"/>
              <a:t>5 </a:t>
            </a:r>
            <a:r>
              <a:rPr lang="en-US" dirty="0" err="1" smtClean="0"/>
              <a:t>ribuan</a:t>
            </a:r>
            <a:r>
              <a:rPr lang="en-US" dirty="0" smtClean="0"/>
              <a:t>, 7 </a:t>
            </a:r>
            <a:r>
              <a:rPr lang="en-US" dirty="0" err="1" smtClean="0"/>
              <a:t>ratusan</a:t>
            </a:r>
            <a:r>
              <a:rPr lang="en-US" dirty="0" smtClean="0"/>
              <a:t>, 1 </a:t>
            </a:r>
            <a:r>
              <a:rPr lang="en-US" dirty="0" err="1" smtClean="0"/>
              <a:t>puluhan</a:t>
            </a:r>
            <a:r>
              <a:rPr lang="en-US" dirty="0" smtClean="0"/>
              <a:t>, 3 </a:t>
            </a:r>
            <a:r>
              <a:rPr lang="en-US" dirty="0" err="1" smtClean="0"/>
              <a:t>satuan</a:t>
            </a:r>
            <a:endParaRPr lang="en-US" dirty="0"/>
          </a:p>
          <a:p>
            <a:r>
              <a:rPr lang="en-US" dirty="0"/>
              <a:t>Initial State?</a:t>
            </a:r>
          </a:p>
          <a:p>
            <a:pPr lvl="1"/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ribuan</a:t>
            </a:r>
            <a:r>
              <a:rPr lang="en-US" dirty="0" smtClean="0"/>
              <a:t> </a:t>
            </a:r>
            <a:r>
              <a:rPr lang="en-US" dirty="0"/>
              <a:t>(n)</a:t>
            </a:r>
          </a:p>
          <a:p>
            <a:r>
              <a:rPr lang="en-US" dirty="0"/>
              <a:t>Final State?</a:t>
            </a:r>
          </a:p>
          <a:p>
            <a:pPr lvl="1"/>
            <a:r>
              <a:rPr lang="en-US" dirty="0" err="1" smtClean="0"/>
              <a:t>Ribuan</a:t>
            </a:r>
            <a:r>
              <a:rPr lang="en-US" dirty="0"/>
              <a:t>, </a:t>
            </a:r>
            <a:r>
              <a:rPr lang="en-US" dirty="0" err="1"/>
              <a:t>ratusan</a:t>
            </a:r>
            <a:r>
              <a:rPr lang="en-US" dirty="0"/>
              <a:t>, </a:t>
            </a:r>
            <a:r>
              <a:rPr lang="en-US" dirty="0" err="1"/>
              <a:t>puluhan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satuan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1368933"/>
            <a:ext cx="11022106" cy="499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smtClean="0"/>
              <a:t>Program </a:t>
            </a:r>
            <a:r>
              <a:rPr lang="en-US" sz="2000" dirty="0"/>
              <a:t>RIBUANRATUSANPULUHANSATUAN</a:t>
            </a:r>
          </a:p>
          <a:p>
            <a:r>
              <a:rPr lang="en-US" sz="2000" dirty="0"/>
              <a:t>{n integer, </a:t>
            </a:r>
            <a:r>
              <a:rPr lang="en-US" sz="2000" dirty="0" err="1"/>
              <a:t>bilangan</a:t>
            </a:r>
            <a:r>
              <a:rPr lang="en-US" sz="2000" dirty="0"/>
              <a:t> </a:t>
            </a:r>
            <a:r>
              <a:rPr lang="en-US" sz="2000" dirty="0" err="1"/>
              <a:t>bulat</a:t>
            </a:r>
            <a:r>
              <a:rPr lang="en-US" sz="2000" dirty="0"/>
              <a:t> </a:t>
            </a:r>
            <a:r>
              <a:rPr lang="en-US" sz="2000" dirty="0" err="1"/>
              <a:t>positif</a:t>
            </a:r>
            <a:r>
              <a:rPr lang="en-US" sz="2000" dirty="0"/>
              <a:t> </a:t>
            </a:r>
            <a:r>
              <a:rPr lang="en-US" sz="2000" dirty="0" err="1"/>
              <a:t>ribuan</a:t>
            </a:r>
            <a:r>
              <a:rPr lang="en-US" sz="2000" dirty="0" smtClean="0"/>
              <a:t>}</a:t>
            </a:r>
            <a:endParaRPr lang="en-US" sz="2000" dirty="0"/>
          </a:p>
          <a:p>
            <a:r>
              <a:rPr lang="en-US" sz="2000" dirty="0"/>
              <a:t>{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dihitung</a:t>
            </a:r>
            <a:r>
              <a:rPr lang="en-US" sz="2000" dirty="0"/>
              <a:t> Rib (</a:t>
            </a:r>
            <a:r>
              <a:rPr lang="en-US" sz="2000" dirty="0" err="1"/>
              <a:t>Ribuan</a:t>
            </a:r>
            <a:r>
              <a:rPr lang="en-US" sz="2000" dirty="0"/>
              <a:t>), Rat (</a:t>
            </a:r>
            <a:r>
              <a:rPr lang="en-US" sz="2000" dirty="0" err="1"/>
              <a:t>Ratusan</a:t>
            </a:r>
            <a:r>
              <a:rPr lang="en-US" sz="2000" dirty="0"/>
              <a:t>), </a:t>
            </a:r>
            <a:r>
              <a:rPr lang="en-US" sz="2000" dirty="0" err="1"/>
              <a:t>Pul</a:t>
            </a:r>
            <a:r>
              <a:rPr lang="en-US" sz="2000" dirty="0"/>
              <a:t> (</a:t>
            </a:r>
            <a:r>
              <a:rPr lang="en-US" sz="2000" dirty="0" err="1"/>
              <a:t>Puluhan</a:t>
            </a:r>
            <a:r>
              <a:rPr lang="en-US" sz="2000" dirty="0"/>
              <a:t>), Sat (</a:t>
            </a:r>
            <a:r>
              <a:rPr lang="en-US" sz="2000" dirty="0" err="1"/>
              <a:t>Satuan</a:t>
            </a:r>
            <a:r>
              <a:rPr lang="en-US" sz="2000" dirty="0"/>
              <a:t>),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tuliskan</a:t>
            </a:r>
            <a:r>
              <a:rPr lang="en-US" sz="2000" dirty="0"/>
              <a:t> </a:t>
            </a:r>
            <a:r>
              <a:rPr lang="en-US" sz="2000" dirty="0" err="1"/>
              <a:t>hasilnya</a:t>
            </a:r>
            <a:r>
              <a:rPr lang="en-US" sz="2000" dirty="0" smtClean="0"/>
              <a:t>}</a:t>
            </a:r>
          </a:p>
          <a:p>
            <a:r>
              <a:rPr lang="en-US" sz="2000" b="1" dirty="0" err="1" smtClean="0"/>
              <a:t>Kamus</a:t>
            </a:r>
            <a:r>
              <a:rPr lang="en-US" sz="2000" b="1" dirty="0" smtClean="0"/>
              <a:t> 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n: integer [0000...9999] {data yang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dibaca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Rib: integer &gt;= 0 {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Ribuan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bilangan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bulat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positif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Rat: integer &gt;= 0 {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Ratusan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bilangan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bulat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positif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Pul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 integer &gt;= 0 {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Puluhan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bilangan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bulat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positif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Sat: integer &gt;= 0 {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Satuan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bilangan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bulat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positif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000" b="1" dirty="0" err="1" smtClean="0"/>
              <a:t>Algoritma</a:t>
            </a:r>
            <a:endParaRPr lang="en-US" sz="2000" b="1" dirty="0" smtClean="0"/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input(n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{0000...9999}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Rib &lt;-- n/1000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Rat &lt;-- (n mod 1000)/100</a:t>
            </a:r>
          </a:p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Pul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&lt;-- (n mod 100)/10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Sat &lt;-- n mod 10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output(Rib, Rat,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Pul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Sat)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15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85" y="1690688"/>
            <a:ext cx="10118429" cy="46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69" y="0"/>
            <a:ext cx="1219903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7551" y="1149303"/>
            <a:ext cx="7976898" cy="5109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24" y="731691"/>
            <a:ext cx="2917844" cy="83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634" y="1503692"/>
            <a:ext cx="2726646" cy="91772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Referensi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962" y="2423775"/>
            <a:ext cx="7310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 -Rev Tim </a:t>
            </a:r>
            <a:r>
              <a:rPr lang="en-US" dirty="0" err="1"/>
              <a:t>Penyusun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KU1071/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Inggriani</a:t>
            </a:r>
            <a:r>
              <a:rPr lang="en-US" dirty="0"/>
              <a:t> </a:t>
            </a:r>
            <a:r>
              <a:rPr lang="en-US" dirty="0" err="1"/>
              <a:t>Liem</a:t>
            </a:r>
            <a:r>
              <a:rPr lang="en-US" dirty="0"/>
              <a:t>, IF-ITB, Diktat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Prosedural</a:t>
            </a:r>
            <a:r>
              <a:rPr lang="en-US" dirty="0"/>
              <a:t> (2007)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24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6823" cy="6858000"/>
          </a:xfrm>
        </p:spPr>
      </p:pic>
      <p:sp>
        <p:nvSpPr>
          <p:cNvPr id="8" name="Rectangle 7"/>
          <p:cNvSpPr/>
          <p:nvPr/>
        </p:nvSpPr>
        <p:spPr>
          <a:xfrm>
            <a:off x="2107551" y="1149303"/>
            <a:ext cx="7976898" cy="5109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24" y="731691"/>
            <a:ext cx="2917844" cy="83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58" y="1506048"/>
            <a:ext cx="4126223" cy="9177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Outline </a:t>
            </a:r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DasPro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548069"/>
              </p:ext>
            </p:extLst>
          </p:nvPr>
        </p:nvGraphicFramePr>
        <p:xfrm>
          <a:off x="2280677" y="2321859"/>
          <a:ext cx="3757610" cy="3566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6596"/>
                <a:gridCol w="33410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Pokok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Bahasan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Pendahuluan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Tipe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Data &amp;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Notasi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algoritmik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Perintah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Dasar</a:t>
                      </a:r>
                      <a:endParaRPr lang="id-ID" sz="2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Aksi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Sekuensial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Analisa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Kasus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Analisa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Kasus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Review 1-6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Ujian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Tengah Semester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796262"/>
              </p:ext>
            </p:extLst>
          </p:nvPr>
        </p:nvGraphicFramePr>
        <p:xfrm>
          <a:off x="6203577" y="2329646"/>
          <a:ext cx="3680012" cy="3566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1104"/>
                <a:gridCol w="31889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Pokok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Bahasan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Perulangan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Perulangan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Analisa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Kasus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&amp;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Perulangan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Array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Array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Array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Multidimensi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Review 9-14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Ujian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Akhir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Semester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2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Review </a:t>
            </a:r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Pertemuan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3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Konstanta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 err="1"/>
              <a:t>Nilai</a:t>
            </a:r>
            <a:r>
              <a:rPr lang="en-US" dirty="0"/>
              <a:t>, literal yang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(</a:t>
            </a:r>
            <a:r>
              <a:rPr lang="en-US" sz="2000" u="sng" dirty="0">
                <a:latin typeface="Courier New" pitchFamily="49" charset="0"/>
                <a:cs typeface="Courier New" pitchFamily="49" charset="0"/>
              </a:rPr>
              <a:t>constant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PI : real = 3,14</a:t>
            </a:r>
            <a:r>
              <a:rPr lang="en-US" dirty="0"/>
              <a:t>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sym typeface="Cabin"/>
              </a:rPr>
              <a:t>Assignment</a:t>
            </a:r>
          </a:p>
          <a:p>
            <a:pPr marL="457200" lvl="1" indent="0">
              <a:buNone/>
            </a:pP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variabel</a:t>
            </a:r>
            <a:endParaRPr lang="en-US" dirty="0">
              <a:sym typeface="Cabin"/>
            </a:endParaRPr>
          </a:p>
          <a:p>
            <a:r>
              <a:rPr lang="en-US" dirty="0" err="1">
                <a:sym typeface="Cabin"/>
              </a:rPr>
              <a:t>Ekspresi</a:t>
            </a:r>
            <a:endParaRPr lang="en-US" dirty="0">
              <a:sym typeface="Cabin"/>
            </a:endParaRPr>
          </a:p>
          <a:p>
            <a:pPr marL="457200" lvl="1" indent="0">
              <a:buNone/>
            </a:pP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operan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operator</a:t>
            </a:r>
          </a:p>
        </p:txBody>
      </p:sp>
    </p:spTree>
    <p:extLst>
      <p:ext uri="{BB962C8B-B14F-4D97-AF65-F5344CB8AC3E}">
        <p14:creationId xmlns:p14="http://schemas.microsoft.com/office/powerpoint/2010/main" val="369374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Review </a:t>
            </a:r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Pertemuan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3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trapesium</a:t>
            </a:r>
            <a:r>
              <a:rPr lang="en-US" dirty="0"/>
              <a:t> (L)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b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sejajar</a:t>
            </a:r>
            <a:r>
              <a:rPr lang="en-US" dirty="0"/>
              <a:t> </a:t>
            </a:r>
            <a:r>
              <a:rPr lang="en-US" dirty="0" err="1"/>
              <a:t>trapesium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h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trapesium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 L = 1/2 * h * (</a:t>
            </a:r>
            <a:r>
              <a:rPr lang="en-US" dirty="0" err="1"/>
              <a:t>a+b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41557"/>
              </p:ext>
            </p:extLst>
          </p:nvPr>
        </p:nvGraphicFramePr>
        <p:xfrm>
          <a:off x="838200" y="3691466"/>
          <a:ext cx="5979459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0012"/>
                <a:gridCol w="22994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Judul</a:t>
                      </a:r>
                      <a:endParaRPr lang="en-US" b="1" dirty="0" smtClean="0"/>
                    </a:p>
                    <a:p>
                      <a:r>
                        <a:rPr lang="en-US" dirty="0" err="1" smtClean="0"/>
                        <a:t>Menghitung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trapesium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 err="1" smtClean="0"/>
                        <a:t>Algoritma</a:t>
                      </a:r>
                      <a:endParaRPr lang="en-US" b="1" dirty="0" smtClean="0"/>
                    </a:p>
                    <a:p>
                      <a:r>
                        <a:rPr lang="en-US" sz="1800" dirty="0" smtClean="0"/>
                        <a:t>input(h, a, b)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 </a:t>
                      </a:r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800" dirty="0" smtClean="0"/>
                        <a:t>(h*(</a:t>
                      </a:r>
                      <a:r>
                        <a:rPr lang="en-US" sz="1800" dirty="0" err="1" smtClean="0"/>
                        <a:t>a+b</a:t>
                      </a:r>
                      <a:r>
                        <a:rPr lang="en-US" sz="1800" dirty="0" smtClean="0"/>
                        <a:t>))/2</a:t>
                      </a:r>
                    </a:p>
                    <a:p>
                      <a:r>
                        <a:rPr lang="en-US" sz="1800" dirty="0" smtClean="0"/>
                        <a:t>output(L)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Kamus</a:t>
                      </a:r>
                      <a:endParaRPr lang="en-US" b="1" dirty="0" smtClean="0"/>
                    </a:p>
                    <a:p>
                      <a:r>
                        <a:rPr lang="en-US" dirty="0" smtClean="0"/>
                        <a:t>L:</a:t>
                      </a:r>
                      <a:r>
                        <a:rPr lang="en-US" baseline="0" dirty="0" smtClean="0"/>
                        <a:t> float {</a:t>
                      </a:r>
                      <a:r>
                        <a:rPr lang="en-US" baseline="0" dirty="0" err="1" smtClean="0"/>
                        <a:t>luas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trapesium</a:t>
                      </a:r>
                      <a:r>
                        <a:rPr lang="en-US" baseline="0" dirty="0" smtClean="0"/>
                        <a:t>}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: float {</a:t>
                      </a:r>
                      <a:r>
                        <a:rPr lang="en-US" baseline="0" dirty="0" err="1" smtClean="0"/>
                        <a:t>panjang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sejajar</a:t>
                      </a:r>
                      <a:r>
                        <a:rPr lang="en-US" baseline="0" dirty="0" smtClean="0"/>
                        <a:t> 1}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b: float {</a:t>
                      </a:r>
                      <a:r>
                        <a:rPr lang="en-US" baseline="0" dirty="0" err="1" smtClean="0"/>
                        <a:t>panjang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sejajar</a:t>
                      </a:r>
                      <a:r>
                        <a:rPr lang="en-US" baseline="0" dirty="0" smtClean="0"/>
                        <a:t> 2}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h: float {</a:t>
                      </a:r>
                      <a:r>
                        <a:rPr lang="en-US" baseline="0" dirty="0" err="1" smtClean="0"/>
                        <a:t>tinggi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trapesium</a:t>
                      </a:r>
                      <a:r>
                        <a:rPr lang="en-US" baseline="0" dirty="0" smtClean="0"/>
                        <a:t>}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5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Review </a:t>
            </a:r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Pertemuan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3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9" y="1712459"/>
            <a:ext cx="10970978" cy="41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59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81" y="2698604"/>
            <a:ext cx="10515600" cy="788426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Aksi</a:t>
            </a:r>
            <a:r>
              <a:rPr lang="en-US" sz="4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Sekuensia</a:t>
            </a:r>
            <a:r>
              <a:rPr lang="en-US" sz="40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</a:t>
            </a:r>
            <a:endParaRPr lang="en-US" sz="4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4981" y="3388887"/>
            <a:ext cx="10515600" cy="78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Nisa’ul</a:t>
            </a:r>
            <a:r>
              <a:rPr lang="en-US" sz="36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Hafidhoh</a:t>
            </a:r>
            <a:r>
              <a:rPr lang="en-US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Nurul</a:t>
            </a:r>
            <a:r>
              <a:rPr lang="en-US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Anisa</a:t>
            </a:r>
            <a:r>
              <a:rPr lang="en-US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Sri </a:t>
            </a:r>
            <a:r>
              <a:rPr lang="en-US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Winarsih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8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Aksi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Sekuensial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8956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dirty="0" err="1" smtClean="0">
                <a:sym typeface="Cabin"/>
              </a:rPr>
              <a:t>Aksi</a:t>
            </a:r>
            <a:r>
              <a:rPr lang="en-US" sz="3200" dirty="0" smtClean="0">
                <a:sym typeface="Cabin"/>
              </a:rPr>
              <a:t> </a:t>
            </a:r>
            <a:r>
              <a:rPr lang="en-US" sz="3200" dirty="0" err="1" smtClean="0">
                <a:sym typeface="Cabin"/>
              </a:rPr>
              <a:t>sekuensial</a:t>
            </a:r>
            <a:r>
              <a:rPr lang="en-US" sz="3200" dirty="0" smtClean="0">
                <a:sym typeface="Cabin"/>
              </a:rPr>
              <a:t> (</a:t>
            </a:r>
            <a:r>
              <a:rPr lang="en-US" sz="3200" i="1" dirty="0" smtClean="0">
                <a:sym typeface="Cabin"/>
              </a:rPr>
              <a:t>sequential statement</a:t>
            </a:r>
            <a:r>
              <a:rPr lang="en-US" sz="3200" dirty="0" smtClean="0">
                <a:sym typeface="Cabin"/>
              </a:rPr>
              <a:t>) </a:t>
            </a:r>
            <a:r>
              <a:rPr lang="en-US" sz="3200" dirty="0" err="1" smtClean="0">
                <a:sym typeface="Cabin"/>
              </a:rPr>
              <a:t>adalah</a:t>
            </a:r>
            <a:r>
              <a:rPr lang="en-US" sz="3200" dirty="0" smtClean="0">
                <a:sym typeface="Cabin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sym typeface="Cabin"/>
              </a:rPr>
              <a:t>sederet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sym typeface="Cabin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sym typeface="Cabin"/>
              </a:rPr>
              <a:t>instruksi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sym typeface="Cabin"/>
              </a:rPr>
              <a:t> </a:t>
            </a:r>
            <a:r>
              <a:rPr lang="en-US" sz="3200" dirty="0" smtClean="0">
                <a:sym typeface="Cabin"/>
              </a:rPr>
              <a:t>primitive </a:t>
            </a:r>
            <a:r>
              <a:rPr lang="en-US" sz="3200" dirty="0" err="1" smtClean="0">
                <a:sym typeface="Cabin"/>
              </a:rPr>
              <a:t>dan</a:t>
            </a:r>
            <a:r>
              <a:rPr lang="en-US" sz="3200" dirty="0" smtClean="0">
                <a:sym typeface="Cabin"/>
              </a:rPr>
              <a:t> </a:t>
            </a:r>
            <a:r>
              <a:rPr lang="en-US" sz="3200" dirty="0" err="1" smtClean="0">
                <a:sym typeface="Cabin"/>
              </a:rPr>
              <a:t>atau</a:t>
            </a:r>
            <a:r>
              <a:rPr lang="en-US" sz="3200" dirty="0" smtClean="0">
                <a:sym typeface="Cabin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sym typeface="Cabin"/>
              </a:rPr>
              <a:t>aksi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sym typeface="Cabin"/>
              </a:rPr>
              <a:t> </a:t>
            </a:r>
            <a:r>
              <a:rPr lang="en-US" sz="3200" dirty="0" smtClean="0">
                <a:sym typeface="Cabin"/>
              </a:rPr>
              <a:t>yang </a:t>
            </a:r>
            <a:r>
              <a:rPr lang="en-US" sz="3200" dirty="0" err="1" smtClean="0">
                <a:sym typeface="Cabin"/>
              </a:rPr>
              <a:t>akan</a:t>
            </a:r>
            <a:r>
              <a:rPr lang="en-US" sz="3200" dirty="0" smtClean="0">
                <a:sym typeface="Cabin"/>
              </a:rPr>
              <a:t> </a:t>
            </a:r>
            <a:r>
              <a:rPr lang="en-US" sz="3200" dirty="0" err="1" smtClean="0">
                <a:sym typeface="Cabin"/>
              </a:rPr>
              <a:t>dilaksanakan</a:t>
            </a:r>
            <a:r>
              <a:rPr lang="en-US" sz="3200" dirty="0" smtClean="0">
                <a:sym typeface="Cabin"/>
              </a:rPr>
              <a:t> (</a:t>
            </a:r>
            <a:r>
              <a:rPr lang="en-US" sz="3200" dirty="0" err="1" smtClean="0">
                <a:sym typeface="Cabin"/>
              </a:rPr>
              <a:t>dieksekusi</a:t>
            </a:r>
            <a:r>
              <a:rPr lang="en-US" sz="3200" dirty="0" smtClean="0">
                <a:sym typeface="Cabin"/>
              </a:rPr>
              <a:t>) </a:t>
            </a:r>
            <a:r>
              <a:rPr lang="en-US" sz="3200" dirty="0" err="1" smtClean="0">
                <a:sym typeface="Cabin"/>
              </a:rPr>
              <a:t>oleh</a:t>
            </a:r>
            <a:r>
              <a:rPr lang="en-US" sz="3200" dirty="0" smtClean="0">
                <a:sym typeface="Cabin"/>
              </a:rPr>
              <a:t> </a:t>
            </a:r>
            <a:r>
              <a:rPr lang="en-US" sz="3200" dirty="0" err="1" smtClean="0">
                <a:sym typeface="Cabin"/>
              </a:rPr>
              <a:t>komputer</a:t>
            </a:r>
            <a:r>
              <a:rPr lang="en-US" sz="3200" dirty="0" smtClean="0">
                <a:sym typeface="Cabin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sym typeface="Cabin"/>
              </a:rPr>
              <a:t>berdasarkan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sym typeface="Cabin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sym typeface="Cabin"/>
              </a:rPr>
              <a:t>urutan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sym typeface="Cabin"/>
              </a:rPr>
              <a:t> </a:t>
            </a:r>
            <a:r>
              <a:rPr lang="en-US" sz="3200" dirty="0" err="1" smtClean="0">
                <a:sym typeface="Cabin"/>
              </a:rPr>
              <a:t>penulisannya</a:t>
            </a:r>
            <a:r>
              <a:rPr lang="en-US" sz="3200" dirty="0" smtClean="0">
                <a:sym typeface="Cabin"/>
              </a:rPr>
              <a:t>.</a:t>
            </a:r>
          </a:p>
          <a:p>
            <a:pPr marL="365760" lvl="0" indent="-28956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i="1" dirty="0" smtClean="0"/>
              <a:t>Initial </a:t>
            </a:r>
            <a:r>
              <a:rPr lang="en-US" sz="3200" i="1" dirty="0"/>
              <a:t>State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kondisi</a:t>
            </a:r>
            <a:r>
              <a:rPr lang="en-US" sz="3200" dirty="0"/>
              <a:t> </a:t>
            </a:r>
            <a:r>
              <a:rPr lang="en-US" sz="3200" dirty="0" err="1"/>
              <a:t>awal</a:t>
            </a:r>
            <a:r>
              <a:rPr lang="en-US" sz="3200" dirty="0"/>
              <a:t> yang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 smtClean="0"/>
              <a:t>dipenuhi</a:t>
            </a:r>
            <a:endParaRPr lang="en-US" sz="3200" dirty="0" smtClean="0"/>
          </a:p>
          <a:p>
            <a:pPr marL="365760" lvl="0" indent="-28956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i="1" dirty="0" smtClean="0"/>
              <a:t>Final </a:t>
            </a:r>
            <a:r>
              <a:rPr lang="en-US" sz="3200" i="1" dirty="0"/>
              <a:t>State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kondisi</a:t>
            </a:r>
            <a:r>
              <a:rPr lang="en-US" sz="3200" dirty="0"/>
              <a:t> </a:t>
            </a:r>
            <a:r>
              <a:rPr lang="en-US" sz="3200" dirty="0" err="1"/>
              <a:t>setelah</a:t>
            </a:r>
            <a:r>
              <a:rPr lang="en-US" sz="3200" dirty="0"/>
              <a:t> </a:t>
            </a:r>
            <a:r>
              <a:rPr lang="en-US" sz="3200" dirty="0" err="1"/>
              <a:t>instruksi</a:t>
            </a:r>
            <a:r>
              <a:rPr lang="en-US" sz="3200" dirty="0"/>
              <a:t> / </a:t>
            </a:r>
            <a:r>
              <a:rPr lang="en-US" sz="3200" dirty="0" err="1"/>
              <a:t>aksi</a:t>
            </a:r>
            <a:r>
              <a:rPr lang="en-US" sz="3200" dirty="0"/>
              <a:t> </a:t>
            </a:r>
            <a:r>
              <a:rPr lang="en-US" sz="3200" dirty="0" err="1"/>
              <a:t>terakhir</a:t>
            </a:r>
            <a:endParaRPr lang="id-ID" sz="3200" dirty="0"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96169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Penulisan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sekuensial</a:t>
            </a:r>
            <a:r>
              <a:rPr lang="en-US" dirty="0"/>
              <a:t> </a:t>
            </a:r>
            <a:r>
              <a:rPr lang="en-US" dirty="0" err="1"/>
              <a:t>dituliskan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urut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per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baris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dipisahkan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titik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(;)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20715" y="3009473"/>
            <a:ext cx="426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b="1" dirty="0" smtClean="0"/>
              <a:t>Program </a:t>
            </a:r>
            <a:r>
              <a:rPr lang="en-US" sz="2400" dirty="0" smtClean="0"/>
              <a:t>Sekuensial1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/>
              <a:t>{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sekuensial</a:t>
            </a:r>
            <a:r>
              <a:rPr lang="en-US" sz="2400" dirty="0" smtClean="0"/>
              <a:t> per </a:t>
            </a:r>
            <a:r>
              <a:rPr lang="en-US" sz="2400" dirty="0" err="1" smtClean="0"/>
              <a:t>baris</a:t>
            </a:r>
            <a:r>
              <a:rPr lang="en-US" sz="2400" dirty="0" smtClean="0"/>
              <a:t>}</a:t>
            </a:r>
          </a:p>
          <a:p>
            <a:pPr marL="0" indent="0">
              <a:buFont typeface="Arial" charset="0"/>
              <a:buNone/>
            </a:pPr>
            <a:r>
              <a:rPr lang="en-US" sz="2400" b="1" dirty="0" err="1" smtClean="0"/>
              <a:t>Kamus</a:t>
            </a:r>
            <a:r>
              <a:rPr lang="en-US" sz="2400" b="1" dirty="0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 : integer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y : real</a:t>
            </a:r>
          </a:p>
          <a:p>
            <a:pPr marL="0" indent="0">
              <a:buFont typeface="Arial" charset="0"/>
              <a:buNone/>
            </a:pPr>
            <a:r>
              <a:rPr lang="en-US" sz="2400" b="1" dirty="0" err="1" smtClean="0"/>
              <a:t>Algoritma</a:t>
            </a:r>
            <a:endParaRPr lang="en-US" sz="2400" b="1" dirty="0" smtClean="0"/>
          </a:p>
          <a:p>
            <a:pPr marL="0" indent="0"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input x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y = x/2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output y</a:t>
            </a:r>
          </a:p>
          <a:p>
            <a:pPr marL="0" indent="0">
              <a:buFont typeface="Arial" charset="0"/>
              <a:buNone/>
            </a:pPr>
            <a:endParaRPr lang="en-US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964115" y="2933273"/>
            <a:ext cx="4419600" cy="45259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Program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Sekuensial1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{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contoh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sekuensial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;}</a:t>
            </a:r>
          </a:p>
          <a:p>
            <a:pPr marL="0" indent="0">
              <a:buFont typeface="Arial" charset="0"/>
              <a:buNone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Kamus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x : integer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y : real</a:t>
            </a:r>
          </a:p>
          <a:p>
            <a:pPr marL="0" indent="0">
              <a:buFont typeface="Arial" charset="0"/>
              <a:buNone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Algoritma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input x; y = x/2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output y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3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Rupiah (</a:t>
            </a:r>
            <a:r>
              <a:rPr lang="en-US" dirty="0" err="1"/>
              <a:t>Rp</a:t>
            </a:r>
            <a:r>
              <a:rPr lang="en-US" dirty="0"/>
              <a:t>).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ekivalensinya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kurs</a:t>
            </a:r>
            <a:r>
              <a:rPr lang="en-US" dirty="0"/>
              <a:t> dollar ($)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(</a:t>
            </a:r>
            <a:r>
              <a:rPr lang="en-US" dirty="0" smtClean="0"/>
              <a:t>15.000</a:t>
            </a:r>
            <a:r>
              <a:rPr lang="en-US" dirty="0"/>
              <a:t>) !</a:t>
            </a:r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</a:t>
            </a:r>
            <a:r>
              <a:rPr lang="en-US" dirty="0" smtClean="0"/>
              <a:t>75.000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$ </a:t>
            </a:r>
            <a:r>
              <a:rPr lang="en-US" dirty="0" smtClean="0"/>
              <a:t>5</a:t>
            </a:r>
            <a:endParaRPr lang="en-US" dirty="0"/>
          </a:p>
          <a:p>
            <a:r>
              <a:rPr lang="en-US" dirty="0"/>
              <a:t>Initial State?</a:t>
            </a:r>
          </a:p>
          <a:p>
            <a:pPr lvl="1"/>
            <a:r>
              <a:rPr lang="en-US" dirty="0" err="1"/>
              <a:t>Nilai</a:t>
            </a:r>
            <a:r>
              <a:rPr lang="en-US" dirty="0"/>
              <a:t> rupiah (</a:t>
            </a:r>
            <a:r>
              <a:rPr lang="en-US" dirty="0" err="1"/>
              <a:t>Rp</a:t>
            </a:r>
            <a:r>
              <a:rPr lang="en-US" dirty="0"/>
              <a:t>)</a:t>
            </a:r>
          </a:p>
          <a:p>
            <a:r>
              <a:rPr lang="en-US" dirty="0"/>
              <a:t>Final State?</a:t>
            </a:r>
          </a:p>
          <a:p>
            <a:pPr lvl="1"/>
            <a:r>
              <a:rPr lang="en-US" dirty="0" err="1"/>
              <a:t>Nilai</a:t>
            </a:r>
            <a:r>
              <a:rPr lang="en-US" dirty="0"/>
              <a:t> dollar ($)</a:t>
            </a:r>
          </a:p>
        </p:txBody>
      </p:sp>
    </p:spTree>
    <p:extLst>
      <p:ext uri="{BB962C8B-B14F-4D97-AF65-F5344CB8AC3E}">
        <p14:creationId xmlns:p14="http://schemas.microsoft.com/office/powerpoint/2010/main" val="14932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760</Words>
  <Application>Microsoft Office PowerPoint</Application>
  <PresentationFormat>Widescreen</PresentationFormat>
  <Paragraphs>151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Cabin</vt:lpstr>
      <vt:lpstr>Calibri</vt:lpstr>
      <vt:lpstr>Calibri Light</vt:lpstr>
      <vt:lpstr>Courier New</vt:lpstr>
      <vt:lpstr>Noto Sans Symbols</vt:lpstr>
      <vt:lpstr>Segoe UI</vt:lpstr>
      <vt:lpstr>Segoe UI Black</vt:lpstr>
      <vt:lpstr>Wingdings</vt:lpstr>
      <vt:lpstr>Office Theme</vt:lpstr>
      <vt:lpstr>Dasar Pemrograman</vt:lpstr>
      <vt:lpstr>Outline DasPro</vt:lpstr>
      <vt:lpstr>Review Pertemuan 3</vt:lpstr>
      <vt:lpstr>Review Pertemuan 3</vt:lpstr>
      <vt:lpstr>Review Pertemuan 3</vt:lpstr>
      <vt:lpstr>Aksi Sekuensial</vt:lpstr>
      <vt:lpstr>Aksi Sekuensial</vt:lpstr>
      <vt:lpstr>Penulisan</vt:lpstr>
      <vt:lpstr>Latihan 1</vt:lpstr>
      <vt:lpstr>Latihan 2</vt:lpstr>
      <vt:lpstr>Latihan 3</vt:lpstr>
      <vt:lpstr>Latihan 4</vt:lpstr>
      <vt:lpstr>Solusi Latihan 4</vt:lpstr>
      <vt:lpstr>Solusi Latihan 4</vt:lpstr>
      <vt:lpstr>Latihan 5</vt:lpstr>
      <vt:lpstr>Solusi Latihan 5</vt:lpstr>
      <vt:lpstr>Solusi Latihan 5</vt:lpstr>
      <vt:lpstr>Referensi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93</cp:revision>
  <dcterms:created xsi:type="dcterms:W3CDTF">2018-02-25T05:08:34Z</dcterms:created>
  <dcterms:modified xsi:type="dcterms:W3CDTF">2018-10-12T08:21:28Z</dcterms:modified>
</cp:coreProperties>
</file>