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5"/>
  </p:notesMasterIdLst>
  <p:handoutMasterIdLst>
    <p:handoutMasterId r:id="rId36"/>
  </p:handoutMasterIdLst>
  <p:sldIdLst>
    <p:sldId id="362" r:id="rId2"/>
    <p:sldId id="429" r:id="rId3"/>
    <p:sldId id="430" r:id="rId4"/>
    <p:sldId id="432" r:id="rId5"/>
    <p:sldId id="570" r:id="rId6"/>
    <p:sldId id="431" r:id="rId7"/>
    <p:sldId id="433" r:id="rId8"/>
    <p:sldId id="434" r:id="rId9"/>
    <p:sldId id="435" r:id="rId10"/>
    <p:sldId id="436" r:id="rId11"/>
    <p:sldId id="438" r:id="rId12"/>
    <p:sldId id="440" r:id="rId13"/>
    <p:sldId id="374" r:id="rId14"/>
    <p:sldId id="549" r:id="rId15"/>
    <p:sldId id="375" r:id="rId16"/>
    <p:sldId id="546" r:id="rId17"/>
    <p:sldId id="376" r:id="rId18"/>
    <p:sldId id="377" r:id="rId19"/>
    <p:sldId id="378" r:id="rId20"/>
    <p:sldId id="451" r:id="rId21"/>
    <p:sldId id="452" r:id="rId22"/>
    <p:sldId id="453" r:id="rId23"/>
    <p:sldId id="454" r:id="rId24"/>
    <p:sldId id="455" r:id="rId25"/>
    <p:sldId id="552" r:id="rId26"/>
    <p:sldId id="567" r:id="rId27"/>
    <p:sldId id="568" r:id="rId28"/>
    <p:sldId id="569" r:id="rId29"/>
    <p:sldId id="562" r:id="rId30"/>
    <p:sldId id="563" r:id="rId31"/>
    <p:sldId id="564" r:id="rId32"/>
    <p:sldId id="565" r:id="rId33"/>
    <p:sldId id="56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FF"/>
    <a:srgbClr val="66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332" autoAdjust="0"/>
    <p:restoredTop sz="91281" autoAdjust="0"/>
  </p:normalViewPr>
  <p:slideViewPr>
    <p:cSldViewPr>
      <p:cViewPr>
        <p:scale>
          <a:sx n="75" d="100"/>
          <a:sy n="75" d="100"/>
        </p:scale>
        <p:origin x="-1404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11BB8-32FE-4AB8-B736-48036498935C}" type="datetimeFigureOut">
              <a:rPr lang="id-ID" smtClean="0"/>
              <a:pPr/>
              <a:t>31/03/2015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84D46-2F13-444A-BBF3-D7A81716545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A5F03-EF6F-4FE3-97FB-7457AE51C87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0C705-1132-4570-968B-42FA0431CB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Bahasa_Inggris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id.wikipedia.org/wiki/Komputer" TargetMode="Externa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Bahasa_Inggris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id.wikipedia.org/wiki/Kaset" TargetMode="External"/><Relationship Id="rId5" Type="http://schemas.openxmlformats.org/officeDocument/2006/relationships/hyperlink" Target="http://id.wikipedia.org/wiki/2000" TargetMode="External"/><Relationship Id="rId4" Type="http://schemas.openxmlformats.org/officeDocument/2006/relationships/hyperlink" Target="http://id.wikipedia.org/wiki/1982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control unit 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merupakan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suatu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alat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pengontrolan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berada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komputer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memberitahukan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unit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masukan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mengenai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jenis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data,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waktu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pemasukan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tempat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penyimpanan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didalam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primary storage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 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Control unit 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juga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bertugas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memberitahukan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b="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arthmatic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logic unit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mengenai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operasi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harus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dilakukan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tempat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data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diperoleh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letak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hasil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ditempatkan</a:t>
            </a: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C705-1132-4570-968B-42FA0431CB0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C705-1132-4570-968B-42FA0431CB0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Representasi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perbuatan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mewakili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keadaan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diwakili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yg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mewakili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perwakilan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C705-1132-4570-968B-42FA0431CB0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Representasi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perbuatan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mewakili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keadaan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diwakili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yg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mewakili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perwakilan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C705-1132-4570-968B-42FA0431CB0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Representasi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perbuatan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mewakili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keadaan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diwakili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 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yg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mewakili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perwakilan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C705-1132-4570-968B-42FA0431CB0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Magnetic Tape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alat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penyimpan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data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berkas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besar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yang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akses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proses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secara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sequensial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disimpan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bintik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kecil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bermagnit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tampak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bahan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plastik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dilapisi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besi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Oksida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Ferroksida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satu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sisi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magnet tape.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C705-1132-4570-968B-42FA0431CB0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Penyimpanan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magnetik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Bahasa Inggris"/>
              </a:rPr>
              <a:t>bahasa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Bahasa Inggri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Bahasa Inggris"/>
              </a:rPr>
              <a:t>Inggris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 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Magnetic disk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merupakan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piranti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penyimpanan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sekunder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paling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banyak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dijumpai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sistem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Komputer"/>
              </a:rPr>
              <a:t>komputer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modern</a:t>
            </a:r>
          </a:p>
          <a:p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saat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disk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digunakan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motor drive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berputar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kecepatan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sangat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tinggi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sebuah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read-write head yang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ditempatkan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permukaan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piringan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tersebut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Permukaan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disk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terbagi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beberapa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track yang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masih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terbagi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lagi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menjadi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beberapa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sektor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Cakram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fixed-head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memiliki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satu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head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tiap-tiap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track,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sedangkan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cakram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moving-head (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sering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dikenal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nama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cakram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keras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)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hanya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memiliki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satu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head yang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harus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dipindah-pindahkan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mengakses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satu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track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track yang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lainnya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Magnetik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Disk (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Piringan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Magnetik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terbuat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satu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lebih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piringan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hitam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metal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plastik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permukaannya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dilapisi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lapisan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iron-oxide.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Perekaman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datanya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disimpan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permukaan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tersebut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bentuk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kode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binary.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C705-1132-4570-968B-42FA0431CB0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Cakram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Digital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Bahasa Inggris"/>
              </a:rPr>
              <a:t>bahasa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Bahasa Inggris"/>
              </a:rPr>
              <a:t>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 tooltip="Bahasa Inggris"/>
              </a:rPr>
              <a:t>Inggris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 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Compact Disc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disingkat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CD), 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cakram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cakram</a:t>
            </a:r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optik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sebuah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piringan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optikal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digunakan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menyimpan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data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secara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digital.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Sejak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diperkenalkan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secara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resmi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tahun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 tooltip="1982"/>
              </a:rPr>
              <a:t>1982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CD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memperoleh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puncak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penjualan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tahun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5" tooltip="2000"/>
              </a:rPr>
              <a:t>2000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yaitu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mencapai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2.445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juta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keping</a:t>
            </a: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Kelemahan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CD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kualitas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suara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dihasilkan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mungkin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sebagus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pita 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6" tooltip="Kaset"/>
              </a:rPr>
              <a:t>kaset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yang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merupakan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suara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standar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sinus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murni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tetapi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merupakan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trap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tangga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berbentuk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sinus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hasil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perubahan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sinyal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digital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sinyal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analog.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Kelebihan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CD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desah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minim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berbeda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kaset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berdesah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Piringan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magnetik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terbuat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plastik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sebuah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piringan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disebut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floppy disk (micro disk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mini disk), yang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terbuat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dari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metal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banyak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piringan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disebut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hard disk.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C705-1132-4570-968B-42FA0431CB0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control unit 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merupakan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suatu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alat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pengontrolan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berada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komputer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memberitahukan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unit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masukan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mengenai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jenis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data,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waktu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pemasukan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tempat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penyimpanan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didalam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primary storage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 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Control unit 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juga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bertugas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memberitahukan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b="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arthmatic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logic unit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mengenai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operasi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harus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dilakukan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tempat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data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diperoleh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letak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hasil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ditempatkan</a:t>
            </a: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interupsi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suatu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kejadian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menghentikan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sementara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jalan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program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saat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itu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interupsi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suatu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alur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program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dihentikan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sementara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menjalankan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suatu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subrutin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kemudian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melanjutkan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aliran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program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secara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normal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seperti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pernah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interupsi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C705-1132-4570-968B-42FA0431CB0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C705-1132-4570-968B-42FA0431CB0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C705-1132-4570-968B-42FA0431CB0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C705-1132-4570-968B-42FA0431CB0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C705-1132-4570-968B-42FA0431CB0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Surfing adalah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C705-1132-4570-968B-42FA0431CB0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C705-1132-4570-968B-42FA0431CB0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C705-1132-4570-968B-42FA0431CB0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E1609-F0CD-4D4F-97C3-1CDF397C1860}" type="datetime1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DD5-C6DA-48C4-9054-CC0E5A014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A147D-607F-4A15-8435-D5FFA8B04D6D}" type="datetime1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DD5-C6DA-48C4-9054-CC0E5A014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945C6-4383-4A07-AB39-F519FE26B790}" type="datetime1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DD5-C6DA-48C4-9054-CC0E5A014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77E8-C94F-4A9C-AD3C-A29D5AF18F2D}" type="datetime1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DD5-C6DA-48C4-9054-CC0E5A014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E8AC-BC2A-4DE5-BF4D-8286412A203B}" type="datetime1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DD5-C6DA-48C4-9054-CC0E5A014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6F24-41B5-4F29-A24A-AB363B5A5C0D}" type="datetime1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DD5-C6DA-48C4-9054-CC0E5A014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4760-0710-4B69-85C4-54C746258449}" type="datetime1">
              <a:rPr lang="en-US" smtClean="0"/>
              <a:pPr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DD5-C6DA-48C4-9054-CC0E5A014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83083-2524-4D9A-8D27-CDCA48F4F686}" type="datetime1">
              <a:rPr lang="en-US" smtClean="0"/>
              <a:pPr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DD5-C6DA-48C4-9054-CC0E5A014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A8A06-446D-424A-AE9A-DA1B28C6E830}" type="datetime1">
              <a:rPr lang="en-US" smtClean="0"/>
              <a:pPr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DD5-C6DA-48C4-9054-CC0E5A014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E4FA-1C06-4C1F-A756-8E953FEBB75C}" type="datetime1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DD5-C6DA-48C4-9054-CC0E5A014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929D6-B84C-411D-A27C-9C071F74C1C4}" type="datetime1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DD5-C6DA-48C4-9054-CC0E5A014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ED5E4-693F-475B-A6C1-B31D66A080C4}" type="datetime1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B7DD5-C6DA-48C4-9054-CC0E5A014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erdas-pintar.blogspot/" TargetMode="External"/><Relationship Id="rId3" Type="http://schemas.openxmlformats.org/officeDocument/2006/relationships/image" Target="../media/image2.jpeg"/><Relationship Id="rId7" Type="http://schemas.openxmlformats.org/officeDocument/2006/relationships/hyperlink" Target="mailto:setyoinator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tiosetyo@yahoo.com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erdas-pintar.blogspot/" TargetMode="External"/><Relationship Id="rId5" Type="http://schemas.openxmlformats.org/officeDocument/2006/relationships/hyperlink" Target="mailto:setyoinator@gmail.com" TargetMode="External"/><Relationship Id="rId4" Type="http://schemas.openxmlformats.org/officeDocument/2006/relationships/hyperlink" Target="mailto:tiosetyo@yahoo.com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tiosetyo@yahoo.co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erdas-pintar.blogspot/" TargetMode="External"/><Relationship Id="rId4" Type="http://schemas.openxmlformats.org/officeDocument/2006/relationships/hyperlink" Target="mailto:setyoinator@gmail.com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etyoinator@gmail.com" TargetMode="External"/><Relationship Id="rId2" Type="http://schemas.openxmlformats.org/officeDocument/2006/relationships/hyperlink" Target="mailto:tiosetyo@yahoo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erdas-pintar.blogspot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etyoinator@gmail.com" TargetMode="External"/><Relationship Id="rId2" Type="http://schemas.openxmlformats.org/officeDocument/2006/relationships/hyperlink" Target="mailto:tiosetyo@yahoo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erdas-pintar.blogspot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erdas-pintar.blogspot/" TargetMode="External"/><Relationship Id="rId5" Type="http://schemas.openxmlformats.org/officeDocument/2006/relationships/hyperlink" Target="mailto:setyoinator@gmail.com" TargetMode="External"/><Relationship Id="rId4" Type="http://schemas.openxmlformats.org/officeDocument/2006/relationships/hyperlink" Target="mailto:tiosetyo@yahoo.com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tiosetyo@yahoo.co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erdas-pintar.blogspot/" TargetMode="External"/><Relationship Id="rId4" Type="http://schemas.openxmlformats.org/officeDocument/2006/relationships/hyperlink" Target="mailto:setyoinator@gmail.com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tiosetyo@yahoo.co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erdas-pintar.blogspot/" TargetMode="External"/><Relationship Id="rId4" Type="http://schemas.openxmlformats.org/officeDocument/2006/relationships/hyperlink" Target="mailto:setyoinator@gmail.com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setyoinator@gmail.com" TargetMode="External"/><Relationship Id="rId2" Type="http://schemas.openxmlformats.org/officeDocument/2006/relationships/hyperlink" Target="mailto:tiosetyo@yahoo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erdas-pintar.blogspot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setyoinator@gmail.com" TargetMode="External"/><Relationship Id="rId2" Type="http://schemas.openxmlformats.org/officeDocument/2006/relationships/hyperlink" Target="mailto:tiosetyo@yahoo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erdas-pintar.blogspot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setyoinator@gmail.com" TargetMode="External"/><Relationship Id="rId2" Type="http://schemas.openxmlformats.org/officeDocument/2006/relationships/hyperlink" Target="mailto:tiosetyo@yahoo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erdas-pintar.blogspot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iosetyo@yahoo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erdas-pintar.blogspot/" TargetMode="External"/><Relationship Id="rId4" Type="http://schemas.openxmlformats.org/officeDocument/2006/relationships/hyperlink" Target="mailto:setyoinator@gmail.com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setyoinator@gmail.com" TargetMode="External"/><Relationship Id="rId2" Type="http://schemas.openxmlformats.org/officeDocument/2006/relationships/hyperlink" Target="mailto:tiosetyo@yahoo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erdas-pintar.blogspot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hyperlink" Target="http://www.cerdas-pintar.blogspot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etyoinator@gmail.com" TargetMode="External"/><Relationship Id="rId5" Type="http://schemas.openxmlformats.org/officeDocument/2006/relationships/hyperlink" Target="mailto:tiosetyo@yahoo.com" TargetMode="External"/><Relationship Id="rId4" Type="http://schemas.openxmlformats.org/officeDocument/2006/relationships/image" Target="../media/image15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mailto:setyoinator@gmail.com" TargetMode="External"/><Relationship Id="rId3" Type="http://schemas.openxmlformats.org/officeDocument/2006/relationships/hyperlink" Target="http://id.wikipedia.org/wiki/Komputer" TargetMode="External"/><Relationship Id="rId7" Type="http://schemas.openxmlformats.org/officeDocument/2006/relationships/hyperlink" Target="mailto:tiosetyo@yahoo.co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Relationship Id="rId9" Type="http://schemas.openxmlformats.org/officeDocument/2006/relationships/hyperlink" Target="http://www.cerdas-pintar.blogspot/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erdas-pintar.blogspot/" TargetMode="External"/><Relationship Id="rId3" Type="http://schemas.openxmlformats.org/officeDocument/2006/relationships/image" Target="../media/image19.jpeg"/><Relationship Id="rId7" Type="http://schemas.openxmlformats.org/officeDocument/2006/relationships/hyperlink" Target="mailto:setyoinator@gmail.co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iosetyo@yahoo.com" TargetMode="Externa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setyoinator@gmail.com" TargetMode="External"/><Relationship Id="rId2" Type="http://schemas.openxmlformats.org/officeDocument/2006/relationships/hyperlink" Target="mailto:tiosetyo@yahoo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rdas-pintar.blogspot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setyoinator@gmail.com" TargetMode="External"/><Relationship Id="rId2" Type="http://schemas.openxmlformats.org/officeDocument/2006/relationships/hyperlink" Target="mailto:tiosetyo@yahoo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rdas-pintar.blogspot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tiosetyo@yahoo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erdas-pintar.blogspot/" TargetMode="External"/><Relationship Id="rId4" Type="http://schemas.openxmlformats.org/officeDocument/2006/relationships/hyperlink" Target="mailto:setyoinator@gmail.com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setyoinator@gmail.com" TargetMode="External"/><Relationship Id="rId2" Type="http://schemas.openxmlformats.org/officeDocument/2006/relationships/hyperlink" Target="mailto:tiosetyo@yahoo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rdas-pintar.blogspot/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tiosetyo@yahoo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erdas-pintar.blogspot/" TargetMode="External"/><Relationship Id="rId4" Type="http://schemas.openxmlformats.org/officeDocument/2006/relationships/hyperlink" Target="mailto:setyoinator@gmail.com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setyoinator@gmail.com" TargetMode="External"/><Relationship Id="rId2" Type="http://schemas.openxmlformats.org/officeDocument/2006/relationships/hyperlink" Target="mailto:tiosetyo@yahoo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rdas-pintar.blogspot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tiosetyo@yahoo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erdas-pintar.blogspot/" TargetMode="External"/><Relationship Id="rId4" Type="http://schemas.openxmlformats.org/officeDocument/2006/relationships/hyperlink" Target="mailto:setyoinator@gmail.com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setyoinator@gmail.com" TargetMode="External"/><Relationship Id="rId2" Type="http://schemas.openxmlformats.org/officeDocument/2006/relationships/hyperlink" Target="mailto:tiosetyo@yahoo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rdas-pintar.blogspot/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tiosetyo@yahoo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erdas-pintar.blogspot/" TargetMode="External"/><Relationship Id="rId4" Type="http://schemas.openxmlformats.org/officeDocument/2006/relationships/hyperlink" Target="mailto:setyoinator@gmail.com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tiosetyo@yahoo.com" TargetMode="Externa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erdas-pintar.blogspot/" TargetMode="External"/><Relationship Id="rId4" Type="http://schemas.openxmlformats.org/officeDocument/2006/relationships/hyperlink" Target="mailto:setyoinator@gmail.com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mailto:tiosetyo@yahoo.com" TargetMode="Externa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erdas-pintar.blogspot/" TargetMode="External"/><Relationship Id="rId4" Type="http://schemas.openxmlformats.org/officeDocument/2006/relationships/hyperlink" Target="mailto:setyoinator@gmail.co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tiosetyo@yahoo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erdas-pintar.blogspot/" TargetMode="External"/><Relationship Id="rId4" Type="http://schemas.openxmlformats.org/officeDocument/2006/relationships/hyperlink" Target="mailto:setyoinator@gmail.co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tiosetyo@yahoo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erdas-pintar.blogspot/" TargetMode="External"/><Relationship Id="rId4" Type="http://schemas.openxmlformats.org/officeDocument/2006/relationships/hyperlink" Target="mailto:setyoinator@gmail.com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erdas-pintar.blogspot/" TargetMode="External"/><Relationship Id="rId3" Type="http://schemas.openxmlformats.org/officeDocument/2006/relationships/image" Target="../media/image5.jpeg"/><Relationship Id="rId7" Type="http://schemas.openxmlformats.org/officeDocument/2006/relationships/hyperlink" Target="mailto:setyoinator@gmail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tiosetyo@yahoo.com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tiosetyo@yahoo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erdas-pintar.blogspot/" TargetMode="External"/><Relationship Id="rId4" Type="http://schemas.openxmlformats.org/officeDocument/2006/relationships/hyperlink" Target="mailto:setyoinator@gmail.co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erdas-pintar.blogspot/" TargetMode="External"/><Relationship Id="rId5" Type="http://schemas.openxmlformats.org/officeDocument/2006/relationships/hyperlink" Target="mailto:setyoinator@gmail.com" TargetMode="External"/><Relationship Id="rId4" Type="http://schemas.openxmlformats.org/officeDocument/2006/relationships/hyperlink" Target="mailto:tiosetyo@yahoo.co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hyperlink" Target="http://www.cerdas-pintar.blogspot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setyoinator@gmail.com" TargetMode="External"/><Relationship Id="rId5" Type="http://schemas.openxmlformats.org/officeDocument/2006/relationships/hyperlink" Target="mailto:tiosetyo@yahoo.com" TargetMode="Externa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298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4000" b="1" dirty="0" err="1" smtClean="0">
                <a:latin typeface="Calibri" pitchFamily="34" charset="0"/>
                <a:cs typeface="Calibri" pitchFamily="34" charset="0"/>
              </a:rPr>
              <a:t>Komponen</a:t>
            </a:r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4000" b="1" dirty="0" err="1" smtClean="0">
                <a:latin typeface="Calibri" pitchFamily="34" charset="0"/>
                <a:cs typeface="Calibri" pitchFamily="34" charset="0"/>
              </a:rPr>
              <a:t>Sistem</a:t>
            </a:r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 Database</a:t>
            </a:r>
            <a:endParaRPr lang="en-US" sz="4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14282" y="1214422"/>
            <a:ext cx="8643998" cy="507209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" name="Picture 19" descr="Hardwa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714488"/>
            <a:ext cx="1285883" cy="1445655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1714480" y="1928802"/>
            <a:ext cx="2428892" cy="94558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/ Hardware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454903" y="1928802"/>
            <a:ext cx="2500362" cy="10001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/ Software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714480" y="4214818"/>
            <a:ext cx="2500330" cy="857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/</a:t>
            </a:r>
            <a:r>
              <a:rPr lang="en-US" dirty="0" err="1" smtClean="0"/>
              <a:t>Brinware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500826" y="4148582"/>
            <a:ext cx="2428892" cy="92349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4. Data Base</a:t>
            </a:r>
            <a:endParaRPr lang="en-US" dirty="0"/>
          </a:p>
        </p:txBody>
      </p:sp>
      <p:pic>
        <p:nvPicPr>
          <p:cNvPr id="26" name="Picture 25" descr="softwar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429124" y="1714488"/>
            <a:ext cx="1499340" cy="1428760"/>
          </a:xfrm>
          <a:prstGeom prst="rect">
            <a:avLst/>
          </a:prstGeom>
        </p:spPr>
      </p:pic>
      <p:pic>
        <p:nvPicPr>
          <p:cNvPr id="27" name="Picture 26" descr="Brainwar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3783618"/>
            <a:ext cx="1285884" cy="1590675"/>
          </a:xfrm>
          <a:prstGeom prst="rect">
            <a:avLst/>
          </a:prstGeom>
        </p:spPr>
      </p:pic>
      <p:pic>
        <p:nvPicPr>
          <p:cNvPr id="28" name="Picture 27" descr="databas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4000504"/>
            <a:ext cx="1553524" cy="1123951"/>
          </a:xfrm>
          <a:prstGeom prst="rect">
            <a:avLst/>
          </a:prstGeom>
        </p:spPr>
      </p:pic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C27D1-F355-4FAB-9EA4-950B83A52A77}" type="datetime1">
              <a:rPr lang="en-US" smtClean="0"/>
              <a:pPr/>
              <a:t>3/31/2015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DD5-C6DA-48C4-9054-CC0E5A0148F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0" y="6476345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dirty="0" smtClean="0">
                <a:hlinkClick r:id="rId6"/>
              </a:rPr>
              <a:t>tiosetyo@yahoo.com</a:t>
            </a:r>
            <a:r>
              <a:rPr lang="id-ID" dirty="0" smtClean="0"/>
              <a:t> , </a:t>
            </a:r>
            <a:r>
              <a:rPr lang="id-ID" dirty="0" smtClean="0">
                <a:hlinkClick r:id="rId7"/>
              </a:rPr>
              <a:t>setyoinator@gmail.com</a:t>
            </a:r>
            <a:r>
              <a:rPr lang="id-ID" dirty="0" smtClean="0"/>
              <a:t> </a:t>
            </a:r>
            <a:r>
              <a:rPr lang="en-US" dirty="0" smtClean="0"/>
              <a:t>                        </a:t>
            </a:r>
            <a:r>
              <a:rPr lang="en-US" b="1" i="1" dirty="0" smtClean="0">
                <a:solidFill>
                  <a:srgbClr val="0000CC"/>
                </a:solidFill>
                <a:hlinkClick r:id="rId8"/>
              </a:rPr>
              <a:t>www.cerdas-pintar.blogspot</a:t>
            </a:r>
            <a:r>
              <a:rPr lang="en-US" b="1" i="1" u="sng" dirty="0" smtClean="0">
                <a:solidFill>
                  <a:srgbClr val="0000CC"/>
                </a:solidFill>
              </a:rPr>
              <a:t>.com</a:t>
            </a:r>
            <a:endParaRPr lang="en-US" b="1" i="1" u="sng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298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 algn="ctr">
              <a:spcBef>
                <a:spcPct val="20000"/>
              </a:spcBef>
            </a:pP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85720" y="1214422"/>
            <a:ext cx="8643998" cy="51435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20725" lvl="0" indent="-720725">
              <a:spcBef>
                <a:spcPct val="20000"/>
              </a:spcBef>
            </a:pPr>
            <a:r>
              <a:rPr lang="en-US" sz="2800" b="1" dirty="0" smtClean="0">
                <a:solidFill>
                  <a:srgbClr val="0000CC"/>
                </a:solidFill>
              </a:rPr>
              <a:t>3. </a:t>
            </a:r>
            <a:r>
              <a:rPr lang="en-US" sz="2800" b="1" dirty="0" err="1" smtClean="0">
                <a:solidFill>
                  <a:srgbClr val="0000CC"/>
                </a:solidFill>
              </a:rPr>
              <a:t>Pemakai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</a:rPr>
              <a:t>Akhir</a:t>
            </a:r>
            <a:r>
              <a:rPr lang="en-US" sz="2800" b="1" dirty="0" smtClean="0">
                <a:solidFill>
                  <a:srgbClr val="0000CC"/>
                </a:solidFill>
              </a:rPr>
              <a:t> (</a:t>
            </a:r>
            <a:r>
              <a:rPr lang="en-US" sz="2800" b="1" i="1" dirty="0" smtClean="0">
                <a:solidFill>
                  <a:srgbClr val="0000CC"/>
                </a:solidFill>
              </a:rPr>
              <a:t>end user</a:t>
            </a:r>
            <a:r>
              <a:rPr lang="en-US" sz="2800" b="1" dirty="0" smtClean="0">
                <a:solidFill>
                  <a:srgbClr val="0000CC"/>
                </a:solidFill>
              </a:rPr>
              <a:t>)</a:t>
            </a:r>
          </a:p>
          <a:p>
            <a:pPr marL="1800225" lvl="0">
              <a:spcBef>
                <a:spcPct val="20000"/>
              </a:spcBef>
            </a:pPr>
            <a:r>
              <a:rPr lang="en-US" sz="2800" dirty="0" err="1" smtClean="0"/>
              <a:t>Pemakai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berperan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pemasukan</a:t>
            </a:r>
            <a:r>
              <a:rPr lang="en-US" sz="2800" dirty="0" smtClean="0"/>
              <a:t> data (data </a:t>
            </a:r>
            <a:r>
              <a:rPr lang="en-US" sz="2800" i="1" dirty="0" smtClean="0"/>
              <a:t>entry</a:t>
            </a:r>
            <a:r>
              <a:rPr lang="en-US" sz="2800" dirty="0" smtClean="0"/>
              <a:t>)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rangka</a:t>
            </a:r>
            <a:r>
              <a:rPr lang="en-US" sz="2800" dirty="0" smtClean="0"/>
              <a:t> </a:t>
            </a:r>
            <a:r>
              <a:rPr lang="en-US" sz="2800" dirty="0" err="1" smtClean="0"/>
              <a:t>membentuk</a:t>
            </a:r>
            <a:r>
              <a:rPr lang="en-US" sz="2800" dirty="0" smtClean="0"/>
              <a:t> Database yang </a:t>
            </a:r>
            <a:r>
              <a:rPr lang="en-US" sz="2800" dirty="0" err="1" smtClean="0"/>
              <a:t>lengkap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aplikasi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</a:t>
            </a:r>
            <a:r>
              <a:rPr lang="en-US" sz="2800" dirty="0" smtClean="0"/>
              <a:t> Database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dibuat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i="1" dirty="0" smtClean="0"/>
              <a:t>developer</a:t>
            </a:r>
            <a:r>
              <a:rPr lang="en-US" sz="2800" dirty="0" smtClean="0"/>
              <a:t>.</a:t>
            </a:r>
          </a:p>
          <a:p>
            <a:pPr marL="360363" lvl="0">
              <a:spcBef>
                <a:spcPct val="20000"/>
              </a:spcBef>
            </a:pP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pemasukan</a:t>
            </a:r>
            <a:r>
              <a:rPr lang="en-US" sz="2800" dirty="0" smtClean="0"/>
              <a:t> data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lengkap</a:t>
            </a:r>
            <a:r>
              <a:rPr lang="en-US" sz="2800" dirty="0" smtClean="0"/>
              <a:t>, </a:t>
            </a:r>
            <a:r>
              <a:rPr lang="en-US" sz="2800" dirty="0" err="1" smtClean="0"/>
              <a:t>pemakai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diberi</a:t>
            </a:r>
            <a:r>
              <a:rPr lang="en-US" sz="2800" dirty="0" smtClean="0"/>
              <a:t> </a:t>
            </a:r>
            <a:r>
              <a:rPr lang="en-US" sz="2800" dirty="0" err="1" smtClean="0"/>
              <a:t>tanggung</a:t>
            </a:r>
            <a:r>
              <a:rPr lang="en-US" sz="2800" dirty="0" smtClean="0"/>
              <a:t> </a:t>
            </a:r>
            <a:r>
              <a:rPr lang="en-US" sz="2800" dirty="0" err="1" smtClean="0"/>
              <a:t>jawab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pekerjaan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pengecekan</a:t>
            </a:r>
            <a:r>
              <a:rPr lang="en-US" sz="2800" dirty="0" smtClean="0"/>
              <a:t>(</a:t>
            </a:r>
            <a:r>
              <a:rPr lang="en-US" sz="2800" dirty="0" err="1" smtClean="0"/>
              <a:t>verifikasi</a:t>
            </a:r>
            <a:r>
              <a:rPr lang="en-US" sz="2800" dirty="0" smtClean="0"/>
              <a:t>),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hingga</a:t>
            </a:r>
            <a:r>
              <a:rPr lang="en-US" sz="2800" dirty="0" smtClean="0"/>
              <a:t> </a:t>
            </a:r>
            <a:r>
              <a:rPr lang="en-US" sz="2800" dirty="0" err="1" smtClean="0"/>
              <a:t>pencetakan</a:t>
            </a:r>
            <a:r>
              <a:rPr lang="en-US" sz="2800" dirty="0" smtClean="0"/>
              <a:t> data/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(</a:t>
            </a:r>
            <a:r>
              <a:rPr lang="en-US" sz="2800" dirty="0" err="1" smtClean="0"/>
              <a:t>pelaporan</a:t>
            </a:r>
            <a:r>
              <a:rPr lang="en-US" sz="2800" dirty="0" smtClean="0"/>
              <a:t>)</a:t>
            </a:r>
          </a:p>
          <a:p>
            <a:pPr marL="720725" lvl="0" indent="-720725">
              <a:spcBef>
                <a:spcPct val="20000"/>
              </a:spcBef>
            </a:pPr>
            <a:endParaRPr lang="en-US" sz="2800" dirty="0" smtClean="0"/>
          </a:p>
          <a:p>
            <a:pPr marL="514350" lvl="0" indent="-514350">
              <a:spcBef>
                <a:spcPct val="20000"/>
              </a:spcBef>
            </a:pPr>
            <a:endParaRPr lang="en-US" sz="2800" dirty="0" smtClean="0"/>
          </a:p>
          <a:p>
            <a:pPr marL="514350" lvl="0" indent="-514350">
              <a:spcBef>
                <a:spcPct val="20000"/>
              </a:spcBef>
            </a:pPr>
            <a:endParaRPr lang="en-US" sz="2800" dirty="0" smtClean="0"/>
          </a:p>
          <a:p>
            <a:pPr marL="514350" lvl="0" indent="-514350">
              <a:spcBef>
                <a:spcPct val="20000"/>
              </a:spcBef>
              <a:buAutoNum type="arabicPeriod"/>
            </a:pPr>
            <a:endParaRPr lang="nn-NO" sz="3200" dirty="0" smtClean="0"/>
          </a:p>
          <a:p>
            <a:pPr marL="514350" lvl="0" indent="-514350">
              <a:spcBef>
                <a:spcPct val="20000"/>
              </a:spcBef>
            </a:pPr>
            <a:endParaRPr lang="nn-NO" sz="3200" dirty="0" smtClean="0"/>
          </a:p>
        </p:txBody>
      </p:sp>
      <p:pic>
        <p:nvPicPr>
          <p:cNvPr id="5" name="Picture 4" descr="endus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2000240"/>
            <a:ext cx="1476375" cy="1447800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600C3-4381-484D-BB12-2978072BC08C}" type="datetime1">
              <a:rPr lang="en-US" smtClean="0"/>
              <a:pPr/>
              <a:t>3/31/2015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DD5-C6DA-48C4-9054-CC0E5A0148F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6476345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dirty="0" smtClean="0">
                <a:hlinkClick r:id="rId4"/>
              </a:rPr>
              <a:t>tiosetyo@yahoo.com</a:t>
            </a:r>
            <a:r>
              <a:rPr lang="id-ID" dirty="0" smtClean="0"/>
              <a:t> , </a:t>
            </a:r>
            <a:r>
              <a:rPr lang="id-ID" dirty="0" smtClean="0">
                <a:hlinkClick r:id="rId5"/>
              </a:rPr>
              <a:t>setyoinator@gmail.com</a:t>
            </a:r>
            <a:r>
              <a:rPr lang="id-ID" dirty="0" smtClean="0"/>
              <a:t> </a:t>
            </a:r>
            <a:r>
              <a:rPr lang="en-US" dirty="0" smtClean="0"/>
              <a:t>                        </a:t>
            </a:r>
            <a:r>
              <a:rPr lang="en-US" b="1" i="1" dirty="0" smtClean="0">
                <a:solidFill>
                  <a:srgbClr val="0000CC"/>
                </a:solidFill>
                <a:hlinkClick r:id="rId6"/>
              </a:rPr>
              <a:t>www.cerdas-pintar.blogspot</a:t>
            </a:r>
            <a:r>
              <a:rPr lang="en-US" b="1" i="1" u="sng" dirty="0" smtClean="0">
                <a:solidFill>
                  <a:srgbClr val="0000CC"/>
                </a:solidFill>
              </a:rPr>
              <a:t>.com</a:t>
            </a:r>
            <a:endParaRPr lang="en-US" b="1" i="1" u="sng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298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 b="1" dirty="0" smtClean="0">
                <a:solidFill>
                  <a:srgbClr val="FFFF00"/>
                </a:solidFill>
              </a:rPr>
              <a:t>4</a:t>
            </a:r>
            <a:r>
              <a:rPr lang="en-US" sz="3200" b="1" dirty="0" smtClean="0">
                <a:solidFill>
                  <a:srgbClr val="FFFF00"/>
                </a:solidFill>
              </a:rPr>
              <a:t>. Data Base</a:t>
            </a:r>
          </a:p>
          <a:p>
            <a:pPr marL="342900" lvl="0" indent="-342900" algn="ctr">
              <a:spcBef>
                <a:spcPct val="20000"/>
              </a:spcBef>
            </a:pP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85720" y="1214422"/>
            <a:ext cx="8643998" cy="5143536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marL="442913" lvl="0" indent="-442913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pilihan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pengorganisasian</a:t>
            </a:r>
            <a:r>
              <a:rPr lang="en-US" sz="2800" dirty="0" smtClean="0"/>
              <a:t>, </a:t>
            </a:r>
            <a:r>
              <a:rPr lang="en-US" sz="2800" dirty="0" err="1" smtClean="0"/>
              <a:t>tetapi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akhirnya</a:t>
            </a:r>
            <a:r>
              <a:rPr lang="en-US" sz="2800" dirty="0" smtClean="0"/>
              <a:t> yang </a:t>
            </a:r>
            <a:r>
              <a:rPr lang="en-US" sz="2800" b="1" dirty="0" err="1" smtClean="0">
                <a:solidFill>
                  <a:srgbClr val="C00000"/>
                </a:solidFill>
              </a:rPr>
              <a:t>terpenting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obyek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utama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yaitu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kecepatan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dan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kemudahan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berinteraksi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data yang </a:t>
            </a:r>
            <a:r>
              <a:rPr lang="en-US" sz="2800" dirty="0" err="1" smtClean="0"/>
              <a:t>dikelola</a:t>
            </a:r>
            <a:r>
              <a:rPr lang="en-US" sz="2800" dirty="0" smtClean="0"/>
              <a:t>/</a:t>
            </a:r>
            <a:r>
              <a:rPr lang="en-US" sz="2800" dirty="0" err="1" smtClean="0"/>
              <a:t>diolah</a:t>
            </a:r>
            <a:endParaRPr lang="en-US" sz="2800" dirty="0" smtClean="0"/>
          </a:p>
          <a:p>
            <a:pPr marL="723900" lvl="0" indent="-273050">
              <a:spcBef>
                <a:spcPct val="20000"/>
              </a:spcBef>
            </a:pPr>
            <a:r>
              <a:rPr lang="en-US" sz="2800" b="1" dirty="0" smtClean="0"/>
              <a:t>Database </a:t>
            </a:r>
            <a:r>
              <a:rPr lang="en-US" sz="2800" b="1" dirty="0" err="1" smtClean="0"/>
              <a:t>terdiri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dari</a:t>
            </a:r>
            <a:r>
              <a:rPr lang="en-US" sz="2800" b="1" dirty="0" smtClean="0"/>
              <a:t> 3 </a:t>
            </a:r>
            <a:r>
              <a:rPr lang="en-US" sz="2800" b="1" dirty="0" err="1" smtClean="0"/>
              <a:t>hal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yaitu</a:t>
            </a:r>
            <a:r>
              <a:rPr lang="en-US" sz="2800" b="1" dirty="0" smtClean="0"/>
              <a:t> :</a:t>
            </a:r>
          </a:p>
          <a:p>
            <a:pPr marL="804863" lvl="0" indent="-177800">
              <a:spcBef>
                <a:spcPct val="20000"/>
              </a:spcBef>
              <a:buAutoNum type="arabicPeriod"/>
            </a:pPr>
            <a:r>
              <a:rPr lang="en-US" sz="2800" dirty="0" smtClean="0"/>
              <a:t>Kumpulan data yang </a:t>
            </a:r>
            <a:r>
              <a:rPr lang="en-US" sz="2800" dirty="0" err="1" smtClean="0"/>
              <a:t>terorganisasi</a:t>
            </a:r>
            <a:endParaRPr lang="en-US" sz="2800" dirty="0" smtClean="0"/>
          </a:p>
          <a:p>
            <a:pPr marL="804863" lvl="0" indent="-177800">
              <a:spcBef>
                <a:spcPct val="20000"/>
              </a:spcBef>
              <a:buAutoNum type="arabicPeriod"/>
            </a:pPr>
            <a:r>
              <a:rPr lang="en-US" sz="2800" dirty="0" err="1" smtClean="0"/>
              <a:t>Relasi</a:t>
            </a:r>
            <a:r>
              <a:rPr lang="en-US" sz="2800" dirty="0" smtClean="0"/>
              <a:t> </a:t>
            </a:r>
            <a:r>
              <a:rPr lang="en-US" sz="2800" dirty="0" err="1" smtClean="0"/>
              <a:t>antar</a:t>
            </a:r>
            <a:r>
              <a:rPr lang="en-US" sz="2800" dirty="0" smtClean="0"/>
              <a:t> data</a:t>
            </a:r>
          </a:p>
          <a:p>
            <a:pPr marL="804863" lvl="0" indent="-177800">
              <a:spcBef>
                <a:spcPct val="20000"/>
              </a:spcBef>
              <a:buAutoNum type="arabicPeriod"/>
            </a:pPr>
            <a:r>
              <a:rPr lang="en-US" sz="2800" dirty="0" err="1" smtClean="0"/>
              <a:t>Kemudahan</a:t>
            </a:r>
            <a:r>
              <a:rPr lang="en-US" sz="2800" dirty="0" smtClean="0"/>
              <a:t> </a:t>
            </a:r>
            <a:r>
              <a:rPr lang="en-US" sz="2800" dirty="0" err="1" smtClean="0"/>
              <a:t>berinteraksi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data yang </a:t>
            </a:r>
            <a:r>
              <a:rPr lang="en-US" sz="2800" dirty="0" err="1" smtClean="0"/>
              <a:t>dikelola</a:t>
            </a:r>
            <a:r>
              <a:rPr lang="en-US" sz="2800" dirty="0" smtClean="0"/>
              <a:t> / </a:t>
            </a:r>
            <a:r>
              <a:rPr lang="en-US" sz="2800" dirty="0" err="1" smtClean="0"/>
              <a:t>diolah</a:t>
            </a:r>
            <a:endParaRPr lang="en-US" sz="2800" dirty="0" smtClean="0"/>
          </a:p>
          <a:p>
            <a:pPr marL="355600" lvl="0">
              <a:spcBef>
                <a:spcPct val="20000"/>
              </a:spcBef>
            </a:pPr>
            <a:r>
              <a:rPr lang="en-US" sz="2800" dirty="0" err="1" smtClean="0"/>
              <a:t>Sistem</a:t>
            </a:r>
            <a:r>
              <a:rPr lang="en-US" sz="2800" dirty="0" smtClean="0"/>
              <a:t> Database </a:t>
            </a:r>
            <a:r>
              <a:rPr lang="en-US" sz="2800" b="1" dirty="0" err="1" smtClean="0"/>
              <a:t>baru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hidup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berjalan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benar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mencapai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tujuannya</a:t>
            </a: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pemaka</a:t>
            </a:r>
            <a:r>
              <a:rPr lang="id-ID" sz="2800" b="1" dirty="0" smtClean="0">
                <a:solidFill>
                  <a:srgbClr val="C00000"/>
                </a:solidFill>
              </a:rPr>
              <a:t>i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beraktifitas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sesuai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dengan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prosedur</a:t>
            </a:r>
            <a:r>
              <a:rPr lang="en-US" sz="2800" b="1" dirty="0" smtClean="0">
                <a:solidFill>
                  <a:srgbClr val="C00000"/>
                </a:solidFill>
              </a:rPr>
              <a:t>/</a:t>
            </a:r>
            <a:r>
              <a:rPr lang="en-US" sz="2800" b="1" dirty="0" err="1" smtClean="0">
                <a:solidFill>
                  <a:srgbClr val="C00000"/>
                </a:solidFill>
              </a:rPr>
              <a:t>aturan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ditetapkan</a:t>
            </a:r>
            <a:r>
              <a:rPr lang="en-US" sz="2800" dirty="0" smtClean="0"/>
              <a:t>.</a:t>
            </a:r>
          </a:p>
          <a:p>
            <a:pPr marL="355600" lvl="0">
              <a:spcBef>
                <a:spcPct val="20000"/>
              </a:spcBef>
            </a:pPr>
            <a:r>
              <a:rPr lang="en-US" sz="2800" dirty="0" err="1" smtClean="0"/>
              <a:t>Pemakai</a:t>
            </a:r>
            <a:r>
              <a:rPr lang="en-US" sz="2800" dirty="0" smtClean="0"/>
              <a:t> 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perlu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tahu</a:t>
            </a:r>
            <a:r>
              <a:rPr lang="en-US" sz="2800" dirty="0" smtClean="0"/>
              <a:t>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sebetulnya</a:t>
            </a:r>
            <a:r>
              <a:rPr lang="en-US" sz="2800" dirty="0" smtClean="0"/>
              <a:t> data </a:t>
            </a:r>
            <a:r>
              <a:rPr lang="en-US" sz="2800" dirty="0" err="1" smtClean="0"/>
              <a:t>perkiraan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jurnal</a:t>
            </a:r>
            <a:r>
              <a:rPr lang="en-US" sz="2800" dirty="0" smtClean="0"/>
              <a:t> </a:t>
            </a:r>
            <a:r>
              <a:rPr lang="en-US" sz="2800" dirty="0" err="1" smtClean="0"/>
              <a:t>disimpan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fisik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b="1" dirty="0" err="1" smtClean="0"/>
              <a:t>bagaiman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proses</a:t>
            </a:r>
            <a:r>
              <a:rPr lang="en-US" sz="2800" b="1" dirty="0" smtClean="0"/>
              <a:t> posting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detai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akurat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perhitungan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pengolahan</a:t>
            </a:r>
            <a:r>
              <a:rPr lang="en-US" sz="2800" dirty="0" smtClean="0"/>
              <a:t> data</a:t>
            </a:r>
          </a:p>
          <a:p>
            <a:pPr marL="720725" lvl="0" indent="-720725">
              <a:spcBef>
                <a:spcPct val="20000"/>
              </a:spcBef>
            </a:pPr>
            <a:endParaRPr lang="en-US" sz="2800" dirty="0" smtClean="0"/>
          </a:p>
          <a:p>
            <a:pPr marL="720725" lvl="0" indent="-720725">
              <a:spcBef>
                <a:spcPct val="20000"/>
              </a:spcBef>
            </a:pPr>
            <a:endParaRPr lang="en-US" sz="2800" dirty="0" smtClean="0"/>
          </a:p>
          <a:p>
            <a:pPr marL="720725" lvl="0" indent="-720725">
              <a:spcBef>
                <a:spcPct val="20000"/>
              </a:spcBef>
            </a:pPr>
            <a:endParaRPr lang="en-US" sz="2800" dirty="0" smtClean="0"/>
          </a:p>
          <a:p>
            <a:pPr marL="514350" lvl="0" indent="-514350">
              <a:spcBef>
                <a:spcPct val="20000"/>
              </a:spcBef>
            </a:pPr>
            <a:endParaRPr lang="en-US" sz="2800" dirty="0" smtClean="0"/>
          </a:p>
          <a:p>
            <a:pPr marL="514350" lvl="0" indent="-514350">
              <a:spcBef>
                <a:spcPct val="20000"/>
              </a:spcBef>
            </a:pPr>
            <a:endParaRPr lang="en-US" sz="2800" dirty="0" smtClean="0"/>
          </a:p>
          <a:p>
            <a:pPr marL="514350" lvl="0" indent="-514350">
              <a:spcBef>
                <a:spcPct val="20000"/>
              </a:spcBef>
              <a:buAutoNum type="arabicPeriod"/>
            </a:pPr>
            <a:endParaRPr lang="nn-NO" sz="3200" dirty="0" smtClean="0"/>
          </a:p>
          <a:p>
            <a:pPr marL="514350" lvl="0" indent="-514350">
              <a:spcBef>
                <a:spcPct val="20000"/>
              </a:spcBef>
            </a:pPr>
            <a:endParaRPr lang="nn-NO" sz="32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1B20-1AE2-45C3-A0CF-517D22821737}" type="datetime1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DD5-C6DA-48C4-9054-CC0E5A0148F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6476345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dirty="0" smtClean="0">
                <a:hlinkClick r:id="rId3"/>
              </a:rPr>
              <a:t>tiosetyo@yahoo.com</a:t>
            </a:r>
            <a:r>
              <a:rPr lang="id-ID" dirty="0" smtClean="0"/>
              <a:t> , </a:t>
            </a:r>
            <a:r>
              <a:rPr lang="id-ID" dirty="0" smtClean="0">
                <a:hlinkClick r:id="rId4"/>
              </a:rPr>
              <a:t>setyoinator@gmail.com</a:t>
            </a:r>
            <a:r>
              <a:rPr lang="id-ID" dirty="0" smtClean="0"/>
              <a:t> </a:t>
            </a:r>
            <a:r>
              <a:rPr lang="en-US" dirty="0" smtClean="0"/>
              <a:t>                        </a:t>
            </a:r>
            <a:r>
              <a:rPr lang="en-US" b="1" i="1" dirty="0" smtClean="0">
                <a:solidFill>
                  <a:srgbClr val="0000CC"/>
                </a:solidFill>
                <a:hlinkClick r:id="rId5"/>
              </a:rPr>
              <a:t>www.cerdas-pintar.blogspot</a:t>
            </a:r>
            <a:r>
              <a:rPr lang="en-US" b="1" i="1" u="sng" dirty="0" smtClean="0">
                <a:solidFill>
                  <a:srgbClr val="0000CC"/>
                </a:solidFill>
              </a:rPr>
              <a:t>.com</a:t>
            </a:r>
            <a:endParaRPr lang="en-US" b="1" i="1" u="sng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9144000" cy="114298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ts val="600"/>
              </a:spcBef>
            </a:pPr>
            <a:r>
              <a:rPr lang="en-US" sz="3200" dirty="0" err="1" smtClean="0"/>
              <a:t>Hirarki</a:t>
            </a:r>
            <a:r>
              <a:rPr lang="en-US" sz="3200" dirty="0" smtClean="0"/>
              <a:t> </a:t>
            </a:r>
            <a:r>
              <a:rPr lang="en-US" sz="3200" dirty="0" err="1" smtClean="0"/>
              <a:t>Perangkat</a:t>
            </a:r>
            <a:r>
              <a:rPr lang="en-US" sz="3200" dirty="0" smtClean="0"/>
              <a:t> </a:t>
            </a:r>
            <a:r>
              <a:rPr lang="en-US" sz="3200" dirty="0" err="1" smtClean="0"/>
              <a:t>Lunak</a:t>
            </a:r>
            <a:r>
              <a:rPr lang="en-US" sz="3200" dirty="0" smtClean="0"/>
              <a:t>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Database</a:t>
            </a:r>
          </a:p>
          <a:p>
            <a:pPr algn="ctr">
              <a:spcBef>
                <a:spcPct val="50000"/>
              </a:spcBef>
            </a:pPr>
            <a:endParaRPr lang="en-US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19186" y="1400156"/>
            <a:ext cx="2857520" cy="67152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Data Base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447814" y="2571744"/>
            <a:ext cx="2000264" cy="64294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DBMS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019186" y="3714752"/>
            <a:ext cx="2857520" cy="50006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endParaRPr lang="en-US" dirty="0"/>
          </a:p>
        </p:txBody>
      </p:sp>
      <p:sp>
        <p:nvSpPr>
          <p:cNvPr id="8" name="Flowchart: Magnetic Disk 7"/>
          <p:cNvSpPr/>
          <p:nvPr/>
        </p:nvSpPr>
        <p:spPr>
          <a:xfrm>
            <a:off x="3769285" y="4729170"/>
            <a:ext cx="1357322" cy="1000132"/>
          </a:xfrm>
          <a:prstGeom prst="flowChartMagneticDisk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Database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4305070" y="2143116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4305070" y="3271838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4305070" y="4286256"/>
            <a:ext cx="28575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9583-7990-43FF-ADE6-5F9D87B63E00}" type="datetime1">
              <a:rPr lang="en-US" smtClean="0"/>
              <a:pPr/>
              <a:t>3/31/2015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DD5-C6DA-48C4-9054-CC0E5A0148F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0" y="6476345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dirty="0" smtClean="0">
                <a:hlinkClick r:id="rId2"/>
              </a:rPr>
              <a:t>tiosetyo@yahoo.com</a:t>
            </a:r>
            <a:r>
              <a:rPr lang="id-ID" dirty="0" smtClean="0"/>
              <a:t> , </a:t>
            </a:r>
            <a:r>
              <a:rPr lang="id-ID" dirty="0" smtClean="0">
                <a:hlinkClick r:id="rId3"/>
              </a:rPr>
              <a:t>setyoinator@gmail.com</a:t>
            </a:r>
            <a:r>
              <a:rPr lang="id-ID" dirty="0" smtClean="0"/>
              <a:t> </a:t>
            </a:r>
            <a:r>
              <a:rPr lang="en-US" dirty="0" smtClean="0"/>
              <a:t>                        </a:t>
            </a:r>
            <a:r>
              <a:rPr lang="en-US" b="1" i="1" dirty="0" smtClean="0">
                <a:solidFill>
                  <a:srgbClr val="0000CC"/>
                </a:solidFill>
                <a:hlinkClick r:id="rId4"/>
              </a:rPr>
              <a:t>www.cerdas-pintar.blogspot</a:t>
            </a:r>
            <a:r>
              <a:rPr lang="en-US" b="1" i="1" u="sng" dirty="0" smtClean="0">
                <a:solidFill>
                  <a:srgbClr val="0000CC"/>
                </a:solidFill>
              </a:rPr>
              <a:t>.com</a:t>
            </a:r>
            <a:endParaRPr lang="en-US" b="1" i="1" u="sng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85720" y="1214422"/>
            <a:ext cx="8401080" cy="5429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lvl="0" algn="ctr">
              <a:spcBef>
                <a:spcPct val="0"/>
              </a:spcBef>
            </a:pPr>
            <a:r>
              <a:rPr lang="en-US" sz="3200" b="1" dirty="0" err="1" smtClean="0"/>
              <a:t>Penyusun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Sistem</a:t>
            </a:r>
            <a:r>
              <a:rPr lang="en-US" sz="3200" b="1" dirty="0" smtClean="0"/>
              <a:t> Database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85794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/>
            <a:r>
              <a:rPr lang="en-US" sz="2800" dirty="0" smtClean="0"/>
              <a:t>	</a:t>
            </a:r>
            <a:r>
              <a:rPr lang="en-US" sz="2800" dirty="0" err="1" smtClean="0"/>
              <a:t>Sistem</a:t>
            </a:r>
            <a:r>
              <a:rPr lang="en-US" sz="2800" dirty="0" smtClean="0"/>
              <a:t> Database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lingkup</a:t>
            </a:r>
            <a:r>
              <a:rPr lang="en-US" sz="2800" dirty="0" smtClean="0"/>
              <a:t> </a:t>
            </a:r>
            <a:r>
              <a:rPr lang="en-US" sz="2800" dirty="0" err="1" smtClean="0"/>
              <a:t>terbesar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data.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 Database </a:t>
            </a:r>
            <a:r>
              <a:rPr lang="en-US" sz="2800" dirty="0" err="1" smtClean="0"/>
              <a:t>mencakup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komponen</a:t>
            </a:r>
            <a:r>
              <a:rPr lang="en-US" sz="2800" dirty="0" smtClean="0"/>
              <a:t> data yang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 </a:t>
            </a:r>
            <a:r>
              <a:rPr lang="en-US" sz="2800" dirty="0" err="1" smtClean="0"/>
              <a:t>sistem</a:t>
            </a:r>
            <a:r>
              <a:rPr lang="en-US" sz="2800" dirty="0" smtClean="0"/>
              <a:t>. </a:t>
            </a:r>
            <a:r>
              <a:rPr lang="en-US" sz="2800" dirty="0" err="1" smtClean="0"/>
              <a:t>Sedangkan</a:t>
            </a:r>
            <a:r>
              <a:rPr lang="en-US" sz="2800" dirty="0" smtClean="0"/>
              <a:t> Database </a:t>
            </a:r>
            <a:r>
              <a:rPr lang="en-US" sz="2800" dirty="0" err="1" smtClean="0"/>
              <a:t>merupakan</a:t>
            </a:r>
            <a:r>
              <a:rPr lang="id-ID" sz="2800" dirty="0" smtClean="0"/>
              <a:t> </a:t>
            </a:r>
            <a:r>
              <a:rPr lang="en-US" sz="2800" dirty="0" err="1" smtClean="0"/>
              <a:t>komponen</a:t>
            </a:r>
            <a:r>
              <a:rPr lang="en-US" sz="2800" dirty="0" smtClean="0"/>
              <a:t> </a:t>
            </a:r>
            <a:r>
              <a:rPr lang="en-US" sz="2800" dirty="0" err="1" smtClean="0"/>
              <a:t>utama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menyusun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Database </a:t>
            </a:r>
          </a:p>
        </p:txBody>
      </p:sp>
      <p:sp>
        <p:nvSpPr>
          <p:cNvPr id="7" name="Rectangle 6"/>
          <p:cNvSpPr/>
          <p:nvPr/>
        </p:nvSpPr>
        <p:spPr>
          <a:xfrm>
            <a:off x="142844" y="3855993"/>
            <a:ext cx="928694" cy="71438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bit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1382428" y="3855993"/>
            <a:ext cx="928694" cy="7143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byte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2652761" y="3855993"/>
            <a:ext cx="928694" cy="71438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 </a:t>
            </a:r>
          </a:p>
          <a:p>
            <a:pPr algn="ctr"/>
            <a:r>
              <a:rPr lang="en-US" sz="1600" dirty="0" smtClean="0"/>
              <a:t>Item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3927070" y="3855993"/>
            <a:ext cx="928694" cy="7143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Record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5214942" y="3855993"/>
            <a:ext cx="928694" cy="71438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file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6502813" y="3855993"/>
            <a:ext cx="1042809" cy="7143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base </a:t>
            </a:r>
            <a:r>
              <a:rPr lang="en-US" sz="1600" dirty="0" err="1" smtClean="0"/>
              <a:t>Dat</a:t>
            </a:r>
            <a:r>
              <a:rPr lang="id-ID" sz="1600" dirty="0" smtClean="0"/>
              <a:t>a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7786710" y="3855993"/>
            <a:ext cx="1000132" cy="71438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Sistem</a:t>
            </a:r>
            <a:r>
              <a:rPr lang="en-US" sz="1600" dirty="0" smtClean="0"/>
              <a:t> Database</a:t>
            </a:r>
            <a:endParaRPr lang="en-US" sz="1600" dirty="0"/>
          </a:p>
        </p:txBody>
      </p:sp>
      <p:sp>
        <p:nvSpPr>
          <p:cNvPr id="14" name="Right Arrow 13"/>
          <p:cNvSpPr/>
          <p:nvPr/>
        </p:nvSpPr>
        <p:spPr>
          <a:xfrm>
            <a:off x="1142976" y="4070307"/>
            <a:ext cx="214314" cy="28575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2357422" y="4070307"/>
            <a:ext cx="214314" cy="28575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3643306" y="4070307"/>
            <a:ext cx="214314" cy="28575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4929190" y="4070307"/>
            <a:ext cx="214314" cy="28575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6215074" y="4070307"/>
            <a:ext cx="214314" cy="28575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7500958" y="4070307"/>
            <a:ext cx="214314" cy="28575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557B-97C6-475A-9BCD-0A4A41882B48}" type="datetime1">
              <a:rPr lang="en-US" smtClean="0"/>
              <a:pPr/>
              <a:t>3/31/2015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DD5-C6DA-48C4-9054-CC0E5A0148F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0" y="6476345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dirty="0" smtClean="0">
                <a:hlinkClick r:id="rId2"/>
              </a:rPr>
              <a:t>tiosetyo@yahoo.com</a:t>
            </a:r>
            <a:r>
              <a:rPr lang="id-ID" dirty="0" smtClean="0"/>
              <a:t> , </a:t>
            </a:r>
            <a:r>
              <a:rPr lang="id-ID" dirty="0" smtClean="0">
                <a:hlinkClick r:id="rId3"/>
              </a:rPr>
              <a:t>setyoinator@gmail.com</a:t>
            </a:r>
            <a:r>
              <a:rPr lang="id-ID" dirty="0" smtClean="0"/>
              <a:t> </a:t>
            </a:r>
            <a:r>
              <a:rPr lang="en-US" dirty="0" smtClean="0"/>
              <a:t>                        </a:t>
            </a:r>
            <a:r>
              <a:rPr lang="en-US" b="1" i="1" dirty="0" smtClean="0">
                <a:solidFill>
                  <a:srgbClr val="0000CC"/>
                </a:solidFill>
                <a:hlinkClick r:id="rId4"/>
              </a:rPr>
              <a:t>www.cerdas-pintar.blogspot</a:t>
            </a:r>
            <a:r>
              <a:rPr lang="en-US" b="1" i="1" u="sng" dirty="0" smtClean="0">
                <a:solidFill>
                  <a:srgbClr val="0000CC"/>
                </a:solidFill>
              </a:rPr>
              <a:t>.com</a:t>
            </a:r>
            <a:endParaRPr lang="en-US" b="1" i="1" u="sng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9144000" cy="8572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lvl="0" algn="ctr">
              <a:spcBef>
                <a:spcPct val="0"/>
              </a:spcBef>
            </a:pPr>
            <a:r>
              <a:rPr lang="en-US" sz="3200" b="1" dirty="0" err="1" smtClean="0"/>
              <a:t>Penyusun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Sistem</a:t>
            </a:r>
            <a:r>
              <a:rPr lang="en-US" sz="3200" b="1" dirty="0" smtClean="0"/>
              <a:t> Database</a:t>
            </a:r>
            <a:endParaRPr lang="id-ID" sz="3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7E1D-64F6-4F09-BBE2-B98F9A0D7AD9}" type="datetime1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DD5-C6DA-48C4-9054-CC0E5A0148F5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1142984"/>
            <a:ext cx="9144000" cy="516574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6476345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dirty="0" smtClean="0">
                <a:hlinkClick r:id="rId4"/>
              </a:rPr>
              <a:t>tiosetyo@yahoo.com</a:t>
            </a:r>
            <a:r>
              <a:rPr lang="id-ID" dirty="0" smtClean="0"/>
              <a:t> , </a:t>
            </a:r>
            <a:r>
              <a:rPr lang="id-ID" dirty="0" smtClean="0">
                <a:hlinkClick r:id="rId5"/>
              </a:rPr>
              <a:t>setyoinator@gmail.com</a:t>
            </a:r>
            <a:r>
              <a:rPr lang="id-ID" dirty="0" smtClean="0"/>
              <a:t> </a:t>
            </a:r>
            <a:r>
              <a:rPr lang="en-US" dirty="0" smtClean="0"/>
              <a:t>                        </a:t>
            </a:r>
            <a:r>
              <a:rPr lang="en-US" b="1" i="1" dirty="0" smtClean="0">
                <a:solidFill>
                  <a:srgbClr val="0000CC"/>
                </a:solidFill>
                <a:hlinkClick r:id="rId6"/>
              </a:rPr>
              <a:t>www.cerdas-pintar.blogspot</a:t>
            </a:r>
            <a:r>
              <a:rPr lang="en-US" b="1" i="1" u="sng" dirty="0" smtClean="0">
                <a:solidFill>
                  <a:srgbClr val="0000CC"/>
                </a:solidFill>
              </a:rPr>
              <a:t>.com</a:t>
            </a:r>
            <a:endParaRPr lang="en-US" b="1" i="1" u="sng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85720" y="1000108"/>
            <a:ext cx="8215370" cy="53578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i="1" dirty="0" smtClean="0">
                <a:solidFill>
                  <a:srgbClr val="FF0000"/>
                </a:solidFill>
              </a:rPr>
              <a:t>Bit</a:t>
            </a:r>
            <a:r>
              <a:rPr lang="en-US" sz="2400" dirty="0" smtClean="0"/>
              <a:t>,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angka</a:t>
            </a:r>
            <a:r>
              <a:rPr lang="en-US" sz="2400" dirty="0" smtClean="0"/>
              <a:t> </a:t>
            </a:r>
            <a:r>
              <a:rPr lang="en-US" sz="2400" dirty="0" err="1" smtClean="0"/>
              <a:t>biner</a:t>
            </a:r>
            <a:r>
              <a:rPr lang="en-US" sz="2400" dirty="0" smtClean="0"/>
              <a:t>  yang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angka</a:t>
            </a:r>
            <a:r>
              <a:rPr lang="en-US" sz="2400" dirty="0" smtClean="0"/>
              <a:t> 0 </a:t>
            </a:r>
            <a:r>
              <a:rPr lang="en-US" sz="2400" dirty="0" err="1" smtClean="0"/>
              <a:t>dan</a:t>
            </a:r>
            <a:r>
              <a:rPr lang="en-US" sz="2400" dirty="0" smtClean="0"/>
              <a:t> 1</a:t>
            </a:r>
            <a:endParaRPr lang="id-ID" sz="2400" dirty="0" smtClean="0"/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i="1" dirty="0" smtClean="0">
                <a:solidFill>
                  <a:srgbClr val="FF0000"/>
                </a:solidFill>
              </a:rPr>
              <a:t>Byte</a:t>
            </a:r>
            <a:r>
              <a:rPr lang="en-US" sz="2400" dirty="0" smtClean="0"/>
              <a:t>,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terkecil</a:t>
            </a:r>
            <a:r>
              <a:rPr lang="en-US" sz="2400" dirty="0" smtClean="0"/>
              <a:t>,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</a:t>
            </a:r>
            <a:r>
              <a:rPr lang="en-US" sz="2400" dirty="0" err="1" smtClean="0"/>
              <a:t>numerik</a:t>
            </a:r>
            <a:r>
              <a:rPr lang="en-US" sz="2400" dirty="0" smtClean="0"/>
              <a:t>, </a:t>
            </a:r>
            <a:r>
              <a:rPr lang="en-US" sz="2400" dirty="0" err="1" smtClean="0"/>
              <a:t>huruf</a:t>
            </a:r>
            <a:r>
              <a:rPr lang="en-US" sz="2400" dirty="0" smtClean="0"/>
              <a:t>, </a:t>
            </a:r>
            <a:r>
              <a:rPr lang="en-US" sz="2400" dirty="0" err="1" smtClean="0"/>
              <a:t>ataupun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membentuk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item data / field. 1 Byte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mengkodekan</a:t>
            </a:r>
            <a:r>
              <a:rPr lang="en-US" sz="2400" dirty="0" smtClean="0"/>
              <a:t> 1 </a:t>
            </a:r>
            <a:r>
              <a:rPr lang="en-US" sz="2400" dirty="0" err="1" smtClean="0"/>
              <a:t>karakter</a:t>
            </a:r>
            <a:endParaRPr lang="id-ID" sz="2400" dirty="0" smtClean="0"/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item (</a:t>
            </a:r>
            <a:r>
              <a:rPr lang="en-US" sz="2400" b="1" i="1" dirty="0" smtClean="0">
                <a:solidFill>
                  <a:srgbClr val="FF0000"/>
                </a:solidFill>
              </a:rPr>
              <a:t>field</a:t>
            </a:r>
            <a:r>
              <a:rPr lang="en-US" sz="2400" b="1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/>
              <a:t>merepresentasikan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atribut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record yang </a:t>
            </a:r>
            <a:r>
              <a:rPr lang="en-US" sz="2400" dirty="0" err="1" smtClean="0"/>
              <a:t>menunjukkan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item </a:t>
            </a:r>
            <a:r>
              <a:rPr lang="en-US" sz="2400" dirty="0" err="1" smtClean="0"/>
              <a:t>dari</a:t>
            </a:r>
            <a:r>
              <a:rPr lang="en-US" sz="2400" dirty="0" smtClean="0"/>
              <a:t> data, </a:t>
            </a:r>
            <a:r>
              <a:rPr lang="en-US" sz="2400" dirty="0" err="1" smtClean="0"/>
              <a:t>misalnya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, </a:t>
            </a:r>
            <a:r>
              <a:rPr lang="en-US" sz="2400" dirty="0" err="1" smtClean="0"/>
              <a:t>alamat</a:t>
            </a:r>
            <a:r>
              <a:rPr lang="en-US" sz="2400" dirty="0" smtClean="0"/>
              <a:t>. Kumpulan </a:t>
            </a:r>
            <a:r>
              <a:rPr lang="en-US" sz="2400" dirty="0" err="1" smtClean="0"/>
              <a:t>dari</a:t>
            </a:r>
            <a:r>
              <a:rPr lang="en-US" sz="2400" dirty="0" smtClean="0"/>
              <a:t> field </a:t>
            </a:r>
            <a:r>
              <a:rPr lang="en-US" sz="2400" dirty="0" err="1" smtClean="0"/>
              <a:t>membentuk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record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9144000" cy="8572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lvl="0" algn="ctr">
              <a:lnSpc>
                <a:spcPct val="150000"/>
              </a:lnSpc>
              <a:spcBef>
                <a:spcPct val="0"/>
              </a:spcBef>
            </a:pPr>
            <a:r>
              <a:rPr lang="en-US" sz="3200" b="1" dirty="0" err="1" smtClean="0"/>
              <a:t>Penyusun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Sistem</a:t>
            </a:r>
            <a:r>
              <a:rPr lang="en-US" sz="3200" b="1" dirty="0" smtClean="0"/>
              <a:t> Database</a:t>
            </a:r>
            <a:endParaRPr lang="id-ID" sz="3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7E1D-64F6-4F09-BBE2-B98F9A0D7AD9}" type="datetime1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DD5-C6DA-48C4-9054-CC0E5A0148F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6476345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dirty="0" smtClean="0">
                <a:hlinkClick r:id="rId3"/>
              </a:rPr>
              <a:t>tiosetyo@yahoo.com</a:t>
            </a:r>
            <a:r>
              <a:rPr lang="id-ID" dirty="0" smtClean="0"/>
              <a:t> , </a:t>
            </a:r>
            <a:r>
              <a:rPr lang="id-ID" dirty="0" smtClean="0">
                <a:hlinkClick r:id="rId4"/>
              </a:rPr>
              <a:t>setyoinator@gmail.com</a:t>
            </a:r>
            <a:r>
              <a:rPr lang="id-ID" dirty="0" smtClean="0"/>
              <a:t> </a:t>
            </a:r>
            <a:r>
              <a:rPr lang="en-US" dirty="0" smtClean="0"/>
              <a:t>                        </a:t>
            </a:r>
            <a:r>
              <a:rPr lang="en-US" b="1" i="1" dirty="0" smtClean="0">
                <a:solidFill>
                  <a:srgbClr val="0000CC"/>
                </a:solidFill>
                <a:hlinkClick r:id="rId5"/>
              </a:rPr>
              <a:t>www.cerdas-pintar.blogspot</a:t>
            </a:r>
            <a:r>
              <a:rPr lang="en-US" b="1" i="1" u="sng" dirty="0" smtClean="0">
                <a:solidFill>
                  <a:srgbClr val="0000CC"/>
                </a:solidFill>
              </a:rPr>
              <a:t>.com</a:t>
            </a:r>
            <a:endParaRPr lang="en-US" b="1" i="1" u="sng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85720" y="1000108"/>
            <a:ext cx="8572560" cy="53578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i="1" dirty="0" smtClean="0">
                <a:solidFill>
                  <a:srgbClr val="FF0000"/>
                </a:solidFill>
              </a:rPr>
              <a:t>Record</a:t>
            </a:r>
            <a:r>
              <a:rPr lang="en-US" sz="2400" dirty="0" smtClean="0"/>
              <a:t>, </a:t>
            </a:r>
            <a:r>
              <a:rPr lang="en-US" sz="2400" dirty="0" err="1" smtClean="0"/>
              <a:t>menggambarkan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unit data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. Kumpulan </a:t>
            </a:r>
            <a:r>
              <a:rPr lang="en-US" sz="2400" dirty="0" err="1" smtClean="0"/>
              <a:t>dari</a:t>
            </a:r>
            <a:r>
              <a:rPr lang="en-US" sz="2400" dirty="0" smtClean="0"/>
              <a:t> record </a:t>
            </a:r>
            <a:r>
              <a:rPr lang="en-US" sz="2400" dirty="0" err="1" smtClean="0"/>
              <a:t>membentuk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file.</a:t>
            </a:r>
            <a:endParaRPr lang="id-ID" sz="2400" dirty="0" smtClean="0"/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i="1" dirty="0" smtClean="0">
                <a:solidFill>
                  <a:srgbClr val="FF0000"/>
                </a:solidFill>
              </a:rPr>
              <a:t>File</a:t>
            </a:r>
            <a:r>
              <a:rPr lang="en-US" sz="2400" dirty="0" smtClean="0"/>
              <a:t>,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record-record yang </a:t>
            </a:r>
            <a:r>
              <a:rPr lang="en-US" sz="2400" dirty="0" err="1" smtClean="0"/>
              <a:t>menggambarkan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kesatuan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sejenis</a:t>
            </a:r>
            <a:endParaRPr lang="id-ID" sz="2400" dirty="0" smtClean="0"/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Database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/>
              <a:t>sekumpulan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macam</a:t>
            </a:r>
            <a:r>
              <a:rPr lang="en-US" sz="2400" dirty="0" smtClean="0"/>
              <a:t> </a:t>
            </a:r>
            <a:r>
              <a:rPr lang="en-US" sz="2400" dirty="0" err="1" smtClean="0"/>
              <a:t>tipe</a:t>
            </a:r>
            <a:r>
              <a:rPr lang="en-US" sz="2400" dirty="0" smtClean="0"/>
              <a:t> record yang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objek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endParaRPr lang="id-ID" sz="2400" dirty="0" smtClean="0"/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b="1" dirty="0" err="1" smtClean="0">
                <a:solidFill>
                  <a:srgbClr val="FF0000"/>
                </a:solidFill>
              </a:rPr>
              <a:t>Sistem</a:t>
            </a:r>
            <a:r>
              <a:rPr lang="en-US" sz="2400" b="1" dirty="0" smtClean="0">
                <a:solidFill>
                  <a:srgbClr val="FF0000"/>
                </a:solidFill>
              </a:rPr>
              <a:t> Database</a:t>
            </a:r>
            <a:r>
              <a:rPr lang="en-US" sz="2400" dirty="0" smtClean="0"/>
              <a:t>,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sekumpulan</a:t>
            </a:r>
            <a:r>
              <a:rPr lang="en-US" sz="2400" dirty="0" smtClean="0"/>
              <a:t> Database, yang </a:t>
            </a:r>
            <a:r>
              <a:rPr lang="en-US" sz="2400" dirty="0" err="1" smtClean="0"/>
              <a:t>tersusun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file.</a:t>
            </a:r>
            <a:endParaRPr lang="id-ID" sz="2400" dirty="0" smtClean="0"/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defRPr/>
            </a:pPr>
            <a:endParaRPr lang="id-ID" sz="2400" dirty="0" smtClean="0"/>
          </a:p>
          <a:p>
            <a:pPr marL="342900" lvl="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dirty="0" smtClean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9144000" cy="8572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lvl="0" algn="ctr">
              <a:spcBef>
                <a:spcPct val="0"/>
              </a:spcBef>
            </a:pPr>
            <a:r>
              <a:rPr lang="en-US" sz="3200" b="1" dirty="0" err="1" smtClean="0"/>
              <a:t>Penyusun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Sistem</a:t>
            </a:r>
            <a:r>
              <a:rPr lang="en-US" sz="3200" b="1" dirty="0" smtClean="0"/>
              <a:t> Database</a:t>
            </a:r>
            <a:endParaRPr lang="id-ID" sz="3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7E1D-64F6-4F09-BBE2-B98F9A0D7AD9}" type="datetime1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DD5-C6DA-48C4-9054-CC0E5A0148F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6476345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dirty="0" smtClean="0">
                <a:hlinkClick r:id="rId3"/>
              </a:rPr>
              <a:t>tiosetyo@yahoo.com</a:t>
            </a:r>
            <a:r>
              <a:rPr lang="id-ID" dirty="0" smtClean="0"/>
              <a:t> , </a:t>
            </a:r>
            <a:r>
              <a:rPr lang="id-ID" dirty="0" smtClean="0">
                <a:hlinkClick r:id="rId4"/>
              </a:rPr>
              <a:t>setyoinator@gmail.com</a:t>
            </a:r>
            <a:r>
              <a:rPr lang="id-ID" dirty="0" smtClean="0"/>
              <a:t> </a:t>
            </a:r>
            <a:r>
              <a:rPr lang="en-US" dirty="0" smtClean="0"/>
              <a:t>                        </a:t>
            </a:r>
            <a:r>
              <a:rPr lang="en-US" b="1" i="1" dirty="0" smtClean="0">
                <a:solidFill>
                  <a:srgbClr val="0000CC"/>
                </a:solidFill>
                <a:hlinkClick r:id="rId5"/>
              </a:rPr>
              <a:t>www.cerdas-pintar.blogspot</a:t>
            </a:r>
            <a:r>
              <a:rPr lang="en-US" b="1" i="1" u="sng" dirty="0" smtClean="0">
                <a:solidFill>
                  <a:srgbClr val="0000CC"/>
                </a:solidFill>
              </a:rPr>
              <a:t>.com</a:t>
            </a:r>
            <a:endParaRPr lang="en-US" b="1" i="1" u="sng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85720" y="1214422"/>
            <a:ext cx="8401080" cy="5429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9144000" cy="8572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lvl="0" algn="ctr">
              <a:spcBef>
                <a:spcPct val="0"/>
              </a:spcBef>
            </a:pPr>
            <a:r>
              <a:rPr lang="en-US" sz="3200" b="1" dirty="0" err="1" smtClean="0"/>
              <a:t>Tipe</a:t>
            </a:r>
            <a:r>
              <a:rPr lang="en-US" sz="3200" b="1" dirty="0" smtClean="0"/>
              <a:t> File</a:t>
            </a:r>
            <a:endParaRPr kumimoji="0" lang="id-ID" sz="32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85720" y="928670"/>
            <a:ext cx="8401080" cy="535785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3200" b="1" dirty="0" err="1" smtClean="0">
                <a:solidFill>
                  <a:srgbClr val="FF0000"/>
                </a:solidFill>
              </a:rPr>
              <a:t>Tipe</a:t>
            </a:r>
            <a:r>
              <a:rPr lang="en-US" sz="3200" b="1" dirty="0" smtClean="0">
                <a:solidFill>
                  <a:srgbClr val="FF0000"/>
                </a:solidFill>
              </a:rPr>
              <a:t> file yang </a:t>
            </a:r>
            <a:r>
              <a:rPr lang="en-US" sz="3200" b="1" dirty="0" err="1" smtClean="0">
                <a:solidFill>
                  <a:srgbClr val="FF0000"/>
                </a:solidFill>
              </a:rPr>
              <a:t>digunakan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dalam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sistem</a:t>
            </a:r>
            <a:r>
              <a:rPr lang="en-US" sz="3200" b="1" dirty="0" smtClean="0">
                <a:solidFill>
                  <a:srgbClr val="FF0000"/>
                </a:solidFill>
              </a:rPr>
              <a:t> Database :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id-ID" sz="3200" b="1" dirty="0" smtClean="0">
                <a:solidFill>
                  <a:srgbClr val="0000CC"/>
                </a:solidFill>
              </a:rPr>
              <a:t>1. </a:t>
            </a:r>
            <a:r>
              <a:rPr lang="en-US" sz="3200" b="1" dirty="0" smtClean="0">
                <a:solidFill>
                  <a:srgbClr val="0000CC"/>
                </a:solidFill>
              </a:rPr>
              <a:t>File </a:t>
            </a:r>
            <a:r>
              <a:rPr lang="en-US" sz="3200" b="1" dirty="0" err="1" smtClean="0">
                <a:solidFill>
                  <a:srgbClr val="0000CC"/>
                </a:solidFill>
              </a:rPr>
              <a:t>induk</a:t>
            </a:r>
            <a:r>
              <a:rPr lang="en-US" sz="3200" b="1" dirty="0" smtClean="0">
                <a:solidFill>
                  <a:srgbClr val="0000CC"/>
                </a:solidFill>
              </a:rPr>
              <a:t> (master file) </a:t>
            </a:r>
          </a:p>
          <a:p>
            <a:pPr marL="342900" lvl="0" indent="15875">
              <a:spcBef>
                <a:spcPct val="20000"/>
              </a:spcBef>
              <a:defRPr/>
            </a:pPr>
            <a:r>
              <a:rPr lang="en-US" sz="3200" dirty="0" err="1" smtClean="0"/>
              <a:t>Ada</a:t>
            </a:r>
            <a:r>
              <a:rPr lang="en-US" sz="3200" dirty="0" smtClean="0"/>
              <a:t> 2 file </a:t>
            </a:r>
            <a:r>
              <a:rPr lang="en-US" sz="3200" dirty="0" err="1" smtClean="0"/>
              <a:t>induk</a:t>
            </a:r>
            <a:r>
              <a:rPr lang="en-US" sz="3200" dirty="0" smtClean="0"/>
              <a:t> : </a:t>
            </a:r>
          </a:p>
          <a:p>
            <a:pPr marL="531813" lvl="0" indent="-265113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3200" dirty="0" smtClean="0">
                <a:solidFill>
                  <a:srgbClr val="6600CC"/>
                </a:solidFill>
              </a:rPr>
              <a:t>File </a:t>
            </a:r>
            <a:r>
              <a:rPr lang="en-US" sz="3200" dirty="0" err="1" smtClean="0">
                <a:solidFill>
                  <a:srgbClr val="6600CC"/>
                </a:solidFill>
              </a:rPr>
              <a:t>induk</a:t>
            </a:r>
            <a:r>
              <a:rPr lang="en-US" sz="3200" dirty="0" smtClean="0">
                <a:solidFill>
                  <a:srgbClr val="6600CC"/>
                </a:solidFill>
              </a:rPr>
              <a:t> </a:t>
            </a:r>
            <a:r>
              <a:rPr lang="en-US" sz="3200" dirty="0" err="1" smtClean="0">
                <a:solidFill>
                  <a:srgbClr val="6600CC"/>
                </a:solidFill>
              </a:rPr>
              <a:t>acuan</a:t>
            </a:r>
            <a:r>
              <a:rPr lang="en-US" sz="3200" dirty="0" smtClean="0">
                <a:solidFill>
                  <a:srgbClr val="6600CC"/>
                </a:solidFill>
              </a:rPr>
              <a:t> </a:t>
            </a:r>
            <a:r>
              <a:rPr lang="en-US" sz="3200" dirty="0" smtClean="0"/>
              <a:t>(</a:t>
            </a:r>
            <a:r>
              <a:rPr lang="en-US" sz="3200" i="1" dirty="0" smtClean="0"/>
              <a:t>reference master file</a:t>
            </a:r>
            <a:r>
              <a:rPr lang="en-US" sz="3200" dirty="0" smtClean="0"/>
              <a:t>) </a:t>
            </a:r>
          </a:p>
          <a:p>
            <a:pPr marL="895350" lvl="0" indent="-363538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3200" dirty="0" err="1" smtClean="0"/>
              <a:t>Recordnya</a:t>
            </a:r>
            <a:r>
              <a:rPr lang="en-US" sz="3200" dirty="0" smtClean="0"/>
              <a:t> </a:t>
            </a:r>
            <a:r>
              <a:rPr lang="en-US" sz="3200" dirty="0" err="1" smtClean="0"/>
              <a:t>relatif</a:t>
            </a:r>
            <a:r>
              <a:rPr lang="en-US" sz="3200" dirty="0" smtClean="0"/>
              <a:t> </a:t>
            </a:r>
            <a:r>
              <a:rPr lang="en-US" sz="3200" dirty="0" err="1" smtClean="0"/>
              <a:t>statis</a:t>
            </a:r>
            <a:r>
              <a:rPr lang="en-US" sz="3200" dirty="0" smtClean="0"/>
              <a:t>(</a:t>
            </a:r>
            <a:r>
              <a:rPr lang="en-US" sz="3200" dirty="0" err="1" smtClean="0"/>
              <a:t>tetap</a:t>
            </a:r>
            <a:r>
              <a:rPr lang="en-US" sz="3200" dirty="0" smtClean="0"/>
              <a:t>), </a:t>
            </a:r>
            <a:r>
              <a:rPr lang="en-US" sz="3200" dirty="0" err="1" smtClean="0"/>
              <a:t>jarang</a:t>
            </a:r>
            <a:r>
              <a:rPr lang="en-US" sz="3200" dirty="0" smtClean="0"/>
              <a:t> </a:t>
            </a:r>
            <a:r>
              <a:rPr lang="en-US" sz="3200" dirty="0" err="1" smtClean="0"/>
              <a:t>berubah</a:t>
            </a:r>
            <a:r>
              <a:rPr lang="en-US" sz="3200" dirty="0" smtClean="0"/>
              <a:t> </a:t>
            </a:r>
            <a:r>
              <a:rPr lang="en-US" sz="3200" dirty="0" err="1" smtClean="0"/>
              <a:t>nilainya</a:t>
            </a:r>
            <a:r>
              <a:rPr lang="en-US" sz="3200" dirty="0" smtClean="0"/>
              <a:t> </a:t>
            </a:r>
          </a:p>
          <a:p>
            <a:pPr marL="895350" lvl="0">
              <a:spcBef>
                <a:spcPct val="20000"/>
              </a:spcBef>
              <a:defRPr/>
            </a:pPr>
            <a:r>
              <a:rPr lang="en-US" sz="3200" dirty="0" smtClean="0"/>
              <a:t> </a:t>
            </a:r>
            <a:r>
              <a:rPr lang="en-US" sz="3200" dirty="0" err="1" smtClean="0"/>
              <a:t>Contoh</a:t>
            </a:r>
            <a:r>
              <a:rPr lang="en-US" sz="3200" dirty="0" smtClean="0"/>
              <a:t> : file </a:t>
            </a:r>
            <a:r>
              <a:rPr lang="en-US" sz="3200" dirty="0" err="1" smtClean="0"/>
              <a:t>Pegawai</a:t>
            </a:r>
            <a:r>
              <a:rPr lang="en-US" sz="3200" dirty="0" smtClean="0"/>
              <a:t>, </a:t>
            </a:r>
            <a:r>
              <a:rPr lang="en-US" sz="3200" dirty="0" err="1" smtClean="0"/>
              <a:t>daftar</a:t>
            </a:r>
            <a:r>
              <a:rPr lang="en-US" sz="3200" dirty="0" smtClean="0"/>
              <a:t> </a:t>
            </a:r>
            <a:r>
              <a:rPr lang="en-US" sz="3200" dirty="0" err="1" smtClean="0"/>
              <a:t>gaji</a:t>
            </a:r>
            <a:r>
              <a:rPr lang="en-US" sz="3200" dirty="0" smtClean="0"/>
              <a:t>,  </a:t>
            </a:r>
          </a:p>
          <a:p>
            <a:pPr marL="531813" lvl="0" indent="-265113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3200" dirty="0" smtClean="0">
                <a:solidFill>
                  <a:srgbClr val="6600CC"/>
                </a:solidFill>
              </a:rPr>
              <a:t>File </a:t>
            </a:r>
            <a:r>
              <a:rPr lang="en-US" sz="3200" dirty="0" err="1" smtClean="0">
                <a:solidFill>
                  <a:srgbClr val="6600CC"/>
                </a:solidFill>
              </a:rPr>
              <a:t>induk</a:t>
            </a:r>
            <a:r>
              <a:rPr lang="en-US" sz="3200" dirty="0" smtClean="0">
                <a:solidFill>
                  <a:srgbClr val="6600CC"/>
                </a:solidFill>
              </a:rPr>
              <a:t> </a:t>
            </a:r>
            <a:r>
              <a:rPr lang="en-US" sz="3200" dirty="0" err="1" smtClean="0">
                <a:solidFill>
                  <a:srgbClr val="6600CC"/>
                </a:solidFill>
              </a:rPr>
              <a:t>dinamik</a:t>
            </a:r>
            <a:r>
              <a:rPr lang="en-US" sz="3200" dirty="0" smtClean="0">
                <a:solidFill>
                  <a:srgbClr val="6600CC"/>
                </a:solidFill>
              </a:rPr>
              <a:t> </a:t>
            </a:r>
            <a:r>
              <a:rPr lang="en-US" sz="3200" dirty="0" smtClean="0"/>
              <a:t>(</a:t>
            </a:r>
            <a:r>
              <a:rPr lang="en-US" sz="3200" i="1" dirty="0" smtClean="0"/>
              <a:t>dynamic master file</a:t>
            </a:r>
            <a:r>
              <a:rPr lang="en-US" sz="3200" dirty="0" smtClean="0"/>
              <a:t>) </a:t>
            </a:r>
          </a:p>
          <a:p>
            <a:pPr marL="809625" lvl="0" indent="-277813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n-US" sz="3200" dirty="0" smtClean="0"/>
              <a:t> </a:t>
            </a:r>
            <a:r>
              <a:rPr lang="en-US" sz="3200" dirty="0" err="1" smtClean="0"/>
              <a:t>Nilai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recordnya</a:t>
            </a:r>
            <a:r>
              <a:rPr lang="en-US" sz="3200" dirty="0" smtClean="0"/>
              <a:t> </a:t>
            </a:r>
            <a:r>
              <a:rPr lang="en-US" sz="3200" dirty="0" err="1" smtClean="0"/>
              <a:t>sering</a:t>
            </a:r>
            <a:r>
              <a:rPr lang="en-US" sz="3200" dirty="0" smtClean="0"/>
              <a:t> </a:t>
            </a:r>
            <a:r>
              <a:rPr lang="en-US" sz="3200" dirty="0" err="1" smtClean="0"/>
              <a:t>berubah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diupdate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</a:t>
            </a:r>
          </a:p>
          <a:p>
            <a:pPr marL="895350" lvl="0">
              <a:spcBef>
                <a:spcPct val="20000"/>
              </a:spcBef>
              <a:defRPr/>
            </a:pPr>
            <a:r>
              <a:rPr lang="en-US" sz="3200" dirty="0" smtClean="0"/>
              <a:t> </a:t>
            </a:r>
            <a:r>
              <a:rPr lang="en-US" sz="3200" dirty="0" err="1" smtClean="0"/>
              <a:t>Contoh</a:t>
            </a:r>
            <a:r>
              <a:rPr lang="en-US" sz="3200" dirty="0" smtClean="0"/>
              <a:t> : file </a:t>
            </a:r>
            <a:r>
              <a:rPr lang="en-US" sz="3200" dirty="0" err="1" smtClean="0"/>
              <a:t>stok</a:t>
            </a:r>
            <a:r>
              <a:rPr lang="en-US" sz="3200" dirty="0" smtClean="0"/>
              <a:t> </a:t>
            </a:r>
            <a:r>
              <a:rPr lang="en-US" sz="3200" dirty="0" err="1" smtClean="0"/>
              <a:t>obat</a:t>
            </a:r>
            <a:r>
              <a:rPr lang="en-US" sz="3200" dirty="0" smtClean="0"/>
              <a:t> , </a:t>
            </a:r>
            <a:r>
              <a:rPr lang="en-US" sz="3200" dirty="0" err="1" smtClean="0"/>
              <a:t>pasien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5D281-C04E-4339-B0E6-41837CA8BE42}" type="datetime1">
              <a:rPr lang="en-US" smtClean="0"/>
              <a:pPr/>
              <a:t>3/31/2015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DD5-C6DA-48C4-9054-CC0E5A0148F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6476345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dirty="0" smtClean="0">
                <a:hlinkClick r:id="rId2"/>
              </a:rPr>
              <a:t>tiosetyo@yahoo.com</a:t>
            </a:r>
            <a:r>
              <a:rPr lang="id-ID" dirty="0" smtClean="0"/>
              <a:t> , </a:t>
            </a:r>
            <a:r>
              <a:rPr lang="id-ID" dirty="0" smtClean="0">
                <a:hlinkClick r:id="rId3"/>
              </a:rPr>
              <a:t>setyoinator@gmail.com</a:t>
            </a:r>
            <a:r>
              <a:rPr lang="id-ID" dirty="0" smtClean="0"/>
              <a:t> </a:t>
            </a:r>
            <a:r>
              <a:rPr lang="en-US" dirty="0" smtClean="0"/>
              <a:t>                        </a:t>
            </a:r>
            <a:r>
              <a:rPr lang="en-US" b="1" i="1" dirty="0" smtClean="0">
                <a:solidFill>
                  <a:srgbClr val="0000CC"/>
                </a:solidFill>
                <a:hlinkClick r:id="rId4"/>
              </a:rPr>
              <a:t>www.cerdas-pintar.blogspot</a:t>
            </a:r>
            <a:r>
              <a:rPr lang="en-US" b="1" i="1" u="sng" dirty="0" smtClean="0">
                <a:solidFill>
                  <a:srgbClr val="0000CC"/>
                </a:solidFill>
              </a:rPr>
              <a:t>.com</a:t>
            </a:r>
            <a:endParaRPr lang="en-US" b="1" i="1" u="sng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85720" y="1214422"/>
            <a:ext cx="8401080" cy="5429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9144000" cy="114298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lvl="0" algn="ctr">
              <a:spcBef>
                <a:spcPct val="0"/>
              </a:spcBef>
            </a:pPr>
            <a:r>
              <a:rPr lang="en-US" sz="3200" dirty="0" err="1" smtClean="0"/>
              <a:t>Tipe</a:t>
            </a:r>
            <a:r>
              <a:rPr lang="en-US" sz="3200" dirty="0" smtClean="0"/>
              <a:t> File</a:t>
            </a:r>
            <a:endParaRPr lang="id-ID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85720" y="1214422"/>
            <a:ext cx="8401080" cy="5072098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id-ID" sz="3200" b="1" dirty="0" smtClean="0">
                <a:solidFill>
                  <a:srgbClr val="0000CC"/>
                </a:solidFill>
              </a:rPr>
              <a:t>2</a:t>
            </a:r>
            <a:r>
              <a:rPr lang="en-US" sz="3200" b="1" dirty="0" smtClean="0">
                <a:solidFill>
                  <a:srgbClr val="0000CC"/>
                </a:solidFill>
              </a:rPr>
              <a:t>. File </a:t>
            </a:r>
            <a:r>
              <a:rPr lang="en-US" sz="3200" b="1" dirty="0" err="1" smtClean="0">
                <a:solidFill>
                  <a:srgbClr val="0000CC"/>
                </a:solidFill>
              </a:rPr>
              <a:t>transaksi</a:t>
            </a:r>
            <a:r>
              <a:rPr lang="en-US" sz="3200" b="1" dirty="0" smtClean="0">
                <a:solidFill>
                  <a:srgbClr val="0000CC"/>
                </a:solidFill>
              </a:rPr>
              <a:t> (</a:t>
            </a:r>
            <a:r>
              <a:rPr lang="en-US" sz="3200" b="1" i="1" dirty="0" smtClean="0">
                <a:solidFill>
                  <a:srgbClr val="0000CC"/>
                </a:solidFill>
              </a:rPr>
              <a:t>Transaction fil</a:t>
            </a:r>
            <a:r>
              <a:rPr lang="en-US" sz="3200" b="1" dirty="0" smtClean="0">
                <a:solidFill>
                  <a:srgbClr val="0000CC"/>
                </a:solidFill>
              </a:rPr>
              <a:t>e) </a:t>
            </a:r>
          </a:p>
          <a:p>
            <a:pPr marL="625475" lvl="0" indent="-2667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3200" dirty="0" err="1" smtClean="0"/>
              <a:t>Disebut</a:t>
            </a:r>
            <a:r>
              <a:rPr lang="en-US" sz="3200" dirty="0" smtClean="0"/>
              <a:t> </a:t>
            </a:r>
            <a:r>
              <a:rPr lang="en-US" sz="3200" dirty="0" err="1" smtClean="0"/>
              <a:t>juga</a:t>
            </a:r>
            <a:r>
              <a:rPr lang="en-US" sz="3200" dirty="0" smtClean="0"/>
              <a:t> file input. </a:t>
            </a:r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merekam</a:t>
            </a:r>
            <a:r>
              <a:rPr lang="en-US" sz="3200" dirty="0" smtClean="0"/>
              <a:t> data </a:t>
            </a:r>
            <a:r>
              <a:rPr lang="en-US" sz="3200" dirty="0" err="1" smtClean="0"/>
              <a:t>hasil</a:t>
            </a:r>
            <a:r>
              <a:rPr lang="en-US" sz="3200" dirty="0" smtClean="0"/>
              <a:t> </a:t>
            </a:r>
            <a:r>
              <a:rPr lang="en-US" sz="3200" dirty="0" err="1" smtClean="0"/>
              <a:t>transaksi</a:t>
            </a:r>
            <a:r>
              <a:rPr lang="en-US" sz="3200" dirty="0" smtClean="0"/>
              <a:t> </a:t>
            </a:r>
          </a:p>
          <a:p>
            <a:pPr marL="625475" lvl="0" indent="-2667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3200" dirty="0" err="1" smtClean="0"/>
              <a:t>Contoh</a:t>
            </a:r>
            <a:r>
              <a:rPr lang="en-US" sz="3200" dirty="0" smtClean="0"/>
              <a:t> file </a:t>
            </a:r>
            <a:r>
              <a:rPr lang="id-ID" sz="3200" dirty="0" smtClean="0"/>
              <a:t>resep dokter</a:t>
            </a:r>
            <a:endParaRPr lang="en-US" sz="3200" dirty="0" smtClean="0"/>
          </a:p>
          <a:p>
            <a:pPr marL="342900" lvl="0" indent="-342900">
              <a:spcBef>
                <a:spcPct val="20000"/>
              </a:spcBef>
              <a:defRPr/>
            </a:pPr>
            <a:r>
              <a:rPr lang="id-ID" sz="3200" b="1" dirty="0" smtClean="0">
                <a:solidFill>
                  <a:srgbClr val="0000CC"/>
                </a:solidFill>
              </a:rPr>
              <a:t>3</a:t>
            </a:r>
            <a:r>
              <a:rPr lang="en-US" sz="3200" b="1" dirty="0" smtClean="0">
                <a:solidFill>
                  <a:srgbClr val="0000CC"/>
                </a:solidFill>
              </a:rPr>
              <a:t>. File </a:t>
            </a:r>
            <a:r>
              <a:rPr lang="en-US" sz="3200" b="1" dirty="0" err="1" smtClean="0">
                <a:solidFill>
                  <a:srgbClr val="0000CC"/>
                </a:solidFill>
              </a:rPr>
              <a:t>laporan</a:t>
            </a:r>
            <a:r>
              <a:rPr lang="en-US" sz="3200" b="1" dirty="0" smtClean="0">
                <a:solidFill>
                  <a:srgbClr val="0000CC"/>
                </a:solidFill>
              </a:rPr>
              <a:t> (</a:t>
            </a:r>
            <a:r>
              <a:rPr lang="en-US" sz="3200" b="1" i="1" dirty="0" smtClean="0">
                <a:solidFill>
                  <a:srgbClr val="0000CC"/>
                </a:solidFill>
              </a:rPr>
              <a:t>report file</a:t>
            </a:r>
            <a:r>
              <a:rPr lang="en-US" sz="3200" b="1" dirty="0" smtClean="0">
                <a:solidFill>
                  <a:srgbClr val="0000CC"/>
                </a:solidFill>
              </a:rPr>
              <a:t>) </a:t>
            </a:r>
          </a:p>
          <a:p>
            <a:pPr marL="625475" lvl="0" indent="-2667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3200" dirty="0" err="1" smtClean="0"/>
              <a:t>Disebut</a:t>
            </a:r>
            <a:r>
              <a:rPr lang="en-US" sz="3200" dirty="0" smtClean="0"/>
              <a:t> </a:t>
            </a:r>
            <a:r>
              <a:rPr lang="en-US" sz="3200" dirty="0" err="1" smtClean="0"/>
              <a:t>juga</a:t>
            </a:r>
            <a:r>
              <a:rPr lang="en-US" sz="3200" dirty="0" smtClean="0"/>
              <a:t> </a:t>
            </a:r>
            <a:r>
              <a:rPr lang="en-US" sz="3200" i="1" dirty="0" smtClean="0"/>
              <a:t>file output</a:t>
            </a:r>
            <a:r>
              <a:rPr lang="en-US" sz="3200" dirty="0" smtClean="0"/>
              <a:t>. </a:t>
            </a:r>
            <a:r>
              <a:rPr lang="en-US" sz="3200" dirty="0" err="1" smtClean="0"/>
              <a:t>Berisi</a:t>
            </a:r>
            <a:r>
              <a:rPr lang="id-ID" sz="3200" dirty="0" smtClean="0"/>
              <a:t> </a:t>
            </a:r>
            <a:r>
              <a:rPr lang="en-US" sz="3200" dirty="0" err="1" smtClean="0"/>
              <a:t>informasi</a:t>
            </a:r>
            <a:r>
              <a:rPr lang="en-US" sz="3200" dirty="0" smtClean="0"/>
              <a:t> </a:t>
            </a:r>
            <a:r>
              <a:rPr lang="en-US" sz="3200" dirty="0" err="1" smtClean="0"/>
              <a:t>sementara</a:t>
            </a:r>
            <a:r>
              <a:rPr lang="en-US" sz="3200" dirty="0" smtClean="0"/>
              <a:t> yang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ditampilkan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laporan</a:t>
            </a:r>
            <a:endParaRPr lang="en-US" sz="3200" dirty="0" smtClean="0"/>
          </a:p>
          <a:p>
            <a:pPr marL="625475" lvl="0" indent="-2667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3200" dirty="0" err="1" smtClean="0"/>
              <a:t>Contoh</a:t>
            </a:r>
            <a:r>
              <a:rPr lang="en-US" sz="3200" dirty="0" smtClean="0"/>
              <a:t> : </a:t>
            </a:r>
            <a:r>
              <a:rPr lang="en-US" sz="3200" dirty="0" err="1" smtClean="0"/>
              <a:t>Laporan</a:t>
            </a:r>
            <a:r>
              <a:rPr lang="en-US" sz="3200" dirty="0" smtClean="0"/>
              <a:t> </a:t>
            </a:r>
            <a:r>
              <a:rPr lang="en-US" sz="3200" dirty="0" err="1" smtClean="0"/>
              <a:t>Biaya</a:t>
            </a:r>
            <a:r>
              <a:rPr lang="en-US" sz="3200" dirty="0" smtClean="0"/>
              <a:t> </a:t>
            </a:r>
            <a:r>
              <a:rPr lang="en-US" sz="3200" dirty="0" err="1" smtClean="0"/>
              <a:t>Rawat</a:t>
            </a:r>
            <a:r>
              <a:rPr lang="en-US" sz="3200" dirty="0" smtClean="0"/>
              <a:t> </a:t>
            </a:r>
            <a:r>
              <a:rPr lang="en-US" sz="3200" dirty="0" err="1" smtClean="0"/>
              <a:t>Inap</a:t>
            </a:r>
            <a:r>
              <a:rPr lang="en-US" sz="3200" dirty="0" smtClean="0"/>
              <a:t> </a:t>
            </a:r>
            <a:r>
              <a:rPr lang="en-US" sz="3200" dirty="0" err="1" smtClean="0"/>
              <a:t>Pasien</a:t>
            </a:r>
            <a:r>
              <a:rPr lang="en-US" sz="3200" dirty="0" smtClean="0"/>
              <a:t> 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id-ID" sz="3200" b="1" dirty="0" smtClean="0">
                <a:solidFill>
                  <a:srgbClr val="0000CC"/>
                </a:solidFill>
              </a:rPr>
              <a:t>4</a:t>
            </a:r>
            <a:r>
              <a:rPr lang="en-US" sz="3200" b="1" dirty="0" smtClean="0">
                <a:solidFill>
                  <a:srgbClr val="0000CC"/>
                </a:solidFill>
              </a:rPr>
              <a:t>. File </a:t>
            </a:r>
            <a:r>
              <a:rPr lang="en-US" sz="3200" b="1" dirty="0" err="1" smtClean="0">
                <a:solidFill>
                  <a:srgbClr val="0000CC"/>
                </a:solidFill>
              </a:rPr>
              <a:t>sejarah</a:t>
            </a:r>
            <a:r>
              <a:rPr lang="en-US" sz="3200" b="1" dirty="0" smtClean="0">
                <a:solidFill>
                  <a:srgbClr val="0000CC"/>
                </a:solidFill>
              </a:rPr>
              <a:t> (</a:t>
            </a:r>
            <a:r>
              <a:rPr lang="en-US" sz="3200" b="1" i="1" dirty="0" smtClean="0">
                <a:solidFill>
                  <a:srgbClr val="0000CC"/>
                </a:solidFill>
              </a:rPr>
              <a:t>history file</a:t>
            </a:r>
            <a:r>
              <a:rPr lang="en-US" sz="3200" b="1" dirty="0" smtClean="0">
                <a:solidFill>
                  <a:srgbClr val="0000CC"/>
                </a:solidFill>
              </a:rPr>
              <a:t>) </a:t>
            </a:r>
          </a:p>
          <a:p>
            <a:pPr marL="625475" lvl="0" indent="-2667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3200" dirty="0" err="1" smtClean="0"/>
              <a:t>Disebut</a:t>
            </a:r>
            <a:r>
              <a:rPr lang="en-US" sz="3200" dirty="0" smtClean="0"/>
              <a:t> </a:t>
            </a:r>
            <a:r>
              <a:rPr lang="en-US" sz="3200" dirty="0" err="1" smtClean="0"/>
              <a:t>juga</a:t>
            </a:r>
            <a:r>
              <a:rPr lang="en-US" sz="3200" dirty="0" smtClean="0"/>
              <a:t> file </a:t>
            </a:r>
            <a:r>
              <a:rPr lang="en-US" sz="3200" dirty="0" err="1" smtClean="0"/>
              <a:t>arsip</a:t>
            </a:r>
            <a:r>
              <a:rPr lang="en-US" sz="3200" dirty="0" smtClean="0"/>
              <a:t> (</a:t>
            </a:r>
            <a:r>
              <a:rPr lang="en-US" sz="3200" i="1" dirty="0" err="1" smtClean="0"/>
              <a:t>archieval</a:t>
            </a:r>
            <a:r>
              <a:rPr lang="en-US" sz="3200" dirty="0" smtClean="0"/>
              <a:t> </a:t>
            </a:r>
            <a:r>
              <a:rPr lang="en-US" sz="3200" i="1" dirty="0" smtClean="0"/>
              <a:t>file</a:t>
            </a:r>
            <a:r>
              <a:rPr lang="en-US" sz="3200" dirty="0" smtClean="0"/>
              <a:t>). </a:t>
            </a:r>
          </a:p>
          <a:p>
            <a:pPr marL="625475" lvl="0" indent="-266700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3200" dirty="0" err="1" smtClean="0"/>
              <a:t>Merupakan</a:t>
            </a:r>
            <a:r>
              <a:rPr lang="en-US" sz="3200" dirty="0" smtClean="0"/>
              <a:t> file yang </a:t>
            </a:r>
            <a:r>
              <a:rPr lang="en-US" sz="3200" dirty="0" err="1" smtClean="0"/>
              <a:t>berisi</a:t>
            </a:r>
            <a:r>
              <a:rPr lang="en-US" sz="3200" dirty="0" smtClean="0"/>
              <a:t> data </a:t>
            </a:r>
            <a:r>
              <a:rPr lang="en-US" sz="3200" dirty="0" err="1" smtClean="0"/>
              <a:t>masa</a:t>
            </a:r>
            <a:r>
              <a:rPr lang="id-ID" sz="3200" dirty="0" smtClean="0"/>
              <a:t> </a:t>
            </a:r>
            <a:r>
              <a:rPr lang="en-US" sz="3200" dirty="0" err="1" smtClean="0"/>
              <a:t>lalu</a:t>
            </a:r>
            <a:r>
              <a:rPr lang="en-US" sz="3200" dirty="0" smtClean="0"/>
              <a:t> yang </a:t>
            </a:r>
            <a:r>
              <a:rPr lang="en-US" sz="3200" dirty="0" err="1" smtClean="0"/>
              <a:t>sudah</a:t>
            </a:r>
            <a:r>
              <a:rPr lang="en-US" sz="3200" dirty="0" smtClean="0"/>
              <a:t> </a:t>
            </a:r>
            <a:r>
              <a:rPr lang="en-US" sz="3200" dirty="0" err="1" smtClean="0"/>
              <a:t>tid</a:t>
            </a:r>
            <a:r>
              <a:rPr lang="id-ID" sz="3200" dirty="0" smtClean="0"/>
              <a:t>a</a:t>
            </a:r>
            <a:r>
              <a:rPr lang="en-US" sz="3200" dirty="0" smtClean="0"/>
              <a:t>k </a:t>
            </a:r>
            <a:r>
              <a:rPr lang="en-US" sz="3200" dirty="0" err="1" smtClean="0"/>
              <a:t>aktif</a:t>
            </a:r>
            <a:r>
              <a:rPr lang="en-US" sz="3200" dirty="0" smtClean="0"/>
              <a:t> </a:t>
            </a:r>
            <a:r>
              <a:rPr lang="en-US" sz="3200" dirty="0" err="1" smtClean="0"/>
              <a:t>lagi</a:t>
            </a:r>
            <a:r>
              <a:rPr lang="en-US" sz="3200" dirty="0" smtClean="0"/>
              <a:t>, </a:t>
            </a:r>
            <a:r>
              <a:rPr lang="en-US" sz="3200" dirty="0" err="1" smtClean="0"/>
              <a:t>tapi</a:t>
            </a:r>
            <a:r>
              <a:rPr lang="en-US" sz="3200" dirty="0" smtClean="0"/>
              <a:t> </a:t>
            </a:r>
            <a:r>
              <a:rPr lang="en-US" sz="3200" dirty="0" err="1" smtClean="0"/>
              <a:t>masih</a:t>
            </a:r>
            <a:r>
              <a:rPr lang="en-US" sz="3200" dirty="0" smtClean="0"/>
              <a:t> </a:t>
            </a:r>
            <a:r>
              <a:rPr lang="en-US" sz="3200" dirty="0" err="1" smtClean="0"/>
              <a:t>disimpan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arsip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9501-3308-439E-BC8B-53E40F03DF37}" type="datetime1">
              <a:rPr lang="en-US" smtClean="0"/>
              <a:pPr/>
              <a:t>3/31/2015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DD5-C6DA-48C4-9054-CC0E5A0148F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6476345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dirty="0" smtClean="0">
                <a:hlinkClick r:id="rId2"/>
              </a:rPr>
              <a:t>tiosetyo@yahoo.com</a:t>
            </a:r>
            <a:r>
              <a:rPr lang="id-ID" dirty="0" smtClean="0"/>
              <a:t> , </a:t>
            </a:r>
            <a:r>
              <a:rPr lang="id-ID" dirty="0" smtClean="0">
                <a:hlinkClick r:id="rId3"/>
              </a:rPr>
              <a:t>setyoinator@gmail.com</a:t>
            </a:r>
            <a:r>
              <a:rPr lang="id-ID" dirty="0" smtClean="0"/>
              <a:t> </a:t>
            </a:r>
            <a:r>
              <a:rPr lang="en-US" dirty="0" smtClean="0"/>
              <a:t>                        </a:t>
            </a:r>
            <a:r>
              <a:rPr lang="en-US" b="1" i="1" dirty="0" smtClean="0">
                <a:solidFill>
                  <a:srgbClr val="0000CC"/>
                </a:solidFill>
                <a:hlinkClick r:id="rId4"/>
              </a:rPr>
              <a:t>www.cerdas-pintar.blogspot</a:t>
            </a:r>
            <a:r>
              <a:rPr lang="en-US" b="1" i="1" u="sng" dirty="0" smtClean="0">
                <a:solidFill>
                  <a:srgbClr val="0000CC"/>
                </a:solidFill>
              </a:rPr>
              <a:t>.com</a:t>
            </a:r>
            <a:endParaRPr lang="en-US" b="1" i="1" u="sng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85720" y="1214422"/>
            <a:ext cx="8401080" cy="5429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9144000" cy="114298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lvl="0" algn="ctr">
              <a:spcBef>
                <a:spcPct val="0"/>
              </a:spcBef>
            </a:pPr>
            <a:r>
              <a:rPr lang="en-US" sz="3200" dirty="0" err="1" smtClean="0"/>
              <a:t>Tipe</a:t>
            </a:r>
            <a:r>
              <a:rPr lang="en-US" sz="3200" dirty="0" smtClean="0"/>
              <a:t> File</a:t>
            </a:r>
            <a:endParaRPr lang="id-ID" sz="32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85720" y="1214422"/>
            <a:ext cx="8401080" cy="32861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id-ID" sz="3200" b="1" dirty="0" smtClean="0">
                <a:solidFill>
                  <a:srgbClr val="0000CC"/>
                </a:solidFill>
              </a:rPr>
              <a:t>5</a:t>
            </a:r>
            <a:r>
              <a:rPr lang="en-US" sz="3200" b="1" dirty="0" smtClean="0">
                <a:solidFill>
                  <a:srgbClr val="0000CC"/>
                </a:solidFill>
              </a:rPr>
              <a:t>. File </a:t>
            </a:r>
            <a:r>
              <a:rPr lang="en-US" sz="3200" b="1" dirty="0" err="1" smtClean="0">
                <a:solidFill>
                  <a:srgbClr val="0000CC"/>
                </a:solidFill>
              </a:rPr>
              <a:t>pelindung</a:t>
            </a:r>
            <a:r>
              <a:rPr lang="en-US" sz="3200" b="1" dirty="0" smtClean="0">
                <a:solidFill>
                  <a:srgbClr val="0000CC"/>
                </a:solidFill>
              </a:rPr>
              <a:t> (</a:t>
            </a:r>
            <a:r>
              <a:rPr lang="en-US" sz="3200" b="1" i="1" dirty="0" smtClean="0">
                <a:solidFill>
                  <a:srgbClr val="0000CC"/>
                </a:solidFill>
              </a:rPr>
              <a:t>backup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en-US" sz="3200" b="1" i="1" dirty="0" smtClean="0">
                <a:solidFill>
                  <a:srgbClr val="0000CC"/>
                </a:solidFill>
              </a:rPr>
              <a:t>file</a:t>
            </a:r>
            <a:r>
              <a:rPr lang="en-US" sz="3200" b="1" dirty="0" smtClean="0">
                <a:solidFill>
                  <a:srgbClr val="0000CC"/>
                </a:solidFill>
              </a:rPr>
              <a:t>) </a:t>
            </a:r>
          </a:p>
          <a:p>
            <a:pPr marL="717550" lvl="0" indent="-358775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salinan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file-file yang </a:t>
            </a:r>
            <a:r>
              <a:rPr lang="en-US" sz="3200" dirty="0" err="1" smtClean="0"/>
              <a:t>masih</a:t>
            </a:r>
            <a:r>
              <a:rPr lang="en-US" sz="3200" dirty="0" smtClean="0"/>
              <a:t> </a:t>
            </a:r>
            <a:r>
              <a:rPr lang="en-US" sz="3200" dirty="0" err="1" smtClean="0"/>
              <a:t>aktif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Database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saat</a:t>
            </a:r>
            <a:r>
              <a:rPr lang="en-US" sz="3200" dirty="0" smtClean="0"/>
              <a:t> </a:t>
            </a:r>
            <a:r>
              <a:rPr lang="en-US" sz="3200" dirty="0" err="1" smtClean="0"/>
              <a:t>tertentu</a:t>
            </a:r>
            <a:r>
              <a:rPr lang="en-US" sz="3200" dirty="0" smtClean="0"/>
              <a:t>. </a:t>
            </a:r>
          </a:p>
          <a:p>
            <a:pPr marL="717550" lvl="0" indent="-358775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cadangan</a:t>
            </a:r>
            <a:r>
              <a:rPr lang="en-US" sz="3200" dirty="0" smtClean="0"/>
              <a:t> </a:t>
            </a:r>
            <a:r>
              <a:rPr lang="en-US" sz="3200" dirty="0" err="1" smtClean="0"/>
              <a:t>apabila</a:t>
            </a:r>
            <a:r>
              <a:rPr lang="en-US" sz="3200" dirty="0" smtClean="0"/>
              <a:t> file Database yang </a:t>
            </a:r>
            <a:r>
              <a:rPr lang="en-US" sz="3200" dirty="0" err="1" smtClean="0"/>
              <a:t>aktif</a:t>
            </a:r>
            <a:r>
              <a:rPr lang="en-US" sz="3200" dirty="0" smtClean="0"/>
              <a:t> </a:t>
            </a:r>
            <a:r>
              <a:rPr lang="en-US" sz="3200" dirty="0" err="1" smtClean="0"/>
              <a:t>mengalami</a:t>
            </a:r>
            <a:r>
              <a:rPr lang="en-US" sz="3200" dirty="0" smtClean="0"/>
              <a:t> </a:t>
            </a:r>
            <a:r>
              <a:rPr lang="en-US" sz="3200" dirty="0" err="1" smtClean="0"/>
              <a:t>kerusakan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hilang</a:t>
            </a:r>
            <a:r>
              <a:rPr lang="en-US" sz="3200" dirty="0" smtClean="0"/>
              <a:t>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FC661-0779-4B94-BF5C-DDC652AD01AB}" type="datetime1">
              <a:rPr lang="en-US" smtClean="0"/>
              <a:pPr/>
              <a:t>3/31/2015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DD5-C6DA-48C4-9054-CC0E5A0148F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6476345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dirty="0" smtClean="0">
                <a:hlinkClick r:id="rId2"/>
              </a:rPr>
              <a:t>tiosetyo@yahoo.com</a:t>
            </a:r>
            <a:r>
              <a:rPr lang="id-ID" dirty="0" smtClean="0"/>
              <a:t> , </a:t>
            </a:r>
            <a:r>
              <a:rPr lang="id-ID" dirty="0" smtClean="0">
                <a:hlinkClick r:id="rId3"/>
              </a:rPr>
              <a:t>setyoinator@gmail.com</a:t>
            </a:r>
            <a:r>
              <a:rPr lang="id-ID" dirty="0" smtClean="0"/>
              <a:t> </a:t>
            </a:r>
            <a:r>
              <a:rPr lang="en-US" dirty="0" smtClean="0"/>
              <a:t>                        </a:t>
            </a:r>
            <a:r>
              <a:rPr lang="en-US" b="1" i="1" dirty="0" smtClean="0">
                <a:solidFill>
                  <a:srgbClr val="0000CC"/>
                </a:solidFill>
                <a:hlinkClick r:id="rId4"/>
              </a:rPr>
              <a:t>www.cerdas-pintar.blogspot</a:t>
            </a:r>
            <a:r>
              <a:rPr lang="en-US" b="1" i="1" u="sng" dirty="0" smtClean="0">
                <a:solidFill>
                  <a:srgbClr val="0000CC"/>
                </a:solidFill>
              </a:rPr>
              <a:t>.com</a:t>
            </a:r>
            <a:endParaRPr lang="en-US" b="1" i="1" u="sng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298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200" b="1" dirty="0" smtClean="0">
                <a:solidFill>
                  <a:srgbClr val="FFFF00"/>
                </a:solidFill>
              </a:rPr>
              <a:t>1</a:t>
            </a:r>
            <a:r>
              <a:rPr lang="en-US" sz="3200" b="1" dirty="0" smtClean="0">
                <a:solidFill>
                  <a:srgbClr val="FFFF00"/>
                </a:solidFill>
              </a:rPr>
              <a:t>. </a:t>
            </a:r>
            <a:r>
              <a:rPr lang="en-US" sz="3200" b="1" dirty="0" err="1" smtClean="0">
                <a:solidFill>
                  <a:srgbClr val="FFFF00"/>
                </a:solidFill>
              </a:rPr>
              <a:t>Perangkat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Keras</a:t>
            </a:r>
            <a:r>
              <a:rPr lang="en-US" sz="3200" b="1" dirty="0" smtClean="0">
                <a:solidFill>
                  <a:srgbClr val="FFFF00"/>
                </a:solidFill>
              </a:rPr>
              <a:t> / Hardware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85720" y="1214422"/>
            <a:ext cx="8401080" cy="500066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id-ID" sz="3200" b="1" dirty="0" smtClean="0">
                <a:solidFill>
                  <a:srgbClr val="0070C0"/>
                </a:solidFill>
              </a:rPr>
              <a:t>	</a:t>
            </a:r>
            <a:r>
              <a:rPr lang="nn-NO" sz="3200" b="1" dirty="0" smtClean="0">
                <a:solidFill>
                  <a:srgbClr val="0070C0"/>
                </a:solidFill>
              </a:rPr>
              <a:t>Perangkat Keras ( Hardware) adalah piran</a:t>
            </a:r>
            <a:r>
              <a:rPr lang="id-ID" sz="3200" b="1" dirty="0" smtClean="0">
                <a:solidFill>
                  <a:srgbClr val="0070C0"/>
                </a:solidFill>
              </a:rPr>
              <a:t>t</a:t>
            </a:r>
            <a:r>
              <a:rPr lang="nn-NO" sz="3200" b="1" dirty="0" smtClean="0">
                <a:solidFill>
                  <a:srgbClr val="0070C0"/>
                </a:solidFill>
              </a:rPr>
              <a:t>i yang terkait </a:t>
            </a:r>
            <a:r>
              <a:rPr lang="nn-NO" sz="3200" dirty="0" smtClean="0"/>
              <a:t>dengan Database pada umumnya mencakup komputer baik </a:t>
            </a:r>
            <a:r>
              <a:rPr lang="nn-NO" sz="3200" i="1" dirty="0" smtClean="0"/>
              <a:t>stand</a:t>
            </a:r>
            <a:r>
              <a:rPr lang="nn-NO" sz="3200" dirty="0" smtClean="0"/>
              <a:t> </a:t>
            </a:r>
            <a:r>
              <a:rPr lang="nn-NO" sz="3200" i="1" dirty="0" smtClean="0"/>
              <a:t>alone</a:t>
            </a:r>
            <a:r>
              <a:rPr lang="nn-NO" sz="3200" dirty="0" smtClean="0"/>
              <a:t> maupun </a:t>
            </a:r>
            <a:r>
              <a:rPr lang="nn-NO" sz="3200" i="1" dirty="0" smtClean="0"/>
              <a:t>multi user</a:t>
            </a:r>
            <a:r>
              <a:rPr lang="nn-NO" sz="3200" dirty="0" smtClean="0"/>
              <a:t>, media penyimpanan, serta piranti komunikasi data.</a:t>
            </a:r>
          </a:p>
          <a:p>
            <a:pPr marL="514350" lvl="0" indent="17463">
              <a:spcBef>
                <a:spcPct val="20000"/>
              </a:spcBef>
              <a:buFont typeface="Wingdings" pitchFamily="2" charset="2"/>
              <a:buChar char="ü"/>
            </a:pPr>
            <a:r>
              <a:rPr lang="id-ID" sz="3200" b="1" dirty="0" smtClean="0">
                <a:solidFill>
                  <a:srgbClr val="00B050"/>
                </a:solidFill>
              </a:rPr>
              <a:t> </a:t>
            </a:r>
            <a:r>
              <a:rPr lang="nn-NO" sz="3200" b="1" dirty="0" smtClean="0">
                <a:solidFill>
                  <a:srgbClr val="00B050"/>
                </a:solidFill>
              </a:rPr>
              <a:t>Hardware mencakup 3 piranti utama</a:t>
            </a:r>
          </a:p>
          <a:p>
            <a:pPr marL="900113" lvl="0" indent="-360363">
              <a:spcBef>
                <a:spcPct val="20000"/>
              </a:spcBef>
              <a:buAutoNum type="alphaLcPeriod"/>
            </a:pPr>
            <a:r>
              <a:rPr lang="nn-NO" sz="3400" b="1" dirty="0" smtClean="0"/>
              <a:t>Piranti Masukan</a:t>
            </a:r>
            <a:r>
              <a:rPr lang="nn-NO" sz="3400" dirty="0" smtClean="0"/>
              <a:t> : keyboard, mouse, scanner,</a:t>
            </a:r>
            <a:r>
              <a:rPr lang="en-US" sz="3400" dirty="0" smtClean="0"/>
              <a:t> Light Pen, </a:t>
            </a:r>
            <a:r>
              <a:rPr lang="en-US" sz="3400" dirty="0" err="1" smtClean="0"/>
              <a:t>Mic</a:t>
            </a:r>
            <a:r>
              <a:rPr lang="en-US" sz="3400" dirty="0" smtClean="0"/>
              <a:t> (</a:t>
            </a:r>
            <a:r>
              <a:rPr lang="en-US" sz="3400" i="1" dirty="0" smtClean="0"/>
              <a:t>Microphone</a:t>
            </a:r>
            <a:r>
              <a:rPr lang="en-US" sz="3400" dirty="0" smtClean="0"/>
              <a:t>) </a:t>
            </a:r>
            <a:r>
              <a:rPr lang="en-US" sz="3400" dirty="0" err="1" smtClean="0"/>
              <a:t>dan</a:t>
            </a:r>
            <a:r>
              <a:rPr lang="en-US" sz="3400" dirty="0" smtClean="0"/>
              <a:t> Headphone, </a:t>
            </a:r>
            <a:r>
              <a:rPr lang="en-US" sz="3400" dirty="0" err="1" smtClean="0"/>
              <a:t>Handycam</a:t>
            </a:r>
            <a:endParaRPr lang="nn-NO" sz="3400" dirty="0" smtClean="0"/>
          </a:p>
          <a:p>
            <a:pPr marL="900113" lvl="0" indent="-360363">
              <a:spcBef>
                <a:spcPct val="20000"/>
              </a:spcBef>
              <a:buAutoNum type="alphaLcPeriod"/>
            </a:pPr>
            <a:r>
              <a:rPr lang="nn-NO" sz="3400" b="1" dirty="0" smtClean="0"/>
              <a:t>Piranti Pemrosesan </a:t>
            </a:r>
            <a:r>
              <a:rPr lang="nn-NO" sz="3400" dirty="0" smtClean="0"/>
              <a:t>: ALU, I/O </a:t>
            </a:r>
            <a:r>
              <a:rPr lang="nn-NO" sz="3400" i="1" dirty="0" smtClean="0"/>
              <a:t>controler</a:t>
            </a:r>
            <a:r>
              <a:rPr lang="nn-NO" sz="3400" dirty="0" smtClean="0"/>
              <a:t>, Memory dan Control Unit</a:t>
            </a:r>
          </a:p>
          <a:p>
            <a:pPr marL="900113" lvl="0" indent="-360363">
              <a:spcBef>
                <a:spcPct val="20000"/>
              </a:spcBef>
              <a:buAutoNum type="alphaLcPeriod"/>
            </a:pPr>
            <a:r>
              <a:rPr lang="nn-NO" sz="3400" b="1" dirty="0" smtClean="0"/>
              <a:t>Piranti Keluaran </a:t>
            </a:r>
            <a:r>
              <a:rPr lang="nn-NO" sz="3400" dirty="0" smtClean="0"/>
              <a:t>: Monitor, P</a:t>
            </a:r>
            <a:r>
              <a:rPr lang="nn-NO" sz="3200" dirty="0" smtClean="0"/>
              <a:t>rinter, </a:t>
            </a:r>
            <a:r>
              <a:rPr lang="en-US" sz="3400" dirty="0" smtClean="0"/>
              <a:t>Speaker</a:t>
            </a:r>
            <a:endParaRPr lang="nn-NO" sz="3400" dirty="0" smtClean="0"/>
          </a:p>
          <a:p>
            <a:pPr marL="900113" lvl="0" indent="-360363">
              <a:spcBef>
                <a:spcPct val="20000"/>
              </a:spcBef>
            </a:pPr>
            <a:endParaRPr lang="nn-NO" sz="3200" dirty="0" smtClean="0"/>
          </a:p>
          <a:p>
            <a:pPr marL="539750" lvl="0">
              <a:spcBef>
                <a:spcPct val="20000"/>
              </a:spcBef>
            </a:pPr>
            <a:r>
              <a:rPr lang="nn-NO" sz="3200" dirty="0" smtClean="0"/>
              <a:t>Terus </a:t>
            </a:r>
            <a:r>
              <a:rPr lang="nn-NO" sz="3200" b="1" dirty="0" smtClean="0">
                <a:solidFill>
                  <a:srgbClr val="C00000"/>
                </a:solidFill>
              </a:rPr>
              <a:t>Database ditempatkan dimana ....</a:t>
            </a:r>
            <a:r>
              <a:rPr lang="nn-NO" sz="3200" dirty="0" smtClean="0"/>
              <a:t>? Karena fungsinya sebagai </a:t>
            </a:r>
            <a:r>
              <a:rPr lang="nn-NO" sz="3200" dirty="0" smtClean="0">
                <a:solidFill>
                  <a:srgbClr val="C00000"/>
                </a:solidFill>
              </a:rPr>
              <a:t>pusat pengendali dan pelayanan dalam jaringan</a:t>
            </a:r>
            <a:r>
              <a:rPr lang="nn-NO" sz="3200" dirty="0" smtClean="0"/>
              <a:t>, maka Database hampir selalu ditempatkan di</a:t>
            </a:r>
            <a:r>
              <a:rPr lang="nn-NO" sz="3200" b="1" dirty="0" smtClean="0">
                <a:solidFill>
                  <a:srgbClr val="C00000"/>
                </a:solidFill>
              </a:rPr>
              <a:t> </a:t>
            </a:r>
            <a:r>
              <a:rPr lang="nn-NO" sz="3200" b="1" u="sng" dirty="0" smtClean="0">
                <a:solidFill>
                  <a:srgbClr val="C00000"/>
                </a:solidFill>
              </a:rPr>
              <a:t>Server</a:t>
            </a:r>
          </a:p>
          <a:p>
            <a:pPr marL="514350" lvl="0" indent="-514350">
              <a:spcBef>
                <a:spcPct val="20000"/>
              </a:spcBef>
            </a:pPr>
            <a:endParaRPr lang="nn-NO" sz="3200" dirty="0" smtClean="0"/>
          </a:p>
          <a:p>
            <a:pPr marL="514350" lvl="0" indent="-514350">
              <a:spcBef>
                <a:spcPct val="20000"/>
              </a:spcBef>
            </a:pPr>
            <a:endParaRPr lang="nn-NO" sz="32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BAFDB-601B-4A46-9AE3-DCC23BB45F2C}" type="datetime1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DD5-C6DA-48C4-9054-CC0E5A0148F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6476345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dirty="0" smtClean="0">
                <a:hlinkClick r:id="rId3"/>
              </a:rPr>
              <a:t>tiosetyo@yahoo.com</a:t>
            </a:r>
            <a:r>
              <a:rPr lang="id-ID" dirty="0" smtClean="0"/>
              <a:t> , </a:t>
            </a:r>
            <a:r>
              <a:rPr lang="id-ID" dirty="0" smtClean="0">
                <a:hlinkClick r:id="rId4"/>
              </a:rPr>
              <a:t>setyoinator@gmail.com</a:t>
            </a:r>
            <a:r>
              <a:rPr lang="id-ID" dirty="0" smtClean="0"/>
              <a:t> </a:t>
            </a:r>
            <a:r>
              <a:rPr lang="en-US" dirty="0" smtClean="0"/>
              <a:t>                        </a:t>
            </a:r>
            <a:r>
              <a:rPr lang="en-US" b="1" i="1" dirty="0" smtClean="0">
                <a:solidFill>
                  <a:srgbClr val="0000CC"/>
                </a:solidFill>
                <a:hlinkClick r:id="rId5"/>
              </a:rPr>
              <a:t>www.cerdas-pintar.blogspot</a:t>
            </a:r>
            <a:r>
              <a:rPr lang="en-US" b="1" i="1" u="sng" dirty="0" smtClean="0">
                <a:solidFill>
                  <a:srgbClr val="0000CC"/>
                </a:solidFill>
              </a:rPr>
              <a:t>.com</a:t>
            </a:r>
            <a:endParaRPr lang="en-US" b="1" i="1" u="sng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85720" y="1214422"/>
            <a:ext cx="8401080" cy="5429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  <a:tabLst>
                <a:tab pos="2324100" algn="l"/>
              </a:tabLst>
              <a:defRPr/>
            </a:pPr>
            <a:r>
              <a:rPr lang="pt-BR" sz="3200" b="1" dirty="0" smtClean="0">
                <a:solidFill>
                  <a:srgbClr val="FFC000"/>
                </a:solidFill>
              </a:rPr>
              <a:t>Tujuan organisasi file dalam sistem Database :</a:t>
            </a:r>
          </a:p>
          <a:p>
            <a:pPr marL="628650" indent="-27146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3200" dirty="0" smtClean="0"/>
              <a:t>Menyediakan sarana pencarian </a:t>
            </a:r>
            <a:r>
              <a:rPr lang="pt-BR" sz="3200" i="1" dirty="0" smtClean="0"/>
              <a:t>record</a:t>
            </a:r>
            <a:r>
              <a:rPr lang="pt-BR" sz="3200" dirty="0" smtClean="0"/>
              <a:t> bagi pengolahan, seleksi atau penyaringan</a:t>
            </a:r>
          </a:p>
          <a:p>
            <a:pPr marL="628650" indent="-271463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3200" dirty="0" smtClean="0"/>
              <a:t>Memudahkan pembuatan atau pemeliharaan file</a:t>
            </a:r>
            <a:endParaRPr lang="id-ID" sz="3200" dirty="0" smtClean="0"/>
          </a:p>
          <a:p>
            <a:pPr marL="342900" indent="-342900">
              <a:spcBef>
                <a:spcPct val="20000"/>
              </a:spcBef>
              <a:defRPr/>
            </a:pPr>
            <a:endParaRPr lang="pt-BR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9144000" cy="114298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pt-BR" sz="3200" b="1" dirty="0" smtClean="0">
                <a:solidFill>
                  <a:schemeClr val="bg1"/>
                </a:solidFill>
              </a:rPr>
              <a:t>Organisasi File Database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7F7D1-C253-46F5-BA7E-C07315748AB9}" type="datetime1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DD5-C6DA-48C4-9054-CC0E5A0148F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6476345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dirty="0" smtClean="0">
                <a:hlinkClick r:id="rId2"/>
              </a:rPr>
              <a:t>tiosetyo@yahoo.com</a:t>
            </a:r>
            <a:r>
              <a:rPr lang="id-ID" dirty="0" smtClean="0"/>
              <a:t> , </a:t>
            </a:r>
            <a:r>
              <a:rPr lang="id-ID" dirty="0" smtClean="0">
                <a:hlinkClick r:id="rId3"/>
              </a:rPr>
              <a:t>setyoinator@gmail.com</a:t>
            </a:r>
            <a:r>
              <a:rPr lang="id-ID" dirty="0" smtClean="0"/>
              <a:t> </a:t>
            </a:r>
            <a:r>
              <a:rPr lang="en-US" dirty="0" smtClean="0"/>
              <a:t>                        </a:t>
            </a:r>
            <a:r>
              <a:rPr lang="en-US" b="1" i="1" dirty="0" smtClean="0">
                <a:solidFill>
                  <a:srgbClr val="0000CC"/>
                </a:solidFill>
                <a:hlinkClick r:id="rId4"/>
              </a:rPr>
              <a:t>www.cerdas-pintar.blogspot</a:t>
            </a:r>
            <a:r>
              <a:rPr lang="en-US" b="1" i="1" u="sng" dirty="0" smtClean="0">
                <a:solidFill>
                  <a:srgbClr val="0000CC"/>
                </a:solidFill>
              </a:rPr>
              <a:t>.com</a:t>
            </a:r>
            <a:endParaRPr lang="en-US" b="1" i="1" u="sng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314327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600" dirty="0" smtClean="0"/>
              <a:t>1</a:t>
            </a:r>
            <a:r>
              <a:rPr lang="en-US" sz="2800" dirty="0" smtClean="0"/>
              <a:t>. </a:t>
            </a:r>
            <a:r>
              <a:rPr lang="en-US" sz="2800" b="1" dirty="0" err="1" smtClean="0">
                <a:solidFill>
                  <a:srgbClr val="FF0000"/>
                </a:solidFill>
              </a:rPr>
              <a:t>Berurutan</a:t>
            </a:r>
            <a:r>
              <a:rPr lang="en-US" sz="2800" dirty="0" smtClean="0"/>
              <a:t> (</a:t>
            </a:r>
            <a:r>
              <a:rPr lang="en-US" sz="2800" i="1" dirty="0" smtClean="0"/>
              <a:t>sequential</a:t>
            </a:r>
            <a:r>
              <a:rPr lang="en-US" sz="2600" dirty="0" smtClean="0"/>
              <a:t>)/</a:t>
            </a:r>
            <a:r>
              <a:rPr lang="en-US" sz="2800" dirty="0" smtClean="0"/>
              <a:t>Sequential Access Storage Device (SASD</a:t>
            </a:r>
            <a:r>
              <a:rPr lang="id-ID" sz="2800" dirty="0" smtClean="0"/>
              <a:t>)</a:t>
            </a:r>
            <a:r>
              <a:rPr lang="en-US" sz="2800" dirty="0" smtClean="0"/>
              <a:t>  </a:t>
            </a:r>
          </a:p>
          <a:p>
            <a:pPr marL="720725" indent="-360363"/>
            <a:r>
              <a:rPr lang="en-US" sz="2800" dirty="0" smtClean="0"/>
              <a:t>Media </a:t>
            </a:r>
            <a:r>
              <a:rPr lang="en-US" sz="2800" dirty="0" err="1" smtClean="0"/>
              <a:t>penyimpan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mengisikan</a:t>
            </a:r>
            <a:r>
              <a:rPr lang="en-US" sz="2800" dirty="0" smtClean="0"/>
              <a:t> </a:t>
            </a:r>
            <a:r>
              <a:rPr lang="en-US" sz="2800" i="1" dirty="0" smtClean="0"/>
              <a:t>record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diatur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susunan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. </a:t>
            </a:r>
            <a:endParaRPr lang="id-ID" sz="2800" dirty="0" smtClean="0"/>
          </a:p>
          <a:p>
            <a:pPr marL="720725" indent="-360363"/>
            <a:r>
              <a:rPr lang="fi-FI" sz="2800" dirty="0" smtClean="0"/>
              <a:t>Data pertama harus diproses pertama kali, data kedua diproses kedua kali.</a:t>
            </a:r>
          </a:p>
          <a:p>
            <a:pPr marL="720725" indent="-360363"/>
            <a:r>
              <a:rPr lang="fi-FI" sz="2800" dirty="0" smtClean="0"/>
              <a:t>Tidak ada pengalamatan</a:t>
            </a:r>
          </a:p>
          <a:p>
            <a:pPr marL="720725" indent="-360363"/>
            <a:r>
              <a:rPr lang="fi-FI" sz="2800" dirty="0" smtClean="0"/>
              <a:t>Data disimpan dalam bentuk blok</a:t>
            </a:r>
          </a:p>
          <a:p>
            <a:pPr marL="720725" indent="-360363"/>
            <a:r>
              <a:rPr lang="fi-FI" sz="2800" dirty="0" smtClean="0"/>
              <a:t>Proses penulisan hanya bisa dilakukan sekali</a:t>
            </a:r>
          </a:p>
          <a:p>
            <a:pPr marL="627063" indent="0">
              <a:buNone/>
            </a:pPr>
            <a:r>
              <a:rPr lang="en-US" sz="2600" i="1" dirty="0" smtClean="0"/>
              <a:t>  </a:t>
            </a:r>
            <a:r>
              <a:rPr lang="en-US" sz="2600" i="1" dirty="0" err="1" smtClean="0"/>
              <a:t>Contoh</a:t>
            </a:r>
            <a:r>
              <a:rPr lang="en-US" sz="2600" i="1" dirty="0" smtClean="0"/>
              <a:t> : magnetic tape</a:t>
            </a:r>
            <a:r>
              <a:rPr lang="en-US" sz="2600" dirty="0" smtClean="0"/>
              <a:t> </a:t>
            </a:r>
          </a:p>
          <a:p>
            <a:pPr marL="514350" indent="-155575">
              <a:buNone/>
            </a:pPr>
            <a:endParaRPr lang="en-US" sz="2600" dirty="0" smtClean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8572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pt-BR" sz="3200" b="1" dirty="0" smtClean="0">
                <a:solidFill>
                  <a:schemeClr val="bg1"/>
                </a:solidFill>
              </a:rPr>
              <a:t>Ada 2 jenis media penyimpanan file </a:t>
            </a:r>
          </a:p>
        </p:txBody>
      </p:sp>
      <p:pic>
        <p:nvPicPr>
          <p:cNvPr id="8" name="Picture 7" descr="magnetic_Disk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4214818"/>
            <a:ext cx="2428875" cy="1876425"/>
          </a:xfrm>
          <a:prstGeom prst="rect">
            <a:avLst/>
          </a:prstGeom>
        </p:spPr>
      </p:pic>
      <p:pic>
        <p:nvPicPr>
          <p:cNvPr id="9" name="Picture 8" descr="magnetic_Disk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7620" y="4357694"/>
            <a:ext cx="2619375" cy="1743075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CD7D-1458-4490-B139-1E48D4E4AEEF}" type="datetime1">
              <a:rPr lang="en-US" smtClean="0"/>
              <a:pPr/>
              <a:t>3/31/2015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DD5-C6DA-48C4-9054-CC0E5A0148F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0" y="6476345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dirty="0" smtClean="0">
                <a:hlinkClick r:id="rId5"/>
              </a:rPr>
              <a:t>tiosetyo@yahoo.com</a:t>
            </a:r>
            <a:r>
              <a:rPr lang="id-ID" dirty="0" smtClean="0"/>
              <a:t> , </a:t>
            </a:r>
            <a:r>
              <a:rPr lang="id-ID" dirty="0" smtClean="0">
                <a:hlinkClick r:id="rId6"/>
              </a:rPr>
              <a:t>setyoinator@gmail.com</a:t>
            </a:r>
            <a:r>
              <a:rPr lang="id-ID" dirty="0" smtClean="0"/>
              <a:t> </a:t>
            </a:r>
            <a:r>
              <a:rPr lang="en-US" dirty="0" smtClean="0"/>
              <a:t>                        </a:t>
            </a:r>
            <a:r>
              <a:rPr lang="en-US" b="1" i="1" dirty="0" smtClean="0">
                <a:solidFill>
                  <a:srgbClr val="0000CC"/>
                </a:solidFill>
                <a:hlinkClick r:id="rId7"/>
              </a:rPr>
              <a:t>www.cerdas-pintar.blogspot</a:t>
            </a:r>
            <a:r>
              <a:rPr lang="en-US" b="1" i="1" u="sng" dirty="0" smtClean="0">
                <a:solidFill>
                  <a:srgbClr val="0000CC"/>
                </a:solidFill>
              </a:rPr>
              <a:t>.com</a:t>
            </a:r>
            <a:endParaRPr lang="en-US" b="1" i="1" u="sng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14356"/>
            <a:ext cx="8715436" cy="4143404"/>
          </a:xfrm>
        </p:spPr>
        <p:txBody>
          <a:bodyPr>
            <a:normAutofit fontScale="92500" lnSpcReduction="20000"/>
          </a:bodyPr>
          <a:lstStyle/>
          <a:p>
            <a:pPr marL="268288" indent="-268288"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2. </a:t>
            </a:r>
            <a:r>
              <a:rPr lang="en-US" sz="2600" b="1" dirty="0" err="1" smtClean="0">
                <a:solidFill>
                  <a:srgbClr val="FF0000"/>
                </a:solidFill>
              </a:rPr>
              <a:t>Akses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id-ID" sz="2600" b="1" dirty="0" err="1" smtClean="0">
                <a:solidFill>
                  <a:srgbClr val="FF0000"/>
                </a:solidFill>
              </a:rPr>
              <a:t>L</a:t>
            </a:r>
            <a:r>
              <a:rPr lang="en-US" sz="2600" b="1" dirty="0" err="1" smtClean="0">
                <a:solidFill>
                  <a:srgbClr val="FF0000"/>
                </a:solidFill>
              </a:rPr>
              <a:t>angsung</a:t>
            </a:r>
            <a:r>
              <a:rPr lang="en-US" sz="2600" dirty="0" smtClean="0"/>
              <a:t> (</a:t>
            </a:r>
            <a:r>
              <a:rPr lang="en-US" sz="2600" i="1" dirty="0" smtClean="0"/>
              <a:t>direct access</a:t>
            </a:r>
            <a:r>
              <a:rPr lang="en-US" sz="2600" dirty="0" smtClean="0"/>
              <a:t>)/Direct Access Storage Device (DASD) . </a:t>
            </a:r>
          </a:p>
          <a:p>
            <a:pPr marL="539750" indent="-276225">
              <a:buFont typeface="Wingdings" pitchFamily="2" charset="2"/>
              <a:buChar char="§"/>
            </a:pPr>
            <a:r>
              <a:rPr lang="en-US" sz="2600" dirty="0" err="1" smtClean="0"/>
              <a:t>Mekanisme</a:t>
            </a:r>
            <a:r>
              <a:rPr lang="en-US" sz="2600" dirty="0" smtClean="0"/>
              <a:t> </a:t>
            </a:r>
            <a:r>
              <a:rPr lang="en-US" sz="2600" dirty="0" err="1" smtClean="0"/>
              <a:t>baca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tulis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diarahkan</a:t>
            </a:r>
            <a:r>
              <a:rPr lang="en-US" sz="2600" dirty="0" smtClean="0"/>
              <a:t> </a:t>
            </a:r>
            <a:r>
              <a:rPr lang="en-US" sz="2600" dirty="0" err="1" smtClean="0"/>
              <a:t>ke</a:t>
            </a:r>
            <a:r>
              <a:rPr lang="en-US" sz="2600" dirty="0" smtClean="0"/>
              <a:t> record </a:t>
            </a:r>
            <a:r>
              <a:rPr lang="en-US" sz="2600" dirty="0" err="1" smtClean="0"/>
              <a:t>tertentu</a:t>
            </a:r>
            <a:r>
              <a:rPr lang="en-US" sz="2600" dirty="0" smtClean="0"/>
              <a:t> </a:t>
            </a:r>
            <a:r>
              <a:rPr lang="en-US" sz="2600" dirty="0" err="1" smtClean="0"/>
              <a:t>tanpa</a:t>
            </a:r>
            <a:r>
              <a:rPr lang="en-US" sz="2600" dirty="0" smtClean="0"/>
              <a:t> </a:t>
            </a:r>
            <a:r>
              <a:rPr lang="en-US" sz="2600" dirty="0" err="1" smtClean="0"/>
              <a:t>pencarian</a:t>
            </a:r>
            <a:r>
              <a:rPr lang="en-US" sz="2600" dirty="0" smtClean="0"/>
              <a:t> </a:t>
            </a:r>
            <a:r>
              <a:rPr lang="en-US" sz="2600" dirty="0" err="1" smtClean="0"/>
              <a:t>secara</a:t>
            </a:r>
            <a:r>
              <a:rPr lang="en-US" sz="2600" dirty="0" smtClean="0"/>
              <a:t> </a:t>
            </a:r>
            <a:r>
              <a:rPr lang="en-US" sz="2600" dirty="0" err="1" smtClean="0"/>
              <a:t>urut</a:t>
            </a:r>
            <a:r>
              <a:rPr lang="en-US" sz="2600" dirty="0" smtClean="0"/>
              <a:t>. </a:t>
            </a:r>
          </a:p>
          <a:p>
            <a:pPr marL="539750" indent="-276225">
              <a:buFont typeface="Wingdings" pitchFamily="2" charset="2"/>
              <a:buChar char="§"/>
            </a:pPr>
            <a:r>
              <a:rPr lang="en-US" sz="2600" dirty="0" err="1" smtClean="0"/>
              <a:t>Mempunyai</a:t>
            </a:r>
            <a:r>
              <a:rPr lang="en-US" sz="2600" dirty="0" smtClean="0"/>
              <a:t> </a:t>
            </a:r>
            <a:r>
              <a:rPr lang="en-US" sz="2600" dirty="0" err="1" smtClean="0"/>
              <a:t>alamat</a:t>
            </a:r>
            <a:endParaRPr lang="en-US" sz="2600" dirty="0" smtClean="0"/>
          </a:p>
          <a:p>
            <a:pPr marL="539750" indent="-276225">
              <a:buFont typeface="Wingdings" pitchFamily="2" charset="2"/>
              <a:buChar char="§"/>
            </a:pPr>
            <a:r>
              <a:rPr lang="en-US" sz="2600" dirty="0" smtClean="0"/>
              <a:t>Data </a:t>
            </a:r>
            <a:r>
              <a:rPr lang="en-US" sz="2600" dirty="0" err="1" smtClean="0"/>
              <a:t>disimpan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bentuk</a:t>
            </a:r>
            <a:r>
              <a:rPr lang="en-US" sz="2600" dirty="0" smtClean="0"/>
              <a:t> </a:t>
            </a:r>
            <a:r>
              <a:rPr lang="en-US" sz="2600" dirty="0" err="1" smtClean="0"/>
              <a:t>karakter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blok</a:t>
            </a:r>
            <a:endParaRPr lang="en-US" sz="2600" dirty="0" smtClean="0"/>
          </a:p>
          <a:p>
            <a:pPr marL="539750" indent="-276225">
              <a:buFont typeface="Wingdings" pitchFamily="2" charset="2"/>
              <a:buChar char="§"/>
            </a:pPr>
            <a:r>
              <a:rPr lang="en-US" sz="2600" dirty="0" err="1" smtClean="0"/>
              <a:t>Proses</a:t>
            </a:r>
            <a:r>
              <a:rPr lang="en-US" sz="2600" dirty="0" smtClean="0"/>
              <a:t> </a:t>
            </a:r>
            <a:r>
              <a:rPr lang="en-US" sz="2600" dirty="0" err="1" smtClean="0"/>
              <a:t>penulisan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dilakukan</a:t>
            </a:r>
            <a:r>
              <a:rPr lang="en-US" sz="2600" dirty="0" smtClean="0"/>
              <a:t> </a:t>
            </a:r>
            <a:r>
              <a:rPr lang="en-US" sz="2600" dirty="0" err="1" smtClean="0"/>
              <a:t>beberapa</a:t>
            </a:r>
            <a:r>
              <a:rPr lang="en-US" sz="2600" dirty="0" smtClean="0"/>
              <a:t> kali</a:t>
            </a:r>
          </a:p>
          <a:p>
            <a:pPr marL="539750" indent="-276225">
              <a:buFont typeface="Wingdings" pitchFamily="2" charset="2"/>
              <a:buChar char="§"/>
            </a:pPr>
            <a:r>
              <a:rPr lang="en-US" sz="2600" dirty="0" err="1" smtClean="0"/>
              <a:t>Komputer</a:t>
            </a:r>
            <a:r>
              <a:rPr lang="en-US" sz="2600" dirty="0" smtClean="0"/>
              <a:t> </a:t>
            </a:r>
            <a:r>
              <a:rPr lang="en-US" sz="2600" dirty="0" err="1" smtClean="0"/>
              <a:t>mikro</a:t>
            </a:r>
            <a:r>
              <a:rPr lang="en-US" sz="2600" dirty="0" smtClean="0"/>
              <a:t> </a:t>
            </a:r>
            <a:r>
              <a:rPr lang="en-US" sz="2600" dirty="0" err="1" smtClean="0"/>
              <a:t>memiliki</a:t>
            </a:r>
            <a:r>
              <a:rPr lang="en-US" sz="2600" dirty="0" smtClean="0"/>
              <a:t> disk drive </a:t>
            </a:r>
            <a:r>
              <a:rPr lang="en-US" sz="2600" dirty="0" err="1" smtClean="0"/>
              <a:t>dan</a:t>
            </a:r>
            <a:r>
              <a:rPr lang="en-US" sz="2600" dirty="0" smtClean="0"/>
              <a:t> hard disk.</a:t>
            </a:r>
          </a:p>
          <a:p>
            <a:pPr lvl="1" indent="-474663">
              <a:buNone/>
            </a:pPr>
            <a:r>
              <a:rPr lang="en-US" sz="2600" i="1" dirty="0" err="1" smtClean="0"/>
              <a:t>Contoh</a:t>
            </a:r>
            <a:r>
              <a:rPr lang="en-US" sz="2600" i="1" dirty="0" smtClean="0"/>
              <a:t> :</a:t>
            </a:r>
          </a:p>
          <a:p>
            <a:pPr marL="538163" lvl="1" indent="-269875">
              <a:buNone/>
            </a:pPr>
            <a:r>
              <a:rPr lang="en-US" sz="2600" i="1" dirty="0" smtClean="0"/>
              <a:t>a. </a:t>
            </a:r>
            <a:r>
              <a:rPr lang="id-ID" sz="2600" b="1" i="1" dirty="0" smtClean="0">
                <a:solidFill>
                  <a:srgbClr val="FF0000"/>
                </a:solidFill>
              </a:rPr>
              <a:t>M</a:t>
            </a:r>
            <a:r>
              <a:rPr lang="en-US" sz="2600" b="1" i="1" dirty="0" err="1" smtClean="0">
                <a:solidFill>
                  <a:srgbClr val="FF0000"/>
                </a:solidFill>
              </a:rPr>
              <a:t>agnetic</a:t>
            </a:r>
            <a:r>
              <a:rPr lang="en-US" sz="2600" b="1" i="1" dirty="0" smtClean="0">
                <a:solidFill>
                  <a:srgbClr val="FF0000"/>
                </a:solidFill>
              </a:rPr>
              <a:t> disk</a:t>
            </a:r>
            <a:r>
              <a:rPr lang="en-US" sz="2600" dirty="0" smtClean="0"/>
              <a:t> </a:t>
            </a:r>
            <a:r>
              <a:rPr lang="en-US" sz="2600" dirty="0" err="1" smtClean="0"/>
              <a:t>piranti</a:t>
            </a:r>
            <a:r>
              <a:rPr lang="en-US" sz="2600" dirty="0" smtClean="0"/>
              <a:t> </a:t>
            </a:r>
            <a:r>
              <a:rPr lang="en-US" sz="2600" dirty="0" err="1" smtClean="0"/>
              <a:t>penyimpanan</a:t>
            </a:r>
            <a:r>
              <a:rPr lang="en-US" sz="2600" dirty="0" smtClean="0"/>
              <a:t> </a:t>
            </a:r>
            <a:r>
              <a:rPr lang="en-US" sz="2600" dirty="0" err="1" smtClean="0"/>
              <a:t>sekunder</a:t>
            </a:r>
            <a:r>
              <a:rPr lang="en-US" sz="2600" dirty="0" smtClean="0"/>
              <a:t> yang paling </a:t>
            </a:r>
            <a:r>
              <a:rPr lang="en-US" sz="2600" dirty="0" err="1" smtClean="0"/>
              <a:t>banyak</a:t>
            </a:r>
            <a:r>
              <a:rPr lang="en-US" sz="2600" dirty="0" smtClean="0"/>
              <a:t> </a:t>
            </a:r>
            <a:r>
              <a:rPr lang="en-US" sz="2600" dirty="0" err="1" smtClean="0"/>
              <a:t>dijumpai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sistem</a:t>
            </a:r>
            <a:r>
              <a:rPr lang="en-US" sz="2600" dirty="0" smtClean="0"/>
              <a:t> </a:t>
            </a:r>
            <a:r>
              <a:rPr lang="en-US" sz="2600" dirty="0" err="1" smtClean="0">
                <a:hlinkClick r:id="rId3" tooltip="Komputer"/>
              </a:rPr>
              <a:t>komputer</a:t>
            </a:r>
            <a:r>
              <a:rPr lang="en-US" sz="2600" dirty="0" smtClean="0"/>
              <a:t> modern.</a:t>
            </a:r>
          </a:p>
          <a:p>
            <a:pPr lvl="1">
              <a:buNone/>
            </a:pPr>
            <a:endParaRPr lang="en-US" sz="2600" dirty="0" smtClean="0"/>
          </a:p>
          <a:p>
            <a:pPr lvl="1">
              <a:buNone/>
            </a:pPr>
            <a:endParaRPr lang="en-US" sz="2600" dirty="0" smtClean="0"/>
          </a:p>
          <a:p>
            <a:pPr lvl="1"/>
            <a:endParaRPr lang="en-US" sz="2600" dirty="0" smtClean="0"/>
          </a:p>
          <a:p>
            <a:pPr lvl="1"/>
            <a:endParaRPr lang="en-US" sz="2600" dirty="0" smtClean="0"/>
          </a:p>
          <a:p>
            <a:endParaRPr lang="en-US" sz="2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71435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lvl="0" algn="r">
              <a:spcBef>
                <a:spcPct val="0"/>
              </a:spcBef>
            </a:pPr>
            <a:r>
              <a:rPr lang="id-ID" sz="3200" dirty="0" smtClean="0"/>
              <a:t>Lanjut ....</a:t>
            </a:r>
            <a:endParaRPr lang="id-ID" sz="3200" dirty="0"/>
          </a:p>
        </p:txBody>
      </p:sp>
      <p:pic>
        <p:nvPicPr>
          <p:cNvPr id="7" name="Picture 6" descr="magnetic_Disk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4415" y="4976916"/>
            <a:ext cx="1500198" cy="1289427"/>
          </a:xfrm>
          <a:prstGeom prst="rect">
            <a:avLst/>
          </a:prstGeom>
        </p:spPr>
      </p:pic>
      <p:pic>
        <p:nvPicPr>
          <p:cNvPr id="8" name="Picture 7" descr="magnetic_Disk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8992" y="5072073"/>
            <a:ext cx="1491351" cy="1194269"/>
          </a:xfrm>
          <a:prstGeom prst="rect">
            <a:avLst/>
          </a:prstGeom>
        </p:spPr>
      </p:pic>
      <p:pic>
        <p:nvPicPr>
          <p:cNvPr id="9" name="Picture 8" descr="magnetic_Disk3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72132" y="5000635"/>
            <a:ext cx="1365323" cy="1265707"/>
          </a:xfrm>
          <a:prstGeom prst="rect">
            <a:avLst/>
          </a:prstGeom>
        </p:spPr>
      </p:pic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68D09-4D2F-445A-B025-6DCCE6D8D294}" type="datetime1">
              <a:rPr lang="en-US" smtClean="0"/>
              <a:pPr/>
              <a:t>3/31/2015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DD5-C6DA-48C4-9054-CC0E5A0148F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0" y="6476345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dirty="0" smtClean="0">
                <a:hlinkClick r:id="rId7"/>
              </a:rPr>
              <a:t>tiosetyo@yahoo.com</a:t>
            </a:r>
            <a:r>
              <a:rPr lang="id-ID" dirty="0" smtClean="0"/>
              <a:t> , </a:t>
            </a:r>
            <a:r>
              <a:rPr lang="id-ID" dirty="0" smtClean="0">
                <a:hlinkClick r:id="rId8"/>
              </a:rPr>
              <a:t>setyoinator@gmail.com</a:t>
            </a:r>
            <a:r>
              <a:rPr lang="id-ID" dirty="0" smtClean="0"/>
              <a:t> </a:t>
            </a:r>
            <a:r>
              <a:rPr lang="en-US" dirty="0" smtClean="0"/>
              <a:t>                        </a:t>
            </a:r>
            <a:r>
              <a:rPr lang="en-US" b="1" i="1" dirty="0" smtClean="0">
                <a:solidFill>
                  <a:srgbClr val="0000CC"/>
                </a:solidFill>
                <a:hlinkClick r:id="rId9"/>
              </a:rPr>
              <a:t>www.cerdas-pintar.blogspot</a:t>
            </a:r>
            <a:r>
              <a:rPr lang="en-US" b="1" i="1" u="sng" dirty="0" smtClean="0">
                <a:solidFill>
                  <a:srgbClr val="0000CC"/>
                </a:solidFill>
              </a:rPr>
              <a:t>.com</a:t>
            </a:r>
            <a:endParaRPr lang="en-US" b="1" i="1" u="sng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1214446"/>
          </a:xfrm>
        </p:spPr>
        <p:txBody>
          <a:bodyPr/>
          <a:lstStyle/>
          <a:p>
            <a:pPr marL="342900" lvl="1" indent="-342900">
              <a:buNone/>
            </a:pPr>
            <a:r>
              <a:rPr lang="en-US" sz="2600" i="1" dirty="0" smtClean="0"/>
              <a:t>b. </a:t>
            </a:r>
            <a:r>
              <a:rPr lang="en-US" sz="2600" b="1" i="1" dirty="0" smtClean="0">
                <a:solidFill>
                  <a:srgbClr val="FF0000"/>
                </a:solidFill>
              </a:rPr>
              <a:t>compact disk</a:t>
            </a:r>
            <a:r>
              <a:rPr lang="en-US" sz="2600" dirty="0" smtClean="0"/>
              <a:t> </a:t>
            </a:r>
            <a:r>
              <a:rPr lang="en-US" sz="2600" dirty="0" err="1" smtClean="0"/>
              <a:t>merupakan</a:t>
            </a:r>
            <a:r>
              <a:rPr lang="en-US" sz="2600" dirty="0" smtClean="0"/>
              <a:t> media </a:t>
            </a:r>
            <a:r>
              <a:rPr lang="en-US" sz="2600" dirty="0" err="1" smtClean="0"/>
              <a:t>penyimpanan</a:t>
            </a:r>
            <a:r>
              <a:rPr lang="en-US" sz="2600" dirty="0" smtClean="0"/>
              <a:t> yang </a:t>
            </a:r>
            <a:r>
              <a:rPr lang="en-US" sz="2600" dirty="0" err="1" smtClean="0"/>
              <a:t>canggih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dapat</a:t>
            </a:r>
            <a:r>
              <a:rPr lang="en-US" sz="2600" dirty="0" smtClean="0"/>
              <a:t> </a:t>
            </a:r>
            <a:r>
              <a:rPr lang="en-US" sz="2600" dirty="0" err="1" smtClean="0"/>
              <a:t>menyimpan</a:t>
            </a:r>
            <a:r>
              <a:rPr lang="en-US" sz="2600" dirty="0" smtClean="0"/>
              <a:t> data.</a:t>
            </a:r>
            <a:endParaRPr lang="en-US" sz="2600" b="1" dirty="0" smtClean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14298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lvl="0" algn="ctr">
              <a:spcBef>
                <a:spcPct val="0"/>
              </a:spcBef>
            </a:pPr>
            <a:endParaRPr lang="id-ID" sz="3200" dirty="0"/>
          </a:p>
        </p:txBody>
      </p:sp>
      <p:pic>
        <p:nvPicPr>
          <p:cNvPr id="5" name="Picture 4" descr="compact_disk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3214686"/>
            <a:ext cx="1571636" cy="1571636"/>
          </a:xfrm>
          <a:prstGeom prst="rect">
            <a:avLst/>
          </a:prstGeom>
        </p:spPr>
      </p:pic>
      <p:pic>
        <p:nvPicPr>
          <p:cNvPr id="6" name="Picture 5" descr="compact_disk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868" y="3286124"/>
            <a:ext cx="1554504" cy="1500198"/>
          </a:xfrm>
          <a:prstGeom prst="rect">
            <a:avLst/>
          </a:prstGeom>
        </p:spPr>
      </p:pic>
      <p:pic>
        <p:nvPicPr>
          <p:cNvPr id="7" name="Picture 6" descr="compact_disk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57884" y="3000372"/>
            <a:ext cx="2143125" cy="2133600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D531-F713-4B6B-935E-67D6E24BD27B}" type="datetime1">
              <a:rPr lang="en-US" smtClean="0"/>
              <a:pPr/>
              <a:t>3/31/2015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DD5-C6DA-48C4-9054-CC0E5A0148F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0" y="6476345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dirty="0" smtClean="0">
                <a:hlinkClick r:id="rId6"/>
              </a:rPr>
              <a:t>tiosetyo@yahoo.com</a:t>
            </a:r>
            <a:r>
              <a:rPr lang="id-ID" dirty="0" smtClean="0"/>
              <a:t> , </a:t>
            </a:r>
            <a:r>
              <a:rPr lang="id-ID" dirty="0" smtClean="0">
                <a:hlinkClick r:id="rId7"/>
              </a:rPr>
              <a:t>setyoinator@gmail.com</a:t>
            </a:r>
            <a:r>
              <a:rPr lang="id-ID" dirty="0" smtClean="0"/>
              <a:t> </a:t>
            </a:r>
            <a:r>
              <a:rPr lang="en-US" dirty="0" smtClean="0"/>
              <a:t>                        </a:t>
            </a:r>
            <a:r>
              <a:rPr lang="en-US" b="1" i="1" dirty="0" smtClean="0">
                <a:solidFill>
                  <a:srgbClr val="0000CC"/>
                </a:solidFill>
                <a:hlinkClick r:id="rId8"/>
              </a:rPr>
              <a:t>www.cerdas-pintar.blogspot</a:t>
            </a:r>
            <a:r>
              <a:rPr lang="en-US" b="1" i="1" u="sng" dirty="0" smtClean="0">
                <a:solidFill>
                  <a:srgbClr val="0000CC"/>
                </a:solidFill>
              </a:rPr>
              <a:t>.com</a:t>
            </a:r>
            <a:endParaRPr lang="en-US" b="1" i="1" u="sng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0"/>
              </a:spcBef>
            </a:pPr>
            <a:r>
              <a:rPr lang="en-US" sz="3200" dirty="0" err="1" smtClean="0"/>
              <a:t>Metode</a:t>
            </a:r>
            <a:r>
              <a:rPr lang="en-US" sz="3200" dirty="0" smtClean="0"/>
              <a:t> </a:t>
            </a:r>
            <a:r>
              <a:rPr lang="id-ID" sz="3200" dirty="0" smtClean="0"/>
              <a:t>S</a:t>
            </a:r>
            <a:r>
              <a:rPr lang="en-US" sz="3200" dirty="0" err="1" smtClean="0"/>
              <a:t>usunan</a:t>
            </a:r>
            <a:r>
              <a:rPr lang="en-US" sz="3200" dirty="0" smtClean="0"/>
              <a:t> file </a:t>
            </a:r>
          </a:p>
          <a:p>
            <a:pPr lvl="0" algn="ctr">
              <a:spcBef>
                <a:spcPct val="0"/>
              </a:spcBef>
            </a:pPr>
            <a:endParaRPr lang="id-ID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785794"/>
            <a:ext cx="8472518" cy="5572164"/>
          </a:xfrm>
        </p:spPr>
        <p:txBody>
          <a:bodyPr>
            <a:normAutofit fontScale="70000" lnSpcReduction="20000"/>
          </a:bodyPr>
          <a:lstStyle/>
          <a:p>
            <a:pPr marL="720725" indent="-360363">
              <a:buFont typeface="Wingdings" pitchFamily="2" charset="2"/>
              <a:buChar char="§"/>
            </a:pPr>
            <a:r>
              <a:rPr lang="en-US" sz="3300" b="1" i="1" dirty="0" smtClean="0">
                <a:solidFill>
                  <a:srgbClr val="0070C0"/>
                </a:solidFill>
              </a:rPr>
              <a:t>Sequential</a:t>
            </a:r>
            <a:r>
              <a:rPr lang="en-US" sz="3300" b="1" dirty="0" smtClean="0">
                <a:solidFill>
                  <a:srgbClr val="0070C0"/>
                </a:solidFill>
              </a:rPr>
              <a:t> (</a:t>
            </a:r>
            <a:r>
              <a:rPr lang="en-US" sz="3300" b="1" dirty="0" err="1" smtClean="0">
                <a:solidFill>
                  <a:srgbClr val="0070C0"/>
                </a:solidFill>
              </a:rPr>
              <a:t>urut</a:t>
            </a:r>
            <a:r>
              <a:rPr lang="en-US" sz="3300" b="1" dirty="0" smtClean="0">
                <a:solidFill>
                  <a:srgbClr val="0070C0"/>
                </a:solidFill>
              </a:rPr>
              <a:t>) </a:t>
            </a:r>
          </a:p>
          <a:p>
            <a:pPr marL="984250" indent="-263525"/>
            <a:r>
              <a:rPr lang="en-US" sz="3300" dirty="0" smtClean="0"/>
              <a:t>Record </a:t>
            </a:r>
            <a:r>
              <a:rPr lang="en-US" sz="3300" dirty="0" err="1" smtClean="0"/>
              <a:t>disimpan</a:t>
            </a:r>
            <a:r>
              <a:rPr lang="en-US" sz="3300" dirty="0" smtClean="0"/>
              <a:t> </a:t>
            </a:r>
            <a:r>
              <a:rPr lang="en-US" sz="3300" dirty="0" err="1" smtClean="0"/>
              <a:t>berdasarkan</a:t>
            </a:r>
            <a:r>
              <a:rPr lang="en-US" sz="3300" dirty="0" smtClean="0"/>
              <a:t> </a:t>
            </a:r>
            <a:r>
              <a:rPr lang="en-US" sz="3300" dirty="0" err="1" smtClean="0"/>
              <a:t>suatu</a:t>
            </a:r>
            <a:r>
              <a:rPr lang="en-US" sz="3300" dirty="0" smtClean="0"/>
              <a:t> </a:t>
            </a:r>
            <a:r>
              <a:rPr lang="en-US" sz="3300" dirty="0" err="1" smtClean="0"/>
              <a:t>kunci</a:t>
            </a:r>
            <a:r>
              <a:rPr lang="en-US" sz="3300" dirty="0" smtClean="0"/>
              <a:t> </a:t>
            </a:r>
          </a:p>
          <a:p>
            <a:pPr marL="984250" indent="-263525"/>
            <a:r>
              <a:rPr lang="en-US" sz="3300" dirty="0" err="1" smtClean="0"/>
              <a:t>Pencarian</a:t>
            </a:r>
            <a:r>
              <a:rPr lang="en-US" sz="3300" dirty="0" smtClean="0"/>
              <a:t> record </a:t>
            </a:r>
            <a:r>
              <a:rPr lang="en-US" sz="3300" dirty="0" err="1" smtClean="0"/>
              <a:t>tertentu</a:t>
            </a:r>
            <a:r>
              <a:rPr lang="en-US" sz="3300" dirty="0" smtClean="0"/>
              <a:t> </a:t>
            </a:r>
            <a:r>
              <a:rPr lang="en-US" sz="3300" dirty="0" err="1" smtClean="0"/>
              <a:t>dilakukan</a:t>
            </a:r>
            <a:r>
              <a:rPr lang="en-US" sz="3300" dirty="0" smtClean="0"/>
              <a:t> record </a:t>
            </a:r>
            <a:r>
              <a:rPr lang="en-US" sz="3300" dirty="0" err="1" smtClean="0"/>
              <a:t>demi</a:t>
            </a:r>
            <a:r>
              <a:rPr lang="en-US" sz="3300" dirty="0" smtClean="0"/>
              <a:t> record </a:t>
            </a:r>
            <a:r>
              <a:rPr lang="en-US" sz="3300" dirty="0" err="1" smtClean="0"/>
              <a:t>berdasarkan</a:t>
            </a:r>
            <a:r>
              <a:rPr lang="en-US" sz="3300" dirty="0" smtClean="0"/>
              <a:t> </a:t>
            </a:r>
            <a:r>
              <a:rPr lang="en-US" sz="3300" dirty="0" err="1" smtClean="0"/>
              <a:t>kuncinya</a:t>
            </a:r>
            <a:r>
              <a:rPr lang="en-US" sz="3300" dirty="0" smtClean="0"/>
              <a:t> </a:t>
            </a:r>
          </a:p>
          <a:p>
            <a:pPr marL="720725" indent="-360363">
              <a:buFont typeface="Wingdings" pitchFamily="2" charset="2"/>
              <a:buChar char="§"/>
            </a:pPr>
            <a:r>
              <a:rPr lang="en-US" sz="3300" b="1" i="1" dirty="0" smtClean="0">
                <a:solidFill>
                  <a:srgbClr val="0070C0"/>
                </a:solidFill>
              </a:rPr>
              <a:t>Random</a:t>
            </a:r>
            <a:r>
              <a:rPr lang="en-US" sz="3300" b="1" dirty="0" smtClean="0">
                <a:solidFill>
                  <a:srgbClr val="0070C0"/>
                </a:solidFill>
              </a:rPr>
              <a:t> (</a:t>
            </a:r>
            <a:r>
              <a:rPr lang="en-US" sz="3300" b="1" dirty="0" err="1" smtClean="0">
                <a:solidFill>
                  <a:srgbClr val="0070C0"/>
                </a:solidFill>
              </a:rPr>
              <a:t>Acak</a:t>
            </a:r>
            <a:r>
              <a:rPr lang="en-US" sz="3300" b="1" dirty="0" smtClean="0">
                <a:solidFill>
                  <a:srgbClr val="0070C0"/>
                </a:solidFill>
              </a:rPr>
              <a:t>) </a:t>
            </a:r>
          </a:p>
          <a:p>
            <a:pPr marL="984250" indent="-263525"/>
            <a:r>
              <a:rPr lang="en-US" sz="3300" dirty="0" err="1" smtClean="0"/>
              <a:t>Kunci</a:t>
            </a:r>
            <a:r>
              <a:rPr lang="en-US" sz="3300" dirty="0" smtClean="0"/>
              <a:t> record </a:t>
            </a:r>
            <a:r>
              <a:rPr lang="en-US" sz="3300" dirty="0" err="1" smtClean="0"/>
              <a:t>ditransformasikan</a:t>
            </a:r>
            <a:r>
              <a:rPr lang="en-US" sz="3300" dirty="0" smtClean="0"/>
              <a:t> </a:t>
            </a:r>
            <a:r>
              <a:rPr lang="en-US" sz="3300" dirty="0" err="1" smtClean="0"/>
              <a:t>ke</a:t>
            </a:r>
            <a:r>
              <a:rPr lang="en-US" sz="3300" dirty="0" smtClean="0"/>
              <a:t> </a:t>
            </a:r>
            <a:r>
              <a:rPr lang="en-US" sz="3300" dirty="0" err="1" smtClean="0"/>
              <a:t>alamat</a:t>
            </a:r>
            <a:r>
              <a:rPr lang="en-US" sz="3300" dirty="0" smtClean="0"/>
              <a:t> </a:t>
            </a:r>
            <a:r>
              <a:rPr lang="en-US" sz="3300" dirty="0" err="1" smtClean="0"/>
              <a:t>penyimpanan</a:t>
            </a:r>
            <a:r>
              <a:rPr lang="en-US" sz="3300" dirty="0" smtClean="0"/>
              <a:t> </a:t>
            </a:r>
            <a:r>
              <a:rPr lang="en-US" sz="3300" dirty="0" err="1" smtClean="0"/>
              <a:t>dalam</a:t>
            </a:r>
            <a:r>
              <a:rPr lang="en-US" sz="3300" dirty="0" smtClean="0"/>
              <a:t> media </a:t>
            </a:r>
            <a:r>
              <a:rPr lang="en-US" sz="3300" dirty="0" err="1" smtClean="0"/>
              <a:t>fisik</a:t>
            </a:r>
            <a:r>
              <a:rPr lang="en-US" sz="3300" dirty="0" smtClean="0"/>
              <a:t> </a:t>
            </a:r>
            <a:r>
              <a:rPr lang="en-US" sz="3300" dirty="0" err="1" smtClean="0"/>
              <a:t>secara</a:t>
            </a:r>
            <a:r>
              <a:rPr lang="en-US" sz="3300" dirty="0" smtClean="0"/>
              <a:t> </a:t>
            </a:r>
            <a:r>
              <a:rPr lang="en-US" sz="3300" dirty="0" err="1" smtClean="0"/>
              <a:t>acak</a:t>
            </a:r>
            <a:endParaRPr lang="en-US" sz="3300" dirty="0" smtClean="0"/>
          </a:p>
          <a:p>
            <a:pPr marL="720725" indent="-360363">
              <a:buFont typeface="Wingdings" pitchFamily="2" charset="2"/>
              <a:buChar char="§"/>
            </a:pPr>
            <a:r>
              <a:rPr lang="en-US" sz="3300" b="1" i="1" dirty="0" smtClean="0">
                <a:solidFill>
                  <a:srgbClr val="0070C0"/>
                </a:solidFill>
              </a:rPr>
              <a:t>In</a:t>
            </a:r>
            <a:r>
              <a:rPr lang="id-ID" sz="3300" b="1" i="1" dirty="0" smtClean="0">
                <a:solidFill>
                  <a:srgbClr val="0070C0"/>
                </a:solidFill>
              </a:rPr>
              <a:t>de</a:t>
            </a:r>
            <a:r>
              <a:rPr lang="en-US" sz="3300" b="1" i="1" dirty="0" err="1" smtClean="0">
                <a:solidFill>
                  <a:srgbClr val="0070C0"/>
                </a:solidFill>
              </a:rPr>
              <a:t>xed</a:t>
            </a:r>
            <a:r>
              <a:rPr lang="en-US" sz="3300" b="1" i="1" dirty="0" smtClean="0">
                <a:solidFill>
                  <a:srgbClr val="0070C0"/>
                </a:solidFill>
              </a:rPr>
              <a:t> Sequential </a:t>
            </a:r>
          </a:p>
          <a:p>
            <a:pPr marL="984250" indent="-263525"/>
            <a:r>
              <a:rPr lang="en-US" sz="3300" dirty="0" err="1" smtClean="0"/>
              <a:t>Merupakan</a:t>
            </a:r>
            <a:r>
              <a:rPr lang="en-US" sz="3300" dirty="0" smtClean="0"/>
              <a:t> </a:t>
            </a:r>
            <a:r>
              <a:rPr lang="en-US" sz="3300" dirty="0" err="1" smtClean="0"/>
              <a:t>gabungan</a:t>
            </a:r>
            <a:r>
              <a:rPr lang="en-US" sz="3300" dirty="0" smtClean="0"/>
              <a:t> </a:t>
            </a:r>
            <a:r>
              <a:rPr lang="en-US" sz="3300" dirty="0" err="1" smtClean="0"/>
              <a:t>antara</a:t>
            </a:r>
            <a:r>
              <a:rPr lang="en-US" sz="3300" dirty="0" smtClean="0"/>
              <a:t> </a:t>
            </a:r>
            <a:r>
              <a:rPr lang="en-US" sz="3300" dirty="0" err="1" smtClean="0"/>
              <a:t>metode</a:t>
            </a:r>
            <a:r>
              <a:rPr lang="en-US" sz="3300" dirty="0" smtClean="0"/>
              <a:t> </a:t>
            </a:r>
            <a:r>
              <a:rPr lang="en-US" sz="3300" dirty="0" err="1" smtClean="0"/>
              <a:t>acak</a:t>
            </a:r>
            <a:r>
              <a:rPr lang="en-US" sz="3300" dirty="0" smtClean="0"/>
              <a:t> </a:t>
            </a:r>
            <a:r>
              <a:rPr lang="en-US" sz="3300" dirty="0" err="1" smtClean="0"/>
              <a:t>dan</a:t>
            </a:r>
            <a:r>
              <a:rPr lang="en-US" sz="3300" dirty="0" smtClean="0"/>
              <a:t> </a:t>
            </a:r>
            <a:r>
              <a:rPr lang="en-US" sz="3300" dirty="0" err="1" smtClean="0"/>
              <a:t>urut</a:t>
            </a:r>
            <a:endParaRPr lang="en-US" sz="3300" dirty="0" smtClean="0"/>
          </a:p>
          <a:p>
            <a:pPr marL="984250" indent="-263525"/>
            <a:r>
              <a:rPr lang="en-US" sz="3300" i="1" dirty="0" smtClean="0"/>
              <a:t>Record</a:t>
            </a:r>
            <a:r>
              <a:rPr lang="en-US" sz="3300" dirty="0" smtClean="0"/>
              <a:t> </a:t>
            </a:r>
            <a:r>
              <a:rPr lang="en-US" sz="3300" dirty="0" err="1" smtClean="0"/>
              <a:t>disimpan</a:t>
            </a:r>
            <a:r>
              <a:rPr lang="en-US" sz="3300" dirty="0" smtClean="0"/>
              <a:t> </a:t>
            </a:r>
            <a:r>
              <a:rPr lang="en-US" sz="3300" dirty="0" err="1" smtClean="0"/>
              <a:t>secara</a:t>
            </a:r>
            <a:r>
              <a:rPr lang="en-US" sz="3300" dirty="0" smtClean="0"/>
              <a:t> </a:t>
            </a:r>
            <a:r>
              <a:rPr lang="en-US" sz="3300" dirty="0" err="1" smtClean="0"/>
              <a:t>berurutan</a:t>
            </a:r>
            <a:r>
              <a:rPr lang="en-US" sz="3300" dirty="0" smtClean="0"/>
              <a:t> </a:t>
            </a:r>
            <a:r>
              <a:rPr lang="en-US" sz="3300" dirty="0" err="1" smtClean="0"/>
              <a:t>dengan</a:t>
            </a:r>
            <a:r>
              <a:rPr lang="en-US" sz="3300" dirty="0" smtClean="0"/>
              <a:t> </a:t>
            </a:r>
            <a:r>
              <a:rPr lang="en-US" sz="3300" dirty="0" err="1" smtClean="0"/>
              <a:t>menggunakan</a:t>
            </a:r>
            <a:r>
              <a:rPr lang="en-US" sz="3300" dirty="0" smtClean="0"/>
              <a:t> </a:t>
            </a:r>
            <a:r>
              <a:rPr lang="en-US" sz="3300" dirty="0" err="1" smtClean="0"/>
              <a:t>kunci</a:t>
            </a:r>
            <a:endParaRPr lang="en-US" sz="3300" dirty="0" smtClean="0"/>
          </a:p>
          <a:p>
            <a:pPr marL="984250" indent="-263525"/>
            <a:r>
              <a:rPr lang="en-US" sz="3300" dirty="0" err="1" smtClean="0"/>
              <a:t>Masing-masing</a:t>
            </a:r>
            <a:r>
              <a:rPr lang="en-US" sz="3300" dirty="0" smtClean="0"/>
              <a:t> </a:t>
            </a:r>
            <a:r>
              <a:rPr lang="en-US" sz="3300" i="1" dirty="0" smtClean="0"/>
              <a:t>record</a:t>
            </a:r>
            <a:r>
              <a:rPr lang="en-US" sz="3300" dirty="0" smtClean="0"/>
              <a:t> </a:t>
            </a:r>
            <a:r>
              <a:rPr lang="en-US" sz="3300" dirty="0" err="1" smtClean="0"/>
              <a:t>memiliki</a:t>
            </a:r>
            <a:r>
              <a:rPr lang="en-US" sz="3300" dirty="0" smtClean="0"/>
              <a:t> </a:t>
            </a:r>
            <a:r>
              <a:rPr lang="en-US" sz="3300" dirty="0" err="1" smtClean="0"/>
              <a:t>indek</a:t>
            </a:r>
            <a:endParaRPr lang="en-US" sz="3300" dirty="0" smtClean="0"/>
          </a:p>
          <a:p>
            <a:pPr marL="984250" indent="-263525"/>
            <a:r>
              <a:rPr lang="en-US" sz="3300" dirty="0" err="1" smtClean="0"/>
              <a:t>Pengalamatan</a:t>
            </a:r>
            <a:r>
              <a:rPr lang="en-US" sz="3300" dirty="0" smtClean="0"/>
              <a:t> </a:t>
            </a:r>
            <a:r>
              <a:rPr lang="en-US" sz="3300" dirty="0" err="1" smtClean="0"/>
              <a:t>dilakukan</a:t>
            </a:r>
            <a:r>
              <a:rPr lang="en-US" sz="3300" dirty="0" smtClean="0"/>
              <a:t> </a:t>
            </a:r>
            <a:r>
              <a:rPr lang="en-US" sz="3300" dirty="0" err="1" smtClean="0"/>
              <a:t>secara</a:t>
            </a:r>
            <a:r>
              <a:rPr lang="en-US" sz="3300" dirty="0" smtClean="0"/>
              <a:t> </a:t>
            </a:r>
            <a:r>
              <a:rPr lang="en-US" sz="3300" dirty="0" err="1" smtClean="0"/>
              <a:t>acak</a:t>
            </a:r>
            <a:r>
              <a:rPr lang="en-US" sz="3300" dirty="0" smtClean="0"/>
              <a:t>.</a:t>
            </a:r>
          </a:p>
          <a:p>
            <a:pPr marL="720725" indent="-360363">
              <a:buFont typeface="Wingdings" pitchFamily="2" charset="2"/>
              <a:buChar char="§"/>
            </a:pPr>
            <a:r>
              <a:rPr lang="en-US" sz="3300" b="1" i="1" dirty="0" smtClean="0">
                <a:solidFill>
                  <a:srgbClr val="0070C0"/>
                </a:solidFill>
              </a:rPr>
              <a:t>Indexed Random </a:t>
            </a:r>
            <a:endParaRPr lang="id-ID" sz="3300" b="1" i="1" dirty="0" smtClean="0">
              <a:solidFill>
                <a:srgbClr val="0070C0"/>
              </a:solidFill>
            </a:endParaRPr>
          </a:p>
          <a:p>
            <a:pPr marL="984250" indent="-263525"/>
            <a:r>
              <a:rPr lang="en-US" sz="3300" i="1" dirty="0" smtClean="0"/>
              <a:t>Record</a:t>
            </a:r>
            <a:r>
              <a:rPr lang="en-US" sz="3300" dirty="0" smtClean="0"/>
              <a:t> </a:t>
            </a:r>
            <a:r>
              <a:rPr lang="en-US" sz="3300" dirty="0" err="1" smtClean="0"/>
              <a:t>disimpan</a:t>
            </a:r>
            <a:r>
              <a:rPr lang="en-US" sz="3300" dirty="0" smtClean="0"/>
              <a:t> </a:t>
            </a:r>
            <a:r>
              <a:rPr lang="en-US" sz="3300" dirty="0" err="1" smtClean="0"/>
              <a:t>secara</a:t>
            </a:r>
            <a:r>
              <a:rPr lang="en-US" sz="3300" dirty="0" smtClean="0"/>
              <a:t> </a:t>
            </a:r>
            <a:r>
              <a:rPr lang="en-US" sz="3300" dirty="0" err="1" smtClean="0"/>
              <a:t>acak</a:t>
            </a:r>
            <a:r>
              <a:rPr lang="en-US" sz="3300" dirty="0" smtClean="0"/>
              <a:t> </a:t>
            </a:r>
          </a:p>
          <a:p>
            <a:pPr marL="984250" indent="-263525"/>
            <a:r>
              <a:rPr lang="en-US" sz="3300" dirty="0" err="1" smtClean="0"/>
              <a:t>Masing-masing</a:t>
            </a:r>
            <a:r>
              <a:rPr lang="en-US" sz="3300" dirty="0" smtClean="0"/>
              <a:t> record </a:t>
            </a:r>
            <a:r>
              <a:rPr lang="en-US" sz="3300" dirty="0" err="1" smtClean="0"/>
              <a:t>memiliki</a:t>
            </a:r>
            <a:r>
              <a:rPr lang="en-US" sz="3300" dirty="0" smtClean="0"/>
              <a:t> </a:t>
            </a:r>
            <a:r>
              <a:rPr lang="en-US" sz="3300" dirty="0" err="1" smtClean="0"/>
              <a:t>indeks</a:t>
            </a:r>
            <a:endParaRPr lang="en-US" sz="3300" dirty="0" smtClean="0"/>
          </a:p>
          <a:p>
            <a:pPr marL="984250" indent="-263525">
              <a:buNone/>
            </a:pPr>
            <a:endParaRPr lang="en-US" dirty="0" smtClean="0"/>
          </a:p>
          <a:p>
            <a:pPr marL="984250" indent="-263525"/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BE2A7-DAB2-4DCB-994D-688BAEAA1236}" type="datetime1">
              <a:rPr lang="en-US" smtClean="0"/>
              <a:pPr/>
              <a:t>3/31/2015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DD5-C6DA-48C4-9054-CC0E5A0148F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6476345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dirty="0" smtClean="0">
                <a:hlinkClick r:id="rId2"/>
              </a:rPr>
              <a:t>tiosetyo@yahoo.com</a:t>
            </a:r>
            <a:r>
              <a:rPr lang="id-ID" dirty="0" smtClean="0"/>
              <a:t> , </a:t>
            </a:r>
            <a:r>
              <a:rPr lang="id-ID" dirty="0" smtClean="0">
                <a:hlinkClick r:id="rId3"/>
              </a:rPr>
              <a:t>setyoinator@gmail.com</a:t>
            </a:r>
            <a:r>
              <a:rPr lang="id-ID" dirty="0" smtClean="0"/>
              <a:t> </a:t>
            </a:r>
            <a:r>
              <a:rPr lang="en-US" dirty="0" smtClean="0"/>
              <a:t>                        </a:t>
            </a:r>
            <a:r>
              <a:rPr lang="en-US" b="1" i="1" dirty="0" smtClean="0">
                <a:solidFill>
                  <a:srgbClr val="0000CC"/>
                </a:solidFill>
                <a:hlinkClick r:id="rId4"/>
              </a:rPr>
              <a:t>www.cerdas-pintar.blogspot</a:t>
            </a:r>
            <a:r>
              <a:rPr lang="en-US" b="1" i="1" u="sng" dirty="0" smtClean="0">
                <a:solidFill>
                  <a:srgbClr val="0000CC"/>
                </a:solidFill>
              </a:rPr>
              <a:t>.com</a:t>
            </a:r>
            <a:endParaRPr lang="en-US" b="1" i="1" u="sng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14" y="1000108"/>
            <a:ext cx="8715436" cy="507209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rgbClr val="002060"/>
                </a:solidFill>
              </a:rPr>
              <a:t>Pertimbangan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dalam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memilih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arsitektur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sistem</a:t>
            </a:r>
            <a:r>
              <a:rPr lang="en-US" sz="2400" b="1" dirty="0" smtClean="0">
                <a:solidFill>
                  <a:srgbClr val="002060"/>
                </a:solidFill>
              </a:rPr>
              <a:t> Database :</a:t>
            </a:r>
          </a:p>
          <a:p>
            <a:pPr marL="720725" indent="-360363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2400" dirty="0" err="1" smtClean="0"/>
              <a:t>Keunggulan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endParaRPr lang="en-US" sz="2400" dirty="0" smtClean="0"/>
          </a:p>
          <a:p>
            <a:pPr marL="720725" indent="-360363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2400" dirty="0" err="1" smtClean="0"/>
              <a:t>Biaya</a:t>
            </a:r>
            <a:r>
              <a:rPr lang="en-US" sz="2400" dirty="0" smtClean="0"/>
              <a:t> </a:t>
            </a:r>
            <a:r>
              <a:rPr lang="en-US" sz="2400" dirty="0" err="1" smtClean="0"/>
              <a:t>Pengembangan</a:t>
            </a:r>
            <a:r>
              <a:rPr lang="en-US" sz="2400" dirty="0" smtClean="0"/>
              <a:t> </a:t>
            </a:r>
          </a:p>
          <a:p>
            <a:pPr marL="720725" indent="-360363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</a:t>
            </a:r>
            <a:endParaRPr lang="id-ID" sz="2400" dirty="0" smtClean="0"/>
          </a:p>
          <a:p>
            <a:pPr marL="360363" indent="-360363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q"/>
            </a:pPr>
            <a:r>
              <a:rPr lang="en-US" sz="2400" b="1" dirty="0" err="1" smtClean="0">
                <a:solidFill>
                  <a:srgbClr val="FF0000"/>
                </a:solidFill>
              </a:rPr>
              <a:t>Jenis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arsitektur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sistem</a:t>
            </a:r>
            <a:r>
              <a:rPr lang="en-US" sz="2400" b="1" dirty="0" smtClean="0">
                <a:solidFill>
                  <a:srgbClr val="FF0000"/>
                </a:solidFill>
              </a:rPr>
              <a:t> Database</a:t>
            </a:r>
          </a:p>
          <a:p>
            <a:pPr marL="1177925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 err="1" smtClean="0">
                <a:solidFill>
                  <a:srgbClr val="0000CC"/>
                </a:solidFill>
              </a:rPr>
              <a:t>Sistem</a:t>
            </a:r>
            <a:r>
              <a:rPr lang="en-US" sz="2400" dirty="0" smtClean="0">
                <a:solidFill>
                  <a:srgbClr val="0000CC"/>
                </a:solidFill>
              </a:rPr>
              <a:t> Tunggal ( </a:t>
            </a:r>
            <a:r>
              <a:rPr lang="en-US" sz="2400" i="1" dirty="0" smtClean="0">
                <a:solidFill>
                  <a:srgbClr val="0000CC"/>
                </a:solidFill>
              </a:rPr>
              <a:t>Stand</a:t>
            </a:r>
            <a:r>
              <a:rPr lang="id-ID" sz="2400" dirty="0" smtClean="0">
                <a:solidFill>
                  <a:srgbClr val="0000CC"/>
                </a:solidFill>
              </a:rPr>
              <a:t> </a:t>
            </a:r>
            <a:r>
              <a:rPr lang="en-US" sz="2400" i="1" dirty="0" smtClean="0">
                <a:solidFill>
                  <a:srgbClr val="0000CC"/>
                </a:solidFill>
              </a:rPr>
              <a:t>alone</a:t>
            </a:r>
            <a:r>
              <a:rPr lang="en-US" sz="2400" dirty="0" smtClean="0">
                <a:solidFill>
                  <a:srgbClr val="0000CC"/>
                </a:solidFill>
              </a:rPr>
              <a:t>)</a:t>
            </a:r>
          </a:p>
          <a:p>
            <a:pPr marL="1177925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 err="1" smtClean="0">
                <a:solidFill>
                  <a:srgbClr val="0000CC"/>
                </a:solidFill>
              </a:rPr>
              <a:t>Sistem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 err="1" smtClean="0">
                <a:solidFill>
                  <a:srgbClr val="0000CC"/>
                </a:solidFill>
              </a:rPr>
              <a:t>Terpusat</a:t>
            </a:r>
            <a:r>
              <a:rPr lang="en-US" sz="2400" dirty="0" smtClean="0">
                <a:solidFill>
                  <a:srgbClr val="0000CC"/>
                </a:solidFill>
              </a:rPr>
              <a:t> ( </a:t>
            </a:r>
            <a:r>
              <a:rPr lang="en-US" sz="2400" i="1" dirty="0" smtClean="0">
                <a:solidFill>
                  <a:srgbClr val="0000CC"/>
                </a:solidFill>
              </a:rPr>
              <a:t>Centralized System</a:t>
            </a:r>
            <a:r>
              <a:rPr lang="en-US" sz="2400" dirty="0" smtClean="0">
                <a:solidFill>
                  <a:srgbClr val="0000CC"/>
                </a:solidFill>
              </a:rPr>
              <a:t>)</a:t>
            </a:r>
            <a:endParaRPr lang="id-ID" sz="2400" dirty="0" smtClean="0">
              <a:solidFill>
                <a:srgbClr val="0000CC"/>
              </a:solidFill>
            </a:endParaRPr>
          </a:p>
          <a:p>
            <a:pPr marL="1177925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 err="1" smtClean="0">
                <a:solidFill>
                  <a:srgbClr val="0000CC"/>
                </a:solidFill>
              </a:rPr>
              <a:t>Sistem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i="1" dirty="0" smtClean="0">
                <a:solidFill>
                  <a:srgbClr val="0000CC"/>
                </a:solidFill>
              </a:rPr>
              <a:t>Client-Server</a:t>
            </a:r>
            <a:endParaRPr lang="en-US" sz="2400" i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8572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lvl="0" algn="ctr">
              <a:spcBef>
                <a:spcPct val="0"/>
              </a:spcBef>
            </a:pPr>
            <a:r>
              <a:rPr lang="id-ID" sz="3200" b="1" dirty="0" smtClean="0"/>
              <a:t>A</a:t>
            </a:r>
            <a:r>
              <a:rPr lang="en-US" sz="3200" b="1" dirty="0" err="1" smtClean="0"/>
              <a:t>rsitektur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Sistem</a:t>
            </a:r>
            <a:r>
              <a:rPr lang="en-US" sz="3200" b="1" dirty="0" smtClean="0"/>
              <a:t> Database</a:t>
            </a:r>
            <a:endParaRPr lang="id-ID" sz="3200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B526-5058-4231-980F-31B8FB37D1CB}" type="datetime1">
              <a:rPr lang="en-US" smtClean="0"/>
              <a:pPr/>
              <a:t>3/31/2015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DD5-C6DA-48C4-9054-CC0E5A0148F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6476345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dirty="0" smtClean="0">
                <a:hlinkClick r:id="rId2"/>
              </a:rPr>
              <a:t>tiosetyo@yahoo.com</a:t>
            </a:r>
            <a:r>
              <a:rPr lang="id-ID" dirty="0" smtClean="0"/>
              <a:t> , </a:t>
            </a:r>
            <a:r>
              <a:rPr lang="id-ID" dirty="0" smtClean="0">
                <a:hlinkClick r:id="rId3"/>
              </a:rPr>
              <a:t>setyoinator@gmail.com</a:t>
            </a:r>
            <a:r>
              <a:rPr lang="id-ID" dirty="0" smtClean="0"/>
              <a:t> </a:t>
            </a:r>
            <a:r>
              <a:rPr lang="en-US" dirty="0" smtClean="0"/>
              <a:t>                        </a:t>
            </a:r>
            <a:r>
              <a:rPr lang="en-US" b="1" i="1" dirty="0" smtClean="0">
                <a:solidFill>
                  <a:srgbClr val="0000CC"/>
                </a:solidFill>
                <a:hlinkClick r:id="rId4"/>
              </a:rPr>
              <a:t>www.cerdas-pintar.blogspot</a:t>
            </a:r>
            <a:r>
              <a:rPr lang="en-US" b="1" i="1" u="sng" dirty="0" smtClean="0">
                <a:solidFill>
                  <a:srgbClr val="0000CC"/>
                </a:solidFill>
              </a:rPr>
              <a:t>.com</a:t>
            </a:r>
            <a:endParaRPr lang="en-US" b="1" i="1" u="sng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9"/>
            <a:ext cx="8401080" cy="2857520"/>
          </a:xfrm>
        </p:spPr>
        <p:txBody>
          <a:bodyPr>
            <a:normAutofit/>
          </a:bodyPr>
          <a:lstStyle/>
          <a:p>
            <a:pPr marL="720725" indent="-720725">
              <a:spcBef>
                <a:spcPts val="0"/>
              </a:spcBef>
              <a:buNone/>
            </a:pPr>
            <a:r>
              <a:rPr lang="id-ID" dirty="0" smtClean="0">
                <a:solidFill>
                  <a:srgbClr val="0000CC"/>
                </a:solidFill>
              </a:rPr>
              <a:t>1. </a:t>
            </a:r>
            <a:r>
              <a:rPr lang="en-US" dirty="0" err="1" smtClean="0">
                <a:solidFill>
                  <a:srgbClr val="0000CC"/>
                </a:solidFill>
              </a:rPr>
              <a:t>Sistem</a:t>
            </a:r>
            <a:r>
              <a:rPr lang="en-US" dirty="0" smtClean="0">
                <a:solidFill>
                  <a:srgbClr val="0000CC"/>
                </a:solidFill>
              </a:rPr>
              <a:t> Tunggal ( </a:t>
            </a:r>
            <a:r>
              <a:rPr lang="en-US" i="1" dirty="0" smtClean="0">
                <a:solidFill>
                  <a:srgbClr val="0000CC"/>
                </a:solidFill>
              </a:rPr>
              <a:t>Stand</a:t>
            </a:r>
            <a:r>
              <a:rPr lang="id-ID" dirty="0" smtClean="0">
                <a:solidFill>
                  <a:srgbClr val="0000CC"/>
                </a:solidFill>
              </a:rPr>
              <a:t> </a:t>
            </a:r>
            <a:r>
              <a:rPr lang="en-US" i="1" dirty="0" smtClean="0">
                <a:solidFill>
                  <a:srgbClr val="0000CC"/>
                </a:solidFill>
              </a:rPr>
              <a:t>alone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</a:p>
          <a:p>
            <a:pPr marL="800100" indent="-438150">
              <a:spcBef>
                <a:spcPts val="0"/>
              </a:spcBef>
            </a:pPr>
            <a:r>
              <a:rPr lang="en-US" dirty="0" smtClean="0"/>
              <a:t>DBMS, Database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Database </a:t>
            </a:r>
            <a:r>
              <a:rPr lang="en-US" dirty="0" err="1" smtClean="0"/>
              <a:t>ditempatkan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endParaRPr lang="en-US" dirty="0" smtClean="0"/>
          </a:p>
          <a:p>
            <a:pPr marL="800100" indent="-438150">
              <a:spcBef>
                <a:spcPts val="0"/>
              </a:spcBef>
            </a:pP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yang </a:t>
            </a:r>
            <a:r>
              <a:rPr lang="en-US" dirty="0" err="1" smtClean="0"/>
              <a:t>bersamaan</a:t>
            </a:r>
            <a:endParaRPr lang="id-ID" dirty="0" smtClean="0"/>
          </a:p>
          <a:p>
            <a:pPr marL="1081088" indent="-360363">
              <a:spcBef>
                <a:spcPts val="0"/>
              </a:spcBef>
            </a:pP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77E8-C94F-4A9C-AD3C-A29D5AF18F2D}" type="datetime1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DD5-C6DA-48C4-9054-CC0E5A0148F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8572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60363" indent="-360363" algn="ctr">
              <a:lnSpc>
                <a:spcPct val="150000"/>
              </a:lnSpc>
              <a:spcBef>
                <a:spcPts val="0"/>
              </a:spcBef>
            </a:pPr>
            <a:r>
              <a:rPr lang="en-US" sz="3200" b="1" dirty="0" err="1" smtClean="0">
                <a:solidFill>
                  <a:schemeClr val="bg1"/>
                </a:solidFill>
              </a:rPr>
              <a:t>Jenis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arsitektur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sistem</a:t>
            </a:r>
            <a:r>
              <a:rPr lang="en-US" sz="3200" b="1" dirty="0" smtClean="0">
                <a:solidFill>
                  <a:schemeClr val="bg1"/>
                </a:solidFill>
              </a:rPr>
              <a:t> Database</a:t>
            </a:r>
          </a:p>
        </p:txBody>
      </p:sp>
      <p:pic>
        <p:nvPicPr>
          <p:cNvPr id="7" name="Picture 6" descr="Hardwa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4286256"/>
            <a:ext cx="1285884" cy="1714512"/>
          </a:xfrm>
          <a:prstGeom prst="rect">
            <a:avLst/>
          </a:prstGeom>
        </p:spPr>
      </p:pic>
      <p:sp>
        <p:nvSpPr>
          <p:cNvPr id="8" name="Flowchart: Magnetic Disk 7"/>
          <p:cNvSpPr/>
          <p:nvPr/>
        </p:nvSpPr>
        <p:spPr>
          <a:xfrm>
            <a:off x="4143372" y="4357694"/>
            <a:ext cx="785818" cy="157163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7" idx="3"/>
            <a:endCxn id="8" idx="2"/>
          </p:cNvCxnSpPr>
          <p:nvPr/>
        </p:nvCxnSpPr>
        <p:spPr>
          <a:xfrm>
            <a:off x="2786050" y="5143512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6476345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dirty="0" smtClean="0">
                <a:hlinkClick r:id="rId3"/>
              </a:rPr>
              <a:t>tiosetyo@yahoo.com</a:t>
            </a:r>
            <a:r>
              <a:rPr lang="id-ID" dirty="0" smtClean="0"/>
              <a:t> , </a:t>
            </a:r>
            <a:r>
              <a:rPr lang="id-ID" dirty="0" smtClean="0">
                <a:hlinkClick r:id="rId4"/>
              </a:rPr>
              <a:t>setyoinator@gmail.com</a:t>
            </a:r>
            <a:r>
              <a:rPr lang="id-ID" dirty="0" smtClean="0"/>
              <a:t> </a:t>
            </a:r>
            <a:r>
              <a:rPr lang="en-US" dirty="0" smtClean="0"/>
              <a:t>                        </a:t>
            </a:r>
            <a:r>
              <a:rPr lang="en-US" b="1" i="1" dirty="0" smtClean="0">
                <a:solidFill>
                  <a:srgbClr val="0000CC"/>
                </a:solidFill>
                <a:hlinkClick r:id="rId5"/>
              </a:rPr>
              <a:t>www.cerdas-pintar.blogspot</a:t>
            </a:r>
            <a:r>
              <a:rPr lang="en-US" b="1" i="1" u="sng" dirty="0" smtClean="0">
                <a:solidFill>
                  <a:srgbClr val="0000CC"/>
                </a:solidFill>
              </a:rPr>
              <a:t>.com</a:t>
            </a:r>
            <a:endParaRPr lang="en-US" b="1" i="1" u="sng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85794"/>
            <a:ext cx="8515352" cy="5286412"/>
          </a:xfrm>
        </p:spPr>
        <p:txBody>
          <a:bodyPr>
            <a:normAutofit lnSpcReduction="10000"/>
          </a:bodyPr>
          <a:lstStyle/>
          <a:p>
            <a:pPr marL="720725" indent="-720725">
              <a:spcBef>
                <a:spcPts val="0"/>
              </a:spcBef>
              <a:buNone/>
            </a:pPr>
            <a:r>
              <a:rPr lang="id-ID" dirty="0" smtClean="0">
                <a:solidFill>
                  <a:srgbClr val="0000CC"/>
                </a:solidFill>
              </a:rPr>
              <a:t>2.</a:t>
            </a:r>
            <a:r>
              <a:rPr lang="en-US" dirty="0" err="1" smtClean="0">
                <a:solidFill>
                  <a:srgbClr val="0000CC"/>
                </a:solidFill>
              </a:rPr>
              <a:t>Sistem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dirty="0" err="1" smtClean="0">
                <a:solidFill>
                  <a:srgbClr val="0000CC"/>
                </a:solidFill>
              </a:rPr>
              <a:t>Terpusat</a:t>
            </a:r>
            <a:r>
              <a:rPr lang="en-US" dirty="0" smtClean="0">
                <a:solidFill>
                  <a:srgbClr val="0000CC"/>
                </a:solidFill>
              </a:rPr>
              <a:t> ( </a:t>
            </a:r>
            <a:r>
              <a:rPr lang="en-US" i="1" dirty="0" smtClean="0">
                <a:solidFill>
                  <a:srgbClr val="0000CC"/>
                </a:solidFill>
              </a:rPr>
              <a:t>Centralized</a:t>
            </a:r>
            <a:r>
              <a:rPr lang="en-US" dirty="0" smtClean="0">
                <a:solidFill>
                  <a:srgbClr val="0000CC"/>
                </a:solidFill>
              </a:rPr>
              <a:t> </a:t>
            </a:r>
            <a:r>
              <a:rPr lang="en-US" i="1" dirty="0" smtClean="0">
                <a:solidFill>
                  <a:srgbClr val="0000CC"/>
                </a:solidFill>
              </a:rPr>
              <a:t>System</a:t>
            </a:r>
            <a:r>
              <a:rPr lang="en-US" dirty="0" smtClean="0">
                <a:solidFill>
                  <a:srgbClr val="0000CC"/>
                </a:solidFill>
              </a:rPr>
              <a:t>)</a:t>
            </a:r>
          </a:p>
          <a:p>
            <a:pPr marL="723900" indent="-361950">
              <a:spcBef>
                <a:spcPts val="0"/>
              </a:spcBef>
            </a:pP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server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terminal</a:t>
            </a:r>
          </a:p>
          <a:p>
            <a:pPr marL="723900" indent="-361950">
              <a:spcBef>
                <a:spcPts val="0"/>
              </a:spcBef>
            </a:pPr>
            <a:r>
              <a:rPr lang="en-US" dirty="0" smtClean="0"/>
              <a:t>Yang </a:t>
            </a:r>
            <a:r>
              <a:rPr lang="en-US" dirty="0" err="1" smtClean="0"/>
              <a:t>terpusat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basic data, DBMS,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Database</a:t>
            </a:r>
            <a:endParaRPr lang="id-ID" dirty="0" smtClean="0"/>
          </a:p>
          <a:p>
            <a:pPr marL="1081088" indent="-360363">
              <a:spcBef>
                <a:spcPts val="0"/>
              </a:spcBef>
            </a:pPr>
            <a:endParaRPr lang="id-ID" dirty="0" smtClean="0"/>
          </a:p>
          <a:p>
            <a:pPr marL="714375" indent="-352425">
              <a:spcBef>
                <a:spcPts val="0"/>
              </a:spcBef>
              <a:buFont typeface="Wingdings" pitchFamily="2" charset="2"/>
              <a:buChar char="v"/>
            </a:pP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:</a:t>
            </a:r>
          </a:p>
          <a:p>
            <a:pPr marL="1085850" indent="-361950">
              <a:spcBef>
                <a:spcPts val="0"/>
              </a:spcBef>
              <a:buFont typeface="+mj-lt"/>
              <a:buAutoNum type="arabicPeriod"/>
            </a:pP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Database </a:t>
            </a:r>
            <a:r>
              <a:rPr lang="en-US" dirty="0" err="1" smtClean="0"/>
              <a:t>terpusat</a:t>
            </a:r>
            <a:r>
              <a:rPr lang="en-US" dirty="0" smtClean="0"/>
              <a:t>; </a:t>
            </a:r>
            <a:r>
              <a:rPr lang="en-US" dirty="0" err="1" smtClean="0"/>
              <a:t>diakses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dumb terminal</a:t>
            </a:r>
          </a:p>
          <a:p>
            <a:pPr marL="1085850" indent="-3619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Database </a:t>
            </a:r>
            <a:r>
              <a:rPr lang="en-US" dirty="0" err="1" smtClean="0"/>
              <a:t>terpusat</a:t>
            </a:r>
            <a:r>
              <a:rPr lang="en-US" dirty="0" smtClean="0"/>
              <a:t>;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terminal</a:t>
            </a:r>
          </a:p>
          <a:p>
            <a:pPr marL="1081088" indent="-360363">
              <a:spcBef>
                <a:spcPts val="0"/>
              </a:spcBef>
            </a:pPr>
            <a:endParaRPr lang="en-US" dirty="0" smtClean="0"/>
          </a:p>
          <a:p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DD5-C6DA-48C4-9054-CC0E5A0148F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71435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60363" indent="-360363" algn="ctr">
              <a:lnSpc>
                <a:spcPct val="150000"/>
              </a:lnSpc>
              <a:spcBef>
                <a:spcPts val="0"/>
              </a:spcBef>
            </a:pPr>
            <a:r>
              <a:rPr lang="en-US" sz="3200" b="1" dirty="0" err="1" smtClean="0">
                <a:solidFill>
                  <a:schemeClr val="bg1"/>
                </a:solidFill>
              </a:rPr>
              <a:t>Jenis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arsitektur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sistem</a:t>
            </a:r>
            <a:r>
              <a:rPr lang="en-US" sz="3200" b="1" dirty="0" smtClean="0">
                <a:solidFill>
                  <a:schemeClr val="bg1"/>
                </a:solidFill>
              </a:rPr>
              <a:t> Database</a:t>
            </a:r>
          </a:p>
        </p:txBody>
      </p:sp>
      <p:sp>
        <p:nvSpPr>
          <p:cNvPr id="16" name="Date Placeholder 3"/>
          <p:cNvSpPr txBox="1">
            <a:spLocks/>
          </p:cNvSpPr>
          <p:nvPr/>
        </p:nvSpPr>
        <p:spPr>
          <a:xfrm>
            <a:off x="428596" y="607220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5477E8-C94F-4A9C-AD3C-A29D5AF18F2D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3/31/2015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6476345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dirty="0" smtClean="0">
                <a:hlinkClick r:id="rId2"/>
              </a:rPr>
              <a:t>tiosetyo@yahoo.com</a:t>
            </a:r>
            <a:r>
              <a:rPr lang="id-ID" dirty="0" smtClean="0"/>
              <a:t> , </a:t>
            </a:r>
            <a:r>
              <a:rPr lang="id-ID" dirty="0" smtClean="0">
                <a:hlinkClick r:id="rId3"/>
              </a:rPr>
              <a:t>setyoinator@gmail.com</a:t>
            </a:r>
            <a:r>
              <a:rPr lang="id-ID" dirty="0" smtClean="0"/>
              <a:t> </a:t>
            </a:r>
            <a:r>
              <a:rPr lang="en-US" dirty="0" smtClean="0"/>
              <a:t>                        </a:t>
            </a:r>
            <a:r>
              <a:rPr lang="en-US" b="1" i="1" dirty="0" smtClean="0">
                <a:solidFill>
                  <a:srgbClr val="0000CC"/>
                </a:solidFill>
                <a:hlinkClick r:id="rId4"/>
              </a:rPr>
              <a:t>www.cerdas-pintar.blogspot</a:t>
            </a:r>
            <a:r>
              <a:rPr lang="en-US" b="1" i="1" u="sng" dirty="0" smtClean="0">
                <a:solidFill>
                  <a:srgbClr val="0000CC"/>
                </a:solidFill>
              </a:rPr>
              <a:t>.com</a:t>
            </a:r>
            <a:endParaRPr lang="en-US" b="1" i="1" u="sng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77E8-C94F-4A9C-AD3C-A29D5AF18F2D}" type="datetime1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DD5-C6DA-48C4-9054-CC0E5A0148F5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7" name="Picture 6" descr="Hardwa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2928934"/>
            <a:ext cx="857241" cy="857241"/>
          </a:xfrm>
          <a:prstGeom prst="rect">
            <a:avLst/>
          </a:prstGeom>
        </p:spPr>
      </p:pic>
      <p:sp>
        <p:nvSpPr>
          <p:cNvPr id="8" name="Flowchart: Magnetic Disk 7"/>
          <p:cNvSpPr/>
          <p:nvPr/>
        </p:nvSpPr>
        <p:spPr>
          <a:xfrm>
            <a:off x="3786182" y="3000372"/>
            <a:ext cx="785818" cy="92869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Hardwa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3000372"/>
            <a:ext cx="857241" cy="857241"/>
          </a:xfrm>
          <a:prstGeom prst="rect">
            <a:avLst/>
          </a:prstGeom>
        </p:spPr>
      </p:pic>
      <p:pic>
        <p:nvPicPr>
          <p:cNvPr id="10" name="Picture 9" descr="Hardwa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4424448"/>
            <a:ext cx="857241" cy="857241"/>
          </a:xfrm>
          <a:prstGeom prst="rect">
            <a:avLst/>
          </a:prstGeom>
        </p:spPr>
      </p:pic>
      <p:cxnSp>
        <p:nvCxnSpPr>
          <p:cNvPr id="11" name="Straight Arrow Connector 10"/>
          <p:cNvCxnSpPr>
            <a:stCxn id="8" idx="4"/>
            <a:endCxn id="9" idx="1"/>
          </p:cNvCxnSpPr>
          <p:nvPr/>
        </p:nvCxnSpPr>
        <p:spPr>
          <a:xfrm flipV="1">
            <a:off x="4572000" y="3428993"/>
            <a:ext cx="571504" cy="3572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1"/>
          </p:cNvCxnSpPr>
          <p:nvPr/>
        </p:nvCxnSpPr>
        <p:spPr>
          <a:xfrm rot="16200000" flipV="1">
            <a:off x="3911188" y="2732469"/>
            <a:ext cx="428643" cy="1071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2"/>
            <a:endCxn id="7" idx="3"/>
          </p:cNvCxnSpPr>
          <p:nvPr/>
        </p:nvCxnSpPr>
        <p:spPr>
          <a:xfrm rot="10800000">
            <a:off x="3143226" y="3357555"/>
            <a:ext cx="642957" cy="1071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3"/>
          </p:cNvCxnSpPr>
          <p:nvPr/>
        </p:nvCxnSpPr>
        <p:spPr>
          <a:xfrm rot="16200000" flipH="1">
            <a:off x="3911195" y="4196962"/>
            <a:ext cx="571504" cy="357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Hardwa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1643050"/>
            <a:ext cx="857241" cy="857241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9144000" cy="71435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60363" indent="-360363" algn="ctr">
              <a:lnSpc>
                <a:spcPct val="150000"/>
              </a:lnSpc>
            </a:pPr>
            <a:r>
              <a:rPr lang="en-US" sz="3200" b="1" dirty="0" err="1" smtClean="0">
                <a:solidFill>
                  <a:schemeClr val="bg1"/>
                </a:solidFill>
              </a:rPr>
              <a:t>Sistem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Terpusat</a:t>
            </a:r>
            <a:r>
              <a:rPr lang="en-US" sz="3200" b="1" dirty="0" smtClean="0">
                <a:solidFill>
                  <a:schemeClr val="bg1"/>
                </a:solidFill>
              </a:rPr>
              <a:t> ( Centralized System)</a:t>
            </a:r>
          </a:p>
          <a:p>
            <a:pPr marL="360363" indent="-360363" algn="ctr">
              <a:lnSpc>
                <a:spcPct val="150000"/>
              </a:lnSpc>
              <a:spcBef>
                <a:spcPts val="0"/>
              </a:spcBef>
            </a:pPr>
            <a:endParaRPr lang="en-US" sz="3200" b="1" dirty="0" smtClean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6476345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dirty="0" smtClean="0">
                <a:hlinkClick r:id="rId3"/>
              </a:rPr>
              <a:t>tiosetyo@yahoo.com</a:t>
            </a:r>
            <a:r>
              <a:rPr lang="id-ID" dirty="0" smtClean="0"/>
              <a:t> , </a:t>
            </a:r>
            <a:r>
              <a:rPr lang="id-ID" dirty="0" smtClean="0">
                <a:hlinkClick r:id="rId4"/>
              </a:rPr>
              <a:t>setyoinator@gmail.com</a:t>
            </a:r>
            <a:r>
              <a:rPr lang="id-ID" dirty="0" smtClean="0"/>
              <a:t> </a:t>
            </a:r>
            <a:r>
              <a:rPr lang="en-US" dirty="0" smtClean="0"/>
              <a:t>                        </a:t>
            </a:r>
            <a:r>
              <a:rPr lang="en-US" b="1" i="1" dirty="0" smtClean="0">
                <a:solidFill>
                  <a:srgbClr val="0000CC"/>
                </a:solidFill>
                <a:hlinkClick r:id="rId5"/>
              </a:rPr>
              <a:t>www.cerdas-pintar.blogspot</a:t>
            </a:r>
            <a:r>
              <a:rPr lang="en-US" b="1" i="1" u="sng" dirty="0" smtClean="0">
                <a:solidFill>
                  <a:srgbClr val="0000CC"/>
                </a:solidFill>
              </a:rPr>
              <a:t>.com</a:t>
            </a:r>
            <a:endParaRPr lang="en-US" b="1" i="1" u="sng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785794"/>
            <a:ext cx="8572560" cy="5500727"/>
          </a:xfrm>
        </p:spPr>
        <p:txBody>
          <a:bodyPr>
            <a:normAutofit fontScale="77500" lnSpcReduction="20000"/>
          </a:bodyPr>
          <a:lstStyle/>
          <a:p>
            <a:pPr marL="287338" indent="-287338">
              <a:lnSpc>
                <a:spcPct val="120000"/>
              </a:lnSpc>
              <a:buNone/>
            </a:pPr>
            <a:r>
              <a:rPr lang="id-ID" b="1" dirty="0" smtClean="0">
                <a:solidFill>
                  <a:srgbClr val="FF0000"/>
                </a:solidFill>
              </a:rPr>
              <a:t>3. </a:t>
            </a:r>
            <a:r>
              <a:rPr lang="en-US" b="1" dirty="0" err="1" smtClean="0">
                <a:solidFill>
                  <a:srgbClr val="FF0000"/>
                </a:solidFill>
              </a:rPr>
              <a:t>Sistem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Client-Server</a:t>
            </a:r>
          </a:p>
          <a:p>
            <a:pPr marL="627063" indent="-339725">
              <a:lnSpc>
                <a:spcPct val="120000"/>
              </a:lnSpc>
            </a:pPr>
            <a:r>
              <a:rPr lang="id-ID" dirty="0" smtClean="0"/>
              <a:t>Merupakan m</a:t>
            </a:r>
            <a:r>
              <a:rPr lang="en-US" dirty="0" err="1" smtClean="0"/>
              <a:t>odel</a:t>
            </a:r>
            <a:r>
              <a:rPr lang="en-US" dirty="0" smtClean="0"/>
              <a:t> </a:t>
            </a:r>
            <a:r>
              <a:rPr lang="en-US" dirty="0" err="1" smtClean="0"/>
              <a:t>konektivitas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yang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computer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Client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Server</a:t>
            </a:r>
            <a:endParaRPr lang="id-ID" i="1" dirty="0" smtClean="0"/>
          </a:p>
          <a:p>
            <a:pPr marL="627063" indent="-339725">
              <a:lnSpc>
                <a:spcPct val="120000"/>
              </a:lnSpc>
            </a:pPr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b="1" dirty="0" smtClean="0"/>
              <a:t>Server</a:t>
            </a:r>
            <a:r>
              <a:rPr lang="en-US" dirty="0" smtClean="0"/>
              <a:t>.</a:t>
            </a:r>
          </a:p>
          <a:p>
            <a:pPr marL="177800" indent="-177800">
              <a:lnSpc>
                <a:spcPct val="120000"/>
              </a:lnSpc>
            </a:pPr>
            <a:r>
              <a:rPr lang="en-US" i="1" dirty="0" smtClean="0"/>
              <a:t>Server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yang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</a:p>
          <a:p>
            <a:pPr marL="519113" indent="-341313">
              <a:lnSpc>
                <a:spcPct val="120000"/>
              </a:lnSpc>
              <a:buAutoNum type="arabicPeriod"/>
            </a:pP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terminal-terminal </a:t>
            </a:r>
            <a:r>
              <a:rPr lang="en-US" dirty="0" err="1" smtClean="0"/>
              <a:t>lainnya</a:t>
            </a:r>
            <a:r>
              <a:rPr lang="en-US" dirty="0" smtClean="0"/>
              <a:t> tang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smtClean="0"/>
              <a:t>system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sebut</a:t>
            </a:r>
            <a:r>
              <a:rPr lang="en-US" dirty="0" smtClean="0"/>
              <a:t> </a:t>
            </a:r>
            <a:r>
              <a:rPr lang="en-US" i="1" dirty="0" err="1" smtClean="0"/>
              <a:t>Client</a:t>
            </a:r>
            <a:r>
              <a:rPr lang="en-US" dirty="0" err="1" smtClean="0"/>
              <a:t>nya</a:t>
            </a:r>
            <a:r>
              <a:rPr lang="en-US" dirty="0" smtClean="0"/>
              <a:t>. </a:t>
            </a:r>
          </a:p>
          <a:p>
            <a:pPr marL="519113" indent="-341313">
              <a:lnSpc>
                <a:spcPct val="120000"/>
              </a:lnSpc>
              <a:buAutoNum type="arabicPeriod"/>
            </a:pP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berbagi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r>
              <a:rPr lang="en-US" dirty="0" smtClean="0"/>
              <a:t> (</a:t>
            </a:r>
            <a:r>
              <a:rPr lang="en-US" i="1" dirty="0" smtClean="0"/>
              <a:t>file</a:t>
            </a:r>
            <a:r>
              <a:rPr lang="en-US" dirty="0" smtClean="0"/>
              <a:t> </a:t>
            </a:r>
            <a:r>
              <a:rPr lang="en-US" i="1" dirty="0" smtClean="0"/>
              <a:t>server</a:t>
            </a:r>
            <a:r>
              <a:rPr lang="en-US" dirty="0" smtClean="0"/>
              <a:t>), printer (printer</a:t>
            </a:r>
            <a:r>
              <a:rPr lang="en-US" i="1" dirty="0" smtClean="0"/>
              <a:t> server</a:t>
            </a:r>
            <a:r>
              <a:rPr lang="en-US" dirty="0" smtClean="0"/>
              <a:t>),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(server </a:t>
            </a:r>
            <a:r>
              <a:rPr lang="en-US" dirty="0" err="1" smtClean="0"/>
              <a:t>komunikasi</a:t>
            </a:r>
            <a:r>
              <a:rPr lang="en-US" dirty="0" smtClean="0"/>
              <a:t>). </a:t>
            </a:r>
          </a:p>
          <a:p>
            <a:pPr marL="627063" indent="-339725">
              <a:lnSpc>
                <a:spcPct val="120000"/>
              </a:lnSpc>
              <a:tabLst>
                <a:tab pos="1620838" algn="l"/>
              </a:tabLst>
            </a:pPr>
            <a:endParaRPr lang="en-US" dirty="0" smtClean="0"/>
          </a:p>
          <a:p>
            <a:pPr marL="1966913" indent="-346075">
              <a:lnSpc>
                <a:spcPct val="120000"/>
              </a:lnSpc>
              <a:buNone/>
            </a:pPr>
            <a:endParaRPr lang="en-US" dirty="0" smtClean="0"/>
          </a:p>
          <a:p>
            <a:pPr marL="1081088" indent="-360363">
              <a:lnSpc>
                <a:spcPct val="120000"/>
              </a:lnSpc>
              <a:buNone/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1435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lvl="0" algn="ctr">
              <a:spcBef>
                <a:spcPct val="0"/>
              </a:spcBef>
            </a:pPr>
            <a:r>
              <a:rPr lang="en-US" sz="3200" dirty="0" smtClean="0"/>
              <a:t>							</a:t>
            </a:r>
            <a:r>
              <a:rPr lang="en-US" sz="3200" dirty="0" err="1" smtClean="0"/>
              <a:t>Lanjut</a:t>
            </a:r>
            <a:r>
              <a:rPr lang="en-US" sz="3200" dirty="0" smtClean="0"/>
              <a:t>…</a:t>
            </a:r>
            <a:endParaRPr lang="id-ID" sz="3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852A-B166-4A8F-B429-A1C8A6884FBC}" type="datetime1">
              <a:rPr lang="en-US" smtClean="0"/>
              <a:pPr/>
              <a:t>3/31/2015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DD5-C6DA-48C4-9054-CC0E5A0148F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6476345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dirty="0" smtClean="0">
                <a:hlinkClick r:id="rId2"/>
              </a:rPr>
              <a:t>tiosetyo@yahoo.com</a:t>
            </a:r>
            <a:r>
              <a:rPr lang="id-ID" dirty="0" smtClean="0"/>
              <a:t> , </a:t>
            </a:r>
            <a:r>
              <a:rPr lang="id-ID" dirty="0" smtClean="0">
                <a:hlinkClick r:id="rId3"/>
              </a:rPr>
              <a:t>setyoinator@gmail.com</a:t>
            </a:r>
            <a:r>
              <a:rPr lang="id-ID" dirty="0" smtClean="0"/>
              <a:t> </a:t>
            </a:r>
            <a:r>
              <a:rPr lang="en-US" dirty="0" smtClean="0"/>
              <a:t>                        </a:t>
            </a:r>
            <a:r>
              <a:rPr lang="en-US" b="1" i="1" dirty="0" smtClean="0">
                <a:solidFill>
                  <a:srgbClr val="0000CC"/>
                </a:solidFill>
                <a:hlinkClick r:id="rId4"/>
              </a:rPr>
              <a:t>www.cerdas-pintar.blogspot</a:t>
            </a:r>
            <a:r>
              <a:rPr lang="en-US" b="1" i="1" u="sng" dirty="0" smtClean="0">
                <a:solidFill>
                  <a:srgbClr val="0000CC"/>
                </a:solidFill>
              </a:rPr>
              <a:t>.com</a:t>
            </a:r>
            <a:endParaRPr lang="en-US" b="1" i="1" u="sng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298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200" b="1" dirty="0" smtClean="0">
                <a:solidFill>
                  <a:srgbClr val="FFFF00"/>
                </a:solidFill>
              </a:rPr>
              <a:t>2</a:t>
            </a:r>
            <a:r>
              <a:rPr lang="en-US" sz="3200" b="1" dirty="0" smtClean="0">
                <a:solidFill>
                  <a:srgbClr val="FFFF00"/>
                </a:solidFill>
              </a:rPr>
              <a:t>. </a:t>
            </a:r>
            <a:r>
              <a:rPr lang="en-US" sz="3200" b="1" dirty="0" err="1" smtClean="0">
                <a:solidFill>
                  <a:srgbClr val="FFFF00"/>
                </a:solidFill>
              </a:rPr>
              <a:t>Perangkat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Lunak</a:t>
            </a:r>
            <a:r>
              <a:rPr lang="en-US" sz="3200" b="1" dirty="0" smtClean="0">
                <a:solidFill>
                  <a:srgbClr val="FFFF00"/>
                </a:solidFill>
              </a:rPr>
              <a:t> / Software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85720" y="1214422"/>
            <a:ext cx="8401080" cy="521497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57200" lvl="0" indent="-45720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sz="2200" b="1" dirty="0" smtClean="0">
                <a:solidFill>
                  <a:srgbClr val="0070C0"/>
                </a:solidFill>
              </a:rPr>
              <a:t>Software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program </a:t>
            </a:r>
            <a:r>
              <a:rPr lang="en-US" sz="2200" dirty="0" err="1" smtClean="0"/>
              <a:t>komputer</a:t>
            </a:r>
            <a:r>
              <a:rPr lang="en-US" sz="2200" dirty="0" smtClean="0"/>
              <a:t> yang </a:t>
            </a:r>
            <a:r>
              <a:rPr lang="en-US" sz="2200" dirty="0" err="1" smtClean="0"/>
              <a:t>berfungsi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sarana</a:t>
            </a:r>
            <a:r>
              <a:rPr lang="en-US" sz="2200" dirty="0" smtClean="0"/>
              <a:t> </a:t>
            </a:r>
            <a:r>
              <a:rPr lang="en-US" sz="2200" dirty="0" err="1" smtClean="0"/>
              <a:t>interaksi</a:t>
            </a:r>
            <a:r>
              <a:rPr lang="en-US" sz="2200" dirty="0" smtClean="0"/>
              <a:t> (</a:t>
            </a:r>
            <a:r>
              <a:rPr lang="en-US" sz="2200" b="1" dirty="0" err="1" smtClean="0"/>
              <a:t>penghubung</a:t>
            </a:r>
            <a:r>
              <a:rPr lang="en-US" sz="2200" dirty="0" smtClean="0"/>
              <a:t>) </a:t>
            </a:r>
            <a:r>
              <a:rPr lang="en-US" sz="2200" dirty="0" err="1" smtClean="0"/>
              <a:t>antara</a:t>
            </a:r>
            <a:r>
              <a:rPr lang="en-US" sz="2200" dirty="0" smtClean="0"/>
              <a:t> </a:t>
            </a:r>
            <a:r>
              <a:rPr lang="en-US" sz="2200" dirty="0" err="1" smtClean="0"/>
              <a:t>pengguna</a:t>
            </a:r>
            <a:r>
              <a:rPr lang="en-US" sz="2200" dirty="0" smtClean="0"/>
              <a:t> (</a:t>
            </a:r>
            <a:r>
              <a:rPr lang="en-US" sz="2200" i="1" dirty="0" smtClean="0"/>
              <a:t>user</a:t>
            </a:r>
            <a:r>
              <a:rPr lang="en-US" sz="2200" dirty="0" smtClean="0"/>
              <a:t>)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perangkat</a:t>
            </a:r>
            <a:r>
              <a:rPr lang="en-US" sz="2200" dirty="0" smtClean="0"/>
              <a:t> </a:t>
            </a:r>
            <a:r>
              <a:rPr lang="en-US" sz="2200" dirty="0" err="1" smtClean="0"/>
              <a:t>keras</a:t>
            </a:r>
            <a:r>
              <a:rPr lang="en-US" sz="2200" dirty="0" smtClean="0"/>
              <a:t> (</a:t>
            </a:r>
            <a:r>
              <a:rPr lang="en-US" sz="2200" b="1" i="1" dirty="0" smtClean="0"/>
              <a:t>hardware</a:t>
            </a:r>
            <a:r>
              <a:rPr lang="en-US" sz="2200" dirty="0" smtClean="0"/>
              <a:t>). </a:t>
            </a:r>
          </a:p>
          <a:p>
            <a:pPr marL="457200" lvl="0" indent="-45720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sz="2200" b="1" i="1" u="sng" dirty="0" smtClean="0"/>
              <a:t>Software</a:t>
            </a:r>
            <a:r>
              <a:rPr lang="en-US" sz="2200" dirty="0" smtClean="0"/>
              <a:t> </a:t>
            </a:r>
            <a:r>
              <a:rPr lang="en-US" sz="2200" dirty="0" err="1" smtClean="0"/>
              <a:t>bisa</a:t>
            </a:r>
            <a:r>
              <a:rPr lang="en-US" sz="2200" dirty="0" smtClean="0"/>
              <a:t> </a:t>
            </a:r>
            <a:r>
              <a:rPr lang="en-US" sz="2200" dirty="0" err="1" smtClean="0"/>
              <a:t>juga</a:t>
            </a:r>
            <a:r>
              <a:rPr lang="en-US" sz="2200" dirty="0" smtClean="0"/>
              <a:t> </a:t>
            </a:r>
            <a:r>
              <a:rPr lang="en-US" sz="2200" dirty="0" err="1" smtClean="0"/>
              <a:t>dikatakan</a:t>
            </a:r>
            <a:r>
              <a:rPr lang="en-US" sz="2200" dirty="0" smtClean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"</a:t>
            </a:r>
            <a:r>
              <a:rPr lang="en-US" sz="2200" dirty="0" err="1" smtClean="0"/>
              <a:t>penerjemah</a:t>
            </a:r>
            <a:r>
              <a:rPr lang="en-US" sz="2200" dirty="0" smtClean="0"/>
              <a:t>" </a:t>
            </a:r>
            <a:r>
              <a:rPr lang="en-US" sz="2200" dirty="0" err="1" smtClean="0"/>
              <a:t>perintah-perintah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dijalankan</a:t>
            </a:r>
            <a:r>
              <a:rPr lang="en-US" sz="2200" dirty="0" smtClean="0"/>
              <a:t> </a:t>
            </a:r>
            <a:r>
              <a:rPr lang="en-US" sz="2200" dirty="0" err="1" smtClean="0"/>
              <a:t>pengguna</a:t>
            </a:r>
            <a:r>
              <a:rPr lang="en-US" sz="2200" dirty="0" smtClean="0"/>
              <a:t> </a:t>
            </a:r>
            <a:r>
              <a:rPr lang="en-US" sz="2200" dirty="0" err="1" smtClean="0"/>
              <a:t>komputer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diteruskan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diproses</a:t>
            </a:r>
            <a:r>
              <a:rPr lang="en-US" sz="2200" dirty="0" smtClean="0"/>
              <a:t>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dirty="0" err="1" smtClean="0"/>
              <a:t>perangkat</a:t>
            </a:r>
            <a:r>
              <a:rPr lang="en-US" sz="2200" dirty="0" smtClean="0"/>
              <a:t> </a:t>
            </a:r>
            <a:r>
              <a:rPr lang="en-US" sz="2200" dirty="0" err="1" smtClean="0"/>
              <a:t>keras</a:t>
            </a:r>
            <a:r>
              <a:rPr lang="en-US" sz="2200" dirty="0" smtClean="0"/>
              <a:t> </a:t>
            </a:r>
            <a:r>
              <a:rPr lang="en-US" sz="2200" b="1" dirty="0" smtClean="0"/>
              <a:t>(</a:t>
            </a:r>
            <a:r>
              <a:rPr lang="en-US" sz="2200" b="1" i="1" dirty="0" smtClean="0"/>
              <a:t>Hardware</a:t>
            </a:r>
            <a:r>
              <a:rPr lang="en-US" sz="2200" b="1" dirty="0" smtClean="0"/>
              <a:t>)</a:t>
            </a:r>
            <a:r>
              <a:rPr lang="en-US" sz="2200" dirty="0" smtClean="0"/>
              <a:t>.</a:t>
            </a:r>
          </a:p>
          <a:p>
            <a:pPr marL="457200" lvl="0" indent="-45720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sz="2200" b="1" i="1" dirty="0" smtClean="0"/>
              <a:t>Software</a:t>
            </a:r>
            <a:r>
              <a:rPr lang="en-US" sz="2200" dirty="0" smtClean="0"/>
              <a:t> </a:t>
            </a:r>
            <a:r>
              <a:rPr lang="en-US" sz="2200" dirty="0" err="1" smtClean="0"/>
              <a:t>adalah</a:t>
            </a:r>
            <a:r>
              <a:rPr lang="en-US" sz="2200" dirty="0" smtClean="0"/>
              <a:t> program </a:t>
            </a:r>
            <a:r>
              <a:rPr lang="en-US" sz="2200" dirty="0" err="1" smtClean="0"/>
              <a:t>komputer</a:t>
            </a:r>
            <a:r>
              <a:rPr lang="en-US" sz="2200" dirty="0" smtClean="0"/>
              <a:t> yang </a:t>
            </a:r>
            <a:r>
              <a:rPr lang="en-US" sz="2200" dirty="0" err="1" smtClean="0"/>
              <a:t>isi</a:t>
            </a:r>
            <a:r>
              <a:rPr lang="en-US" sz="2200" dirty="0" smtClean="0"/>
              <a:t> </a:t>
            </a:r>
            <a:r>
              <a:rPr lang="en-US" sz="2200" dirty="0" err="1" smtClean="0"/>
              <a:t>intruksinya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diubah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mudah</a:t>
            </a:r>
            <a:r>
              <a:rPr lang="en-US" sz="2200" dirty="0" smtClean="0"/>
              <a:t>. </a:t>
            </a:r>
            <a:endParaRPr lang="id-ID" sz="2200" dirty="0" smtClean="0"/>
          </a:p>
          <a:p>
            <a:pPr marL="457200" lvl="0" indent="-45720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sz="2200" b="1" i="1" dirty="0" smtClean="0"/>
              <a:t>Software</a:t>
            </a:r>
            <a:r>
              <a:rPr lang="en-US" sz="2200" dirty="0" smtClean="0"/>
              <a:t> 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umumnya</a:t>
            </a:r>
            <a:r>
              <a:rPr lang="en-US" sz="2200" dirty="0" smtClean="0"/>
              <a:t> </a:t>
            </a:r>
            <a:r>
              <a:rPr lang="en-US" sz="2200" dirty="0" err="1" smtClean="0"/>
              <a:t>digunakan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mengontrol</a:t>
            </a:r>
            <a:r>
              <a:rPr lang="en-US" sz="2200" dirty="0" smtClean="0"/>
              <a:t> </a:t>
            </a:r>
            <a:r>
              <a:rPr lang="en-US" sz="2200" dirty="0" err="1" smtClean="0"/>
              <a:t>perangkat</a:t>
            </a:r>
            <a:r>
              <a:rPr lang="en-US" sz="2200" dirty="0" smtClean="0"/>
              <a:t> </a:t>
            </a:r>
            <a:r>
              <a:rPr lang="en-US" sz="2200" dirty="0" err="1" smtClean="0"/>
              <a:t>keras</a:t>
            </a:r>
            <a:r>
              <a:rPr lang="en-US" sz="2200" dirty="0" smtClean="0"/>
              <a:t> (yang </a:t>
            </a:r>
            <a:r>
              <a:rPr lang="en-US" sz="2200" dirty="0" err="1" smtClean="0"/>
              <a:t>sering</a:t>
            </a:r>
            <a:r>
              <a:rPr lang="en-US" sz="2200" dirty="0" smtClean="0"/>
              <a:t> </a:t>
            </a:r>
            <a:r>
              <a:rPr lang="en-US" sz="2200" dirty="0" err="1" smtClean="0"/>
              <a:t>disebut</a:t>
            </a:r>
            <a:r>
              <a:rPr lang="en-US" sz="2200" dirty="0" smtClean="0"/>
              <a:t> </a:t>
            </a:r>
            <a:r>
              <a:rPr lang="en-US" sz="2200" b="1" i="1" u="sng" dirty="0" smtClean="0"/>
              <a:t>device driver</a:t>
            </a:r>
            <a:r>
              <a:rPr lang="en-US" sz="2200" dirty="0" smtClean="0"/>
              <a:t>), </a:t>
            </a:r>
            <a:r>
              <a:rPr lang="en-US" sz="2200" dirty="0" err="1" smtClean="0"/>
              <a:t>melakukan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proses</a:t>
            </a:r>
            <a:r>
              <a:rPr lang="en-US" sz="2200" dirty="0" smtClean="0"/>
              <a:t> </a:t>
            </a:r>
            <a:r>
              <a:rPr lang="en-US" sz="2200" dirty="0" err="1" smtClean="0"/>
              <a:t>perhitungan</a:t>
            </a:r>
            <a:r>
              <a:rPr lang="en-US" sz="2200" dirty="0" smtClean="0"/>
              <a:t>, </a:t>
            </a:r>
            <a:r>
              <a:rPr lang="en-US" sz="2200" dirty="0" err="1" smtClean="0"/>
              <a:t>berinteraksi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 </a:t>
            </a:r>
            <a:r>
              <a:rPr lang="en-US" sz="2200" b="1" i="1" dirty="0" smtClean="0"/>
              <a:t>Software</a:t>
            </a:r>
            <a:r>
              <a:rPr lang="en-US" sz="2200" b="1" dirty="0" smtClean="0"/>
              <a:t> </a:t>
            </a:r>
            <a:r>
              <a:rPr lang="en-US" sz="2200" dirty="0" smtClean="0"/>
              <a:t>yang lain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lebih</a:t>
            </a:r>
            <a:r>
              <a:rPr lang="en-US" sz="2200" dirty="0" smtClean="0"/>
              <a:t> </a:t>
            </a:r>
            <a:r>
              <a:rPr lang="en-US" sz="2200" dirty="0" err="1" smtClean="0"/>
              <a:t>mendasar</a:t>
            </a:r>
            <a:r>
              <a:rPr lang="en-US" sz="2200" dirty="0" smtClean="0"/>
              <a:t> (</a:t>
            </a:r>
            <a:r>
              <a:rPr lang="en-US" sz="2200" dirty="0" err="1" smtClean="0"/>
              <a:t>seperti</a:t>
            </a:r>
            <a:r>
              <a:rPr lang="en-US" sz="2200" dirty="0" smtClean="0"/>
              <a:t> </a:t>
            </a:r>
            <a:r>
              <a:rPr lang="en-US" sz="2200" b="1" dirty="0" err="1" smtClean="0"/>
              <a:t>sistem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operasi</a:t>
            </a:r>
            <a:r>
              <a:rPr lang="en-US" sz="2200" dirty="0" smtClean="0"/>
              <a:t>,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b="1" dirty="0" err="1" smtClean="0"/>
              <a:t>bahasa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pemrograman</a:t>
            </a:r>
            <a:r>
              <a:rPr lang="en-US" sz="2200" dirty="0" smtClean="0"/>
              <a:t>), </a:t>
            </a:r>
            <a:r>
              <a:rPr lang="en-US" sz="2200" dirty="0" err="1" smtClean="0"/>
              <a:t>dan</a:t>
            </a:r>
            <a:r>
              <a:rPr lang="en-US" sz="2200" dirty="0" smtClean="0"/>
              <a:t> lain-lain.</a:t>
            </a:r>
          </a:p>
          <a:p>
            <a:pPr marL="514350" lvl="0" indent="-514350">
              <a:lnSpc>
                <a:spcPct val="120000"/>
              </a:lnSpc>
              <a:spcBef>
                <a:spcPct val="20000"/>
              </a:spcBef>
            </a:pPr>
            <a:endParaRPr lang="en-US" sz="2200" dirty="0" smtClean="0"/>
          </a:p>
          <a:p>
            <a:pPr marL="514350" lvl="0" indent="-514350">
              <a:lnSpc>
                <a:spcPct val="120000"/>
              </a:lnSpc>
              <a:spcBef>
                <a:spcPct val="20000"/>
              </a:spcBef>
              <a:buAutoNum type="arabicPeriod"/>
            </a:pPr>
            <a:endParaRPr lang="nn-NO" sz="2200" dirty="0" smtClean="0"/>
          </a:p>
          <a:p>
            <a:pPr marL="514350" lvl="0" indent="-514350">
              <a:lnSpc>
                <a:spcPct val="120000"/>
              </a:lnSpc>
              <a:spcBef>
                <a:spcPct val="20000"/>
              </a:spcBef>
            </a:pPr>
            <a:endParaRPr lang="nn-NO" sz="22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A0619-9E3C-47DF-AA0E-975E6C246E6B}" type="datetime1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DD5-C6DA-48C4-9054-CC0E5A0148F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6476345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dirty="0" smtClean="0">
                <a:hlinkClick r:id="rId3"/>
              </a:rPr>
              <a:t>tiosetyo@yahoo.com</a:t>
            </a:r>
            <a:r>
              <a:rPr lang="id-ID" dirty="0" smtClean="0"/>
              <a:t> , </a:t>
            </a:r>
            <a:r>
              <a:rPr lang="id-ID" dirty="0" smtClean="0">
                <a:hlinkClick r:id="rId4"/>
              </a:rPr>
              <a:t>setyoinator@gmail.com</a:t>
            </a:r>
            <a:r>
              <a:rPr lang="id-ID" dirty="0" smtClean="0"/>
              <a:t> </a:t>
            </a:r>
            <a:r>
              <a:rPr lang="en-US" dirty="0" smtClean="0"/>
              <a:t>                        </a:t>
            </a:r>
            <a:r>
              <a:rPr lang="en-US" b="1" i="1" dirty="0" smtClean="0">
                <a:solidFill>
                  <a:srgbClr val="0000CC"/>
                </a:solidFill>
                <a:hlinkClick r:id="rId5"/>
              </a:rPr>
              <a:t>www.cerdas-pintar.blogspot</a:t>
            </a:r>
            <a:r>
              <a:rPr lang="en-US" b="1" i="1" u="sng" dirty="0" smtClean="0">
                <a:solidFill>
                  <a:srgbClr val="0000CC"/>
                </a:solidFill>
              </a:rPr>
              <a:t>.com</a:t>
            </a:r>
            <a:endParaRPr lang="en-US" b="1" i="1" u="sng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785794"/>
            <a:ext cx="8572560" cy="5429288"/>
          </a:xfrm>
        </p:spPr>
        <p:txBody>
          <a:bodyPr>
            <a:normAutofit fontScale="77500" lnSpcReduction="20000"/>
          </a:bodyPr>
          <a:lstStyle/>
          <a:p>
            <a:pPr marL="177800" indent="-177800">
              <a:lnSpc>
                <a:spcPct val="120000"/>
              </a:lnSpc>
            </a:pPr>
            <a:r>
              <a:rPr lang="en-US" dirty="0" smtClean="0"/>
              <a:t>Client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Server, </a:t>
            </a:r>
            <a:r>
              <a:rPr lang="en-US" dirty="0" err="1" smtClean="0"/>
              <a:t>tetapi</a:t>
            </a:r>
            <a:r>
              <a:rPr lang="en-US" dirty="0" smtClean="0"/>
              <a:t> Server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Client (</a:t>
            </a:r>
            <a:r>
              <a:rPr lang="en-US" i="1" dirty="0" smtClean="0"/>
              <a:t>server non-dedicated</a:t>
            </a:r>
            <a:r>
              <a:rPr lang="en-US" dirty="0" smtClean="0"/>
              <a:t>). </a:t>
            </a:r>
          </a:p>
          <a:p>
            <a:pPr marL="177800" indent="-177800">
              <a:lnSpc>
                <a:spcPct val="120000"/>
              </a:lnSpc>
            </a:pP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 Server </a:t>
            </a:r>
            <a:r>
              <a:rPr lang="id-ID" dirty="0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menunggu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Client</a:t>
            </a:r>
            <a:r>
              <a:rPr lang="en-US" dirty="0" smtClean="0"/>
              <a:t>, </a:t>
            </a:r>
            <a:r>
              <a:rPr lang="en-US" dirty="0" err="1" smtClean="0"/>
              <a:t>memproses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i="1" dirty="0" smtClean="0"/>
              <a:t>Client</a:t>
            </a:r>
            <a:r>
              <a:rPr lang="en-US" dirty="0" smtClean="0"/>
              <a:t>.</a:t>
            </a:r>
          </a:p>
          <a:p>
            <a:pPr marL="177800" indent="-177800">
              <a:lnSpc>
                <a:spcPct val="12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i="1" dirty="0" smtClean="0"/>
              <a:t>Client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Server, </a:t>
            </a:r>
            <a:r>
              <a:rPr lang="en-US" dirty="0" err="1" smtClean="0"/>
              <a:t>menunggu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visualisasi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prosesnya</a:t>
            </a:r>
            <a:r>
              <a:rPr lang="en-US" dirty="0" smtClean="0"/>
              <a:t>.</a:t>
            </a:r>
            <a:endParaRPr lang="id-ID" dirty="0" smtClean="0"/>
          </a:p>
          <a:p>
            <a:pPr marL="177800" indent="-177800">
              <a:lnSpc>
                <a:spcPct val="120000"/>
              </a:lnSpc>
            </a:pP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b="1" dirty="0" smtClean="0"/>
              <a:t>client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smtClean="0"/>
              <a:t>server</a:t>
            </a:r>
            <a:r>
              <a:rPr lang="en-US" dirty="0" smtClean="0"/>
              <a:t>. Client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b="1" dirty="0" err="1" smtClean="0"/>
              <a:t>aplikasi</a:t>
            </a:r>
            <a:r>
              <a:rPr lang="en-US" b="1" dirty="0" smtClean="0"/>
              <a:t> Database</a:t>
            </a:r>
            <a:r>
              <a:rPr lang="en-US" dirty="0" smtClean="0"/>
              <a:t>; server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b="1" dirty="0" smtClean="0"/>
              <a:t>DBMS </a:t>
            </a:r>
            <a:r>
              <a:rPr lang="en-US" b="1" dirty="0" err="1" smtClean="0"/>
              <a:t>dan</a:t>
            </a:r>
            <a:r>
              <a:rPr lang="en-US" b="1" dirty="0" smtClean="0"/>
              <a:t> Database</a:t>
            </a:r>
          </a:p>
          <a:p>
            <a:pPr marL="627063" indent="-354013">
              <a:lnSpc>
                <a:spcPct val="120000"/>
              </a:lnSpc>
              <a:buFont typeface="Wingdings" pitchFamily="2" charset="2"/>
              <a:buChar char="§"/>
            </a:pP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id-ID" dirty="0" smtClean="0"/>
              <a:t>3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:</a:t>
            </a:r>
            <a:endParaRPr lang="id-ID" dirty="0" smtClean="0"/>
          </a:p>
          <a:p>
            <a:pPr marL="898525" indent="-268288">
              <a:lnSpc>
                <a:spcPct val="120000"/>
              </a:lnSpc>
            </a:pPr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id-ID" dirty="0" smtClean="0"/>
              <a:t>1</a:t>
            </a:r>
            <a:r>
              <a:rPr lang="en-US" dirty="0" smtClean="0"/>
              <a:t> lapis ( </a:t>
            </a:r>
            <a:r>
              <a:rPr lang="id-ID" dirty="0" smtClean="0"/>
              <a:t>1</a:t>
            </a:r>
            <a:r>
              <a:rPr lang="en-US" dirty="0" smtClean="0"/>
              <a:t>-tier)</a:t>
            </a:r>
          </a:p>
          <a:p>
            <a:pPr marL="900113" indent="-273050">
              <a:lnSpc>
                <a:spcPct val="120000"/>
              </a:lnSpc>
            </a:pPr>
            <a:r>
              <a:rPr lang="en-US" dirty="0" err="1" smtClean="0"/>
              <a:t>Arsitektur</a:t>
            </a:r>
            <a:r>
              <a:rPr lang="en-US" dirty="0" smtClean="0"/>
              <a:t> 2 lapis ( 2-tier)</a:t>
            </a:r>
          </a:p>
          <a:p>
            <a:pPr marL="900113" indent="-273050">
              <a:lnSpc>
                <a:spcPct val="120000"/>
              </a:lnSpc>
            </a:pPr>
            <a:r>
              <a:rPr lang="en-US" dirty="0" err="1" smtClean="0"/>
              <a:t>Arsitektur</a:t>
            </a:r>
            <a:r>
              <a:rPr lang="en-US" dirty="0" smtClean="0"/>
              <a:t> 3 lapis ( 3-tier)  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1435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lvl="0" algn="ctr">
              <a:spcBef>
                <a:spcPct val="0"/>
              </a:spcBef>
            </a:pPr>
            <a:r>
              <a:rPr lang="en-US" sz="3200" dirty="0" smtClean="0"/>
              <a:t>							</a:t>
            </a:r>
            <a:r>
              <a:rPr lang="en-US" sz="3200" dirty="0" err="1" smtClean="0"/>
              <a:t>Lanjut</a:t>
            </a:r>
            <a:r>
              <a:rPr lang="en-US" sz="3200" dirty="0" smtClean="0"/>
              <a:t>…</a:t>
            </a:r>
            <a:endParaRPr lang="id-ID" sz="3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852A-B166-4A8F-B429-A1C8A6884FBC}" type="datetime1">
              <a:rPr lang="en-US" smtClean="0"/>
              <a:pPr/>
              <a:t>3/31/2015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DD5-C6DA-48C4-9054-CC0E5A0148F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6476345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dirty="0" smtClean="0">
                <a:hlinkClick r:id="rId2"/>
              </a:rPr>
              <a:t>tiosetyo@yahoo.com</a:t>
            </a:r>
            <a:r>
              <a:rPr lang="id-ID" dirty="0" smtClean="0"/>
              <a:t> , </a:t>
            </a:r>
            <a:r>
              <a:rPr lang="id-ID" dirty="0" smtClean="0">
                <a:hlinkClick r:id="rId3"/>
              </a:rPr>
              <a:t>setyoinator@gmail.com</a:t>
            </a:r>
            <a:r>
              <a:rPr lang="id-ID" dirty="0" smtClean="0"/>
              <a:t> </a:t>
            </a:r>
            <a:r>
              <a:rPr lang="en-US" dirty="0" smtClean="0"/>
              <a:t>                        </a:t>
            </a:r>
            <a:r>
              <a:rPr lang="en-US" b="1" i="1" dirty="0" smtClean="0">
                <a:solidFill>
                  <a:srgbClr val="0000CC"/>
                </a:solidFill>
                <a:hlinkClick r:id="rId4"/>
              </a:rPr>
              <a:t>www.cerdas-pintar.blogspot</a:t>
            </a:r>
            <a:r>
              <a:rPr lang="en-US" b="1" i="1" u="sng" dirty="0" smtClean="0">
                <a:solidFill>
                  <a:srgbClr val="0000CC"/>
                </a:solidFill>
              </a:rPr>
              <a:t>.com</a:t>
            </a:r>
            <a:endParaRPr lang="en-US" b="1" i="1" u="sng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928671"/>
            <a:ext cx="8572560" cy="2857519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 single tier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</a:p>
          <a:p>
            <a:r>
              <a:rPr lang="en-US" dirty="0" smtClean="0"/>
              <a:t>Model single tier </a:t>
            </a:r>
            <a:r>
              <a:rPr lang="en-US" dirty="0" err="1" smtClean="0"/>
              <a:t>adalah</a:t>
            </a:r>
            <a:r>
              <a:rPr lang="en-US" dirty="0" smtClean="0"/>
              <a:t> model yang </a:t>
            </a:r>
            <a:r>
              <a:rPr lang="en-US" dirty="0" err="1" smtClean="0"/>
              <a:t>sederhana</a:t>
            </a:r>
            <a:r>
              <a:rPr lang="en-US" dirty="0" smtClean="0"/>
              <a:t>,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(</a:t>
            </a:r>
            <a:r>
              <a:rPr lang="en-US" i="1" dirty="0" smtClean="0"/>
              <a:t>user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paling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skalabilitas</a:t>
            </a:r>
            <a:r>
              <a:rPr lang="en-US" dirty="0" smtClean="0"/>
              <a:t>.</a:t>
            </a:r>
          </a:p>
          <a:p>
            <a:pPr marL="1081088" indent="-360363">
              <a:lnSpc>
                <a:spcPct val="120000"/>
              </a:lnSpc>
              <a:buNone/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898525" indent="-268288">
              <a:lnSpc>
                <a:spcPct val="120000"/>
              </a:lnSpc>
            </a:pPr>
            <a:r>
              <a:rPr lang="en-US" sz="3200" dirty="0" smtClean="0"/>
              <a:t>					</a:t>
            </a:r>
            <a:r>
              <a:rPr lang="en-US" sz="3200" dirty="0" err="1" smtClean="0"/>
              <a:t>Arsitektur</a:t>
            </a:r>
            <a:r>
              <a:rPr lang="en-US" sz="3200" dirty="0" smtClean="0"/>
              <a:t> Single-tier </a:t>
            </a:r>
            <a:r>
              <a:rPr lang="id-ID" sz="3200" dirty="0" smtClean="0"/>
              <a:t>(1</a:t>
            </a:r>
            <a:r>
              <a:rPr lang="en-US" sz="3200" dirty="0" smtClean="0"/>
              <a:t> lapis</a:t>
            </a:r>
            <a:r>
              <a:rPr lang="id-ID" sz="3200" dirty="0" smtClean="0"/>
              <a:t>)</a:t>
            </a:r>
            <a:r>
              <a:rPr lang="en-US" sz="3200" dirty="0" smtClean="0"/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852A-B166-4A8F-B429-A1C8A6884FBC}" type="datetime1">
              <a:rPr lang="en-US" smtClean="0"/>
              <a:pPr/>
              <a:t>3/31/2015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DD5-C6DA-48C4-9054-CC0E5A0148F5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9" name="Picture 8" descr="Hardwa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3643314"/>
            <a:ext cx="1571636" cy="171451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6476345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dirty="0" smtClean="0">
                <a:hlinkClick r:id="rId3"/>
              </a:rPr>
              <a:t>tiosetyo@yahoo.com</a:t>
            </a:r>
            <a:r>
              <a:rPr lang="id-ID" dirty="0" smtClean="0"/>
              <a:t> , </a:t>
            </a:r>
            <a:r>
              <a:rPr lang="id-ID" dirty="0" smtClean="0">
                <a:hlinkClick r:id="rId4"/>
              </a:rPr>
              <a:t>setyoinator@gmail.com</a:t>
            </a:r>
            <a:r>
              <a:rPr lang="id-ID" dirty="0" smtClean="0"/>
              <a:t> </a:t>
            </a:r>
            <a:r>
              <a:rPr lang="en-US" dirty="0" smtClean="0"/>
              <a:t>                        </a:t>
            </a:r>
            <a:r>
              <a:rPr lang="en-US" b="1" i="1" dirty="0" smtClean="0">
                <a:solidFill>
                  <a:srgbClr val="0000CC"/>
                </a:solidFill>
                <a:hlinkClick r:id="rId5"/>
              </a:rPr>
              <a:t>www.cerdas-pintar.blogspot</a:t>
            </a:r>
            <a:r>
              <a:rPr lang="en-US" b="1" i="1" u="sng" dirty="0" smtClean="0">
                <a:solidFill>
                  <a:srgbClr val="0000CC"/>
                </a:solidFill>
              </a:rPr>
              <a:t>.com</a:t>
            </a:r>
            <a:endParaRPr lang="en-US" b="1" i="1" u="sng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14357"/>
            <a:ext cx="8643998" cy="4000527"/>
          </a:xfrm>
        </p:spPr>
        <p:txBody>
          <a:bodyPr>
            <a:noAutofit/>
          </a:bodyPr>
          <a:lstStyle/>
          <a:p>
            <a:pPr marL="109538" indent="-109538">
              <a:lnSpc>
                <a:spcPct val="120000"/>
              </a:lnSpc>
            </a:pPr>
            <a:r>
              <a:rPr lang="en-US" sz="1400" dirty="0" err="1" smtClean="0"/>
              <a:t>Pengolahan</a:t>
            </a:r>
            <a:r>
              <a:rPr lang="en-US" sz="1400" dirty="0" smtClean="0"/>
              <a:t> </a:t>
            </a:r>
            <a:r>
              <a:rPr lang="en-US" sz="1400" dirty="0" err="1" smtClean="0"/>
              <a:t>informasi</a:t>
            </a:r>
            <a:r>
              <a:rPr lang="en-US" sz="1400" dirty="0" smtClean="0"/>
              <a:t>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arsitektur</a:t>
            </a:r>
            <a:r>
              <a:rPr lang="en-US" sz="1400" dirty="0" smtClean="0"/>
              <a:t> </a:t>
            </a:r>
            <a:r>
              <a:rPr lang="en-US" sz="1400" dirty="0" err="1" smtClean="0"/>
              <a:t>ini</a:t>
            </a:r>
            <a:r>
              <a:rPr lang="en-US" sz="1400" dirty="0" smtClean="0"/>
              <a:t> </a:t>
            </a: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dibagi</a:t>
            </a:r>
            <a:r>
              <a:rPr lang="en-US" sz="1400" dirty="0" smtClean="0"/>
              <a:t> </a:t>
            </a:r>
            <a:r>
              <a:rPr lang="en-US" sz="1400" dirty="0" err="1" smtClean="0"/>
              <a:t>menjadi</a:t>
            </a:r>
            <a:r>
              <a:rPr lang="en-US" sz="1400" dirty="0" smtClean="0"/>
              <a:t> </a:t>
            </a:r>
            <a:r>
              <a:rPr lang="en-US" sz="1400" dirty="0" err="1" smtClean="0"/>
              <a:t>dua</a:t>
            </a:r>
            <a:r>
              <a:rPr lang="en-US" sz="1400" dirty="0" smtClean="0"/>
              <a:t>: </a:t>
            </a:r>
          </a:p>
          <a:p>
            <a:pPr>
              <a:lnSpc>
                <a:spcPct val="120000"/>
              </a:lnSpc>
              <a:buNone/>
            </a:pPr>
            <a:r>
              <a:rPr lang="en-US" sz="1400" dirty="0" smtClean="0"/>
              <a:t>	1. </a:t>
            </a:r>
            <a:r>
              <a:rPr lang="en-US" sz="1400" dirty="0" err="1" smtClean="0"/>
              <a:t>sistem</a:t>
            </a:r>
            <a:r>
              <a:rPr lang="en-US" sz="1400" dirty="0" smtClean="0"/>
              <a:t> user interface (</a:t>
            </a:r>
            <a:r>
              <a:rPr lang="en-US" sz="1400" dirty="0" err="1" smtClean="0"/>
              <a:t>antarmuka</a:t>
            </a:r>
            <a:r>
              <a:rPr lang="en-US" sz="1400" dirty="0" smtClean="0"/>
              <a:t> </a:t>
            </a:r>
            <a:r>
              <a:rPr lang="en-US" sz="1400" dirty="0" err="1" smtClean="0"/>
              <a:t>pengguna</a:t>
            </a:r>
            <a:r>
              <a:rPr lang="en-US" sz="1400" dirty="0" smtClean="0"/>
              <a:t>) </a:t>
            </a:r>
            <a:r>
              <a:rPr lang="en-US" sz="1400" dirty="0" err="1" smtClean="0"/>
              <a:t>lingkungan</a:t>
            </a:r>
            <a:r>
              <a:rPr lang="en-US" sz="1400" dirty="0" smtClean="0"/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en-US" sz="1400" dirty="0" smtClean="0"/>
              <a:t>	2. </a:t>
            </a:r>
            <a:r>
              <a:rPr lang="en-US" sz="1400" dirty="0" err="1" smtClean="0"/>
              <a:t>lingkungan</a:t>
            </a:r>
            <a:r>
              <a:rPr lang="en-US" sz="1400" dirty="0" smtClean="0"/>
              <a:t> server </a:t>
            </a:r>
            <a:r>
              <a:rPr lang="en-US" sz="1400" dirty="0" err="1" smtClean="0"/>
              <a:t>manajemen</a:t>
            </a:r>
            <a:r>
              <a:rPr lang="en-US" sz="1400" dirty="0" smtClean="0"/>
              <a:t> Database. </a:t>
            </a:r>
          </a:p>
          <a:p>
            <a:pPr>
              <a:lnSpc>
                <a:spcPct val="120000"/>
              </a:lnSpc>
            </a:pPr>
            <a:r>
              <a:rPr lang="en-US" sz="1400" dirty="0" err="1" smtClean="0"/>
              <a:t>Arsitektur</a:t>
            </a:r>
            <a:r>
              <a:rPr lang="en-US" sz="1400" dirty="0" smtClean="0"/>
              <a:t> two tier </a:t>
            </a:r>
            <a:r>
              <a:rPr lang="en-US" sz="1400" dirty="0" err="1" smtClean="0"/>
              <a:t>memiliki</a:t>
            </a:r>
            <a:r>
              <a:rPr lang="en-US" sz="1400" dirty="0" smtClean="0"/>
              <a:t> </a:t>
            </a:r>
            <a:r>
              <a:rPr lang="en-US" sz="1400" dirty="0" err="1" smtClean="0"/>
              <a:t>tingkat</a:t>
            </a:r>
            <a:r>
              <a:rPr lang="en-US" sz="1400" dirty="0" smtClean="0"/>
              <a:t> </a:t>
            </a:r>
            <a:r>
              <a:rPr lang="en-US" sz="1400" dirty="0" err="1" smtClean="0"/>
              <a:t>kemanan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lebih</a:t>
            </a:r>
            <a:r>
              <a:rPr lang="en-US" sz="1400" dirty="0" smtClean="0"/>
              <a:t> </a:t>
            </a:r>
            <a:r>
              <a:rPr lang="en-US" sz="1400" dirty="0" err="1" smtClean="0"/>
              <a:t>tinggi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terukur</a:t>
            </a:r>
            <a:r>
              <a:rPr lang="en-US" sz="1400" dirty="0" smtClean="0"/>
              <a:t> </a:t>
            </a:r>
            <a:r>
              <a:rPr lang="en-US" sz="1400" dirty="0" err="1" smtClean="0"/>
              <a:t>daripada</a:t>
            </a:r>
            <a:r>
              <a:rPr lang="en-US" sz="1400" dirty="0" smtClean="0"/>
              <a:t> </a:t>
            </a:r>
            <a:r>
              <a:rPr lang="en-US" sz="1400" dirty="0" err="1" smtClean="0"/>
              <a:t>arsitektur</a:t>
            </a:r>
            <a:r>
              <a:rPr lang="en-US" sz="1400" dirty="0" smtClean="0"/>
              <a:t> single-tier. </a:t>
            </a:r>
          </a:p>
          <a:p>
            <a:pPr>
              <a:lnSpc>
                <a:spcPct val="120000"/>
              </a:lnSpc>
            </a:pPr>
            <a:r>
              <a:rPr lang="en-US" sz="1400" dirty="0" err="1" smtClean="0"/>
              <a:t>Arsitektur</a:t>
            </a:r>
            <a:r>
              <a:rPr lang="en-US" sz="1400" dirty="0" smtClean="0"/>
              <a:t> </a:t>
            </a:r>
            <a:r>
              <a:rPr lang="en-US" sz="1400" dirty="0" err="1" smtClean="0"/>
              <a:t>ini</a:t>
            </a:r>
            <a:r>
              <a:rPr lang="en-US" sz="1400" dirty="0" smtClean="0"/>
              <a:t> </a:t>
            </a:r>
            <a:r>
              <a:rPr lang="en-US" sz="1400" dirty="0" err="1" smtClean="0"/>
              <a:t>memiliki</a:t>
            </a:r>
            <a:r>
              <a:rPr lang="en-US" sz="1400" dirty="0" smtClean="0"/>
              <a:t> Database </a:t>
            </a:r>
            <a:r>
              <a:rPr lang="en-US" sz="1400" dirty="0" err="1" smtClean="0"/>
              <a:t>pada</a:t>
            </a:r>
            <a:r>
              <a:rPr lang="en-US" sz="1400" dirty="0" smtClean="0"/>
              <a:t> computer yang </a:t>
            </a:r>
            <a:r>
              <a:rPr lang="en-US" sz="1400" dirty="0" err="1" smtClean="0"/>
              <a:t>terpisah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hal</a:t>
            </a:r>
            <a:r>
              <a:rPr lang="en-US" sz="1400" dirty="0" smtClean="0"/>
              <a:t> </a:t>
            </a:r>
            <a:r>
              <a:rPr lang="en-US" sz="1400" dirty="0" err="1" smtClean="0"/>
              <a:t>tersebut</a:t>
            </a:r>
            <a:r>
              <a:rPr lang="en-US" sz="1400" dirty="0" smtClean="0"/>
              <a:t> </a:t>
            </a:r>
            <a:r>
              <a:rPr lang="en-US" sz="1400" dirty="0" err="1" smtClean="0"/>
              <a:t>menyebabkan</a:t>
            </a:r>
            <a:r>
              <a:rPr lang="en-US" sz="1400" dirty="0" smtClean="0"/>
              <a:t> </a:t>
            </a:r>
            <a:r>
              <a:rPr lang="en-US" sz="1400" dirty="0" err="1" smtClean="0"/>
              <a:t>arsitektur</a:t>
            </a:r>
            <a:r>
              <a:rPr lang="en-US" sz="1400" dirty="0" smtClean="0"/>
              <a:t> </a:t>
            </a:r>
            <a:r>
              <a:rPr lang="en-US" sz="1400" dirty="0" err="1" smtClean="0"/>
              <a:t>ini</a:t>
            </a:r>
            <a:r>
              <a:rPr lang="en-US" sz="1400" dirty="0" smtClean="0"/>
              <a:t> </a:t>
            </a: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meningkatkan</a:t>
            </a:r>
            <a:r>
              <a:rPr lang="en-US" sz="1400" dirty="0" smtClean="0"/>
              <a:t> </a:t>
            </a:r>
            <a:r>
              <a:rPr lang="en-US" sz="1400" dirty="0" err="1" smtClean="0"/>
              <a:t>kinerja</a:t>
            </a:r>
            <a:r>
              <a:rPr lang="en-US" sz="1400" dirty="0" smtClean="0"/>
              <a:t> </a:t>
            </a:r>
            <a:r>
              <a:rPr lang="en-US" sz="1400" dirty="0" err="1" smtClean="0"/>
              <a:t>keseluruhan</a:t>
            </a:r>
            <a:r>
              <a:rPr lang="en-US" sz="1400" dirty="0" smtClean="0"/>
              <a:t> </a:t>
            </a:r>
            <a:r>
              <a:rPr lang="en-US" sz="1400" dirty="0" err="1" smtClean="0"/>
              <a:t>situs</a:t>
            </a:r>
            <a:r>
              <a:rPr lang="en-US" sz="1400" dirty="0" smtClean="0"/>
              <a:t>.  </a:t>
            </a:r>
          </a:p>
          <a:p>
            <a:pPr>
              <a:lnSpc>
                <a:spcPct val="120000"/>
              </a:lnSpc>
              <a:buNone/>
            </a:pPr>
            <a:r>
              <a:rPr lang="en-US" sz="1400" b="1" dirty="0" err="1" smtClean="0"/>
              <a:t>Arsitektur</a:t>
            </a:r>
            <a:r>
              <a:rPr lang="en-US" sz="1400" b="1" dirty="0" smtClean="0"/>
              <a:t> two- tier </a:t>
            </a:r>
            <a:r>
              <a:rPr lang="en-US" sz="1400" b="1" dirty="0" err="1" smtClean="0"/>
              <a:t>memiliki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kelemahan</a:t>
            </a:r>
            <a:r>
              <a:rPr lang="en-US" sz="1400" b="1" dirty="0" smtClean="0"/>
              <a:t>, </a:t>
            </a:r>
            <a:r>
              <a:rPr lang="en-US" sz="1400" b="1" dirty="0" err="1" smtClean="0"/>
              <a:t>yaitu</a:t>
            </a:r>
            <a:r>
              <a:rPr lang="en-US" sz="1400" b="1" dirty="0" smtClean="0"/>
              <a:t> </a:t>
            </a:r>
          </a:p>
          <a:p>
            <a:pPr marL="341313" indent="-341313">
              <a:lnSpc>
                <a:spcPct val="120000"/>
              </a:lnSpc>
              <a:buAutoNum type="arabicPeriod"/>
            </a:pPr>
            <a:r>
              <a:rPr lang="en-US" sz="1400" dirty="0" err="1" smtClean="0"/>
              <a:t>biayanya</a:t>
            </a:r>
            <a:r>
              <a:rPr lang="en-US" sz="1400" dirty="0" smtClean="0"/>
              <a:t> yang </a:t>
            </a:r>
            <a:r>
              <a:rPr lang="en-US" sz="1400" dirty="0" err="1" smtClean="0"/>
              <a:t>mahal</a:t>
            </a:r>
            <a:r>
              <a:rPr lang="en-US" sz="1400" dirty="0" smtClean="0"/>
              <a:t>, </a:t>
            </a:r>
            <a:r>
              <a:rPr lang="en-US" sz="1400" dirty="0" err="1" smtClean="0"/>
              <a:t>arsitekturnya</a:t>
            </a:r>
            <a:r>
              <a:rPr lang="en-US" sz="1400" dirty="0" smtClean="0"/>
              <a:t> yang </a:t>
            </a:r>
            <a:r>
              <a:rPr lang="en-US" sz="1400" dirty="0" err="1" smtClean="0"/>
              <a:t>kompleks</a:t>
            </a:r>
            <a:r>
              <a:rPr lang="en-US" sz="1400" dirty="0" smtClean="0"/>
              <a:t>, </a:t>
            </a:r>
          </a:p>
          <a:p>
            <a:pPr marL="341313" indent="-341313">
              <a:lnSpc>
                <a:spcPct val="120000"/>
              </a:lnSpc>
              <a:buAutoNum type="arabicPeriod"/>
            </a:pP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adanya</a:t>
            </a:r>
            <a:r>
              <a:rPr lang="en-US" sz="1400" dirty="0" smtClean="0"/>
              <a:t> </a:t>
            </a:r>
            <a:r>
              <a:rPr lang="en-US" sz="1400" dirty="0" err="1" smtClean="0"/>
              <a:t>pembaruan</a:t>
            </a:r>
            <a:r>
              <a:rPr lang="en-US" sz="1400" dirty="0" smtClean="0"/>
              <a:t> </a:t>
            </a:r>
            <a:r>
              <a:rPr lang="en-US" sz="1400" dirty="0" err="1" smtClean="0"/>
              <a:t>kode</a:t>
            </a:r>
            <a:r>
              <a:rPr lang="en-US" sz="1400" dirty="0" smtClean="0"/>
              <a:t>, </a:t>
            </a:r>
            <a:r>
              <a:rPr lang="en-US" sz="1400" dirty="0" err="1" smtClean="0"/>
              <a:t>skalabilitasnya</a:t>
            </a:r>
            <a:r>
              <a:rPr lang="en-US" sz="1400" dirty="0" smtClean="0"/>
              <a:t> </a:t>
            </a:r>
            <a:r>
              <a:rPr lang="en-US" sz="1400" dirty="0" err="1" smtClean="0"/>
              <a:t>kurang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tingkat</a:t>
            </a:r>
            <a:r>
              <a:rPr lang="en-US" sz="1400" dirty="0" smtClean="0"/>
              <a:t> </a:t>
            </a:r>
            <a:r>
              <a:rPr lang="en-US" sz="1400" dirty="0" err="1" smtClean="0"/>
              <a:t>kemanannya</a:t>
            </a:r>
            <a:r>
              <a:rPr lang="en-US" sz="1400" dirty="0" smtClean="0"/>
              <a:t> </a:t>
            </a:r>
            <a:r>
              <a:rPr lang="en-US" sz="1400" dirty="0" err="1" smtClean="0"/>
              <a:t>kurang</a:t>
            </a:r>
            <a:endParaRPr lang="en-US" sz="1400" dirty="0" smtClean="0"/>
          </a:p>
          <a:p>
            <a:pPr marL="341313" indent="-341313">
              <a:lnSpc>
                <a:spcPct val="120000"/>
              </a:lnSpc>
              <a:buNone/>
            </a:pPr>
            <a:r>
              <a:rPr lang="en-US" sz="1400" b="1" dirty="0" err="1" smtClean="0"/>
              <a:t>kelebihan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dari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arsitektur</a:t>
            </a:r>
            <a:r>
              <a:rPr lang="en-US" sz="1400" b="1" dirty="0" smtClean="0"/>
              <a:t> two tier :</a:t>
            </a:r>
          </a:p>
          <a:p>
            <a:pPr marL="341313" indent="-341313">
              <a:lnSpc>
                <a:spcPct val="120000"/>
              </a:lnSpc>
              <a:buAutoNum type="arabicPeriod"/>
            </a:pPr>
            <a:r>
              <a:rPr lang="en-US" sz="1400" dirty="0" err="1" smtClean="0"/>
              <a:t>mudah</a:t>
            </a:r>
            <a:r>
              <a:rPr lang="en-US" sz="1400" dirty="0" smtClean="0"/>
              <a:t> </a:t>
            </a:r>
            <a:r>
              <a:rPr lang="en-US" sz="1400" dirty="0" err="1" smtClean="0"/>
              <a:t>digunakan</a:t>
            </a:r>
            <a:r>
              <a:rPr lang="en-US" sz="1400" dirty="0" smtClean="0"/>
              <a:t> </a:t>
            </a:r>
            <a:r>
              <a:rPr lang="en-US" sz="1400" dirty="0" err="1" smtClean="0"/>
              <a:t>oleh</a:t>
            </a:r>
            <a:r>
              <a:rPr lang="en-US" sz="1400" dirty="0" smtClean="0"/>
              <a:t> </a:t>
            </a:r>
            <a:r>
              <a:rPr lang="en-US" sz="1400" dirty="0" err="1" smtClean="0"/>
              <a:t>pengguna</a:t>
            </a:r>
            <a:r>
              <a:rPr lang="en-US" sz="1400" dirty="0" smtClean="0"/>
              <a:t> </a:t>
            </a:r>
          </a:p>
          <a:p>
            <a:pPr marL="341313" indent="-341313">
              <a:lnSpc>
                <a:spcPct val="120000"/>
              </a:lnSpc>
              <a:buAutoNum type="arabicPeriod"/>
            </a:pP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menangani</a:t>
            </a:r>
            <a:r>
              <a:rPr lang="en-US" sz="1400" dirty="0" smtClean="0"/>
              <a:t> Database server </a:t>
            </a:r>
            <a:r>
              <a:rPr lang="en-US" sz="1400" dirty="0" err="1" smtClean="0"/>
              <a:t>secara</a:t>
            </a:r>
            <a:r>
              <a:rPr lang="en-US" sz="1400" dirty="0" smtClean="0"/>
              <a:t> </a:t>
            </a:r>
            <a:r>
              <a:rPr lang="en-US" sz="1400" dirty="0" err="1" smtClean="0"/>
              <a:t>khusus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bisnis</a:t>
            </a:r>
            <a:r>
              <a:rPr lang="en-US" sz="1400" dirty="0" smtClean="0"/>
              <a:t> </a:t>
            </a:r>
            <a:r>
              <a:rPr lang="en-US" sz="1400" dirty="0" err="1" smtClean="0"/>
              <a:t>lingkup</a:t>
            </a:r>
            <a:r>
              <a:rPr lang="en-US" sz="1400" dirty="0" smtClean="0"/>
              <a:t> </a:t>
            </a:r>
            <a:r>
              <a:rPr lang="en-US" sz="1400" dirty="0" err="1" smtClean="0"/>
              <a:t>kecil</a:t>
            </a:r>
            <a:r>
              <a:rPr lang="en-US" sz="1400" dirty="0" smtClean="0"/>
              <a:t> </a:t>
            </a:r>
            <a:r>
              <a:rPr lang="en-US" sz="1400" dirty="0" err="1" smtClean="0"/>
              <a:t>sangat</a:t>
            </a:r>
            <a:r>
              <a:rPr lang="en-US" sz="1400" dirty="0" smtClean="0"/>
              <a:t> </a:t>
            </a:r>
            <a:r>
              <a:rPr lang="en-US" sz="1400" dirty="0" err="1" smtClean="0"/>
              <a:t>cocok</a:t>
            </a:r>
            <a:r>
              <a:rPr lang="en-US" sz="1400" dirty="0" smtClean="0"/>
              <a:t> </a:t>
            </a:r>
            <a:r>
              <a:rPr lang="en-US" sz="1400" dirty="0" err="1" smtClean="0"/>
              <a:t>menggunakan</a:t>
            </a:r>
            <a:r>
              <a:rPr lang="en-US" sz="1400" dirty="0" smtClean="0"/>
              <a:t> </a:t>
            </a:r>
            <a:r>
              <a:rPr lang="en-US" sz="1400" dirty="0" err="1" smtClean="0"/>
              <a:t>arsitektur</a:t>
            </a:r>
            <a:r>
              <a:rPr lang="en-US" sz="1400" dirty="0" smtClean="0"/>
              <a:t> </a:t>
            </a:r>
            <a:r>
              <a:rPr lang="en-US" sz="1400" dirty="0" err="1" smtClean="0"/>
              <a:t>ini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64291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lvl="0" algn="ctr">
              <a:spcBef>
                <a:spcPct val="0"/>
              </a:spcBef>
            </a:pPr>
            <a:r>
              <a:rPr lang="en-US" sz="3200" dirty="0" smtClean="0"/>
              <a:t>			 </a:t>
            </a:r>
            <a:r>
              <a:rPr lang="en-US" sz="3200" dirty="0" err="1" smtClean="0"/>
              <a:t>Arsitektur</a:t>
            </a:r>
            <a:r>
              <a:rPr lang="en-US" sz="3200" dirty="0" smtClean="0"/>
              <a:t> Two-tier (</a:t>
            </a:r>
            <a:r>
              <a:rPr lang="en-US" sz="3200" dirty="0" err="1" smtClean="0"/>
              <a:t>Dua</a:t>
            </a:r>
            <a:r>
              <a:rPr lang="en-US" sz="3200" dirty="0" smtClean="0"/>
              <a:t> Lapis)</a:t>
            </a:r>
            <a:endParaRPr lang="id-ID" sz="3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852A-B166-4A8F-B429-A1C8A6884FBC}" type="datetime1">
              <a:rPr lang="en-US" smtClean="0"/>
              <a:pPr/>
              <a:t>3/31/2015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DD5-C6DA-48C4-9054-CC0E5A0148F5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8" name="Picture 7" descr="2_ti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4786322"/>
            <a:ext cx="1905000" cy="11334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6476345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dirty="0" smtClean="0">
                <a:hlinkClick r:id="rId3"/>
              </a:rPr>
              <a:t>tiosetyo@yahoo.com</a:t>
            </a:r>
            <a:r>
              <a:rPr lang="id-ID" dirty="0" smtClean="0"/>
              <a:t> , </a:t>
            </a:r>
            <a:r>
              <a:rPr lang="id-ID" dirty="0" smtClean="0">
                <a:hlinkClick r:id="rId4"/>
              </a:rPr>
              <a:t>setyoinator@gmail.com</a:t>
            </a:r>
            <a:r>
              <a:rPr lang="id-ID" dirty="0" smtClean="0"/>
              <a:t> </a:t>
            </a:r>
            <a:r>
              <a:rPr lang="en-US" dirty="0" smtClean="0"/>
              <a:t>                        </a:t>
            </a:r>
            <a:r>
              <a:rPr lang="en-US" b="1" i="1" dirty="0" smtClean="0">
                <a:solidFill>
                  <a:srgbClr val="0000CC"/>
                </a:solidFill>
                <a:hlinkClick r:id="rId5"/>
              </a:rPr>
              <a:t>www.cerdas-pintar.blogspot</a:t>
            </a:r>
            <a:r>
              <a:rPr lang="en-US" b="1" i="1" u="sng" dirty="0" smtClean="0">
                <a:solidFill>
                  <a:srgbClr val="0000CC"/>
                </a:solidFill>
              </a:rPr>
              <a:t>.com</a:t>
            </a:r>
            <a:endParaRPr lang="en-US" b="1" i="1" u="sng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714357"/>
            <a:ext cx="8572560" cy="3071834"/>
          </a:xfrm>
        </p:spPr>
        <p:txBody>
          <a:bodyPr>
            <a:normAutofit fontScale="70000" lnSpcReduction="20000"/>
          </a:bodyPr>
          <a:lstStyle/>
          <a:p>
            <a:r>
              <a:rPr lang="id-ID" dirty="0" smtClean="0"/>
              <a:t>Dikembangkan untuk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 two-tier. </a:t>
            </a:r>
            <a:endParaRPr lang="id-ID" dirty="0" smtClean="0"/>
          </a:p>
          <a:p>
            <a:r>
              <a:rPr lang="en-US" dirty="0" err="1" smtClean="0"/>
              <a:t>Kelebihan</a:t>
            </a:r>
            <a:r>
              <a:rPr lang="en-US" dirty="0" smtClean="0"/>
              <a:t> </a:t>
            </a:r>
            <a:endParaRPr lang="id-ID" dirty="0" smtClean="0"/>
          </a:p>
          <a:p>
            <a:pPr marL="541338" indent="-271463">
              <a:buNone/>
            </a:pPr>
            <a:r>
              <a:rPr lang="id-ID" dirty="0" smtClean="0"/>
              <a:t>1. M</a:t>
            </a:r>
            <a:r>
              <a:rPr lang="en-US" dirty="0" err="1" smtClean="0"/>
              <a:t>emiliki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endParaRPr lang="id-ID" dirty="0" smtClean="0"/>
          </a:p>
          <a:p>
            <a:pPr marL="541338" indent="-271463">
              <a:buNone/>
            </a:pPr>
            <a:r>
              <a:rPr lang="id-ID" dirty="0" smtClean="0"/>
              <a:t>2. T</a:t>
            </a:r>
            <a:r>
              <a:rPr lang="en-US" dirty="0" err="1" smtClean="0"/>
              <a:t>ransfer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web server </a:t>
            </a:r>
            <a:r>
              <a:rPr lang="en-US" dirty="0" err="1" smtClean="0"/>
              <a:t>dan</a:t>
            </a:r>
            <a:r>
              <a:rPr lang="en-US" dirty="0" smtClean="0"/>
              <a:t> server Database optimal</a:t>
            </a:r>
            <a:endParaRPr lang="id-ID" dirty="0" smtClean="0"/>
          </a:p>
          <a:p>
            <a:pPr marL="541338" indent="-271463">
              <a:buNone/>
            </a:pPr>
            <a:r>
              <a:rPr lang="id-ID" dirty="0" smtClean="0"/>
              <a:t>3. T</a:t>
            </a:r>
            <a:r>
              <a:rPr lang="en-US" dirty="0" err="1" smtClean="0"/>
              <a:t>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lapisan</a:t>
            </a:r>
            <a:r>
              <a:rPr lang="en-US" dirty="0" smtClean="0"/>
              <a:t> lain </a:t>
            </a:r>
            <a:r>
              <a:rPr lang="en-US" dirty="0" err="1" smtClean="0"/>
              <a:t>terkontaminasi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lapisan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keslahan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id-ID" dirty="0" smtClean="0"/>
              <a:t>K</a:t>
            </a:r>
            <a:r>
              <a:rPr lang="en-US" dirty="0" err="1" smtClean="0"/>
              <a:t>ekurangannya</a:t>
            </a:r>
            <a:endParaRPr lang="id-ID" dirty="0" smtClean="0"/>
          </a:p>
          <a:p>
            <a:pPr marL="514350" indent="-244475">
              <a:buAutoNum type="arabicPeriod"/>
            </a:pPr>
            <a:r>
              <a:rPr lang="id-ID" dirty="0" smtClean="0"/>
              <a:t>A</a:t>
            </a:r>
            <a:r>
              <a:rPr lang="en-US" dirty="0" err="1" smtClean="0"/>
              <a:t>rsitektur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merancang</a:t>
            </a:r>
            <a:endParaRPr lang="id-ID" dirty="0" smtClean="0"/>
          </a:p>
          <a:p>
            <a:pPr marL="514350" indent="-244475">
              <a:buAutoNum type="arabicPeriod"/>
            </a:pPr>
            <a:r>
              <a:rPr lang="id-ID" dirty="0" smtClean="0"/>
              <a:t>L</a:t>
            </a:r>
            <a:r>
              <a:rPr lang="en-US" dirty="0" err="1" smtClean="0"/>
              <a:t>ebih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id-ID" dirty="0" smtClean="0"/>
              <a:t>pengat</a:t>
            </a:r>
            <a:r>
              <a:rPr lang="en-US" dirty="0" err="1" smtClean="0"/>
              <a:t>ur</a:t>
            </a:r>
            <a:r>
              <a:rPr lang="id-ID" dirty="0" smtClean="0"/>
              <a:t>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64291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lvl="0" algn="ctr">
              <a:spcBef>
                <a:spcPct val="0"/>
              </a:spcBef>
            </a:pPr>
            <a:r>
              <a:rPr lang="en-US" sz="3200" dirty="0" smtClean="0"/>
              <a:t>		</a:t>
            </a:r>
            <a:r>
              <a:rPr lang="en-US" sz="3200" dirty="0" err="1" smtClean="0"/>
              <a:t>Arsitektur</a:t>
            </a:r>
            <a:r>
              <a:rPr lang="en-US" sz="3200" dirty="0" smtClean="0"/>
              <a:t> Three-tier (</a:t>
            </a:r>
            <a:r>
              <a:rPr lang="en-US" sz="3200" dirty="0" err="1" smtClean="0"/>
              <a:t>Tiga</a:t>
            </a:r>
            <a:r>
              <a:rPr lang="en-US" sz="3200" dirty="0" smtClean="0"/>
              <a:t> Lapis)</a:t>
            </a:r>
            <a:endParaRPr lang="id-ID" sz="3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852A-B166-4A8F-B429-A1C8A6884FBC}" type="datetime1">
              <a:rPr lang="en-US" smtClean="0"/>
              <a:pPr/>
              <a:t>3/31/2015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DD5-C6DA-48C4-9054-CC0E5A0148F5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8" name="Picture 7" descr="3_ti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3786191"/>
            <a:ext cx="4357718" cy="254747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6476345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dirty="0" smtClean="0">
                <a:hlinkClick r:id="rId3"/>
              </a:rPr>
              <a:t>tiosetyo@yahoo.com</a:t>
            </a:r>
            <a:r>
              <a:rPr lang="id-ID" dirty="0" smtClean="0"/>
              <a:t> , </a:t>
            </a:r>
            <a:r>
              <a:rPr lang="id-ID" dirty="0" smtClean="0">
                <a:hlinkClick r:id="rId4"/>
              </a:rPr>
              <a:t>setyoinator@gmail.com</a:t>
            </a:r>
            <a:r>
              <a:rPr lang="id-ID" dirty="0" smtClean="0"/>
              <a:t> </a:t>
            </a:r>
            <a:r>
              <a:rPr lang="en-US" dirty="0" smtClean="0"/>
              <a:t>                        </a:t>
            </a:r>
            <a:r>
              <a:rPr lang="en-US" b="1" i="1" dirty="0" smtClean="0">
                <a:solidFill>
                  <a:srgbClr val="0000CC"/>
                </a:solidFill>
                <a:hlinkClick r:id="rId5"/>
              </a:rPr>
              <a:t>www.cerdas-pintar.blogspot</a:t>
            </a:r>
            <a:r>
              <a:rPr lang="en-US" b="1" i="1" u="sng" dirty="0" smtClean="0">
                <a:solidFill>
                  <a:srgbClr val="0000CC"/>
                </a:solidFill>
              </a:rPr>
              <a:t>.com</a:t>
            </a:r>
            <a:endParaRPr lang="en-US" b="1" i="1" u="sng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 algn="r">
              <a:spcBef>
                <a:spcPct val="20000"/>
              </a:spcBef>
            </a:pPr>
            <a:r>
              <a:rPr lang="en-US" sz="3200" b="1" dirty="0" err="1" smtClean="0"/>
              <a:t>Lanjut</a:t>
            </a:r>
            <a:r>
              <a:rPr lang="en-US" sz="3200" b="1" dirty="0" smtClean="0"/>
              <a:t>..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85720" y="1000108"/>
            <a:ext cx="8401080" cy="5143536"/>
          </a:xfrm>
          <a:prstGeom prst="rect">
            <a:avLst/>
          </a:prstGeom>
        </p:spPr>
        <p:txBody>
          <a:bodyPr>
            <a:noAutofit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en-US" sz="2000" b="1" dirty="0" smtClean="0"/>
              <a:t>3. </a:t>
            </a:r>
            <a:r>
              <a:rPr lang="en-US" sz="2000" b="1" dirty="0" err="1" smtClean="0"/>
              <a:t>Ada</a:t>
            </a:r>
            <a:r>
              <a:rPr lang="en-US" sz="2000" b="1" dirty="0" smtClean="0"/>
              <a:t> 3 </a:t>
            </a:r>
            <a:r>
              <a:rPr lang="en-US" sz="2000" b="1" dirty="0" err="1" smtClean="0"/>
              <a:t>jenis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perangkat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lunak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dalam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pengelolaan</a:t>
            </a:r>
            <a:r>
              <a:rPr lang="en-US" sz="2000" b="1" dirty="0" smtClean="0"/>
              <a:t> Database:</a:t>
            </a:r>
          </a:p>
          <a:p>
            <a:pPr marL="514350" indent="-250825">
              <a:spcBef>
                <a:spcPct val="20000"/>
              </a:spcBef>
            </a:pPr>
            <a:r>
              <a:rPr lang="en-US" sz="2000" dirty="0" smtClean="0">
                <a:solidFill>
                  <a:srgbClr val="7030A0"/>
                </a:solidFill>
              </a:rPr>
              <a:t>1</a:t>
            </a:r>
            <a:r>
              <a:rPr lang="en-US" sz="2000" dirty="0" smtClean="0">
                <a:solidFill>
                  <a:srgbClr val="7030A0"/>
                </a:solidFill>
              </a:rPr>
              <a:t>. </a:t>
            </a:r>
            <a:r>
              <a:rPr lang="en-US" sz="2000" i="1" dirty="0" smtClean="0">
                <a:solidFill>
                  <a:srgbClr val="7030A0"/>
                </a:solidFill>
              </a:rPr>
              <a:t>Operating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i="1" dirty="0" smtClean="0">
                <a:solidFill>
                  <a:srgbClr val="7030A0"/>
                </a:solidFill>
              </a:rPr>
              <a:t>System</a:t>
            </a:r>
            <a:r>
              <a:rPr lang="en-US" sz="2000" dirty="0" smtClean="0">
                <a:solidFill>
                  <a:srgbClr val="7030A0"/>
                </a:solidFill>
              </a:rPr>
              <a:t> ( </a:t>
            </a:r>
            <a:r>
              <a:rPr lang="en-US" sz="2000" dirty="0" err="1" smtClean="0">
                <a:solidFill>
                  <a:srgbClr val="7030A0"/>
                </a:solidFill>
              </a:rPr>
              <a:t>Sistem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Operasi</a:t>
            </a:r>
            <a:r>
              <a:rPr lang="en-US" sz="2000" dirty="0" smtClean="0">
                <a:solidFill>
                  <a:srgbClr val="7030A0"/>
                </a:solidFill>
              </a:rPr>
              <a:t> )</a:t>
            </a:r>
          </a:p>
          <a:p>
            <a:pPr marL="514350" lvl="0" indent="-250825">
              <a:spcBef>
                <a:spcPct val="20000"/>
              </a:spcBef>
            </a:pPr>
            <a:r>
              <a:rPr lang="en-US" sz="2000" dirty="0" smtClean="0">
                <a:solidFill>
                  <a:srgbClr val="7030A0"/>
                </a:solidFill>
              </a:rPr>
              <a:t>2. </a:t>
            </a:r>
            <a:r>
              <a:rPr lang="en-US" sz="2000" i="1" dirty="0" smtClean="0">
                <a:solidFill>
                  <a:srgbClr val="7030A0"/>
                </a:solidFill>
              </a:rPr>
              <a:t>Data</a:t>
            </a:r>
            <a:r>
              <a:rPr lang="id-ID" sz="2000" i="1" dirty="0" smtClean="0">
                <a:solidFill>
                  <a:srgbClr val="7030A0"/>
                </a:solidFill>
              </a:rPr>
              <a:t>b</a:t>
            </a:r>
            <a:r>
              <a:rPr lang="en-US" sz="2000" i="1" dirty="0" err="1" smtClean="0">
                <a:solidFill>
                  <a:srgbClr val="7030A0"/>
                </a:solidFill>
              </a:rPr>
              <a:t>ase</a:t>
            </a:r>
            <a:r>
              <a:rPr lang="en-US" sz="2000" i="1" dirty="0" smtClean="0">
                <a:solidFill>
                  <a:srgbClr val="7030A0"/>
                </a:solidFill>
              </a:rPr>
              <a:t> Management  Syste</a:t>
            </a:r>
            <a:r>
              <a:rPr lang="en-US" sz="2000" dirty="0" smtClean="0">
                <a:solidFill>
                  <a:srgbClr val="7030A0"/>
                </a:solidFill>
              </a:rPr>
              <a:t>m ( </a:t>
            </a:r>
            <a:r>
              <a:rPr lang="en-US" sz="2000" dirty="0" err="1" smtClean="0">
                <a:solidFill>
                  <a:srgbClr val="7030A0"/>
                </a:solidFill>
              </a:rPr>
              <a:t>Sistem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err="1" smtClean="0">
                <a:solidFill>
                  <a:srgbClr val="7030A0"/>
                </a:solidFill>
              </a:rPr>
              <a:t>Pengelolaan</a:t>
            </a:r>
            <a:r>
              <a:rPr lang="en-US" sz="2000" dirty="0" smtClean="0">
                <a:solidFill>
                  <a:srgbClr val="7030A0"/>
                </a:solidFill>
              </a:rPr>
              <a:t> Database /  DBMS )</a:t>
            </a:r>
          </a:p>
          <a:p>
            <a:pPr marL="514350" lvl="0" indent="-250825">
              <a:spcBef>
                <a:spcPct val="20000"/>
              </a:spcBef>
            </a:pPr>
            <a:r>
              <a:rPr lang="en-US" sz="2000" dirty="0" smtClean="0">
                <a:solidFill>
                  <a:srgbClr val="7030A0"/>
                </a:solidFill>
              </a:rPr>
              <a:t>3. </a:t>
            </a:r>
            <a:r>
              <a:rPr lang="en-US" sz="2000" dirty="0" err="1" smtClean="0">
                <a:solidFill>
                  <a:srgbClr val="7030A0"/>
                </a:solidFill>
              </a:rPr>
              <a:t>Aplikasi</a:t>
            </a:r>
            <a:r>
              <a:rPr lang="en-US" sz="2000" dirty="0" smtClean="0">
                <a:solidFill>
                  <a:srgbClr val="7030A0"/>
                </a:solidFill>
              </a:rPr>
              <a:t> Program Database</a:t>
            </a:r>
            <a:endParaRPr lang="id-ID" sz="2000" dirty="0" smtClean="0">
              <a:solidFill>
                <a:srgbClr val="7030A0"/>
              </a:solidFill>
            </a:endParaRPr>
          </a:p>
          <a:p>
            <a:pPr marL="514350" lvl="0" indent="-250825">
              <a:spcBef>
                <a:spcPct val="20000"/>
              </a:spcBef>
            </a:pPr>
            <a:endParaRPr lang="en-US" sz="2000" dirty="0" smtClean="0">
              <a:solidFill>
                <a:srgbClr val="7030A0"/>
              </a:solidFill>
            </a:endParaRPr>
          </a:p>
          <a:p>
            <a:pPr marL="514350" lvl="0" indent="-250825">
              <a:spcBef>
                <a:spcPct val="20000"/>
              </a:spcBef>
            </a:pPr>
            <a:endParaRPr lang="en-US" sz="2000" dirty="0" smtClean="0"/>
          </a:p>
          <a:p>
            <a:pPr marL="514350" lvl="0" indent="-514350">
              <a:spcBef>
                <a:spcPct val="20000"/>
              </a:spcBef>
              <a:buAutoNum type="arabicPeriod"/>
            </a:pPr>
            <a:endParaRPr lang="nn-NO" sz="2000" dirty="0" smtClean="0"/>
          </a:p>
          <a:p>
            <a:pPr marL="514350" lvl="0" indent="-514350">
              <a:spcBef>
                <a:spcPct val="20000"/>
              </a:spcBef>
            </a:pPr>
            <a:endParaRPr lang="nn-NO" sz="20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D5811-8B73-4E0C-89ED-D8FFC676E60C}" type="datetime1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DD5-C6DA-48C4-9054-CC0E5A0148F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6476345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dirty="0" smtClean="0">
                <a:hlinkClick r:id="rId3"/>
              </a:rPr>
              <a:t>tiosetyo@yahoo.com</a:t>
            </a:r>
            <a:r>
              <a:rPr lang="id-ID" dirty="0" smtClean="0"/>
              <a:t> , </a:t>
            </a:r>
            <a:r>
              <a:rPr lang="id-ID" dirty="0" smtClean="0">
                <a:hlinkClick r:id="rId4"/>
              </a:rPr>
              <a:t>setyoinator@gmail.com</a:t>
            </a:r>
            <a:r>
              <a:rPr lang="id-ID" dirty="0" smtClean="0"/>
              <a:t> </a:t>
            </a:r>
            <a:r>
              <a:rPr lang="en-US" dirty="0" smtClean="0"/>
              <a:t>                        </a:t>
            </a:r>
            <a:r>
              <a:rPr lang="en-US" b="1" i="1" dirty="0" smtClean="0">
                <a:solidFill>
                  <a:srgbClr val="0000CC"/>
                </a:solidFill>
                <a:hlinkClick r:id="rId5"/>
              </a:rPr>
              <a:t>www.cerdas-pintar.blogspot</a:t>
            </a:r>
            <a:r>
              <a:rPr lang="en-US" b="1" i="1" u="sng" dirty="0" smtClean="0">
                <a:solidFill>
                  <a:srgbClr val="0000CC"/>
                </a:solidFill>
              </a:rPr>
              <a:t>.com</a:t>
            </a:r>
            <a:endParaRPr lang="en-US" b="1" i="1" u="sng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298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 algn="r">
              <a:spcBef>
                <a:spcPct val="20000"/>
              </a:spcBef>
            </a:pPr>
            <a:r>
              <a:rPr lang="en-US" sz="3200" b="1" dirty="0" err="1" smtClean="0"/>
              <a:t>Lanjut</a:t>
            </a:r>
            <a:r>
              <a:rPr lang="en-US" sz="3200" b="1" dirty="0" smtClean="0"/>
              <a:t> 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85720" y="1214422"/>
            <a:ext cx="8401080" cy="5143536"/>
          </a:xfrm>
          <a:prstGeom prst="rect">
            <a:avLst/>
          </a:prstGeom>
        </p:spPr>
        <p:txBody>
          <a:bodyPr>
            <a:noAutofit/>
          </a:bodyPr>
          <a:lstStyle/>
          <a:p>
            <a:pPr marL="514350" lvl="0" indent="-250825">
              <a:spcBef>
                <a:spcPct val="20000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1.  </a:t>
            </a:r>
            <a:r>
              <a:rPr lang="en-US" sz="2400" b="1" i="1" dirty="0" smtClean="0">
                <a:solidFill>
                  <a:srgbClr val="FF0000"/>
                </a:solidFill>
              </a:rPr>
              <a:t>Operating System </a:t>
            </a:r>
            <a:r>
              <a:rPr lang="en-US" sz="2400" b="1" dirty="0" smtClean="0">
                <a:solidFill>
                  <a:srgbClr val="FF0000"/>
                </a:solidFill>
              </a:rPr>
              <a:t>( </a:t>
            </a:r>
            <a:r>
              <a:rPr lang="en-US" sz="2400" b="1" dirty="0" err="1" smtClean="0">
                <a:solidFill>
                  <a:srgbClr val="FF0000"/>
                </a:solidFill>
              </a:rPr>
              <a:t>Sistem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Operasi</a:t>
            </a:r>
            <a:r>
              <a:rPr lang="en-US" sz="2400" b="1" dirty="0" smtClean="0">
                <a:solidFill>
                  <a:srgbClr val="FF0000"/>
                </a:solidFill>
              </a:rPr>
              <a:t> )</a:t>
            </a:r>
          </a:p>
          <a:p>
            <a:pPr marL="901700" lvl="0" indent="-277813" defTabSz="720725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keberadaannya</a:t>
            </a:r>
            <a:r>
              <a:rPr lang="en-US" sz="2400" dirty="0" smtClean="0"/>
              <a:t> </a:t>
            </a:r>
            <a:r>
              <a:rPr lang="en-US" sz="2400" b="1" dirty="0" err="1" smtClean="0"/>
              <a:t>diharuskan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jaringan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,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layanan</a:t>
            </a:r>
            <a:r>
              <a:rPr lang="en-US" sz="2400" dirty="0" smtClean="0"/>
              <a:t> low level(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)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perangkat</a:t>
            </a:r>
            <a:r>
              <a:rPr lang="en-US" sz="2400" dirty="0" smtClean="0"/>
              <a:t> </a:t>
            </a:r>
            <a:r>
              <a:rPr lang="en-US" sz="2400" dirty="0" err="1" smtClean="0"/>
              <a:t>lunak</a:t>
            </a:r>
            <a:r>
              <a:rPr lang="en-US" sz="2400" dirty="0" smtClean="0"/>
              <a:t> </a:t>
            </a:r>
            <a:r>
              <a:rPr lang="en-US" sz="2400" dirty="0" err="1" smtClean="0"/>
              <a:t>apapun</a:t>
            </a:r>
            <a:r>
              <a:rPr lang="id-ID" sz="2400" dirty="0" smtClean="0"/>
              <a:t>.</a:t>
            </a:r>
            <a:endParaRPr lang="en-US" sz="2400" dirty="0" smtClean="0"/>
          </a:p>
          <a:p>
            <a:pPr marL="901700" lvl="0" indent="-277813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dirty="0" err="1" smtClean="0"/>
              <a:t>berfungsi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mengfungsikan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, </a:t>
            </a:r>
            <a:r>
              <a:rPr lang="en-US" sz="2400" dirty="0" err="1" smtClean="0"/>
              <a:t>mengendalikan</a:t>
            </a:r>
            <a:r>
              <a:rPr lang="en-US" sz="2400" dirty="0" smtClean="0"/>
              <a:t> </a:t>
            </a:r>
            <a:r>
              <a:rPr lang="en-US" sz="2400" dirty="0" err="1" smtClean="0"/>
              <a:t>seluruh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operas</a:t>
            </a:r>
            <a:r>
              <a:rPr lang="id-ID" sz="2400" dirty="0" smtClean="0"/>
              <a:t>i</a:t>
            </a:r>
            <a:r>
              <a:rPr lang="en-US" sz="2400" dirty="0" smtClean="0"/>
              <a:t>2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 Input/output, </a:t>
            </a:r>
            <a:r>
              <a:rPr lang="en-US" sz="2400" dirty="0" err="1" smtClean="0"/>
              <a:t>pengelolaan</a:t>
            </a:r>
            <a:r>
              <a:rPr lang="en-US" sz="2400" dirty="0" smtClean="0"/>
              <a:t> file, </a:t>
            </a:r>
            <a:r>
              <a:rPr lang="en-US" sz="2400" dirty="0" err="1" smtClean="0"/>
              <a:t>pengaturan</a:t>
            </a:r>
            <a:r>
              <a:rPr lang="en-US" sz="2400" dirty="0" smtClean="0"/>
              <a:t> </a:t>
            </a:r>
            <a:r>
              <a:rPr lang="en-US" sz="2400" dirty="0" err="1" smtClean="0"/>
              <a:t>interupsi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sebagainya</a:t>
            </a:r>
            <a:endParaRPr lang="en-US" sz="2400" dirty="0" smtClean="0"/>
          </a:p>
          <a:p>
            <a:pPr marL="514350" lvl="0" indent="-514350">
              <a:spcBef>
                <a:spcPct val="20000"/>
              </a:spcBef>
            </a:pPr>
            <a:endParaRPr lang="en-US" sz="2400" dirty="0" smtClean="0"/>
          </a:p>
          <a:p>
            <a:pPr marL="514350" lvl="0" indent="-514350">
              <a:spcBef>
                <a:spcPct val="20000"/>
              </a:spcBef>
              <a:buAutoNum type="arabicPeriod"/>
            </a:pPr>
            <a:endParaRPr lang="nn-NO" sz="2400" dirty="0" smtClean="0"/>
          </a:p>
          <a:p>
            <a:pPr marL="514350" lvl="0" indent="-514350">
              <a:spcBef>
                <a:spcPct val="20000"/>
              </a:spcBef>
            </a:pPr>
            <a:endParaRPr lang="nn-NO" sz="24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D5811-8B73-4E0C-89ED-D8FFC676E60C}" type="datetime1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DD5-C6DA-48C4-9054-CC0E5A0148F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6476345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dirty="0" smtClean="0">
                <a:hlinkClick r:id="rId3"/>
              </a:rPr>
              <a:t>tiosetyo@yahoo.com</a:t>
            </a:r>
            <a:r>
              <a:rPr lang="id-ID" dirty="0" smtClean="0"/>
              <a:t> , </a:t>
            </a:r>
            <a:r>
              <a:rPr lang="id-ID" dirty="0" smtClean="0">
                <a:hlinkClick r:id="rId4"/>
              </a:rPr>
              <a:t>setyoinator@gmail.com</a:t>
            </a:r>
            <a:r>
              <a:rPr lang="id-ID" dirty="0" smtClean="0"/>
              <a:t> </a:t>
            </a:r>
            <a:r>
              <a:rPr lang="en-US" dirty="0" smtClean="0"/>
              <a:t>                        </a:t>
            </a:r>
            <a:r>
              <a:rPr lang="en-US" b="1" i="1" dirty="0" smtClean="0">
                <a:solidFill>
                  <a:srgbClr val="0000CC"/>
                </a:solidFill>
                <a:hlinkClick r:id="rId5"/>
              </a:rPr>
              <a:t>www.cerdas-pintar.blogspot</a:t>
            </a:r>
            <a:r>
              <a:rPr lang="en-US" b="1" i="1" u="sng" dirty="0" smtClean="0">
                <a:solidFill>
                  <a:srgbClr val="0000CC"/>
                </a:solidFill>
              </a:rPr>
              <a:t>.com</a:t>
            </a:r>
            <a:endParaRPr lang="en-US" b="1" i="1" u="sng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78579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 algn="r">
              <a:spcBef>
                <a:spcPct val="20000"/>
              </a:spcBef>
            </a:pPr>
            <a:r>
              <a:rPr lang="en-US" sz="3200" b="1" dirty="0" err="1" smtClean="0">
                <a:solidFill>
                  <a:schemeClr val="bg1"/>
                </a:solidFill>
              </a:rPr>
              <a:t>Lanjut</a:t>
            </a:r>
            <a:r>
              <a:rPr lang="en-US" sz="3200" b="1" dirty="0" smtClean="0">
                <a:solidFill>
                  <a:schemeClr val="bg1"/>
                </a:solidFill>
              </a:rPr>
              <a:t>..</a:t>
            </a:r>
            <a:endParaRPr lang="en-US" sz="3200" b="1" dirty="0" smtClean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85720" y="1214422"/>
            <a:ext cx="8401080" cy="485778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</a:rPr>
              <a:t>Operating System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/>
              <a:t>dibedakan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2 :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lphaLcPeriod"/>
            </a:pPr>
            <a:r>
              <a:rPr lang="en-US" sz="2400" b="1" i="1" dirty="0" smtClean="0">
                <a:solidFill>
                  <a:srgbClr val="FF0000"/>
                </a:solidFill>
              </a:rPr>
              <a:t>Stand Alone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	: </a:t>
            </a:r>
            <a:r>
              <a:rPr lang="en-US" sz="2400" dirty="0" err="1" smtClean="0"/>
              <a:t>MS.Dos</a:t>
            </a:r>
            <a:r>
              <a:rPr lang="en-US" sz="2400" dirty="0" smtClean="0"/>
              <a:t>, Windows 3.11, Windows 95-2000</a:t>
            </a:r>
          </a:p>
          <a:p>
            <a:pPr marL="514350" lvl="0" indent="-514350">
              <a:spcBef>
                <a:spcPct val="20000"/>
              </a:spcBef>
            </a:pPr>
            <a:endParaRPr lang="en-US" sz="2400" dirty="0" smtClean="0"/>
          </a:p>
          <a:p>
            <a:pPr marL="514350" lvl="0" indent="-514350">
              <a:spcBef>
                <a:spcPct val="20000"/>
              </a:spcBef>
              <a:buFont typeface="+mj-lt"/>
              <a:buAutoNum type="alphaLcPeriod"/>
            </a:pPr>
            <a:endParaRPr lang="en-US" sz="2400" dirty="0" smtClean="0"/>
          </a:p>
          <a:p>
            <a:pPr marL="514350" lvl="0" indent="-514350">
              <a:spcBef>
                <a:spcPct val="20000"/>
              </a:spcBef>
              <a:buFont typeface="+mj-lt"/>
              <a:buAutoNum type="alphaLcPeriod"/>
            </a:pPr>
            <a:endParaRPr lang="en-US" sz="2400" dirty="0" smtClean="0"/>
          </a:p>
          <a:p>
            <a:pPr marL="514350" lvl="0" indent="-514350">
              <a:spcBef>
                <a:spcPct val="20000"/>
              </a:spcBef>
              <a:buFont typeface="+mj-lt"/>
              <a:buAutoNum type="alphaLcPeriod"/>
            </a:pPr>
            <a:endParaRPr lang="en-US" sz="2400" dirty="0" smtClean="0"/>
          </a:p>
          <a:p>
            <a:pPr marL="514350" lvl="0" indent="-514350">
              <a:spcBef>
                <a:spcPct val="20000"/>
              </a:spcBef>
              <a:buFont typeface="+mj-lt"/>
              <a:buAutoNum type="alphaLcPeriod" startAt="2"/>
            </a:pPr>
            <a:r>
              <a:rPr lang="en-US" sz="2400" b="1" dirty="0" err="1" smtClean="0">
                <a:solidFill>
                  <a:srgbClr val="FF0000"/>
                </a:solidFill>
              </a:rPr>
              <a:t>Jaringan</a:t>
            </a:r>
            <a:r>
              <a:rPr lang="en-US" sz="2400" b="1" dirty="0" smtClean="0">
                <a:solidFill>
                  <a:srgbClr val="FF0000"/>
                </a:solidFill>
              </a:rPr>
              <a:t>	</a:t>
            </a:r>
            <a:r>
              <a:rPr lang="en-US" sz="2400" dirty="0" smtClean="0"/>
              <a:t>	: Novel Netware, Windows NT, Windows 2000, server </a:t>
            </a:r>
            <a:r>
              <a:rPr lang="en-US" sz="2400" dirty="0" err="1" smtClean="0"/>
              <a:t>linux</a:t>
            </a:r>
            <a:r>
              <a:rPr lang="en-US" sz="2400" dirty="0" smtClean="0"/>
              <a:t>, </a:t>
            </a:r>
            <a:r>
              <a:rPr lang="en-US" sz="2400" dirty="0" err="1" smtClean="0"/>
              <a:t>unix</a:t>
            </a:r>
            <a:r>
              <a:rPr lang="en-US" sz="2400" dirty="0" smtClean="0"/>
              <a:t>	</a:t>
            </a:r>
          </a:p>
          <a:p>
            <a:pPr marL="514350" lvl="0" indent="-514350">
              <a:spcBef>
                <a:spcPct val="20000"/>
              </a:spcBef>
              <a:buAutoNum type="alphaLcPeriod" startAt="2"/>
            </a:pPr>
            <a:endParaRPr lang="nn-NO" sz="3200" dirty="0" smtClean="0"/>
          </a:p>
          <a:p>
            <a:pPr marL="514350" lvl="0" indent="-514350">
              <a:spcBef>
                <a:spcPct val="20000"/>
              </a:spcBef>
            </a:pPr>
            <a:endParaRPr lang="nn-NO" sz="3200" dirty="0" smtClean="0"/>
          </a:p>
        </p:txBody>
      </p:sp>
      <p:pic>
        <p:nvPicPr>
          <p:cNvPr id="5" name="Picture 4" descr="MS_DOS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2143116"/>
            <a:ext cx="1643064" cy="1600200"/>
          </a:xfrm>
          <a:prstGeom prst="rect">
            <a:avLst/>
          </a:prstGeom>
        </p:spPr>
      </p:pic>
      <p:pic>
        <p:nvPicPr>
          <p:cNvPr id="7" name="Picture 6" descr="windows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3438" y="2143116"/>
            <a:ext cx="2857500" cy="1600200"/>
          </a:xfrm>
          <a:prstGeom prst="rect">
            <a:avLst/>
          </a:prstGeom>
        </p:spPr>
      </p:pic>
      <p:pic>
        <p:nvPicPr>
          <p:cNvPr id="8" name="Picture 7" descr="S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71934" y="4357694"/>
            <a:ext cx="2409825" cy="1828800"/>
          </a:xfrm>
          <a:prstGeom prst="rect">
            <a:avLst/>
          </a:prstGeom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B307E-514F-40A6-A529-9F696F09AE3B}" type="datetime1">
              <a:rPr lang="en-US" smtClean="0"/>
              <a:pPr/>
              <a:t>3/31/2015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DD5-C6DA-48C4-9054-CC0E5A0148F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0" y="6476345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dirty="0" smtClean="0">
                <a:hlinkClick r:id="rId6"/>
              </a:rPr>
              <a:t>tiosetyo@yahoo.com</a:t>
            </a:r>
            <a:r>
              <a:rPr lang="id-ID" dirty="0" smtClean="0"/>
              <a:t> , </a:t>
            </a:r>
            <a:r>
              <a:rPr lang="id-ID" dirty="0" smtClean="0">
                <a:hlinkClick r:id="rId7"/>
              </a:rPr>
              <a:t>setyoinator@gmail.com</a:t>
            </a:r>
            <a:r>
              <a:rPr lang="id-ID" dirty="0" smtClean="0"/>
              <a:t> </a:t>
            </a:r>
            <a:r>
              <a:rPr lang="en-US" dirty="0" smtClean="0"/>
              <a:t>                        </a:t>
            </a:r>
            <a:r>
              <a:rPr lang="en-US" b="1" i="1" dirty="0" smtClean="0">
                <a:solidFill>
                  <a:srgbClr val="0000CC"/>
                </a:solidFill>
                <a:hlinkClick r:id="rId8"/>
              </a:rPr>
              <a:t>www.cerdas-pintar.blogspot</a:t>
            </a:r>
            <a:r>
              <a:rPr lang="en-US" b="1" i="1" u="sng" dirty="0" smtClean="0">
                <a:solidFill>
                  <a:srgbClr val="0000CC"/>
                </a:solidFill>
              </a:rPr>
              <a:t>.com</a:t>
            </a:r>
            <a:endParaRPr lang="en-US" b="1" i="1" u="sng" dirty="0">
              <a:solidFill>
                <a:srgbClr val="0000CC"/>
              </a:solidFill>
            </a:endParaRPr>
          </a:p>
        </p:txBody>
      </p:sp>
      <p:pic>
        <p:nvPicPr>
          <p:cNvPr id="1026" name="Picture 2" descr="C:\download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508775" y="2143116"/>
            <a:ext cx="2063225" cy="15716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298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 algn="r">
              <a:spcBef>
                <a:spcPct val="20000"/>
              </a:spcBef>
            </a:pPr>
            <a:r>
              <a:rPr lang="en-US" sz="3200" dirty="0" err="1" smtClean="0"/>
              <a:t>Lanjut</a:t>
            </a:r>
            <a:r>
              <a:rPr lang="en-US" sz="3200" dirty="0" smtClean="0"/>
              <a:t>..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85720" y="1214422"/>
            <a:ext cx="8401080" cy="5286412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60363" lvl="0" indent="-360363">
              <a:spcBef>
                <a:spcPct val="20000"/>
              </a:spcBef>
            </a:pPr>
            <a:r>
              <a:rPr lang="en-US" sz="2800" dirty="0" smtClean="0"/>
              <a:t>2. </a:t>
            </a:r>
            <a:r>
              <a:rPr lang="en-US" sz="2800" b="1" i="1" dirty="0" smtClean="0">
                <a:solidFill>
                  <a:srgbClr val="FF0000"/>
                </a:solidFill>
              </a:rPr>
              <a:t>Data Base Management System </a:t>
            </a:r>
            <a:r>
              <a:rPr lang="en-US" sz="2800" b="1" dirty="0" smtClean="0">
                <a:solidFill>
                  <a:srgbClr val="FF0000"/>
                </a:solidFill>
              </a:rPr>
              <a:t>( </a:t>
            </a:r>
            <a:r>
              <a:rPr lang="en-US" sz="2800" b="1" dirty="0" err="1" smtClean="0">
                <a:solidFill>
                  <a:srgbClr val="FF0000"/>
                </a:solidFill>
              </a:rPr>
              <a:t>Sistem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Pengelolaan</a:t>
            </a:r>
            <a:r>
              <a:rPr lang="en-US" sz="2800" b="1" dirty="0" smtClean="0">
                <a:solidFill>
                  <a:srgbClr val="FF0000"/>
                </a:solidFill>
              </a:rPr>
              <a:t> Database )</a:t>
            </a:r>
          </a:p>
          <a:p>
            <a:pPr marL="360363" lvl="0">
              <a:spcBef>
                <a:spcPct val="20000"/>
              </a:spcBef>
            </a:pP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perangkat</a:t>
            </a:r>
            <a:r>
              <a:rPr lang="en-US" sz="2800" dirty="0" smtClean="0"/>
              <a:t> </a:t>
            </a:r>
            <a:r>
              <a:rPr lang="en-US" sz="2800" dirty="0" err="1" smtClean="0"/>
              <a:t>lunak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umum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pemrosesan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 smtClean="0"/>
              <a:t>pendifinisian</a:t>
            </a:r>
            <a:r>
              <a:rPr lang="en-US" sz="2800" dirty="0" smtClean="0"/>
              <a:t>, </a:t>
            </a:r>
            <a:r>
              <a:rPr lang="en-US" sz="2800" dirty="0" err="1" smtClean="0"/>
              <a:t>penyusunan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manipulasi</a:t>
            </a:r>
            <a:r>
              <a:rPr lang="en-US" sz="2800" dirty="0" smtClean="0"/>
              <a:t> Database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ber</a:t>
            </a:r>
            <a:r>
              <a:rPr lang="id-ID" sz="2800" dirty="0" smtClean="0"/>
              <a:t>ba</a:t>
            </a:r>
            <a:r>
              <a:rPr lang="en-US" sz="2800" dirty="0" err="1" smtClean="0"/>
              <a:t>gai</a:t>
            </a:r>
            <a:r>
              <a:rPr lang="en-US" sz="2800" dirty="0" smtClean="0"/>
              <a:t> </a:t>
            </a:r>
            <a:r>
              <a:rPr lang="en-US" sz="2800" dirty="0" err="1" smtClean="0"/>
              <a:t>aplikasi</a:t>
            </a:r>
            <a:r>
              <a:rPr lang="id-ID" sz="2800" dirty="0" smtClean="0"/>
              <a:t>.</a:t>
            </a:r>
            <a:endParaRPr lang="en-US" sz="2800" dirty="0" smtClean="0"/>
          </a:p>
          <a:p>
            <a:pPr marL="514350" lvl="0" indent="-153988">
              <a:spcBef>
                <a:spcPct val="20000"/>
              </a:spcBef>
            </a:pPr>
            <a:r>
              <a:rPr lang="en-US" sz="2800" b="1" dirty="0" smtClean="0"/>
              <a:t>Software </a:t>
            </a:r>
            <a:r>
              <a:rPr lang="en-US" sz="2800" b="1" dirty="0" err="1" smtClean="0"/>
              <a:t>utama</a:t>
            </a:r>
            <a:r>
              <a:rPr lang="en-US" sz="2800" b="1" dirty="0" smtClean="0"/>
              <a:t> :</a:t>
            </a:r>
          </a:p>
          <a:p>
            <a:pPr marL="354013" lvl="0" indent="-354013">
              <a:spcBef>
                <a:spcPct val="20000"/>
              </a:spcBef>
            </a:pPr>
            <a:r>
              <a:rPr lang="en-US" sz="2800" dirty="0" smtClean="0"/>
              <a:t>	Oracle, </a:t>
            </a:r>
            <a:r>
              <a:rPr lang="en-US" sz="2800" b="1" dirty="0" smtClean="0">
                <a:solidFill>
                  <a:srgbClr val="FF0000"/>
                </a:solidFill>
              </a:rPr>
              <a:t>SQL</a:t>
            </a:r>
            <a:r>
              <a:rPr lang="en-US" sz="2800" dirty="0" smtClean="0"/>
              <a:t> Server, </a:t>
            </a:r>
            <a:r>
              <a:rPr lang="en-US" sz="3400" b="1" dirty="0" err="1" smtClean="0">
                <a:solidFill>
                  <a:srgbClr val="FF0000"/>
                </a:solidFill>
              </a:rPr>
              <a:t>MySql</a:t>
            </a:r>
            <a:r>
              <a:rPr lang="en-US" sz="2800" dirty="0" smtClean="0">
                <a:solidFill>
                  <a:srgbClr val="FF0000"/>
                </a:solidFill>
              </a:rPr>
              <a:t>,</a:t>
            </a:r>
            <a:r>
              <a:rPr lang="en-US" sz="2800" dirty="0" smtClean="0"/>
              <a:t> Sybase, </a:t>
            </a:r>
            <a:r>
              <a:rPr lang="en-US" sz="2800" dirty="0" err="1" smtClean="0"/>
              <a:t>Interbase</a:t>
            </a:r>
            <a:r>
              <a:rPr lang="en-US" sz="2800" dirty="0" smtClean="0"/>
              <a:t> </a:t>
            </a:r>
            <a:r>
              <a:rPr lang="en-US" sz="2800" dirty="0" err="1" smtClean="0"/>
              <a:t>dll</a:t>
            </a:r>
            <a:endParaRPr lang="en-US" sz="2800" dirty="0" smtClean="0"/>
          </a:p>
          <a:p>
            <a:pPr marL="514350" indent="-514350">
              <a:spcBef>
                <a:spcPct val="20000"/>
              </a:spcBef>
            </a:pPr>
            <a:r>
              <a:rPr lang="en-US" sz="2800" dirty="0" smtClean="0"/>
              <a:t>3. </a:t>
            </a:r>
            <a:r>
              <a:rPr lang="en-US" sz="2800" b="1" dirty="0" err="1" smtClean="0">
                <a:solidFill>
                  <a:srgbClr val="FF0000"/>
                </a:solidFill>
              </a:rPr>
              <a:t>Aplikasi</a:t>
            </a:r>
            <a:r>
              <a:rPr lang="en-US" sz="2800" b="1" dirty="0" smtClean="0">
                <a:solidFill>
                  <a:srgbClr val="FF0000"/>
                </a:solidFill>
              </a:rPr>
              <a:t> Program Database</a:t>
            </a:r>
          </a:p>
          <a:p>
            <a:pPr marL="622300" indent="-358775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perangkat</a:t>
            </a:r>
            <a:r>
              <a:rPr lang="en-US" sz="2800" dirty="0" smtClean="0"/>
              <a:t> </a:t>
            </a:r>
            <a:r>
              <a:rPr lang="en-US" sz="2800" dirty="0" err="1" smtClean="0"/>
              <a:t>lunak</a:t>
            </a:r>
            <a:r>
              <a:rPr lang="en-US" sz="2800" dirty="0" smtClean="0"/>
              <a:t> </a:t>
            </a:r>
            <a:r>
              <a:rPr lang="id-ID" sz="2800" dirty="0" smtClean="0"/>
              <a:t>y</a:t>
            </a:r>
            <a:r>
              <a:rPr lang="en-US" sz="2800" dirty="0" err="1" smtClean="0"/>
              <a:t>ang</a:t>
            </a:r>
            <a:r>
              <a:rPr lang="en-US" sz="2800" dirty="0" smtClean="0"/>
              <a:t> </a:t>
            </a:r>
            <a:r>
              <a:rPr lang="en-US" sz="2800" dirty="0" err="1" smtClean="0"/>
              <a:t>berinteraksi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end-user</a:t>
            </a:r>
            <a:r>
              <a:rPr lang="en-US" sz="2800" dirty="0" smtClean="0">
                <a:solidFill>
                  <a:srgbClr val="FF0000"/>
                </a:solidFill>
              </a:rPr>
              <a:t>. </a:t>
            </a:r>
          </a:p>
          <a:p>
            <a:pPr marL="622300" indent="-358775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aplikasi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i="1" dirty="0" smtClean="0"/>
              <a:t>end-use</a:t>
            </a:r>
            <a:r>
              <a:rPr lang="en-US" sz="2800" dirty="0" smtClean="0"/>
              <a:t>r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mudah</a:t>
            </a:r>
            <a:r>
              <a:rPr lang="en-US" sz="2800" dirty="0" smtClean="0"/>
              <a:t> (</a:t>
            </a:r>
            <a:r>
              <a:rPr lang="en-US" sz="2800" i="1" dirty="0" smtClean="0"/>
              <a:t>user friendly</a:t>
            </a:r>
            <a:r>
              <a:rPr lang="en-US" sz="2800" dirty="0" smtClean="0"/>
              <a:t>)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terarah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pengelolaan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pengolahan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</a:t>
            </a:r>
            <a:r>
              <a:rPr lang="en-US" sz="2800" dirty="0" smtClean="0"/>
              <a:t> Database. </a:t>
            </a:r>
          </a:p>
          <a:p>
            <a:pPr marL="622300" indent="-358775">
              <a:spcBef>
                <a:spcPct val="20000"/>
              </a:spcBef>
              <a:buFont typeface="Arial" pitchFamily="34" charset="0"/>
              <a:buChar char="•"/>
            </a:pPr>
            <a:r>
              <a:rPr lang="id-ID" sz="2800" i="1" dirty="0" smtClean="0"/>
              <a:t>E</a:t>
            </a:r>
            <a:r>
              <a:rPr lang="en-US" sz="2800" i="1" dirty="0" err="1" smtClean="0"/>
              <a:t>nd</a:t>
            </a:r>
            <a:r>
              <a:rPr lang="en-US" sz="2800" i="1" dirty="0" smtClean="0"/>
              <a:t> user</a:t>
            </a:r>
            <a:r>
              <a:rPr lang="en-US" sz="2800" dirty="0" smtClean="0"/>
              <a:t> </a:t>
            </a:r>
            <a:r>
              <a:rPr lang="en-US" sz="2800" dirty="0" err="1" smtClean="0"/>
              <a:t>biasanya</a:t>
            </a:r>
            <a:r>
              <a:rPr lang="en-US" sz="2800" dirty="0" smtClean="0"/>
              <a:t> </a:t>
            </a:r>
            <a:r>
              <a:rPr lang="en-US" sz="2800" b="1" dirty="0" err="1" smtClean="0"/>
              <a:t>hanya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mendapatkan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sebagian</a:t>
            </a:r>
            <a:r>
              <a:rPr lang="en-US" sz="2800" b="1" dirty="0" smtClean="0"/>
              <a:t> data </a:t>
            </a:r>
            <a:r>
              <a:rPr lang="en-US" sz="2800" b="1" dirty="0" err="1" smtClean="0"/>
              <a:t>atau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informasi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tersimpan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Databasenya</a:t>
            </a:r>
            <a:r>
              <a:rPr lang="en-US" sz="2800" dirty="0" smtClean="0"/>
              <a:t>, </a:t>
            </a:r>
            <a:r>
              <a:rPr lang="en-US" sz="2800" dirty="0" err="1" smtClean="0"/>
              <a:t>dikarekan</a:t>
            </a:r>
            <a:r>
              <a:rPr lang="en-US" sz="2800" dirty="0" smtClean="0"/>
              <a:t> </a:t>
            </a:r>
            <a:r>
              <a:rPr lang="en-US" sz="2800" dirty="0" err="1" smtClean="0"/>
              <a:t>kebutuhan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end user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lain</a:t>
            </a:r>
          </a:p>
          <a:p>
            <a:pPr marL="514350" indent="-514350">
              <a:spcBef>
                <a:spcPct val="20000"/>
              </a:spcBef>
            </a:pPr>
            <a:endParaRPr lang="en-US" sz="2800" dirty="0" smtClean="0"/>
          </a:p>
          <a:p>
            <a:pPr marL="514350" indent="-514350">
              <a:spcBef>
                <a:spcPct val="20000"/>
              </a:spcBef>
            </a:pPr>
            <a:endParaRPr lang="en-US" sz="2800" dirty="0" smtClean="0"/>
          </a:p>
          <a:p>
            <a:pPr marL="514350" lvl="0" indent="-514350">
              <a:spcBef>
                <a:spcPct val="20000"/>
              </a:spcBef>
            </a:pPr>
            <a:endParaRPr lang="en-US" sz="2800" dirty="0" smtClean="0"/>
          </a:p>
          <a:p>
            <a:pPr marL="514350" lvl="0" indent="-514350">
              <a:spcBef>
                <a:spcPct val="20000"/>
              </a:spcBef>
              <a:buAutoNum type="arabicPeriod"/>
            </a:pPr>
            <a:endParaRPr lang="nn-NO" sz="3200" dirty="0" smtClean="0"/>
          </a:p>
          <a:p>
            <a:pPr marL="514350" lvl="0" indent="-514350">
              <a:spcBef>
                <a:spcPct val="20000"/>
              </a:spcBef>
            </a:pPr>
            <a:endParaRPr lang="nn-NO" sz="32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81803-880D-457C-89C6-5CE161C1D46A}" type="datetime1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DD5-C6DA-48C4-9054-CC0E5A0148F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6476345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dirty="0" smtClean="0">
                <a:hlinkClick r:id="rId3"/>
              </a:rPr>
              <a:t>tiosetyo@yahoo.com</a:t>
            </a:r>
            <a:r>
              <a:rPr lang="id-ID" dirty="0" smtClean="0"/>
              <a:t> , </a:t>
            </a:r>
            <a:r>
              <a:rPr lang="id-ID" dirty="0" smtClean="0">
                <a:hlinkClick r:id="rId4"/>
              </a:rPr>
              <a:t>setyoinator@gmail.com</a:t>
            </a:r>
            <a:r>
              <a:rPr lang="id-ID" dirty="0" smtClean="0"/>
              <a:t> </a:t>
            </a:r>
            <a:r>
              <a:rPr lang="en-US" dirty="0" smtClean="0"/>
              <a:t>                        </a:t>
            </a:r>
            <a:r>
              <a:rPr lang="en-US" b="1" i="1" dirty="0" smtClean="0">
                <a:solidFill>
                  <a:srgbClr val="0000CC"/>
                </a:solidFill>
                <a:hlinkClick r:id="rId5"/>
              </a:rPr>
              <a:t>www.cerdas-pintar.blogspot</a:t>
            </a:r>
            <a:r>
              <a:rPr lang="en-US" b="1" i="1" u="sng" dirty="0" smtClean="0">
                <a:solidFill>
                  <a:srgbClr val="0000CC"/>
                </a:solidFill>
              </a:rPr>
              <a:t>.com</a:t>
            </a:r>
            <a:endParaRPr lang="en-US" b="1" i="1" u="sng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298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3200" b="1" dirty="0" smtClean="0">
                <a:solidFill>
                  <a:srgbClr val="FFFF00"/>
                </a:solidFill>
              </a:rPr>
              <a:t>3</a:t>
            </a:r>
            <a:r>
              <a:rPr lang="en-US" sz="3200" b="1" dirty="0" smtClean="0">
                <a:solidFill>
                  <a:srgbClr val="FFFF00"/>
                </a:solidFill>
              </a:rPr>
              <a:t>. </a:t>
            </a:r>
            <a:r>
              <a:rPr lang="en-US" sz="3200" b="1" dirty="0" err="1" smtClean="0">
                <a:solidFill>
                  <a:srgbClr val="FFFF00"/>
                </a:solidFill>
              </a:rPr>
              <a:t>Perangkat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Manusia</a:t>
            </a:r>
            <a:r>
              <a:rPr lang="en-US" sz="3200" b="1" dirty="0" smtClean="0">
                <a:solidFill>
                  <a:srgbClr val="FFFF00"/>
                </a:solidFill>
              </a:rPr>
              <a:t> ( </a:t>
            </a:r>
            <a:r>
              <a:rPr lang="en-US" sz="3200" b="1" i="1" dirty="0" err="1" smtClean="0">
                <a:solidFill>
                  <a:srgbClr val="FFFF00"/>
                </a:solidFill>
              </a:rPr>
              <a:t>Brainware</a:t>
            </a:r>
            <a:r>
              <a:rPr lang="en-US" sz="3200" b="1" dirty="0" smtClean="0">
                <a:solidFill>
                  <a:srgbClr val="FFFF00"/>
                </a:solidFill>
              </a:rPr>
              <a:t> ) </a:t>
            </a:r>
          </a:p>
          <a:p>
            <a:pPr marL="342900" lvl="0" indent="-342900" algn="ctr">
              <a:spcBef>
                <a:spcPct val="20000"/>
              </a:spcBef>
            </a:pP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14282" y="1285860"/>
            <a:ext cx="8472518" cy="5072098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273050" lvl="0" indent="-273050">
              <a:spcBef>
                <a:spcPct val="20000"/>
              </a:spcBef>
            </a:pPr>
            <a:r>
              <a:rPr lang="en-US" sz="2800" b="1" dirty="0" err="1" smtClean="0">
                <a:solidFill>
                  <a:srgbClr val="FF0000"/>
                </a:solidFill>
              </a:rPr>
              <a:t>Perangkat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Manusia</a:t>
            </a:r>
            <a:r>
              <a:rPr lang="en-US" sz="2800" b="1" dirty="0" smtClean="0">
                <a:solidFill>
                  <a:srgbClr val="FF0000"/>
                </a:solidFill>
              </a:rPr>
              <a:t> (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Brainware</a:t>
            </a:r>
            <a:r>
              <a:rPr lang="en-US" sz="2800" b="1" dirty="0" smtClean="0">
                <a:solidFill>
                  <a:srgbClr val="FF0000"/>
                </a:solidFill>
              </a:rPr>
              <a:t> )</a:t>
            </a:r>
          </a:p>
          <a:p>
            <a:pPr lvl="0">
              <a:spcBef>
                <a:spcPct val="20000"/>
              </a:spcBef>
            </a:pP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orang</a:t>
            </a:r>
            <a:r>
              <a:rPr lang="en-US" sz="2800" b="1" dirty="0" smtClean="0">
                <a:solidFill>
                  <a:srgbClr val="FF0000"/>
                </a:solidFill>
              </a:rPr>
              <a:t> yang </a:t>
            </a:r>
            <a:r>
              <a:rPr lang="en-US" sz="2800" b="1" dirty="0" err="1" smtClean="0">
                <a:solidFill>
                  <a:srgbClr val="FF0000"/>
                </a:solidFill>
              </a:rPr>
              <a:t>menggunakan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atau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mengoprasikan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komputer</a:t>
            </a:r>
            <a:r>
              <a:rPr lang="en-US" sz="2800" dirty="0" smtClean="0"/>
              <a:t>. </a:t>
            </a: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i="1" dirty="0" err="1" smtClean="0"/>
              <a:t>Brainware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i="1" dirty="0" smtClean="0"/>
              <a:t>Programmer</a:t>
            </a:r>
            <a:r>
              <a:rPr lang="en-US" sz="2800" dirty="0" smtClean="0"/>
              <a:t>, </a:t>
            </a:r>
            <a:r>
              <a:rPr lang="en-US" sz="2800" i="1" dirty="0" smtClean="0"/>
              <a:t>Netter</a:t>
            </a:r>
            <a:r>
              <a:rPr lang="en-US" sz="2800" dirty="0" smtClean="0"/>
              <a:t> (</a:t>
            </a:r>
            <a:r>
              <a:rPr lang="en-US" sz="2800" dirty="0" err="1" smtClean="0"/>
              <a:t>sebutan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sedang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 </a:t>
            </a:r>
            <a:r>
              <a:rPr lang="en-US" sz="2800" i="1" dirty="0" smtClean="0"/>
              <a:t>surfing </a:t>
            </a:r>
            <a:r>
              <a:rPr lang="en-US" sz="2800" dirty="0" err="1" smtClean="0"/>
              <a:t>di</a:t>
            </a:r>
            <a:r>
              <a:rPr lang="en-US" sz="2800" dirty="0" smtClean="0"/>
              <a:t> Internet),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orang-orang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sedang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komputer</a:t>
            </a:r>
            <a:r>
              <a:rPr lang="en-US" sz="2800" dirty="0" smtClean="0"/>
              <a:t>.</a:t>
            </a:r>
          </a:p>
          <a:p>
            <a:pPr lvl="0">
              <a:spcBef>
                <a:spcPct val="20000"/>
              </a:spcBef>
            </a:pP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jenis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pemakai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berdasarkan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cara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pekerjaaanya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 smtClean="0"/>
              <a:t>ber-interaksi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Database</a:t>
            </a:r>
          </a:p>
          <a:p>
            <a:pPr marL="542925" lvl="0" indent="-357188">
              <a:spcBef>
                <a:spcPct val="20000"/>
              </a:spcBef>
              <a:buAutoNum type="arabicPeriod"/>
            </a:pPr>
            <a:r>
              <a:rPr lang="en-US" sz="2800" b="1" dirty="0" smtClean="0">
                <a:solidFill>
                  <a:srgbClr val="0000CC"/>
                </a:solidFill>
              </a:rPr>
              <a:t>Data Administrator</a:t>
            </a:r>
          </a:p>
          <a:p>
            <a:pPr marL="1614488" lvl="0">
              <a:spcBef>
                <a:spcPct val="20000"/>
              </a:spcBef>
            </a:pP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pemakai</a:t>
            </a:r>
            <a:r>
              <a:rPr lang="en-US" sz="2800" dirty="0" smtClean="0"/>
              <a:t> yang </a:t>
            </a:r>
            <a:r>
              <a:rPr lang="en-US" sz="2800" b="1" dirty="0" err="1" smtClean="0">
                <a:solidFill>
                  <a:srgbClr val="FF0000"/>
                </a:solidFill>
              </a:rPr>
              <a:t>berinteraksi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langsung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manajemen</a:t>
            </a:r>
            <a:r>
              <a:rPr lang="en-US" sz="2800" dirty="0" smtClean="0"/>
              <a:t> Database</a:t>
            </a:r>
            <a:r>
              <a:rPr lang="id-ID" sz="2800" dirty="0" smtClean="0"/>
              <a:t>,</a:t>
            </a:r>
            <a:r>
              <a:rPr lang="en-US" sz="2800" dirty="0" smtClean="0"/>
              <a:t> yang </a:t>
            </a:r>
            <a:r>
              <a:rPr lang="en-US" sz="2800" dirty="0" err="1" smtClean="0"/>
              <a:t>tugasnya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mengkonfigurasi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sistem</a:t>
            </a:r>
            <a:r>
              <a:rPr lang="en-US" sz="2800" b="1" dirty="0" smtClean="0">
                <a:solidFill>
                  <a:srgbClr val="FF0000"/>
                </a:solidFill>
              </a:rPr>
              <a:t> Database </a:t>
            </a:r>
            <a:r>
              <a:rPr lang="en-US" sz="2800" b="1" dirty="0" err="1" smtClean="0">
                <a:solidFill>
                  <a:srgbClr val="FF0000"/>
                </a:solidFill>
              </a:rPr>
              <a:t>secara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keseluruhan</a:t>
            </a:r>
            <a:r>
              <a:rPr lang="id-ID" sz="2800" b="1" dirty="0" smtClean="0">
                <a:solidFill>
                  <a:srgbClr val="FF0000"/>
                </a:solidFill>
              </a:rPr>
              <a:t>.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marL="1971675" lvl="0" indent="-357188">
              <a:spcBef>
                <a:spcPct val="20000"/>
              </a:spcBef>
              <a:buAutoNum type="alphaLcPeriod"/>
            </a:pPr>
            <a:r>
              <a:rPr lang="en-US" sz="2800" dirty="0" err="1" smtClean="0"/>
              <a:t>Memantau</a:t>
            </a:r>
            <a:r>
              <a:rPr lang="en-US" sz="2800" dirty="0" smtClean="0"/>
              <a:t> </a:t>
            </a:r>
            <a:r>
              <a:rPr lang="en-US" sz="2800" dirty="0" err="1" smtClean="0"/>
              <a:t>kinerja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endParaRPr lang="en-US" sz="2800" dirty="0" smtClean="0"/>
          </a:p>
          <a:p>
            <a:pPr marL="1971675" lvl="0" indent="-357188">
              <a:spcBef>
                <a:spcPct val="20000"/>
              </a:spcBef>
              <a:buAutoNum type="alphaLcPeriod"/>
            </a:pPr>
            <a:r>
              <a:rPr lang="en-US" sz="2800" dirty="0" err="1" smtClean="0"/>
              <a:t>Mendefinisikan</a:t>
            </a:r>
            <a:r>
              <a:rPr lang="en-US" sz="2800" dirty="0" smtClean="0"/>
              <a:t> </a:t>
            </a:r>
            <a:r>
              <a:rPr lang="en-US" sz="2800" dirty="0" err="1" smtClean="0"/>
              <a:t>pemakai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otoritasnya</a:t>
            </a:r>
            <a:endParaRPr lang="en-US" sz="2800" dirty="0" smtClean="0"/>
          </a:p>
          <a:p>
            <a:pPr marL="1971675" lvl="0" indent="-357188">
              <a:spcBef>
                <a:spcPct val="20000"/>
              </a:spcBef>
              <a:buAutoNum type="alphaLcPeriod"/>
            </a:pP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isi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sekuritas</a:t>
            </a:r>
            <a:r>
              <a:rPr lang="en-US" sz="2800" dirty="0" smtClean="0"/>
              <a:t> Database &amp; </a:t>
            </a:r>
            <a:r>
              <a:rPr lang="en-US" sz="2800" dirty="0" err="1" smtClean="0"/>
              <a:t>mengalokasikan</a:t>
            </a:r>
            <a:r>
              <a:rPr lang="en-US" sz="2800" dirty="0" smtClean="0"/>
              <a:t> </a:t>
            </a:r>
            <a:r>
              <a:rPr lang="en-US" sz="2800" dirty="0" err="1" smtClean="0"/>
              <a:t>besarnya</a:t>
            </a:r>
            <a:r>
              <a:rPr lang="en-US" sz="2800" dirty="0" smtClean="0"/>
              <a:t> </a:t>
            </a:r>
            <a:r>
              <a:rPr lang="en-US" sz="2800" dirty="0" err="1" smtClean="0"/>
              <a:t>ruang</a:t>
            </a:r>
            <a:r>
              <a:rPr lang="en-US" sz="2800" dirty="0" smtClean="0"/>
              <a:t> </a:t>
            </a:r>
            <a:r>
              <a:rPr lang="en-US" sz="2800" dirty="0" err="1" smtClean="0"/>
              <a:t>penyimpanannya</a:t>
            </a:r>
            <a:endParaRPr lang="en-US" sz="2800" dirty="0" smtClean="0"/>
          </a:p>
          <a:p>
            <a:pPr marL="1971675" lvl="0" indent="-357188">
              <a:spcBef>
                <a:spcPct val="20000"/>
              </a:spcBef>
              <a:buAutoNum type="alphaLcPeriod"/>
            </a:pPr>
            <a:r>
              <a:rPr lang="en-US" sz="2800" dirty="0" err="1" smtClean="0"/>
              <a:t>Merencanakan</a:t>
            </a:r>
            <a:r>
              <a:rPr lang="en-US" sz="2800" dirty="0" smtClean="0"/>
              <a:t> </a:t>
            </a:r>
            <a:r>
              <a:rPr lang="en-US" sz="2800" i="1" dirty="0" smtClean="0"/>
              <a:t>back-up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i="1" dirty="0" smtClean="0"/>
              <a:t>recovery</a:t>
            </a:r>
          </a:p>
          <a:p>
            <a:pPr marL="1971675" lvl="0" indent="-357188">
              <a:spcBef>
                <a:spcPct val="20000"/>
              </a:spcBef>
              <a:buAutoNum type="alphaLcPeriod"/>
            </a:pP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pengaturan</a:t>
            </a:r>
            <a:r>
              <a:rPr lang="en-US" sz="2800" dirty="0" smtClean="0"/>
              <a:t> (</a:t>
            </a:r>
            <a:r>
              <a:rPr lang="en-US" sz="2800" i="1" dirty="0" smtClean="0"/>
              <a:t>fine</a:t>
            </a:r>
            <a:r>
              <a:rPr lang="en-US" sz="2800" dirty="0" smtClean="0"/>
              <a:t> </a:t>
            </a:r>
            <a:r>
              <a:rPr lang="en-US" sz="2800" i="1" dirty="0" smtClean="0"/>
              <a:t>fun</a:t>
            </a:r>
            <a:r>
              <a:rPr lang="en-US" sz="2800" dirty="0" smtClean="0"/>
              <a:t>) </a:t>
            </a:r>
            <a:r>
              <a:rPr lang="en-US" sz="2800" dirty="0" err="1" smtClean="0"/>
              <a:t>peningkatan</a:t>
            </a:r>
            <a:r>
              <a:rPr lang="en-US" sz="2800" dirty="0" smtClean="0"/>
              <a:t> </a:t>
            </a:r>
            <a:r>
              <a:rPr lang="en-US" sz="2800" dirty="0" err="1" smtClean="0"/>
              <a:t>performasi</a:t>
            </a:r>
            <a:endParaRPr lang="en-US" sz="2800" dirty="0" smtClean="0"/>
          </a:p>
          <a:p>
            <a:pPr marL="514350" lvl="0" indent="-514350">
              <a:spcBef>
                <a:spcPct val="20000"/>
              </a:spcBef>
            </a:pPr>
            <a:endParaRPr lang="en-US" sz="2800" dirty="0" smtClean="0"/>
          </a:p>
          <a:p>
            <a:pPr marL="514350" lvl="0" indent="-514350">
              <a:spcBef>
                <a:spcPct val="20000"/>
              </a:spcBef>
            </a:pPr>
            <a:endParaRPr lang="en-US" sz="2800" dirty="0" smtClean="0"/>
          </a:p>
          <a:p>
            <a:pPr marL="514350" lvl="0" indent="-514350">
              <a:spcBef>
                <a:spcPct val="20000"/>
              </a:spcBef>
              <a:buAutoNum type="arabicPeriod"/>
            </a:pPr>
            <a:endParaRPr lang="nn-NO" sz="3200" dirty="0" smtClean="0"/>
          </a:p>
          <a:p>
            <a:pPr marL="514350" lvl="0" indent="-514350">
              <a:spcBef>
                <a:spcPct val="20000"/>
              </a:spcBef>
            </a:pPr>
            <a:endParaRPr lang="nn-NO" sz="3200" dirty="0" smtClean="0"/>
          </a:p>
        </p:txBody>
      </p:sp>
      <p:pic>
        <p:nvPicPr>
          <p:cNvPr id="6" name="Picture 5" descr="administrato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1" y="3786190"/>
            <a:ext cx="1643075" cy="16430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1275-2112-4B84-AD7D-062DA3101401}" type="datetime1">
              <a:rPr lang="en-US" smtClean="0"/>
              <a:pPr/>
              <a:t>3/31/2015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DD5-C6DA-48C4-9054-CC0E5A0148F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6476345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dirty="0" smtClean="0">
                <a:hlinkClick r:id="rId4"/>
              </a:rPr>
              <a:t>tiosetyo@yahoo.com</a:t>
            </a:r>
            <a:r>
              <a:rPr lang="id-ID" dirty="0" smtClean="0"/>
              <a:t> , </a:t>
            </a:r>
            <a:r>
              <a:rPr lang="id-ID" dirty="0" smtClean="0">
                <a:hlinkClick r:id="rId5"/>
              </a:rPr>
              <a:t>setyoinator@gmail.com</a:t>
            </a:r>
            <a:r>
              <a:rPr lang="id-ID" dirty="0" smtClean="0"/>
              <a:t> </a:t>
            </a:r>
            <a:r>
              <a:rPr lang="en-US" dirty="0" smtClean="0"/>
              <a:t>                        </a:t>
            </a:r>
            <a:r>
              <a:rPr lang="en-US" b="1" i="1" dirty="0" smtClean="0">
                <a:solidFill>
                  <a:srgbClr val="0000CC"/>
                </a:solidFill>
                <a:hlinkClick r:id="rId6"/>
              </a:rPr>
              <a:t>www.cerdas-pintar.blogspot</a:t>
            </a:r>
            <a:r>
              <a:rPr lang="en-US" b="1" i="1" u="sng" dirty="0" smtClean="0">
                <a:solidFill>
                  <a:srgbClr val="0000CC"/>
                </a:solidFill>
              </a:rPr>
              <a:t>.com</a:t>
            </a:r>
            <a:endParaRPr lang="en-US" b="1" i="1" u="sng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298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en-US" sz="3200" b="1" dirty="0" err="1" smtClean="0"/>
              <a:t>Lanjut</a:t>
            </a:r>
            <a:r>
              <a:rPr lang="en-US" sz="3200" b="1" dirty="0" smtClean="0"/>
              <a:t>..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marL="342900" lvl="0" indent="-342900" algn="ctr">
              <a:spcBef>
                <a:spcPct val="20000"/>
              </a:spcBef>
            </a:pP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14282" y="1285860"/>
            <a:ext cx="8715436" cy="5143536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720725" lvl="0" indent="-720725">
              <a:spcBef>
                <a:spcPct val="20000"/>
              </a:spcBef>
            </a:pPr>
            <a:r>
              <a:rPr lang="en-US" sz="2800" b="1" dirty="0" smtClean="0">
                <a:solidFill>
                  <a:srgbClr val="0000CC"/>
                </a:solidFill>
              </a:rPr>
              <a:t>2. </a:t>
            </a:r>
            <a:r>
              <a:rPr lang="en-US" sz="2800" b="1" dirty="0" err="1" smtClean="0">
                <a:solidFill>
                  <a:srgbClr val="0000CC"/>
                </a:solidFill>
              </a:rPr>
              <a:t>Pengembang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</a:rPr>
              <a:t>Aplikasi</a:t>
            </a:r>
            <a:r>
              <a:rPr lang="en-US" sz="2800" b="1" dirty="0" smtClean="0">
                <a:solidFill>
                  <a:srgbClr val="0000CC"/>
                </a:solidFill>
              </a:rPr>
              <a:t> (</a:t>
            </a:r>
            <a:r>
              <a:rPr lang="en-US" sz="2800" b="1" i="1" dirty="0" smtClean="0">
                <a:solidFill>
                  <a:srgbClr val="0000CC"/>
                </a:solidFill>
              </a:rPr>
              <a:t>Programmer</a:t>
            </a:r>
            <a:r>
              <a:rPr lang="en-US" sz="2800" b="1" dirty="0" smtClean="0">
                <a:solidFill>
                  <a:srgbClr val="0000CC"/>
                </a:solidFill>
              </a:rPr>
              <a:t>)</a:t>
            </a:r>
          </a:p>
          <a:p>
            <a:pPr marL="720725" lvl="0" indent="-434975">
              <a:spcBef>
                <a:spcPct val="20000"/>
              </a:spcBef>
            </a:pP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pemakai</a:t>
            </a:r>
            <a:r>
              <a:rPr lang="en-US" sz="2800" dirty="0" smtClean="0"/>
              <a:t> yang </a:t>
            </a:r>
            <a:r>
              <a:rPr lang="en-US" sz="2800" dirty="0" err="1" smtClean="0"/>
              <a:t>tugas</a:t>
            </a:r>
            <a:r>
              <a:rPr lang="en-US" sz="2800" dirty="0" smtClean="0"/>
              <a:t> </a:t>
            </a:r>
            <a:r>
              <a:rPr lang="en-US" sz="2800" dirty="0" err="1" smtClean="0"/>
              <a:t>utamanya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:</a:t>
            </a:r>
          </a:p>
          <a:p>
            <a:pPr marL="720725" lvl="0" indent="-720725">
              <a:spcBef>
                <a:spcPct val="20000"/>
              </a:spcBef>
            </a:pPr>
            <a:endParaRPr lang="en-US" sz="1200" dirty="0" smtClean="0"/>
          </a:p>
          <a:p>
            <a:pPr marL="1885950" lvl="0" indent="-271463">
              <a:spcBef>
                <a:spcPct val="20000"/>
              </a:spcBef>
              <a:buAutoNum type="alphaLcPeriod"/>
            </a:pPr>
            <a:r>
              <a:rPr lang="en-US" sz="2800" dirty="0" err="1" smtClean="0">
                <a:solidFill>
                  <a:srgbClr val="FF0000"/>
                </a:solidFill>
              </a:rPr>
              <a:t>Membuat</a:t>
            </a:r>
            <a:r>
              <a:rPr lang="en-US" sz="2800" dirty="0" smtClean="0">
                <a:solidFill>
                  <a:srgbClr val="FF0000"/>
                </a:solidFill>
              </a:rPr>
              <a:t> program </a:t>
            </a:r>
            <a:r>
              <a:rPr lang="en-US" sz="2800" dirty="0" err="1" smtClean="0">
                <a:solidFill>
                  <a:srgbClr val="FF0000"/>
                </a:solidFill>
              </a:rPr>
              <a:t>aplikasi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yang </a:t>
            </a:r>
            <a:r>
              <a:rPr lang="en-US" sz="2800" dirty="0" err="1" smtClean="0"/>
              <a:t>ditujukan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i="1" dirty="0" smtClean="0"/>
              <a:t>end user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mengakses</a:t>
            </a:r>
            <a:r>
              <a:rPr lang="en-US" sz="2800" dirty="0" smtClean="0"/>
              <a:t> Database</a:t>
            </a:r>
          </a:p>
          <a:p>
            <a:pPr marL="1885950" lvl="0" indent="-271463">
              <a:spcBef>
                <a:spcPct val="20000"/>
              </a:spcBef>
              <a:buAutoNum type="alphaLcPeriod"/>
            </a:pPr>
            <a:r>
              <a:rPr lang="en-US" sz="2800" dirty="0" err="1" smtClean="0">
                <a:solidFill>
                  <a:srgbClr val="FF0000"/>
                </a:solidFill>
              </a:rPr>
              <a:t>Memasukkan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perintah-perintah</a:t>
            </a:r>
            <a:r>
              <a:rPr lang="en-US" sz="2800" dirty="0" smtClean="0">
                <a:solidFill>
                  <a:srgbClr val="FF0000"/>
                </a:solidFill>
              </a:rPr>
              <a:t> data </a:t>
            </a:r>
            <a:r>
              <a:rPr lang="en-US" sz="2800" i="1" dirty="0" smtClean="0">
                <a:solidFill>
                  <a:srgbClr val="FF0000"/>
                </a:solidFill>
              </a:rPr>
              <a:t>manipulation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i="1" smtClean="0">
                <a:solidFill>
                  <a:srgbClr val="FF0000"/>
                </a:solidFill>
              </a:rPr>
              <a:t>Language</a:t>
            </a:r>
            <a:r>
              <a:rPr lang="en-US" sz="2800" smtClean="0">
                <a:solidFill>
                  <a:srgbClr val="FF0000"/>
                </a:solidFill>
              </a:rPr>
              <a:t> </a:t>
            </a:r>
            <a:r>
              <a:rPr lang="en-US" sz="280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menampilkan</a:t>
            </a:r>
            <a:r>
              <a:rPr lang="en-US" sz="2800" dirty="0" smtClean="0"/>
              <a:t> database</a:t>
            </a:r>
          </a:p>
          <a:p>
            <a:pPr marL="720725" lvl="0" indent="-720725">
              <a:spcBef>
                <a:spcPct val="20000"/>
              </a:spcBef>
            </a:pPr>
            <a:endParaRPr lang="en-US" sz="1100" dirty="0" smtClean="0">
              <a:solidFill>
                <a:srgbClr val="0000CC"/>
              </a:solidFill>
            </a:endParaRPr>
          </a:p>
          <a:p>
            <a:pPr marL="720725" lvl="0" indent="-720725">
              <a:spcBef>
                <a:spcPct val="20000"/>
              </a:spcBef>
            </a:pPr>
            <a:endParaRPr lang="en-US" sz="1100" dirty="0" smtClean="0">
              <a:solidFill>
                <a:srgbClr val="0000CC"/>
              </a:solidFill>
            </a:endParaRPr>
          </a:p>
          <a:p>
            <a:pPr marL="720725" lvl="0" indent="-720725">
              <a:spcBef>
                <a:spcPct val="20000"/>
              </a:spcBef>
            </a:pPr>
            <a:r>
              <a:rPr lang="en-US" sz="2800" b="1" dirty="0" smtClean="0">
                <a:solidFill>
                  <a:srgbClr val="0000CC"/>
                </a:solidFill>
              </a:rPr>
              <a:t>3. </a:t>
            </a:r>
            <a:r>
              <a:rPr lang="en-US" sz="2800" b="1" dirty="0" err="1" smtClean="0">
                <a:solidFill>
                  <a:srgbClr val="0000CC"/>
                </a:solidFill>
              </a:rPr>
              <a:t>Pemakai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r>
              <a:rPr lang="en-US" sz="2800" b="1" dirty="0" err="1" smtClean="0">
                <a:solidFill>
                  <a:srgbClr val="0000CC"/>
                </a:solidFill>
              </a:rPr>
              <a:t>Mahir</a:t>
            </a:r>
            <a:r>
              <a:rPr lang="en-US" sz="2800" b="1" dirty="0" smtClean="0">
                <a:solidFill>
                  <a:srgbClr val="0000CC"/>
                </a:solidFill>
              </a:rPr>
              <a:t> (</a:t>
            </a:r>
            <a:r>
              <a:rPr lang="en-US" sz="2800" b="1" i="1" dirty="0" smtClean="0">
                <a:solidFill>
                  <a:srgbClr val="0000CC"/>
                </a:solidFill>
              </a:rPr>
              <a:t>Casual</a:t>
            </a:r>
            <a:r>
              <a:rPr lang="en-US" sz="2800" b="1" dirty="0" smtClean="0">
                <a:solidFill>
                  <a:srgbClr val="0000CC"/>
                </a:solidFill>
              </a:rPr>
              <a:t> </a:t>
            </a:r>
            <a:r>
              <a:rPr lang="en-US" sz="2800" b="1" i="1" dirty="0" smtClean="0">
                <a:solidFill>
                  <a:srgbClr val="0000CC"/>
                </a:solidFill>
              </a:rPr>
              <a:t>User</a:t>
            </a:r>
            <a:r>
              <a:rPr lang="en-US" sz="2800" b="1" dirty="0" smtClean="0">
                <a:solidFill>
                  <a:srgbClr val="0000CC"/>
                </a:solidFill>
              </a:rPr>
              <a:t>)</a:t>
            </a:r>
          </a:p>
          <a:p>
            <a:pPr marL="1428750" lvl="0">
              <a:spcBef>
                <a:spcPct val="20000"/>
              </a:spcBef>
            </a:pP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pemakai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berinteraksi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Database</a:t>
            </a:r>
            <a:r>
              <a:rPr lang="id-ID" sz="2800" dirty="0" smtClean="0"/>
              <a:t>. L</a:t>
            </a:r>
            <a:r>
              <a:rPr lang="en-US" sz="2800" dirty="0" err="1" smtClean="0"/>
              <a:t>angsung</a:t>
            </a:r>
            <a:r>
              <a:rPr lang="en-US" sz="2800" dirty="0" smtClean="0"/>
              <a:t> 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aplikasi</a:t>
            </a:r>
            <a:r>
              <a:rPr lang="en-US" sz="2800" dirty="0" smtClean="0"/>
              <a:t> </a:t>
            </a:r>
            <a:r>
              <a:rPr lang="en-US" sz="2800" dirty="0" err="1" smtClean="0"/>
              <a:t>antar</a:t>
            </a:r>
            <a:r>
              <a:rPr lang="id-ID" sz="2800" dirty="0" smtClean="0"/>
              <a:t> </a:t>
            </a:r>
            <a:r>
              <a:rPr lang="en-US" sz="2800" dirty="0" err="1" smtClean="0"/>
              <a:t>muka</a:t>
            </a:r>
            <a:r>
              <a:rPr lang="en-US" sz="2800" dirty="0" smtClean="0"/>
              <a:t>(interface)</a:t>
            </a:r>
          </a:p>
          <a:p>
            <a:pPr marL="1428750" lvl="0">
              <a:spcBef>
                <a:spcPct val="20000"/>
              </a:spcBef>
            </a:pPr>
            <a:r>
              <a:rPr lang="id-ID" sz="2800" dirty="0" smtClean="0"/>
              <a:t>Tugasnya </a:t>
            </a:r>
            <a:r>
              <a:rPr lang="en-US" sz="2800" dirty="0" err="1" smtClean="0"/>
              <a:t>menuliskan</a:t>
            </a:r>
            <a:r>
              <a:rPr lang="en-US" sz="2800" dirty="0" smtClean="0"/>
              <a:t> </a:t>
            </a:r>
            <a:r>
              <a:rPr lang="en-US" sz="2800" dirty="0" err="1" smtClean="0"/>
              <a:t>perintah</a:t>
            </a:r>
            <a:r>
              <a:rPr lang="en-US" sz="2800" dirty="0" smtClean="0"/>
              <a:t> </a:t>
            </a:r>
            <a:r>
              <a:rPr lang="en-US" sz="2800" i="1" dirty="0" smtClean="0"/>
              <a:t>query</a:t>
            </a:r>
            <a:r>
              <a:rPr lang="en-US" sz="2800" dirty="0" smtClean="0"/>
              <a:t> (</a:t>
            </a:r>
            <a:r>
              <a:rPr lang="en-US" sz="2800" i="1" dirty="0" err="1" smtClean="0"/>
              <a:t>commond</a:t>
            </a:r>
            <a:r>
              <a:rPr lang="en-US" sz="2800" dirty="0" smtClean="0"/>
              <a:t> </a:t>
            </a:r>
            <a:r>
              <a:rPr lang="en-US" sz="2800" i="1" dirty="0" smtClean="0"/>
              <a:t>line</a:t>
            </a:r>
            <a:r>
              <a:rPr lang="en-US" sz="2800" dirty="0" smtClean="0"/>
              <a:t>)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manajemen</a:t>
            </a:r>
            <a:r>
              <a:rPr lang="en-US" sz="2800" dirty="0" smtClean="0"/>
              <a:t> Database </a:t>
            </a:r>
            <a:r>
              <a:rPr lang="en-US" sz="2800" dirty="0" err="1" smtClean="0"/>
              <a:t>hingga</a:t>
            </a:r>
            <a:r>
              <a:rPr lang="en-US" sz="2800" dirty="0" smtClean="0"/>
              <a:t> </a:t>
            </a:r>
            <a:r>
              <a:rPr lang="en-US" sz="2800" dirty="0" err="1" smtClean="0"/>
              <a:t>reparasi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Database yang </a:t>
            </a:r>
            <a:r>
              <a:rPr lang="en-US" sz="2800" dirty="0" err="1" smtClean="0"/>
              <a:t>mengalami</a:t>
            </a:r>
            <a:r>
              <a:rPr lang="en-US" sz="2800" dirty="0" smtClean="0"/>
              <a:t> </a:t>
            </a:r>
            <a:r>
              <a:rPr lang="en-US" sz="2800" dirty="0" err="1" smtClean="0"/>
              <a:t>kerusakan</a:t>
            </a:r>
            <a:r>
              <a:rPr lang="id-ID" sz="2800" dirty="0" smtClean="0"/>
              <a:t>.</a:t>
            </a:r>
            <a:endParaRPr lang="en-US" sz="2800" dirty="0" smtClean="0"/>
          </a:p>
          <a:p>
            <a:pPr marL="720725" lvl="0" indent="-720725">
              <a:spcBef>
                <a:spcPct val="20000"/>
              </a:spcBef>
            </a:pPr>
            <a:endParaRPr lang="en-US" sz="2800" dirty="0" smtClean="0"/>
          </a:p>
          <a:p>
            <a:pPr marL="514350" lvl="0" indent="-514350">
              <a:spcBef>
                <a:spcPct val="20000"/>
              </a:spcBef>
            </a:pPr>
            <a:endParaRPr lang="en-US" sz="2800" dirty="0" smtClean="0"/>
          </a:p>
          <a:p>
            <a:pPr marL="514350" lvl="0" indent="-514350">
              <a:spcBef>
                <a:spcPct val="20000"/>
              </a:spcBef>
            </a:pPr>
            <a:endParaRPr lang="en-US" sz="2800" dirty="0" smtClean="0"/>
          </a:p>
          <a:p>
            <a:pPr marL="514350" lvl="0" indent="-514350">
              <a:spcBef>
                <a:spcPct val="20000"/>
              </a:spcBef>
              <a:buAutoNum type="arabicPeriod"/>
            </a:pPr>
            <a:endParaRPr lang="nn-NO" sz="3200" dirty="0" smtClean="0"/>
          </a:p>
          <a:p>
            <a:pPr marL="514350" lvl="0" indent="-514350">
              <a:spcBef>
                <a:spcPct val="20000"/>
              </a:spcBef>
            </a:pPr>
            <a:endParaRPr lang="nn-NO" sz="3200" dirty="0" smtClean="0"/>
          </a:p>
        </p:txBody>
      </p:sp>
      <p:pic>
        <p:nvPicPr>
          <p:cNvPr id="6" name="Picture 5" descr="user mahi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4357694"/>
            <a:ext cx="1336845" cy="1633534"/>
          </a:xfrm>
          <a:prstGeom prst="rect">
            <a:avLst/>
          </a:prstGeom>
        </p:spPr>
      </p:pic>
      <p:pic>
        <p:nvPicPr>
          <p:cNvPr id="7" name="Picture 6" descr="programmer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9" y="2071678"/>
            <a:ext cx="1571636" cy="1714511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F784-08CC-45DB-98E1-EA86AC6D4468}" type="datetime1">
              <a:rPr lang="en-US" smtClean="0"/>
              <a:pPr/>
              <a:t>3/31/2015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B7DD5-C6DA-48C4-9054-CC0E5A0148F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6476345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d-ID" dirty="0" smtClean="0">
                <a:hlinkClick r:id="rId5"/>
              </a:rPr>
              <a:t>tiosetyo@yahoo.com</a:t>
            </a:r>
            <a:r>
              <a:rPr lang="id-ID" dirty="0" smtClean="0"/>
              <a:t> , </a:t>
            </a:r>
            <a:r>
              <a:rPr lang="id-ID" dirty="0" smtClean="0">
                <a:hlinkClick r:id="rId6"/>
              </a:rPr>
              <a:t>setyoinator@gmail.com</a:t>
            </a:r>
            <a:r>
              <a:rPr lang="id-ID" dirty="0" smtClean="0"/>
              <a:t> </a:t>
            </a:r>
            <a:r>
              <a:rPr lang="en-US" dirty="0" smtClean="0"/>
              <a:t>                        </a:t>
            </a:r>
            <a:r>
              <a:rPr lang="en-US" b="1" i="1" dirty="0" smtClean="0">
                <a:solidFill>
                  <a:srgbClr val="0000CC"/>
                </a:solidFill>
                <a:hlinkClick r:id="rId7"/>
              </a:rPr>
              <a:t>www.cerdas-pintar.blogspot</a:t>
            </a:r>
            <a:r>
              <a:rPr lang="en-US" b="1" i="1" u="sng" dirty="0" smtClean="0">
                <a:solidFill>
                  <a:srgbClr val="0000CC"/>
                </a:solidFill>
              </a:rPr>
              <a:t>.com</a:t>
            </a:r>
            <a:endParaRPr lang="en-US" b="1" i="1" u="sng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6562</TotalTime>
  <Words>1708</Words>
  <Application>Microsoft Office PowerPoint</Application>
  <PresentationFormat>On-screen Show (4:3)</PresentationFormat>
  <Paragraphs>379</Paragraphs>
  <Slides>33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Theme2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Company>Dinus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D2B</dc:creator>
  <cp:lastModifiedBy>tiobuki</cp:lastModifiedBy>
  <cp:revision>807</cp:revision>
  <dcterms:created xsi:type="dcterms:W3CDTF">2013-12-20T12:45:42Z</dcterms:created>
  <dcterms:modified xsi:type="dcterms:W3CDTF">2015-03-31T10:56:50Z</dcterms:modified>
</cp:coreProperties>
</file>