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3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1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5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1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8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0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9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A6DA2-9E05-4A22-8E50-FC1669F72974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4F610-ACA0-462B-A663-C4C37441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E-Procurement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Ika </a:t>
            </a:r>
            <a:r>
              <a:rPr lang="en-US" dirty="0" err="1" smtClean="0"/>
              <a:t>Novita</a:t>
            </a:r>
            <a:r>
              <a:rPr lang="en-US" dirty="0" smtClean="0"/>
              <a:t> Dewi, MCS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Electronic Procurement (e-procurement)</a:t>
            </a:r>
            <a:r>
              <a:rPr lang="en-US" dirty="0" smtClean="0"/>
              <a:t> : The electronic integration and management of </a:t>
            </a:r>
            <a:r>
              <a:rPr lang="en-US" dirty="0" smtClean="0">
                <a:solidFill>
                  <a:srgbClr val="FF0000"/>
                </a:solidFill>
              </a:rPr>
              <a:t>all procurement activities</a:t>
            </a:r>
            <a:r>
              <a:rPr lang="en-US" dirty="0" smtClean="0"/>
              <a:t> including </a:t>
            </a:r>
            <a:r>
              <a:rPr lang="en-US" i="1" dirty="0" smtClean="0"/>
              <a:t>purchase request, authorization, ordering, delivery and payment between a purchaser and a supplier</a:t>
            </a:r>
          </a:p>
          <a:p>
            <a:r>
              <a:rPr lang="en-US" dirty="0" smtClean="0"/>
              <a:t>E-procurement should be directed at improving performance for each of the ‘five rights of purchasing’, which are sourcing items:</a:t>
            </a:r>
          </a:p>
          <a:p>
            <a:pPr lvl="1"/>
            <a:r>
              <a:rPr lang="en-US" dirty="0" smtClean="0"/>
              <a:t>at the right price</a:t>
            </a:r>
          </a:p>
          <a:p>
            <a:pPr lvl="1"/>
            <a:r>
              <a:rPr lang="en-US" dirty="0" smtClean="0"/>
              <a:t>delivered at the right time</a:t>
            </a:r>
          </a:p>
          <a:p>
            <a:pPr lvl="1"/>
            <a:r>
              <a:rPr lang="en-US" dirty="0" smtClean="0"/>
              <a:t>of the right quality</a:t>
            </a:r>
          </a:p>
          <a:p>
            <a:pPr lvl="1"/>
            <a:r>
              <a:rPr lang="en-US" dirty="0" smtClean="0"/>
              <a:t>of the right quantity</a:t>
            </a:r>
          </a:p>
          <a:p>
            <a:pPr lvl="1"/>
            <a:r>
              <a:rPr lang="en-US" dirty="0" smtClean="0"/>
              <a:t>from the right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Procurement system (EPS) : </a:t>
            </a:r>
            <a:r>
              <a:rPr lang="en-US" b="1" dirty="0" smtClean="0"/>
              <a:t>An electronic system used to automate all or part of the procurement function</a:t>
            </a:r>
            <a:r>
              <a:rPr lang="en-US" dirty="0" smtClean="0"/>
              <a:t> by enabling the scanning, storage and retrieval of invoices and other documents; management of approvals; routing of authorization requests; interfaces to other finance systems; and matching of documents to validate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1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Key procurement activities within an organization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35" y="1921002"/>
            <a:ext cx="6975729" cy="42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Production-related procurement</a:t>
            </a:r>
          </a:p>
          <a:p>
            <a:pPr lvl="1"/>
            <a:r>
              <a:rPr lang="en-US" dirty="0" smtClean="0"/>
              <a:t>Procurement relate to manufacturing of products</a:t>
            </a:r>
            <a:endParaRPr lang="en-US" dirty="0" smtClean="0"/>
          </a:p>
          <a:p>
            <a:r>
              <a:rPr lang="en-US" dirty="0" smtClean="0"/>
              <a:t>Operating or nonproduction-related procurement </a:t>
            </a:r>
          </a:p>
          <a:p>
            <a:pPr lvl="1"/>
            <a:r>
              <a:rPr lang="en-US" dirty="0" smtClean="0"/>
              <a:t>Supports the operations of the whole business and includes office supplies, furniture, information systems, MRO (maintenance, repair, operation) goods and a range of services from catering, buying travel, and professional services such as consulting and training </a:t>
            </a:r>
          </a:p>
        </p:txBody>
      </p:sp>
    </p:spTree>
    <p:extLst>
      <p:ext uri="{BB962C8B-B14F-4D97-AF65-F5344CB8AC3E}">
        <p14:creationId xmlns:p14="http://schemas.microsoft.com/office/powerpoint/2010/main" val="257392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in online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manufacturers</a:t>
            </a:r>
          </a:p>
          <a:p>
            <a:r>
              <a:rPr lang="en-US" dirty="0" smtClean="0"/>
              <a:t>Direct sales manufacturers</a:t>
            </a:r>
          </a:p>
          <a:p>
            <a:r>
              <a:rPr lang="en-US" dirty="0" smtClean="0"/>
              <a:t>Value-added procurement partners</a:t>
            </a:r>
          </a:p>
          <a:p>
            <a:r>
              <a:rPr lang="en-US" dirty="0" smtClean="0"/>
              <a:t>Online hubs</a:t>
            </a:r>
          </a:p>
          <a:p>
            <a:r>
              <a:rPr lang="en-US" dirty="0" smtClean="0"/>
              <a:t>Knowledge experts</a:t>
            </a:r>
          </a:p>
          <a:p>
            <a:r>
              <a:rPr lang="en-US" dirty="0" smtClean="0"/>
              <a:t>Online information services</a:t>
            </a:r>
          </a:p>
          <a:p>
            <a:r>
              <a:rPr lang="en-US" dirty="0" smtClean="0"/>
              <a:t>Online retailers</a:t>
            </a:r>
          </a:p>
          <a:p>
            <a:r>
              <a:rPr lang="en-US" dirty="0" smtClean="0"/>
              <a:t>Portal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1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e-procurement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Reduced purchasing cycle time and cost</a:t>
            </a:r>
          </a:p>
          <a:p>
            <a:r>
              <a:rPr lang="en-US" dirty="0" smtClean="0"/>
              <a:t>Enhanced budgetary control (achieved through rules to limit spending and improved reporting facilities)</a:t>
            </a:r>
          </a:p>
          <a:p>
            <a:r>
              <a:rPr lang="en-US" dirty="0" smtClean="0"/>
              <a:t>Elimination of administrative errors (correcting errors is traditionally a major part of a buyer’s workload)</a:t>
            </a:r>
          </a:p>
          <a:p>
            <a:r>
              <a:rPr lang="en-US" dirty="0" smtClean="0"/>
              <a:t>Increasing buyers’ productivity (enabling them to concentrate on strategic purchasing issues)</a:t>
            </a:r>
          </a:p>
          <a:p>
            <a:r>
              <a:rPr lang="en-US" dirty="0" smtClean="0"/>
              <a:t>Lowering prices through product standardization and consolidation of buys</a:t>
            </a:r>
          </a:p>
          <a:p>
            <a:r>
              <a:rPr lang="en-US" dirty="0" smtClean="0"/>
              <a:t>Improving information management (better access to prices from alternative suppliers and summaries of spending)</a:t>
            </a:r>
          </a:p>
          <a:p>
            <a:r>
              <a:rPr lang="en-US" dirty="0" smtClean="0"/>
              <a:t>Improving the payment process (this does not often occur currently since payment is not always integrated into e-procurement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3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e-procurement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issues, e.g. in exchanges using collaborative purchasing</a:t>
            </a:r>
          </a:p>
          <a:p>
            <a:r>
              <a:rPr lang="en-US" dirty="0" smtClean="0"/>
              <a:t>Possible negative perception from suppliers, e.g. their margins reduced further from e-auctions</a:t>
            </a:r>
          </a:p>
          <a:p>
            <a:r>
              <a:rPr lang="en-US" dirty="0" smtClean="0"/>
              <a:t>Negotiated procurement benefits may be shared with other exchange users who may be competitors</a:t>
            </a:r>
          </a:p>
          <a:p>
            <a:r>
              <a:rPr lang="en-US" dirty="0" smtClean="0"/>
              <a:t>Creation of catalogues can be a long process and costly to suppliers</a:t>
            </a:r>
          </a:p>
          <a:p>
            <a:r>
              <a:rPr lang="en-US" dirty="0" smtClean="0"/>
              <a:t>Culture profile within organizations, e.g. resistance to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3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0528" y="982132"/>
            <a:ext cx="4386070" cy="1303867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Integrating company systems with supplier systems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8" y="597598"/>
            <a:ext cx="5608320" cy="56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6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402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E-Procurement</vt:lpstr>
      <vt:lpstr>E-Procurement</vt:lpstr>
      <vt:lpstr>E-Procurement System</vt:lpstr>
      <vt:lpstr>Key procurement activities within an organization</vt:lpstr>
      <vt:lpstr>Types of procurement</vt:lpstr>
      <vt:lpstr>Participants in online procurement</vt:lpstr>
      <vt:lpstr>benefits of e-procurement</vt:lpstr>
      <vt:lpstr>Barriers to e-procurement</vt:lpstr>
      <vt:lpstr>Integrating company systems with supplier systems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E-Procurement</dc:title>
  <dc:creator>Ika Dewi -</dc:creator>
  <cp:lastModifiedBy>Ika Dewi -</cp:lastModifiedBy>
  <cp:revision>24</cp:revision>
  <dcterms:created xsi:type="dcterms:W3CDTF">2014-05-18T06:09:09Z</dcterms:created>
  <dcterms:modified xsi:type="dcterms:W3CDTF">2014-05-18T07:05:16Z</dcterms:modified>
</cp:coreProperties>
</file>