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9A122A-1786-45FF-B88E-04D57E5EC462}"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FAF81-2AE8-4506-9741-2FC127C222D0}" type="slidenum">
              <a:rPr lang="en-US" smtClean="0"/>
              <a:t>‹#›</a:t>
            </a:fld>
            <a:endParaRPr lang="en-US"/>
          </a:p>
        </p:txBody>
      </p:sp>
    </p:spTree>
    <p:extLst>
      <p:ext uri="{BB962C8B-B14F-4D97-AF65-F5344CB8AC3E}">
        <p14:creationId xmlns:p14="http://schemas.microsoft.com/office/powerpoint/2010/main" val="1913625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9A122A-1786-45FF-B88E-04D57E5EC462}"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FAF81-2AE8-4506-9741-2FC127C222D0}" type="slidenum">
              <a:rPr lang="en-US" smtClean="0"/>
              <a:t>‹#›</a:t>
            </a:fld>
            <a:endParaRPr lang="en-US"/>
          </a:p>
        </p:txBody>
      </p:sp>
    </p:spTree>
    <p:extLst>
      <p:ext uri="{BB962C8B-B14F-4D97-AF65-F5344CB8AC3E}">
        <p14:creationId xmlns:p14="http://schemas.microsoft.com/office/powerpoint/2010/main" val="4020838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9A122A-1786-45FF-B88E-04D57E5EC462}"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FAF81-2AE8-4506-9741-2FC127C222D0}" type="slidenum">
              <a:rPr lang="en-US" smtClean="0"/>
              <a:t>‹#›</a:t>
            </a:fld>
            <a:endParaRPr lang="en-US"/>
          </a:p>
        </p:txBody>
      </p:sp>
    </p:spTree>
    <p:extLst>
      <p:ext uri="{BB962C8B-B14F-4D97-AF65-F5344CB8AC3E}">
        <p14:creationId xmlns:p14="http://schemas.microsoft.com/office/powerpoint/2010/main" val="3797098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xmlns=""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pPr/>
              <a:t>9/17/2020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solidFill>
                <a:prstClr val="black">
                  <a:lumMod val="85000"/>
                  <a:lumOff val="15000"/>
                </a:prstClr>
              </a:solidFill>
            </a:endParaRPr>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419541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solidFill>
                  <a:prstClr val="black">
                    <a:lumMod val="75000"/>
                    <a:lumOff val="25000"/>
                  </a:prstClr>
                </a:solidFill>
              </a:rPr>
              <a:pPr/>
              <a:t>9/17/2020</a:t>
            </a:fld>
            <a:endParaRPr lang="en-US" dirty="0">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016255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xmlns=""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xmlns=""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smtClean="0"/>
              <a:pPr/>
              <a:t>9/17/2020</a:t>
            </a:fld>
            <a:endParaRPr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129706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solidFill>
                  <a:prstClr val="black">
                    <a:lumMod val="75000"/>
                    <a:lumOff val="25000"/>
                  </a:prstClr>
                </a:solidFill>
              </a:rPr>
              <a:pPr/>
              <a:t>9/17/2020</a:t>
            </a:fld>
            <a:endParaRPr lang="en-US" dirty="0">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688735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solidFill>
                  <a:prstClr val="black">
                    <a:lumMod val="75000"/>
                    <a:lumOff val="25000"/>
                  </a:prstClr>
                </a:solidFill>
              </a:rPr>
              <a:pPr/>
              <a:t>9/17/2020</a:t>
            </a:fld>
            <a:endParaRPr lang="en-US" dirty="0">
              <a:solidFill>
                <a:prstClr val="black">
                  <a:lumMod val="75000"/>
                  <a:lumOff val="2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3541459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solidFill>
                  <a:prstClr val="black">
                    <a:lumMod val="75000"/>
                    <a:lumOff val="25000"/>
                  </a:prstClr>
                </a:solidFill>
              </a:rPr>
              <a:pPr/>
              <a:t>9/17/2020</a:t>
            </a:fld>
            <a:endParaRPr lang="en-US" dirty="0">
              <a:solidFill>
                <a:prstClr val="black">
                  <a:lumMod val="75000"/>
                  <a:lumOff val="2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765976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solidFill>
                  <a:prstClr val="black">
                    <a:lumMod val="75000"/>
                    <a:lumOff val="25000"/>
                  </a:prstClr>
                </a:solidFill>
              </a:rPr>
              <a:pPr/>
              <a:t>9/17/2020</a:t>
            </a:fld>
            <a:endParaRPr lang="en-US" dirty="0">
              <a:solidFill>
                <a:prstClr val="black">
                  <a:lumMod val="75000"/>
                  <a:lumOff val="2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305361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solidFill>
                  <a:prstClr val="black">
                    <a:lumMod val="85000"/>
                    <a:lumOff val="15000"/>
                  </a:prstClr>
                </a:solidFill>
              </a:rPr>
              <a:pPr/>
              <a:t>9/17/2020</a:t>
            </a:fld>
            <a:endParaRPr lang="en-US" dirty="0">
              <a:solidFill>
                <a:prstClr val="black">
                  <a:lumMod val="85000"/>
                  <a:lumOff val="15000"/>
                </a:prstClr>
              </a:solidFill>
            </a:endParaRPr>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solidFill>
                <a:prstClr val="black">
                  <a:lumMod val="85000"/>
                  <a:lumOff val="15000"/>
                </a:prstClr>
              </a:solidFill>
            </a:endParaRPr>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75987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9A122A-1786-45FF-B88E-04D57E5EC462}"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FAF81-2AE8-4506-9741-2FC127C222D0}" type="slidenum">
              <a:rPr lang="en-US" smtClean="0"/>
              <a:t>‹#›</a:t>
            </a:fld>
            <a:endParaRPr lang="en-US"/>
          </a:p>
        </p:txBody>
      </p:sp>
    </p:spTree>
    <p:extLst>
      <p:ext uri="{BB962C8B-B14F-4D97-AF65-F5344CB8AC3E}">
        <p14:creationId xmlns:p14="http://schemas.microsoft.com/office/powerpoint/2010/main" val="80254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9/17/2020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
        <p:nvSpPr>
          <p:cNvPr id="12" name="Rectangle 11">
            <a:extLst>
              <a:ext uri="{FF2B5EF4-FFF2-40B4-BE49-F238E27FC236}">
                <a16:creationId xmlns:a16="http://schemas.microsoft.com/office/drawing/2014/main" xmlns=""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65348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solidFill>
                  <a:prstClr val="black">
                    <a:lumMod val="75000"/>
                    <a:lumOff val="25000"/>
                  </a:prstClr>
                </a:solidFill>
              </a:rPr>
              <a:pPr/>
              <a:t>9/17/2020</a:t>
            </a:fld>
            <a:endParaRPr lang="en-US" dirty="0">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332809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solidFill>
                  <a:prstClr val="black">
                    <a:lumMod val="75000"/>
                    <a:lumOff val="25000"/>
                  </a:prstClr>
                </a:solidFill>
              </a:rPr>
              <a:pPr/>
              <a:t>9/17/2020</a:t>
            </a:fld>
            <a:endParaRPr lang="en-US" dirty="0">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715109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9A122A-1786-45FF-B88E-04D57E5EC462}"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FAF81-2AE8-4506-9741-2FC127C222D0}" type="slidenum">
              <a:rPr lang="en-US" smtClean="0"/>
              <a:t>‹#›</a:t>
            </a:fld>
            <a:endParaRPr lang="en-US"/>
          </a:p>
        </p:txBody>
      </p:sp>
    </p:spTree>
    <p:extLst>
      <p:ext uri="{BB962C8B-B14F-4D97-AF65-F5344CB8AC3E}">
        <p14:creationId xmlns:p14="http://schemas.microsoft.com/office/powerpoint/2010/main" val="4010487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9A122A-1786-45FF-B88E-04D57E5EC462}"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CFAF81-2AE8-4506-9741-2FC127C222D0}" type="slidenum">
              <a:rPr lang="en-US" smtClean="0"/>
              <a:t>‹#›</a:t>
            </a:fld>
            <a:endParaRPr lang="en-US"/>
          </a:p>
        </p:txBody>
      </p:sp>
    </p:spTree>
    <p:extLst>
      <p:ext uri="{BB962C8B-B14F-4D97-AF65-F5344CB8AC3E}">
        <p14:creationId xmlns:p14="http://schemas.microsoft.com/office/powerpoint/2010/main" val="262866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9A122A-1786-45FF-B88E-04D57E5EC462}" type="datetimeFigureOut">
              <a:rPr lang="en-US" smtClean="0"/>
              <a:t>9/17/2020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CFAF81-2AE8-4506-9741-2FC127C222D0}" type="slidenum">
              <a:rPr lang="en-US" smtClean="0"/>
              <a:t>‹#›</a:t>
            </a:fld>
            <a:endParaRPr lang="en-US"/>
          </a:p>
        </p:txBody>
      </p:sp>
    </p:spTree>
    <p:extLst>
      <p:ext uri="{BB962C8B-B14F-4D97-AF65-F5344CB8AC3E}">
        <p14:creationId xmlns:p14="http://schemas.microsoft.com/office/powerpoint/2010/main" val="3158264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9A122A-1786-45FF-B88E-04D57E5EC462}" type="datetimeFigureOut">
              <a:rPr lang="en-US" smtClean="0"/>
              <a:t>9/17/2020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CFAF81-2AE8-4506-9741-2FC127C222D0}" type="slidenum">
              <a:rPr lang="en-US" smtClean="0"/>
              <a:t>‹#›</a:t>
            </a:fld>
            <a:endParaRPr lang="en-US"/>
          </a:p>
        </p:txBody>
      </p:sp>
    </p:spTree>
    <p:extLst>
      <p:ext uri="{BB962C8B-B14F-4D97-AF65-F5344CB8AC3E}">
        <p14:creationId xmlns:p14="http://schemas.microsoft.com/office/powerpoint/2010/main" val="1653346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A122A-1786-45FF-B88E-04D57E5EC462}" type="datetimeFigureOut">
              <a:rPr lang="en-US" smtClean="0"/>
              <a:t>9/17/2020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CFAF81-2AE8-4506-9741-2FC127C222D0}" type="slidenum">
              <a:rPr lang="en-US" smtClean="0"/>
              <a:t>‹#›</a:t>
            </a:fld>
            <a:endParaRPr lang="en-US"/>
          </a:p>
        </p:txBody>
      </p:sp>
    </p:spTree>
    <p:extLst>
      <p:ext uri="{BB962C8B-B14F-4D97-AF65-F5344CB8AC3E}">
        <p14:creationId xmlns:p14="http://schemas.microsoft.com/office/powerpoint/2010/main" val="2103269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9A122A-1786-45FF-B88E-04D57E5EC462}"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CFAF81-2AE8-4506-9741-2FC127C222D0}" type="slidenum">
              <a:rPr lang="en-US" smtClean="0"/>
              <a:t>‹#›</a:t>
            </a:fld>
            <a:endParaRPr lang="en-US"/>
          </a:p>
        </p:txBody>
      </p:sp>
    </p:spTree>
    <p:extLst>
      <p:ext uri="{BB962C8B-B14F-4D97-AF65-F5344CB8AC3E}">
        <p14:creationId xmlns:p14="http://schemas.microsoft.com/office/powerpoint/2010/main" val="424775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9A122A-1786-45FF-B88E-04D57E5EC462}"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CFAF81-2AE8-4506-9741-2FC127C222D0}" type="slidenum">
              <a:rPr lang="en-US" smtClean="0"/>
              <a:t>‹#›</a:t>
            </a:fld>
            <a:endParaRPr lang="en-US"/>
          </a:p>
        </p:txBody>
      </p:sp>
    </p:spTree>
    <p:extLst>
      <p:ext uri="{BB962C8B-B14F-4D97-AF65-F5344CB8AC3E}">
        <p14:creationId xmlns:p14="http://schemas.microsoft.com/office/powerpoint/2010/main" val="3981265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9A122A-1786-45FF-B88E-04D57E5EC462}" type="datetimeFigureOut">
              <a:rPr lang="en-US" smtClean="0"/>
              <a:t>9/17/2020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CFAF81-2AE8-4506-9741-2FC127C222D0}" type="slidenum">
              <a:rPr lang="en-US" smtClean="0"/>
              <a:t>‹#›</a:t>
            </a:fld>
            <a:endParaRPr lang="en-US"/>
          </a:p>
        </p:txBody>
      </p:sp>
    </p:spTree>
    <p:extLst>
      <p:ext uri="{BB962C8B-B14F-4D97-AF65-F5344CB8AC3E}">
        <p14:creationId xmlns:p14="http://schemas.microsoft.com/office/powerpoint/2010/main" val="976223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solidFill>
                  <a:prstClr val="black">
                    <a:lumMod val="75000"/>
                    <a:lumOff val="25000"/>
                  </a:prstClr>
                </a:solidFill>
              </a:rPr>
              <a:pPr/>
              <a:t>9/17/2020</a:t>
            </a:fld>
            <a:endParaRPr lang="en-US" dirty="0">
              <a:solidFill>
                <a:prstClr val="black">
                  <a:lumMod val="75000"/>
                  <a:lumOff val="25000"/>
                </a:prstClr>
              </a:solidFill>
            </a:endParaRPr>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564247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605" y="732070"/>
            <a:ext cx="3926789" cy="3522028"/>
          </a:xfrm>
          <a:prstGeom prst="rect">
            <a:avLst/>
          </a:prstGeom>
        </p:spPr>
      </p:pic>
      <p:sp>
        <p:nvSpPr>
          <p:cNvPr id="5" name="TextBox 4"/>
          <p:cNvSpPr txBox="1"/>
          <p:nvPr/>
        </p:nvSpPr>
        <p:spPr>
          <a:xfrm>
            <a:off x="874165" y="4491317"/>
            <a:ext cx="10443670" cy="1323439"/>
          </a:xfrm>
          <a:prstGeom prst="rect">
            <a:avLst/>
          </a:prstGeom>
          <a:noFill/>
        </p:spPr>
        <p:txBody>
          <a:bodyPr wrap="square" rtlCol="0">
            <a:spAutoFit/>
          </a:bodyPr>
          <a:lstStyle/>
          <a:p>
            <a:pPr algn="ctr"/>
            <a:r>
              <a:rPr lang="en-US" sz="4000" b="1" dirty="0" smtClean="0">
                <a:latin typeface="Cambria" panose="02040503050406030204" pitchFamily="18" charset="0"/>
                <a:ea typeface="Cambria" panose="02040503050406030204" pitchFamily="18" charset="0"/>
              </a:rPr>
              <a:t>UNIT 6</a:t>
            </a:r>
          </a:p>
          <a:p>
            <a:pPr algn="ctr"/>
            <a:r>
              <a:rPr lang="en-US" sz="4000" b="1" dirty="0" smtClean="0">
                <a:latin typeface="Cambria" panose="02040503050406030204" pitchFamily="18" charset="0"/>
                <a:ea typeface="Cambria" panose="02040503050406030204" pitchFamily="18" charset="0"/>
              </a:rPr>
              <a:t>CULTURE AND SOCIAL ACTIVITY</a:t>
            </a:r>
            <a:endParaRPr lang="en-US" sz="4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36875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027" y="715915"/>
            <a:ext cx="3719849" cy="5259866"/>
          </a:xfrm>
          <a:prstGeom prst="rect">
            <a:avLst/>
          </a:prstGeom>
        </p:spPr>
      </p:pic>
      <p:sp>
        <p:nvSpPr>
          <p:cNvPr id="5" name="TextBox 4"/>
          <p:cNvSpPr txBox="1"/>
          <p:nvPr/>
        </p:nvSpPr>
        <p:spPr>
          <a:xfrm>
            <a:off x="619257" y="5975781"/>
            <a:ext cx="4211391" cy="369332"/>
          </a:xfrm>
          <a:prstGeom prst="rect">
            <a:avLst/>
          </a:prstGeom>
          <a:noFill/>
        </p:spPr>
        <p:txBody>
          <a:bodyPr wrap="square" rtlCol="0">
            <a:spAutoFit/>
          </a:bodyPr>
          <a:lstStyle/>
          <a:p>
            <a:pPr algn="ctr"/>
            <a:r>
              <a:rPr lang="en-US" dirty="0">
                <a:solidFill>
                  <a:prstClr val="black"/>
                </a:solidFill>
              </a:rPr>
              <a:t>Example of Film Screening Invitation</a:t>
            </a:r>
            <a:endParaRPr lang="en-US" dirty="0">
              <a:solidFill>
                <a:prstClr val="black"/>
              </a:solidFill>
            </a:endParaRPr>
          </a:p>
        </p:txBody>
      </p:sp>
      <p:sp>
        <p:nvSpPr>
          <p:cNvPr id="6" name="TextBox 5"/>
          <p:cNvSpPr txBox="1"/>
          <p:nvPr/>
        </p:nvSpPr>
        <p:spPr>
          <a:xfrm>
            <a:off x="5731099" y="1442434"/>
            <a:ext cx="5344732" cy="3539430"/>
          </a:xfrm>
          <a:prstGeom prst="rect">
            <a:avLst/>
          </a:prstGeom>
          <a:noFill/>
        </p:spPr>
        <p:txBody>
          <a:bodyPr wrap="square" rtlCol="0">
            <a:spAutoFit/>
          </a:bodyPr>
          <a:lstStyle/>
          <a:p>
            <a:pPr algn="ctr"/>
            <a:r>
              <a:rPr lang="en-US" sz="3200" dirty="0">
                <a:solidFill>
                  <a:prstClr val="black"/>
                </a:solidFill>
              </a:rPr>
              <a:t>Work in pairs.</a:t>
            </a:r>
          </a:p>
          <a:p>
            <a:pPr algn="ctr"/>
            <a:r>
              <a:rPr lang="en-US" sz="3200" dirty="0">
                <a:solidFill>
                  <a:prstClr val="black"/>
                </a:solidFill>
              </a:rPr>
              <a:t>Use the film screening invitation to invite your partner. </a:t>
            </a:r>
          </a:p>
          <a:p>
            <a:pPr algn="ctr"/>
            <a:r>
              <a:rPr lang="en-US" sz="3200" dirty="0">
                <a:solidFill>
                  <a:prstClr val="black"/>
                </a:solidFill>
              </a:rPr>
              <a:t>Your partner should respond. Then change roles so you both get to invite and accept or reject to it. </a:t>
            </a:r>
          </a:p>
        </p:txBody>
      </p:sp>
    </p:spTree>
    <p:extLst>
      <p:ext uri="{BB962C8B-B14F-4D97-AF65-F5344CB8AC3E}">
        <p14:creationId xmlns:p14="http://schemas.microsoft.com/office/powerpoint/2010/main" val="4055603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E9EDDFA-8F05-462B-8D3E-5B9C4FBC73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a:extLst>
              <a:ext uri="{FF2B5EF4-FFF2-40B4-BE49-F238E27FC236}">
                <a16:creationId xmlns:a16="http://schemas.microsoft.com/office/drawing/2014/main" xmlns="" id="{143F9A23-3237-4ED6-A1E9-C0E6530E05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21267" y="255102"/>
            <a:ext cx="5342133" cy="6361598"/>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a:extLst>
              <a:ext uri="{FF2B5EF4-FFF2-40B4-BE49-F238E27FC236}">
                <a16:creationId xmlns:a16="http://schemas.microsoft.com/office/drawing/2014/main" xmlns="" id="{C63CD46D-4335-4BA4-842A-BF835A99CB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xmlns="" id="{9B548867-AADA-41C5-9299-4AF529B5B8C7}"/>
              </a:ext>
            </a:extLst>
          </p:cNvPr>
          <p:cNvSpPr>
            <a:spLocks noGrp="1"/>
          </p:cNvSpPr>
          <p:nvPr>
            <p:ph type="title"/>
          </p:nvPr>
        </p:nvSpPr>
        <p:spPr>
          <a:xfrm>
            <a:off x="7064082" y="642594"/>
            <a:ext cx="4472921" cy="1371600"/>
          </a:xfrm>
        </p:spPr>
        <p:txBody>
          <a:bodyPr>
            <a:normAutofit/>
          </a:bodyPr>
          <a:lstStyle/>
          <a:p>
            <a:r>
              <a:rPr lang="en-US" sz="3100" b="1" dirty="0"/>
              <a:t>PRESENT PERFECT TENSE</a:t>
            </a:r>
            <a:r>
              <a:rPr lang="en-US" sz="3100" dirty="0"/>
              <a:t/>
            </a:r>
            <a:br>
              <a:rPr lang="en-US" sz="3100" dirty="0"/>
            </a:br>
            <a:endParaRPr lang="en-US" sz="3100" dirty="0"/>
          </a:p>
        </p:txBody>
      </p:sp>
      <p:sp>
        <p:nvSpPr>
          <p:cNvPr id="3" name="Content Placeholder 2">
            <a:extLst>
              <a:ext uri="{FF2B5EF4-FFF2-40B4-BE49-F238E27FC236}">
                <a16:creationId xmlns:a16="http://schemas.microsoft.com/office/drawing/2014/main" xmlns="" id="{482A5907-5C64-486F-86B4-EFE04C89AE51}"/>
              </a:ext>
            </a:extLst>
          </p:cNvPr>
          <p:cNvSpPr>
            <a:spLocks noGrp="1"/>
          </p:cNvSpPr>
          <p:nvPr>
            <p:ph idx="1"/>
          </p:nvPr>
        </p:nvSpPr>
        <p:spPr>
          <a:xfrm>
            <a:off x="7064082" y="2103120"/>
            <a:ext cx="4472922" cy="3931920"/>
          </a:xfrm>
        </p:spPr>
        <p:txBody>
          <a:bodyPr>
            <a:normAutofit/>
          </a:bodyPr>
          <a:lstStyle/>
          <a:p>
            <a:pPr>
              <a:lnSpc>
                <a:spcPct val="100000"/>
              </a:lnSpc>
            </a:pPr>
            <a:endParaRPr lang="en-US" sz="1400" dirty="0"/>
          </a:p>
          <a:p>
            <a:pPr marL="0" indent="0">
              <a:lnSpc>
                <a:spcPct val="100000"/>
              </a:lnSpc>
              <a:buNone/>
            </a:pPr>
            <a:r>
              <a:rPr lang="en-US" sz="1400" dirty="0"/>
              <a:t>The present perfect is used to indicate a link between the present and the past. The time of the action is before now but not specified, and we are often more interested in the result than in the action itself.</a:t>
            </a:r>
          </a:p>
          <a:p>
            <a:pPr marL="0" indent="0">
              <a:lnSpc>
                <a:spcPct val="100000"/>
              </a:lnSpc>
              <a:buNone/>
            </a:pPr>
            <a:endParaRPr lang="en-US" sz="1400" dirty="0"/>
          </a:p>
          <a:p>
            <a:pPr>
              <a:lnSpc>
                <a:spcPct val="100000"/>
              </a:lnSpc>
            </a:pPr>
            <a:r>
              <a:rPr lang="en-US" sz="1400" b="1" dirty="0"/>
              <a:t>Forming the present perfect</a:t>
            </a:r>
          </a:p>
          <a:p>
            <a:pPr marL="0" indent="0">
              <a:lnSpc>
                <a:spcPct val="100000"/>
              </a:lnSpc>
              <a:buNone/>
            </a:pPr>
            <a:r>
              <a:rPr lang="en-US" sz="1400" dirty="0"/>
              <a:t>The present perfect of any verb is composed of two elements: the appropriate form of the auxiliary verb </a:t>
            </a:r>
            <a:r>
              <a:rPr lang="en-US" sz="1400" b="1" dirty="0"/>
              <a:t>to    </a:t>
            </a:r>
          </a:p>
          <a:p>
            <a:pPr marL="0" indent="0">
              <a:lnSpc>
                <a:spcPct val="100000"/>
              </a:lnSpc>
              <a:buNone/>
            </a:pPr>
            <a:r>
              <a:rPr lang="en-US" sz="1400" b="1" dirty="0"/>
              <a:t>have</a:t>
            </a:r>
            <a:r>
              <a:rPr lang="en-US" sz="1400" dirty="0"/>
              <a:t> (present tense), plus the past participle or verb 3 of the main verb.</a:t>
            </a:r>
          </a:p>
          <a:p>
            <a:pPr>
              <a:lnSpc>
                <a:spcPct val="100000"/>
              </a:lnSpc>
            </a:pPr>
            <a:r>
              <a:rPr lang="en-US" sz="1400" dirty="0"/>
              <a:t> </a:t>
            </a:r>
          </a:p>
          <a:p>
            <a:pPr>
              <a:lnSpc>
                <a:spcPct val="100000"/>
              </a:lnSpc>
            </a:pPr>
            <a:endParaRPr lang="en-US" sz="1400" dirty="0"/>
          </a:p>
        </p:txBody>
      </p:sp>
      <p:graphicFrame>
        <p:nvGraphicFramePr>
          <p:cNvPr id="4" name="Table 3">
            <a:extLst>
              <a:ext uri="{FF2B5EF4-FFF2-40B4-BE49-F238E27FC236}">
                <a16:creationId xmlns:a16="http://schemas.microsoft.com/office/drawing/2014/main" xmlns="" id="{BA750B56-F339-4FD7-A8E3-79B00E53B7B9}"/>
              </a:ext>
            </a:extLst>
          </p:cNvPr>
          <p:cNvGraphicFramePr>
            <a:graphicFrameLocks noGrp="1"/>
          </p:cNvGraphicFramePr>
          <p:nvPr>
            <p:extLst/>
          </p:nvPr>
        </p:nvGraphicFramePr>
        <p:xfrm>
          <a:off x="727654" y="518160"/>
          <a:ext cx="5367166" cy="5910756"/>
        </p:xfrm>
        <a:graphic>
          <a:graphicData uri="http://schemas.openxmlformats.org/drawingml/2006/table">
            <a:tbl>
              <a:tblPr firstRow="1" firstCol="1" bandRow="1">
                <a:tableStyleId>{8EC20E35-A176-4012-BC5E-935CFFF8708E}</a:tableStyleId>
              </a:tblPr>
              <a:tblGrid>
                <a:gridCol w="1600384">
                  <a:extLst>
                    <a:ext uri="{9D8B030D-6E8A-4147-A177-3AD203B41FA5}">
                      <a16:colId xmlns:a16="http://schemas.microsoft.com/office/drawing/2014/main" xmlns="" val="699672821"/>
                    </a:ext>
                  </a:extLst>
                </a:gridCol>
                <a:gridCol w="1883391">
                  <a:extLst>
                    <a:ext uri="{9D8B030D-6E8A-4147-A177-3AD203B41FA5}">
                      <a16:colId xmlns:a16="http://schemas.microsoft.com/office/drawing/2014/main" xmlns="" val="726850963"/>
                    </a:ext>
                  </a:extLst>
                </a:gridCol>
                <a:gridCol w="1883391">
                  <a:extLst>
                    <a:ext uri="{9D8B030D-6E8A-4147-A177-3AD203B41FA5}">
                      <a16:colId xmlns:a16="http://schemas.microsoft.com/office/drawing/2014/main" xmlns="" val="1813706663"/>
                    </a:ext>
                  </a:extLst>
                </a:gridCol>
              </a:tblGrid>
              <a:tr h="492563">
                <a:tc gridSpan="3">
                  <a:txBody>
                    <a:bodyPr/>
                    <a:lstStyle/>
                    <a:p>
                      <a:pPr marL="0" marR="0" algn="just">
                        <a:lnSpc>
                          <a:spcPct val="107000"/>
                        </a:lnSpc>
                        <a:spcBef>
                          <a:spcPts val="0"/>
                        </a:spcBef>
                        <a:spcAft>
                          <a:spcPts val="0"/>
                        </a:spcAft>
                      </a:pPr>
                      <a:r>
                        <a:rPr lang="en-US" sz="1200" dirty="0">
                          <a:effectLst/>
                        </a:rPr>
                        <a:t>Affirmative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9720" marR="79720" marT="79720" marB="7972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564362253"/>
                  </a:ext>
                </a:extLst>
              </a:tr>
              <a:tr h="492563">
                <a:tc>
                  <a:txBody>
                    <a:bodyPr/>
                    <a:lstStyle/>
                    <a:p>
                      <a:pPr marL="0" marR="0" algn="just">
                        <a:lnSpc>
                          <a:spcPct val="107000"/>
                        </a:lnSpc>
                        <a:spcBef>
                          <a:spcPts val="0"/>
                        </a:spcBef>
                        <a:spcAft>
                          <a:spcPts val="0"/>
                        </a:spcAft>
                      </a:pPr>
                      <a:r>
                        <a:rPr lang="en-US" sz="1200">
                          <a:effectLst/>
                        </a:rPr>
                        <a:t>Subject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9720" marR="79720" marT="79720" marB="79720"/>
                </a:tc>
                <a:tc>
                  <a:txBody>
                    <a:bodyPr/>
                    <a:lstStyle/>
                    <a:p>
                      <a:pPr marL="0" marR="0" algn="just">
                        <a:lnSpc>
                          <a:spcPct val="107000"/>
                        </a:lnSpc>
                        <a:spcBef>
                          <a:spcPts val="0"/>
                        </a:spcBef>
                        <a:spcAft>
                          <a:spcPts val="0"/>
                        </a:spcAft>
                      </a:pPr>
                      <a:r>
                        <a:rPr lang="en-US" sz="1200">
                          <a:effectLst/>
                        </a:rPr>
                        <a:t>to have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9720" marR="79720" marT="79720" marB="79720"/>
                </a:tc>
                <a:tc>
                  <a:txBody>
                    <a:bodyPr/>
                    <a:lstStyle/>
                    <a:p>
                      <a:pPr marL="0" marR="0" algn="just">
                        <a:lnSpc>
                          <a:spcPct val="107000"/>
                        </a:lnSpc>
                        <a:spcBef>
                          <a:spcPts val="0"/>
                        </a:spcBef>
                        <a:spcAft>
                          <a:spcPts val="0"/>
                        </a:spcAft>
                      </a:pPr>
                      <a:r>
                        <a:rPr lang="en-US" sz="1200">
                          <a:effectLst/>
                        </a:rPr>
                        <a:t>past participle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9720" marR="79720" marT="79720" marB="79720"/>
                </a:tc>
                <a:extLst>
                  <a:ext uri="{0D108BD9-81ED-4DB2-BD59-A6C34878D82A}">
                    <a16:rowId xmlns:a16="http://schemas.microsoft.com/office/drawing/2014/main" xmlns="" val="1383583660"/>
                  </a:ext>
                </a:extLst>
              </a:tr>
              <a:tr h="492563">
                <a:tc>
                  <a:txBody>
                    <a:bodyPr/>
                    <a:lstStyle/>
                    <a:p>
                      <a:pPr marL="0" marR="0" algn="just">
                        <a:lnSpc>
                          <a:spcPct val="107000"/>
                        </a:lnSpc>
                        <a:spcBef>
                          <a:spcPts val="0"/>
                        </a:spcBef>
                        <a:spcAft>
                          <a:spcPts val="0"/>
                        </a:spcAft>
                      </a:pPr>
                      <a:r>
                        <a:rPr lang="en-US" sz="1200">
                          <a:effectLst/>
                        </a:rPr>
                        <a:t>She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9720" marR="79720" marT="79720" marB="79720"/>
                </a:tc>
                <a:tc>
                  <a:txBody>
                    <a:bodyPr/>
                    <a:lstStyle/>
                    <a:p>
                      <a:pPr marL="0" marR="0" algn="just">
                        <a:lnSpc>
                          <a:spcPct val="107000"/>
                        </a:lnSpc>
                        <a:spcBef>
                          <a:spcPts val="0"/>
                        </a:spcBef>
                        <a:spcAft>
                          <a:spcPts val="0"/>
                        </a:spcAft>
                      </a:pPr>
                      <a:r>
                        <a:rPr lang="en-US" sz="1200">
                          <a:effectLst/>
                        </a:rPr>
                        <a:t>has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9720" marR="79720" marT="79720" marB="79720"/>
                </a:tc>
                <a:tc>
                  <a:txBody>
                    <a:bodyPr/>
                    <a:lstStyle/>
                    <a:p>
                      <a:pPr marL="0" marR="0" algn="just">
                        <a:lnSpc>
                          <a:spcPct val="107000"/>
                        </a:lnSpc>
                        <a:spcBef>
                          <a:spcPts val="0"/>
                        </a:spcBef>
                        <a:spcAft>
                          <a:spcPts val="0"/>
                        </a:spcAft>
                      </a:pPr>
                      <a:r>
                        <a:rPr lang="en-US" sz="1200">
                          <a:effectLst/>
                        </a:rPr>
                        <a:t>visited.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9720" marR="79720" marT="79720" marB="79720"/>
                </a:tc>
                <a:extLst>
                  <a:ext uri="{0D108BD9-81ED-4DB2-BD59-A6C34878D82A}">
                    <a16:rowId xmlns:a16="http://schemas.microsoft.com/office/drawing/2014/main" xmlns="" val="392379644"/>
                  </a:ext>
                </a:extLst>
              </a:tr>
              <a:tr h="492563">
                <a:tc gridSpan="3">
                  <a:txBody>
                    <a:bodyPr/>
                    <a:lstStyle/>
                    <a:p>
                      <a:pPr marL="0" marR="0" algn="just">
                        <a:lnSpc>
                          <a:spcPct val="107000"/>
                        </a:lnSpc>
                        <a:spcBef>
                          <a:spcPts val="0"/>
                        </a:spcBef>
                        <a:spcAft>
                          <a:spcPts val="0"/>
                        </a:spcAft>
                      </a:pPr>
                      <a:r>
                        <a:rPr lang="en-US" sz="1200">
                          <a:effectLst/>
                        </a:rPr>
                        <a:t>Negative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9720" marR="79720" marT="79720" marB="7972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295237824"/>
                  </a:ext>
                </a:extLst>
              </a:tr>
              <a:tr h="492563">
                <a:tc>
                  <a:txBody>
                    <a:bodyPr/>
                    <a:lstStyle/>
                    <a:p>
                      <a:pPr marL="0" marR="0" algn="just">
                        <a:lnSpc>
                          <a:spcPct val="107000"/>
                        </a:lnSpc>
                        <a:spcBef>
                          <a:spcPts val="0"/>
                        </a:spcBef>
                        <a:spcAft>
                          <a:spcPts val="0"/>
                        </a:spcAft>
                      </a:pPr>
                      <a:r>
                        <a:rPr lang="en-US" sz="1200" dirty="0">
                          <a:effectLst/>
                        </a:rPr>
                        <a:t>Subject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9720" marR="79720" marT="79720" marB="79720"/>
                </a:tc>
                <a:tc>
                  <a:txBody>
                    <a:bodyPr/>
                    <a:lstStyle/>
                    <a:p>
                      <a:pPr marL="0" marR="0" algn="just">
                        <a:lnSpc>
                          <a:spcPct val="107000"/>
                        </a:lnSpc>
                        <a:spcBef>
                          <a:spcPts val="0"/>
                        </a:spcBef>
                        <a:spcAft>
                          <a:spcPts val="0"/>
                        </a:spcAft>
                      </a:pPr>
                      <a:r>
                        <a:rPr lang="en-US" sz="1200">
                          <a:effectLst/>
                        </a:rPr>
                        <a:t>to have + not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9720" marR="79720" marT="79720" marB="79720"/>
                </a:tc>
                <a:tc>
                  <a:txBody>
                    <a:bodyPr/>
                    <a:lstStyle/>
                    <a:p>
                      <a:pPr marL="0" marR="0" algn="just">
                        <a:lnSpc>
                          <a:spcPct val="107000"/>
                        </a:lnSpc>
                        <a:spcBef>
                          <a:spcPts val="0"/>
                        </a:spcBef>
                        <a:spcAft>
                          <a:spcPts val="0"/>
                        </a:spcAft>
                      </a:pPr>
                      <a:r>
                        <a:rPr lang="en-US" sz="1200">
                          <a:effectLst/>
                        </a:rPr>
                        <a:t>past participle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9720" marR="79720" marT="79720" marB="79720"/>
                </a:tc>
                <a:extLst>
                  <a:ext uri="{0D108BD9-81ED-4DB2-BD59-A6C34878D82A}">
                    <a16:rowId xmlns:a16="http://schemas.microsoft.com/office/drawing/2014/main" xmlns="" val="175604227"/>
                  </a:ext>
                </a:extLst>
              </a:tr>
              <a:tr h="492563">
                <a:tc>
                  <a:txBody>
                    <a:bodyPr/>
                    <a:lstStyle/>
                    <a:p>
                      <a:pPr marL="0" marR="0" algn="just">
                        <a:lnSpc>
                          <a:spcPct val="107000"/>
                        </a:lnSpc>
                        <a:spcBef>
                          <a:spcPts val="0"/>
                        </a:spcBef>
                        <a:spcAft>
                          <a:spcPts val="0"/>
                        </a:spcAft>
                      </a:pPr>
                      <a:r>
                        <a:rPr lang="en-US" sz="1200">
                          <a:effectLst/>
                        </a:rPr>
                        <a:t>She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9720" marR="79720" marT="79720" marB="79720"/>
                </a:tc>
                <a:tc>
                  <a:txBody>
                    <a:bodyPr/>
                    <a:lstStyle/>
                    <a:p>
                      <a:pPr marL="0" marR="0" algn="just">
                        <a:lnSpc>
                          <a:spcPct val="107000"/>
                        </a:lnSpc>
                        <a:spcBef>
                          <a:spcPts val="0"/>
                        </a:spcBef>
                        <a:spcAft>
                          <a:spcPts val="0"/>
                        </a:spcAft>
                      </a:pPr>
                      <a:r>
                        <a:rPr lang="en-US" sz="1200" dirty="0">
                          <a:effectLst/>
                        </a:rPr>
                        <a:t>has not (hasn't)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9720" marR="79720" marT="79720" marB="79720"/>
                </a:tc>
                <a:tc>
                  <a:txBody>
                    <a:bodyPr/>
                    <a:lstStyle/>
                    <a:p>
                      <a:pPr marL="0" marR="0" algn="just">
                        <a:lnSpc>
                          <a:spcPct val="107000"/>
                        </a:lnSpc>
                        <a:spcBef>
                          <a:spcPts val="0"/>
                        </a:spcBef>
                        <a:spcAft>
                          <a:spcPts val="0"/>
                        </a:spcAft>
                      </a:pPr>
                      <a:r>
                        <a:rPr lang="en-US" sz="1200">
                          <a:effectLst/>
                        </a:rPr>
                        <a:t>visited.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9720" marR="79720" marT="79720" marB="79720"/>
                </a:tc>
                <a:extLst>
                  <a:ext uri="{0D108BD9-81ED-4DB2-BD59-A6C34878D82A}">
                    <a16:rowId xmlns:a16="http://schemas.microsoft.com/office/drawing/2014/main" xmlns="" val="4094193227"/>
                  </a:ext>
                </a:extLst>
              </a:tr>
              <a:tr h="492563">
                <a:tc gridSpan="3">
                  <a:txBody>
                    <a:bodyPr/>
                    <a:lstStyle/>
                    <a:p>
                      <a:pPr marL="0" marR="0" algn="just">
                        <a:lnSpc>
                          <a:spcPct val="107000"/>
                        </a:lnSpc>
                        <a:spcBef>
                          <a:spcPts val="0"/>
                        </a:spcBef>
                        <a:spcAft>
                          <a:spcPts val="0"/>
                        </a:spcAft>
                      </a:pPr>
                      <a:r>
                        <a:rPr lang="en-US" sz="1200">
                          <a:effectLst/>
                        </a:rPr>
                        <a:t>Interrogative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9720" marR="79720" marT="79720" marB="7972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059530111"/>
                  </a:ext>
                </a:extLst>
              </a:tr>
              <a:tr h="492563">
                <a:tc>
                  <a:txBody>
                    <a:bodyPr/>
                    <a:lstStyle/>
                    <a:p>
                      <a:pPr marL="0" marR="0" algn="just">
                        <a:lnSpc>
                          <a:spcPct val="107000"/>
                        </a:lnSpc>
                        <a:spcBef>
                          <a:spcPts val="0"/>
                        </a:spcBef>
                        <a:spcAft>
                          <a:spcPts val="0"/>
                        </a:spcAft>
                      </a:pPr>
                      <a:r>
                        <a:rPr lang="en-US" sz="1200">
                          <a:effectLst/>
                        </a:rPr>
                        <a:t>to have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9720" marR="79720" marT="79720" marB="79720"/>
                </a:tc>
                <a:tc>
                  <a:txBody>
                    <a:bodyPr/>
                    <a:lstStyle/>
                    <a:p>
                      <a:pPr marL="0" marR="0" algn="just">
                        <a:lnSpc>
                          <a:spcPct val="107000"/>
                        </a:lnSpc>
                        <a:spcBef>
                          <a:spcPts val="0"/>
                        </a:spcBef>
                        <a:spcAft>
                          <a:spcPts val="0"/>
                        </a:spcAft>
                      </a:pPr>
                      <a:r>
                        <a:rPr lang="en-US" sz="1200">
                          <a:effectLst/>
                        </a:rPr>
                        <a:t>subject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9720" marR="79720" marT="79720" marB="79720"/>
                </a:tc>
                <a:tc>
                  <a:txBody>
                    <a:bodyPr/>
                    <a:lstStyle/>
                    <a:p>
                      <a:pPr marL="0" marR="0" algn="just">
                        <a:lnSpc>
                          <a:spcPct val="107000"/>
                        </a:lnSpc>
                        <a:spcBef>
                          <a:spcPts val="0"/>
                        </a:spcBef>
                        <a:spcAft>
                          <a:spcPts val="0"/>
                        </a:spcAft>
                      </a:pPr>
                      <a:r>
                        <a:rPr lang="en-US" sz="1200">
                          <a:effectLst/>
                        </a:rPr>
                        <a:t>past participle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9720" marR="79720" marT="79720" marB="79720"/>
                </a:tc>
                <a:extLst>
                  <a:ext uri="{0D108BD9-81ED-4DB2-BD59-A6C34878D82A}">
                    <a16:rowId xmlns:a16="http://schemas.microsoft.com/office/drawing/2014/main" xmlns="" val="336349664"/>
                  </a:ext>
                </a:extLst>
              </a:tr>
              <a:tr h="492563">
                <a:tc>
                  <a:txBody>
                    <a:bodyPr/>
                    <a:lstStyle/>
                    <a:p>
                      <a:pPr marL="0" marR="0" algn="just">
                        <a:lnSpc>
                          <a:spcPct val="107000"/>
                        </a:lnSpc>
                        <a:spcBef>
                          <a:spcPts val="0"/>
                        </a:spcBef>
                        <a:spcAft>
                          <a:spcPts val="0"/>
                        </a:spcAft>
                      </a:pPr>
                      <a:r>
                        <a:rPr lang="en-US" sz="1200">
                          <a:effectLst/>
                        </a:rPr>
                        <a:t>Has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9720" marR="79720" marT="79720" marB="79720"/>
                </a:tc>
                <a:tc>
                  <a:txBody>
                    <a:bodyPr/>
                    <a:lstStyle/>
                    <a:p>
                      <a:pPr marL="0" marR="0" algn="just">
                        <a:lnSpc>
                          <a:spcPct val="107000"/>
                        </a:lnSpc>
                        <a:spcBef>
                          <a:spcPts val="0"/>
                        </a:spcBef>
                        <a:spcAft>
                          <a:spcPts val="0"/>
                        </a:spcAft>
                      </a:pPr>
                      <a:r>
                        <a:rPr lang="en-US" sz="1200">
                          <a:effectLst/>
                        </a:rPr>
                        <a:t>she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9720" marR="79720" marT="79720" marB="79720"/>
                </a:tc>
                <a:tc>
                  <a:txBody>
                    <a:bodyPr/>
                    <a:lstStyle/>
                    <a:p>
                      <a:pPr marL="0" marR="0" algn="just">
                        <a:lnSpc>
                          <a:spcPct val="107000"/>
                        </a:lnSpc>
                        <a:spcBef>
                          <a:spcPts val="0"/>
                        </a:spcBef>
                        <a:spcAft>
                          <a:spcPts val="0"/>
                        </a:spcAft>
                      </a:pPr>
                      <a:r>
                        <a:rPr lang="en-US" sz="1200">
                          <a:effectLst/>
                        </a:rPr>
                        <a:t>visited?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9720" marR="79720" marT="79720" marB="79720"/>
                </a:tc>
                <a:extLst>
                  <a:ext uri="{0D108BD9-81ED-4DB2-BD59-A6C34878D82A}">
                    <a16:rowId xmlns:a16="http://schemas.microsoft.com/office/drawing/2014/main" xmlns="" val="2250760572"/>
                  </a:ext>
                </a:extLst>
              </a:tr>
              <a:tr h="492563">
                <a:tc gridSpan="3">
                  <a:txBody>
                    <a:bodyPr/>
                    <a:lstStyle/>
                    <a:p>
                      <a:pPr marL="0" marR="0" algn="just">
                        <a:lnSpc>
                          <a:spcPct val="107000"/>
                        </a:lnSpc>
                        <a:spcBef>
                          <a:spcPts val="0"/>
                        </a:spcBef>
                        <a:spcAft>
                          <a:spcPts val="0"/>
                        </a:spcAft>
                      </a:pPr>
                      <a:r>
                        <a:rPr lang="en-US" sz="1200">
                          <a:effectLst/>
                        </a:rPr>
                        <a:t>Negative interrogative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9720" marR="79720" marT="79720" marB="7972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485961440"/>
                  </a:ext>
                </a:extLst>
              </a:tr>
              <a:tr h="492563">
                <a:tc>
                  <a:txBody>
                    <a:bodyPr/>
                    <a:lstStyle/>
                    <a:p>
                      <a:pPr marL="0" marR="0" algn="just">
                        <a:lnSpc>
                          <a:spcPct val="107000"/>
                        </a:lnSpc>
                        <a:spcBef>
                          <a:spcPts val="0"/>
                        </a:spcBef>
                        <a:spcAft>
                          <a:spcPts val="0"/>
                        </a:spcAft>
                      </a:pPr>
                      <a:r>
                        <a:rPr lang="en-US" sz="1200">
                          <a:effectLst/>
                        </a:rPr>
                        <a:t>to have + not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9720" marR="79720" marT="79720" marB="79720"/>
                </a:tc>
                <a:tc>
                  <a:txBody>
                    <a:bodyPr/>
                    <a:lstStyle/>
                    <a:p>
                      <a:pPr marL="0" marR="0" algn="just">
                        <a:lnSpc>
                          <a:spcPct val="107000"/>
                        </a:lnSpc>
                        <a:spcBef>
                          <a:spcPts val="0"/>
                        </a:spcBef>
                        <a:spcAft>
                          <a:spcPts val="0"/>
                        </a:spcAft>
                      </a:pPr>
                      <a:r>
                        <a:rPr lang="en-US" sz="1200">
                          <a:effectLst/>
                        </a:rPr>
                        <a:t>subject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9720" marR="79720" marT="79720" marB="79720"/>
                </a:tc>
                <a:tc>
                  <a:txBody>
                    <a:bodyPr/>
                    <a:lstStyle/>
                    <a:p>
                      <a:pPr marL="0" marR="0" algn="just">
                        <a:lnSpc>
                          <a:spcPct val="107000"/>
                        </a:lnSpc>
                        <a:spcBef>
                          <a:spcPts val="0"/>
                        </a:spcBef>
                        <a:spcAft>
                          <a:spcPts val="0"/>
                        </a:spcAft>
                      </a:pPr>
                      <a:r>
                        <a:rPr lang="en-US" sz="1200">
                          <a:effectLst/>
                        </a:rPr>
                        <a:t>past participle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9720" marR="79720" marT="79720" marB="79720"/>
                </a:tc>
                <a:extLst>
                  <a:ext uri="{0D108BD9-81ED-4DB2-BD59-A6C34878D82A}">
                    <a16:rowId xmlns:a16="http://schemas.microsoft.com/office/drawing/2014/main" xmlns="" val="821080144"/>
                  </a:ext>
                </a:extLst>
              </a:tr>
              <a:tr h="492563">
                <a:tc>
                  <a:txBody>
                    <a:bodyPr/>
                    <a:lstStyle/>
                    <a:p>
                      <a:pPr marL="0" marR="0" algn="just">
                        <a:lnSpc>
                          <a:spcPct val="107000"/>
                        </a:lnSpc>
                        <a:spcBef>
                          <a:spcPts val="0"/>
                        </a:spcBef>
                        <a:spcAft>
                          <a:spcPts val="0"/>
                        </a:spcAft>
                      </a:pPr>
                      <a:r>
                        <a:rPr lang="en-US" sz="1200">
                          <a:effectLst/>
                        </a:rPr>
                        <a:t>Hasn't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9720" marR="79720" marT="79720" marB="79720"/>
                </a:tc>
                <a:tc>
                  <a:txBody>
                    <a:bodyPr/>
                    <a:lstStyle/>
                    <a:p>
                      <a:pPr marL="0" marR="0" algn="just">
                        <a:lnSpc>
                          <a:spcPct val="107000"/>
                        </a:lnSpc>
                        <a:spcBef>
                          <a:spcPts val="0"/>
                        </a:spcBef>
                        <a:spcAft>
                          <a:spcPts val="0"/>
                        </a:spcAft>
                      </a:pPr>
                      <a:r>
                        <a:rPr lang="en-US" sz="1200">
                          <a:effectLst/>
                        </a:rPr>
                        <a:t>she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9720" marR="79720" marT="79720" marB="79720"/>
                </a:tc>
                <a:tc>
                  <a:txBody>
                    <a:bodyPr/>
                    <a:lstStyle/>
                    <a:p>
                      <a:pPr marL="0" marR="0" algn="just">
                        <a:lnSpc>
                          <a:spcPct val="107000"/>
                        </a:lnSpc>
                        <a:spcBef>
                          <a:spcPts val="0"/>
                        </a:spcBef>
                        <a:spcAft>
                          <a:spcPts val="0"/>
                        </a:spcAft>
                      </a:pPr>
                      <a:r>
                        <a:rPr lang="en-US" sz="1200" dirty="0">
                          <a:effectLst/>
                        </a:rPr>
                        <a:t>visited?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9720" marR="79720" marT="79720" marB="79720"/>
                </a:tc>
                <a:extLst>
                  <a:ext uri="{0D108BD9-81ED-4DB2-BD59-A6C34878D82A}">
                    <a16:rowId xmlns:a16="http://schemas.microsoft.com/office/drawing/2014/main" xmlns="" val="3064488046"/>
                  </a:ext>
                </a:extLst>
              </a:tr>
            </a:tbl>
          </a:graphicData>
        </a:graphic>
      </p:graphicFrame>
    </p:spTree>
    <p:extLst>
      <p:ext uri="{BB962C8B-B14F-4D97-AF65-F5344CB8AC3E}">
        <p14:creationId xmlns:p14="http://schemas.microsoft.com/office/powerpoint/2010/main" val="41742176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CF33221-D470-497D-A3BC-B74E07E30921}"/>
              </a:ext>
            </a:extLst>
          </p:cNvPr>
          <p:cNvSpPr>
            <a:spLocks noGrp="1"/>
          </p:cNvSpPr>
          <p:nvPr>
            <p:ph idx="1"/>
          </p:nvPr>
        </p:nvSpPr>
        <p:spPr>
          <a:xfrm>
            <a:off x="1066800" y="721360"/>
            <a:ext cx="10058400" cy="5231384"/>
          </a:xfrm>
        </p:spPr>
        <p:txBody>
          <a:bodyPr>
            <a:normAutofit/>
          </a:bodyPr>
          <a:lstStyle/>
          <a:p>
            <a:pPr marL="0" indent="0">
              <a:buNone/>
            </a:pPr>
            <a:r>
              <a:rPr lang="en-US" sz="1800" b="1" u="sng" dirty="0"/>
              <a:t>SPECIAL NOTE</a:t>
            </a:r>
            <a:endParaRPr lang="en-US" sz="1800" dirty="0"/>
          </a:p>
          <a:p>
            <a:pPr marL="0" indent="0">
              <a:buNone/>
            </a:pPr>
            <a:r>
              <a:rPr lang="en-US" sz="1800" dirty="0"/>
              <a:t>"Last year" and "in the last year" are very different in meaning. "Last year" means the year before now, and it is considered a specific time which requires simple past. "In the last year" means from 365 days ago until now. It is not considered a specific time, so it requires present perfect.</a:t>
            </a:r>
          </a:p>
          <a:p>
            <a:pPr marL="0" indent="0">
              <a:buNone/>
            </a:pPr>
            <a:r>
              <a:rPr lang="en-US" sz="1800" u="sng" dirty="0"/>
              <a:t>Example:</a:t>
            </a:r>
            <a:endParaRPr lang="en-US" sz="1800" dirty="0"/>
          </a:p>
          <a:p>
            <a:pPr lvl="0"/>
            <a:r>
              <a:rPr lang="en-US" sz="1800" dirty="0"/>
              <a:t>I </a:t>
            </a:r>
            <a:r>
              <a:rPr lang="en-US" sz="1800" b="1" dirty="0"/>
              <a:t>went</a:t>
            </a:r>
            <a:r>
              <a:rPr lang="en-US" sz="1800" dirty="0"/>
              <a:t> to Mexico </a:t>
            </a:r>
            <a:r>
              <a:rPr lang="en-US" sz="1800" i="1" dirty="0"/>
              <a:t>last year</a:t>
            </a:r>
            <a:r>
              <a:rPr lang="en-US" sz="1800" dirty="0"/>
              <a:t>.</a:t>
            </a:r>
          </a:p>
          <a:p>
            <a:r>
              <a:rPr lang="en-US" sz="1800" i="1" dirty="0"/>
              <a:t>I went to Mexico in the calendar year before this one.</a:t>
            </a:r>
            <a:endParaRPr lang="en-US" sz="1800" dirty="0"/>
          </a:p>
          <a:p>
            <a:endParaRPr lang="en-US" sz="1800" dirty="0"/>
          </a:p>
          <a:p>
            <a:pPr lvl="0"/>
            <a:r>
              <a:rPr lang="en-US" sz="1800" b="1" dirty="0"/>
              <a:t>I have been</a:t>
            </a:r>
            <a:r>
              <a:rPr lang="en-US" sz="1800" dirty="0"/>
              <a:t> to Mexico </a:t>
            </a:r>
            <a:r>
              <a:rPr lang="en-US" sz="1800" i="1" dirty="0"/>
              <a:t>in the last year.</a:t>
            </a:r>
            <a:endParaRPr lang="en-US" sz="1800" dirty="0"/>
          </a:p>
          <a:p>
            <a:r>
              <a:rPr lang="en-US" sz="1800" dirty="0"/>
              <a:t>I have been to Mexico at least once at some point between 365 days ago and now.</a:t>
            </a:r>
          </a:p>
          <a:p>
            <a:pPr marL="0" indent="0">
              <a:buNone/>
            </a:pPr>
            <a:endParaRPr lang="en-US" sz="1800" dirty="0"/>
          </a:p>
          <a:p>
            <a:pPr marL="0" indent="0">
              <a:buNone/>
            </a:pPr>
            <a:r>
              <a:rPr lang="en-US" sz="1800" dirty="0"/>
              <a:t>We can do this with expressions such as: in the last week, in the last year, this week, this month, so far, up to now, etc.</a:t>
            </a:r>
          </a:p>
          <a:p>
            <a:endParaRPr lang="en-US" dirty="0"/>
          </a:p>
        </p:txBody>
      </p:sp>
    </p:spTree>
    <p:extLst>
      <p:ext uri="{BB962C8B-B14F-4D97-AF65-F5344CB8AC3E}">
        <p14:creationId xmlns:p14="http://schemas.microsoft.com/office/powerpoint/2010/main" val="1648622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alibri" panose="020F0502020204030204" pitchFamily="34" charset="0"/>
                <a:cs typeface="Calibri" panose="020F0502020204030204" pitchFamily="34" charset="0"/>
              </a:rPr>
              <a:t>Listening Section</a:t>
            </a:r>
            <a:endParaRPr lang="en-US" dirty="0">
              <a:latin typeface="Calibri" panose="020F0502020204030204" pitchFamily="34" charset="0"/>
              <a:cs typeface="Calibri" panose="020F0502020204030204" pitchFamily="34" charset="0"/>
            </a:endParaRPr>
          </a:p>
        </p:txBody>
      </p:sp>
      <p:sp>
        <p:nvSpPr>
          <p:cNvPr id="4" name="Subtitle 3"/>
          <p:cNvSpPr>
            <a:spLocks noGrp="1"/>
          </p:cNvSpPr>
          <p:nvPr>
            <p:ph type="subTitle" idx="1"/>
          </p:nvPr>
        </p:nvSpPr>
        <p:spPr/>
        <p:txBody>
          <a:bodyPr/>
          <a:lstStyle/>
          <a:p>
            <a:r>
              <a:rPr lang="en-US" dirty="0" smtClean="0">
                <a:latin typeface="Calibri" panose="020F0502020204030204" pitchFamily="34" charset="0"/>
                <a:cs typeface="Calibri" panose="020F0502020204030204" pitchFamily="34" charset="0"/>
              </a:rPr>
              <a:t>COMPREHENSION AND QUESTION-RESPONSE</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4883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4096" y="669701"/>
            <a:ext cx="8783391" cy="584775"/>
          </a:xfrm>
          <a:prstGeom prst="rect">
            <a:avLst/>
          </a:prstGeom>
          <a:noFill/>
        </p:spPr>
        <p:txBody>
          <a:bodyPr wrap="square" rtlCol="0">
            <a:spAutoFit/>
          </a:bodyPr>
          <a:lstStyle/>
          <a:p>
            <a:r>
              <a:rPr lang="en-US" sz="3200" b="1" dirty="0">
                <a:solidFill>
                  <a:prstClr val="black"/>
                </a:solidFill>
                <a:latin typeface="Calibri" panose="020F0502020204030204" pitchFamily="34" charset="0"/>
                <a:cs typeface="Calibri" panose="020F0502020204030204" pitchFamily="34" charset="0"/>
              </a:rPr>
              <a:t>Interviewing Techniques</a:t>
            </a:r>
            <a:endParaRPr lang="en-US" sz="3200" b="1" dirty="0">
              <a:solidFill>
                <a:prstClr val="black"/>
              </a:solidFill>
              <a:latin typeface="Calibri" panose="020F0502020204030204" pitchFamily="34" charset="0"/>
              <a:cs typeface="Calibri" panose="020F0502020204030204" pitchFamily="34" charset="0"/>
            </a:endParaRPr>
          </a:p>
        </p:txBody>
      </p:sp>
      <p:sp>
        <p:nvSpPr>
          <p:cNvPr id="5" name="Rectangle 4"/>
          <p:cNvSpPr/>
          <p:nvPr/>
        </p:nvSpPr>
        <p:spPr>
          <a:xfrm>
            <a:off x="734095" y="1418583"/>
            <a:ext cx="10341735" cy="706432"/>
          </a:xfrm>
          <a:prstGeom prst="rect">
            <a:avLst/>
          </a:prstGeom>
        </p:spPr>
        <p:txBody>
          <a:bodyPr wrap="square">
            <a:spAutoFit/>
          </a:bodyPr>
          <a:lstStyle/>
          <a:p>
            <a:pPr algn="just">
              <a:lnSpc>
                <a:spcPct val="107000"/>
              </a:lnSpc>
            </a:pPr>
            <a:r>
              <a:rPr lang="en-US" dirty="0">
                <a:solidFill>
                  <a:prstClr val="black"/>
                </a:solidFill>
                <a:latin typeface="Cambria" panose="02040503050406030204" pitchFamily="18" charset="0"/>
                <a:ea typeface="Calibri" panose="020F0502020204030204" pitchFamily="34" charset="0"/>
                <a:cs typeface="Times New Roman" panose="02020603050405020304" pitchFamily="18" charset="0"/>
              </a:rPr>
              <a:t>Listen to a journalist giving advice on interviewing techniques. Put the pieces of advice into the correct category, Do or Don't.</a:t>
            </a:r>
            <a:endPar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734095" y="2416173"/>
            <a:ext cx="6096000" cy="3055965"/>
          </a:xfrm>
          <a:prstGeom prst="rect">
            <a:avLst/>
          </a:prstGeom>
        </p:spPr>
        <p:txBody>
          <a:bodyPr>
            <a:spAutoFit/>
          </a:bodyPr>
          <a:lstStyle/>
          <a:p>
            <a:pPr marL="342900" indent="-342900" algn="just">
              <a:lnSpc>
                <a:spcPct val="107000"/>
              </a:lnSpc>
              <a:buFont typeface="+mj-lt"/>
              <a:buAutoNum type="arabicPeriod"/>
            </a:pPr>
            <a:r>
              <a:rPr lang="en-US" dirty="0">
                <a:solidFill>
                  <a:prstClr val="black"/>
                </a:solidFill>
                <a:latin typeface="Cambria" panose="02040503050406030204" pitchFamily="18" charset="0"/>
                <a:ea typeface="Calibri" panose="020F0502020204030204" pitchFamily="34" charset="0"/>
                <a:cs typeface="Times New Roman" panose="02020603050405020304" pitchFamily="18" charset="0"/>
              </a:rPr>
              <a:t>Finish by reviewing what has been said.</a:t>
            </a:r>
            <a:endPar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mj-lt"/>
              <a:buAutoNum type="arabicPeriod"/>
            </a:pPr>
            <a:r>
              <a:rPr lang="en-US" dirty="0">
                <a:solidFill>
                  <a:prstClr val="black"/>
                </a:solidFill>
                <a:latin typeface="Cambria" panose="02040503050406030204" pitchFamily="18" charset="0"/>
                <a:ea typeface="Calibri" panose="020F0502020204030204" pitchFamily="34" charset="0"/>
                <a:cs typeface="Times New Roman" panose="02020603050405020304" pitchFamily="18" charset="0"/>
              </a:rPr>
              <a:t>Start the interviewing by saying who you are.</a:t>
            </a:r>
            <a:endPar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mj-lt"/>
              <a:buAutoNum type="arabicPeriod"/>
            </a:pPr>
            <a:r>
              <a:rPr lang="en-US" dirty="0">
                <a:solidFill>
                  <a:prstClr val="black"/>
                </a:solidFill>
                <a:latin typeface="Cambria" panose="02040503050406030204" pitchFamily="18" charset="0"/>
                <a:ea typeface="Calibri" panose="020F0502020204030204" pitchFamily="34" charset="0"/>
                <a:cs typeface="Times New Roman" panose="02020603050405020304" pitchFamily="18" charset="0"/>
              </a:rPr>
              <a:t>Prepare questions in advance</a:t>
            </a:r>
            <a:endPar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mj-lt"/>
              <a:buAutoNum type="arabicPeriod"/>
            </a:pPr>
            <a:r>
              <a:rPr lang="en-US" dirty="0">
                <a:solidFill>
                  <a:prstClr val="black"/>
                </a:solidFill>
                <a:latin typeface="Cambria" panose="02040503050406030204" pitchFamily="18" charset="0"/>
                <a:ea typeface="Calibri" panose="020F0502020204030204" pitchFamily="34" charset="0"/>
                <a:cs typeface="Times New Roman" panose="02020603050405020304" pitchFamily="18" charset="0"/>
              </a:rPr>
              <a:t>Listen carefully to what the interviewee says.</a:t>
            </a:r>
            <a:endPar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mj-lt"/>
              <a:buAutoNum type="arabicPeriod"/>
            </a:pPr>
            <a:r>
              <a:rPr lang="en-US" dirty="0">
                <a:solidFill>
                  <a:prstClr val="black"/>
                </a:solidFill>
                <a:latin typeface="Cambria" panose="02040503050406030204" pitchFamily="18" charset="0"/>
                <a:ea typeface="Calibri" panose="020F0502020204030204" pitchFamily="34" charset="0"/>
                <a:cs typeface="Times New Roman" panose="02020603050405020304" pitchFamily="18" charset="0"/>
              </a:rPr>
              <a:t>Ask opinion in questions first.</a:t>
            </a:r>
            <a:endPar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mj-lt"/>
              <a:buAutoNum type="arabicPeriod"/>
            </a:pPr>
            <a:r>
              <a:rPr lang="en-US" dirty="0">
                <a:solidFill>
                  <a:prstClr val="black"/>
                </a:solidFill>
                <a:latin typeface="Cambria" panose="02040503050406030204" pitchFamily="18" charset="0"/>
                <a:ea typeface="Calibri" panose="020F0502020204030204" pitchFamily="34" charset="0"/>
                <a:cs typeface="Times New Roman" panose="02020603050405020304" pitchFamily="18" charset="0"/>
              </a:rPr>
              <a:t>Interview people in an unfamiliar place.</a:t>
            </a:r>
            <a:endPar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mj-lt"/>
              <a:buAutoNum type="arabicPeriod"/>
            </a:pPr>
            <a:r>
              <a:rPr lang="en-US" dirty="0">
                <a:solidFill>
                  <a:prstClr val="black"/>
                </a:solidFill>
                <a:latin typeface="Cambria" panose="02040503050406030204" pitchFamily="18" charset="0"/>
                <a:ea typeface="Calibri" panose="020F0502020204030204" pitchFamily="34" charset="0"/>
                <a:cs typeface="Times New Roman" panose="02020603050405020304" pitchFamily="18" charset="0"/>
              </a:rPr>
              <a:t>Add to your notes soon after the interview.</a:t>
            </a:r>
            <a:endPar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mj-lt"/>
              <a:buAutoNum type="arabicPeriod"/>
            </a:pPr>
            <a:r>
              <a:rPr lang="en-US" dirty="0">
                <a:solidFill>
                  <a:prstClr val="black"/>
                </a:solidFill>
                <a:latin typeface="Cambria" panose="02040503050406030204" pitchFamily="18" charset="0"/>
                <a:ea typeface="Calibri" panose="020F0502020204030204" pitchFamily="34" charset="0"/>
                <a:cs typeface="Times New Roman" panose="02020603050405020304" pitchFamily="18" charset="0"/>
              </a:rPr>
              <a:t>Ask questions that have already been answered.</a:t>
            </a:r>
            <a:endPar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mj-lt"/>
              <a:buAutoNum type="arabicPeriod"/>
            </a:pPr>
            <a:r>
              <a:rPr lang="en-US" dirty="0">
                <a:solidFill>
                  <a:prstClr val="black"/>
                </a:solidFill>
                <a:latin typeface="Cambria" panose="02040503050406030204" pitchFamily="18" charset="0"/>
                <a:ea typeface="Calibri" panose="020F0502020204030204" pitchFamily="34" charset="0"/>
                <a:cs typeface="Times New Roman" panose="02020603050405020304" pitchFamily="18" charset="0"/>
              </a:rPr>
              <a:t>Imagine what will happen in the interview.</a:t>
            </a:r>
            <a:endPar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mj-lt"/>
              <a:buAutoNum type="arabicPeriod"/>
            </a:pPr>
            <a:r>
              <a:rPr lang="en-US" dirty="0">
                <a:solidFill>
                  <a:prstClr val="black"/>
                </a:solidFill>
                <a:latin typeface="Cambria" panose="02040503050406030204" pitchFamily="18" charset="0"/>
                <a:ea typeface="Calibri" panose="020F0502020204030204" pitchFamily="34" charset="0"/>
                <a:cs typeface="Times New Roman" panose="02020603050405020304" pitchFamily="18" charset="0"/>
              </a:rPr>
              <a:t>Ask leading questions.</a:t>
            </a:r>
            <a:endPar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nvPr>
        </p:nvGraphicFramePr>
        <p:xfrm>
          <a:off x="6191875" y="2524260"/>
          <a:ext cx="5128654" cy="2595880"/>
        </p:xfrm>
        <a:graphic>
          <a:graphicData uri="http://schemas.openxmlformats.org/drawingml/2006/table">
            <a:tbl>
              <a:tblPr firstRow="1" bandRow="1">
                <a:tableStyleId>{2D5ABB26-0587-4C30-8999-92F81FD0307C}</a:tableStyleId>
              </a:tblPr>
              <a:tblGrid>
                <a:gridCol w="2564327"/>
                <a:gridCol w="2564327"/>
              </a:tblGrid>
              <a:tr h="370840">
                <a:tc>
                  <a:txBody>
                    <a:bodyPr/>
                    <a:lstStyle/>
                    <a:p>
                      <a:pPr algn="ctr"/>
                      <a:r>
                        <a:rPr lang="en-US" dirty="0" smtClean="0"/>
                        <a:t>Do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Don’ts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250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8" name="Interviewing techniqu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71030" y="669701"/>
            <a:ext cx="609600" cy="609600"/>
          </a:xfrm>
          <a:prstGeom prst="rect">
            <a:avLst/>
          </a:prstGeom>
        </p:spPr>
      </p:pic>
    </p:spTree>
    <p:extLst>
      <p:ext uri="{BB962C8B-B14F-4D97-AF65-F5344CB8AC3E}">
        <p14:creationId xmlns:p14="http://schemas.microsoft.com/office/powerpoint/2010/main" val="13767743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7281"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4769" y="462498"/>
            <a:ext cx="3526350" cy="369332"/>
          </a:xfrm>
          <a:prstGeom prst="rect">
            <a:avLst/>
          </a:prstGeom>
        </p:spPr>
        <p:txBody>
          <a:bodyPr wrap="none">
            <a:spAutoFit/>
          </a:bodyPr>
          <a:lstStyle/>
          <a:p>
            <a:pPr algn="just"/>
            <a:r>
              <a:rPr lang="en-US" b="1" dirty="0">
                <a:solidFill>
                  <a:prstClr val="black"/>
                </a:solidFill>
                <a:latin typeface="Calibri" panose="020F0502020204030204" pitchFamily="34" charset="0"/>
                <a:ea typeface="MS Mincho"/>
                <a:cs typeface="Calibri" panose="020F0502020204030204" pitchFamily="34" charset="0"/>
              </a:rPr>
              <a:t>PART B: QUESTION AND RESPONSE</a:t>
            </a:r>
            <a:endParaRPr lang="en-US" sz="1600" dirty="0">
              <a:solidFill>
                <a:prstClr val="black"/>
              </a:solidFill>
              <a:latin typeface="Calibri" panose="020F0502020204030204" pitchFamily="34" charset="0"/>
              <a:ea typeface="MS Mincho"/>
              <a:cs typeface="Calibri" panose="020F0502020204030204" pitchFamily="34" charset="0"/>
            </a:endParaRPr>
          </a:p>
        </p:txBody>
      </p:sp>
      <p:sp>
        <p:nvSpPr>
          <p:cNvPr id="5" name="Rectangle 4"/>
          <p:cNvSpPr/>
          <p:nvPr/>
        </p:nvSpPr>
        <p:spPr>
          <a:xfrm>
            <a:off x="404769" y="831830"/>
            <a:ext cx="10671062" cy="646331"/>
          </a:xfrm>
          <a:prstGeom prst="rect">
            <a:avLst/>
          </a:prstGeom>
        </p:spPr>
        <p:txBody>
          <a:bodyPr wrap="square">
            <a:spAutoFit/>
          </a:bodyPr>
          <a:lstStyle/>
          <a:p>
            <a:pPr algn="just"/>
            <a:r>
              <a:rPr lang="en-US" dirty="0">
                <a:solidFill>
                  <a:prstClr val="black"/>
                </a:solidFill>
                <a:latin typeface="Calibri" panose="020F0502020204030204" pitchFamily="34" charset="0"/>
                <a:ea typeface="MS Mincho"/>
                <a:cs typeface="Calibri" panose="020F0502020204030204" pitchFamily="34" charset="0"/>
              </a:rPr>
              <a:t>In each question, you will listen to a question and then listen to 3 possible responses. Choose the correct response.</a:t>
            </a:r>
            <a:endParaRPr lang="en-US" sz="1600" dirty="0">
              <a:solidFill>
                <a:prstClr val="black"/>
              </a:solidFill>
              <a:latin typeface="Calibri" panose="020F0502020204030204" pitchFamily="34" charset="0"/>
              <a:ea typeface="MS Mincho"/>
              <a:cs typeface="Calibri" panose="020F0502020204030204" pitchFamily="34" charset="0"/>
            </a:endParaRPr>
          </a:p>
        </p:txBody>
      </p:sp>
      <p:sp>
        <p:nvSpPr>
          <p:cNvPr id="7" name="Rectangle 6"/>
          <p:cNvSpPr/>
          <p:nvPr/>
        </p:nvSpPr>
        <p:spPr>
          <a:xfrm>
            <a:off x="404769" y="1847493"/>
            <a:ext cx="4468969" cy="1446550"/>
          </a:xfrm>
          <a:prstGeom prst="rect">
            <a:avLst/>
          </a:prstGeom>
        </p:spPr>
        <p:txBody>
          <a:bodyPr wrap="square">
            <a:spAutoFit/>
          </a:bodyPr>
          <a:lstStyle/>
          <a:p>
            <a:pPr marL="742950" lvl="1" indent="-285750" algn="just">
              <a:buFont typeface="+mj-lt"/>
              <a:buAutoNum type="arabicPeriod"/>
            </a:pPr>
            <a:r>
              <a:rPr lang="en-US" sz="1600" dirty="0">
                <a:solidFill>
                  <a:prstClr val="black"/>
                </a:solidFill>
                <a:latin typeface="Times New Roman" panose="02020603050405020304" pitchFamily="18" charset="0"/>
                <a:ea typeface="MS Mincho"/>
                <a:cs typeface="Times New Roman" panose="02020603050405020304" pitchFamily="18" charset="0"/>
              </a:rPr>
              <a:t>How about getting a bite to eat?</a:t>
            </a:r>
            <a:endParaRPr lang="en-US" sz="1400" dirty="0">
              <a:solidFill>
                <a:prstClr val="black"/>
              </a:solidFill>
              <a:latin typeface="Calibri" panose="020F0502020204030204" pitchFamily="34" charset="0"/>
              <a:ea typeface="MS Mincho"/>
              <a:cs typeface="Times New Roman" panose="02020603050405020304" pitchFamily="18" charset="0"/>
            </a:endParaRPr>
          </a:p>
          <a:p>
            <a:pPr marL="1143000" lvl="2" indent="-228600" algn="just">
              <a:lnSpc>
                <a:spcPct val="150000"/>
              </a:lnSpc>
              <a:buSzPts val="1200"/>
              <a:buFont typeface="+mj-lt"/>
              <a:buAutoNum type="alphaLcPeriod"/>
              <a:tabLst>
                <a:tab pos="498475" algn="l"/>
              </a:tabLst>
            </a:pPr>
            <a:r>
              <a:rPr lang="en-US" sz="1600" dirty="0">
                <a:solidFill>
                  <a:prstClr val="black"/>
                </a:solidFill>
                <a:latin typeface="Times New Roman" panose="02020603050405020304" pitchFamily="18" charset="0"/>
                <a:ea typeface="MS Mincho"/>
                <a:cs typeface="Times New Roman" panose="02020603050405020304" pitchFamily="18" charset="0"/>
              </a:rPr>
              <a:t>____________________________</a:t>
            </a:r>
            <a:endParaRPr lang="en-US" sz="1400" dirty="0">
              <a:solidFill>
                <a:prstClr val="black"/>
              </a:solidFill>
              <a:latin typeface="Calibri" panose="020F0502020204030204" pitchFamily="34" charset="0"/>
              <a:ea typeface="MS Mincho"/>
              <a:cs typeface="Times New Roman" panose="02020603050405020304" pitchFamily="18" charset="0"/>
            </a:endParaRPr>
          </a:p>
          <a:p>
            <a:pPr marL="1143000" lvl="2" indent="-228600" algn="just">
              <a:lnSpc>
                <a:spcPct val="150000"/>
              </a:lnSpc>
              <a:buSzPts val="1200"/>
              <a:buFont typeface="+mj-lt"/>
              <a:buAutoNum type="alphaLcPeriod"/>
              <a:tabLst>
                <a:tab pos="498475" algn="l"/>
              </a:tabLst>
            </a:pPr>
            <a:r>
              <a:rPr lang="en-US" sz="1600" dirty="0">
                <a:solidFill>
                  <a:prstClr val="black"/>
                </a:solidFill>
                <a:latin typeface="Times New Roman" panose="02020603050405020304" pitchFamily="18" charset="0"/>
                <a:ea typeface="MS Mincho"/>
                <a:cs typeface="Times New Roman" panose="02020603050405020304" pitchFamily="18" charset="0"/>
              </a:rPr>
              <a:t>____________________________</a:t>
            </a:r>
            <a:endParaRPr lang="en-US" sz="1400" dirty="0">
              <a:solidFill>
                <a:prstClr val="black"/>
              </a:solidFill>
              <a:latin typeface="Calibri" panose="020F0502020204030204" pitchFamily="34" charset="0"/>
              <a:ea typeface="MS Mincho"/>
              <a:cs typeface="Times New Roman" panose="02020603050405020304" pitchFamily="18" charset="0"/>
            </a:endParaRPr>
          </a:p>
          <a:p>
            <a:pPr marL="1143000" lvl="2" indent="-228600" algn="just">
              <a:lnSpc>
                <a:spcPct val="150000"/>
              </a:lnSpc>
              <a:buSzPts val="1200"/>
              <a:buFont typeface="+mj-lt"/>
              <a:buAutoNum type="alphaLcPeriod"/>
              <a:tabLst>
                <a:tab pos="498475" algn="l"/>
              </a:tabLst>
            </a:pPr>
            <a:r>
              <a:rPr lang="en-US" sz="1600" dirty="0">
                <a:solidFill>
                  <a:prstClr val="black"/>
                </a:solidFill>
                <a:latin typeface="Times New Roman" panose="02020603050405020304" pitchFamily="18" charset="0"/>
                <a:ea typeface="MS Mincho"/>
                <a:cs typeface="Times New Roman" panose="02020603050405020304" pitchFamily="18" charset="0"/>
              </a:rPr>
              <a:t>____________________________</a:t>
            </a:r>
            <a:endParaRPr lang="en-US" sz="1400" dirty="0">
              <a:solidFill>
                <a:prstClr val="black"/>
              </a:solidFill>
              <a:latin typeface="Calibri" panose="020F0502020204030204" pitchFamily="34" charset="0"/>
              <a:ea typeface="MS Mincho"/>
              <a:cs typeface="Times New Roman" panose="02020603050405020304" pitchFamily="18" charset="0"/>
            </a:endParaRPr>
          </a:p>
        </p:txBody>
      </p:sp>
      <p:sp>
        <p:nvSpPr>
          <p:cNvPr id="8" name="Rectangle 7"/>
          <p:cNvSpPr/>
          <p:nvPr/>
        </p:nvSpPr>
        <p:spPr>
          <a:xfrm>
            <a:off x="6602506" y="1847493"/>
            <a:ext cx="4894729" cy="1446550"/>
          </a:xfrm>
          <a:prstGeom prst="rect">
            <a:avLst/>
          </a:prstGeom>
        </p:spPr>
        <p:txBody>
          <a:bodyPr wrap="square">
            <a:spAutoFit/>
          </a:bodyPr>
          <a:lstStyle/>
          <a:p>
            <a:pPr lvl="1" algn="just"/>
            <a:r>
              <a:rPr lang="en-US" sz="1600" dirty="0">
                <a:solidFill>
                  <a:prstClr val="black"/>
                </a:solidFill>
                <a:latin typeface="Times New Roman" panose="02020603050405020304" pitchFamily="18" charset="0"/>
                <a:ea typeface="MS Mincho"/>
                <a:cs typeface="Times New Roman" panose="02020603050405020304" pitchFamily="18" charset="0"/>
              </a:rPr>
              <a:t>2. Where do I get more cups for the water cooler?</a:t>
            </a:r>
            <a:endParaRPr lang="en-US" sz="1400" dirty="0">
              <a:solidFill>
                <a:prstClr val="black"/>
              </a:solidFill>
              <a:latin typeface="Calibri" panose="020F0502020204030204" pitchFamily="34" charset="0"/>
              <a:ea typeface="MS Mincho"/>
              <a:cs typeface="Times New Roman" panose="02020603050405020304" pitchFamily="18" charset="0"/>
            </a:endParaRPr>
          </a:p>
          <a:p>
            <a:pPr marL="1143000" lvl="2" indent="-228600" algn="just">
              <a:lnSpc>
                <a:spcPct val="150000"/>
              </a:lnSpc>
              <a:buSzPts val="1200"/>
              <a:buFont typeface="+mj-lt"/>
              <a:buAutoNum type="alphaLcPeriod"/>
              <a:tabLst>
                <a:tab pos="498475" algn="l"/>
              </a:tabLst>
            </a:pPr>
            <a:r>
              <a:rPr lang="en-US" sz="1600" dirty="0">
                <a:solidFill>
                  <a:prstClr val="black"/>
                </a:solidFill>
                <a:latin typeface="Times New Roman" panose="02020603050405020304" pitchFamily="18" charset="0"/>
                <a:ea typeface="MS Mincho"/>
                <a:cs typeface="Times New Roman" panose="02020603050405020304" pitchFamily="18" charset="0"/>
              </a:rPr>
              <a:t>____________________________</a:t>
            </a:r>
            <a:endParaRPr lang="en-US" sz="1400" dirty="0">
              <a:solidFill>
                <a:prstClr val="black"/>
              </a:solidFill>
              <a:latin typeface="Calibri" panose="020F0502020204030204" pitchFamily="34" charset="0"/>
              <a:ea typeface="MS Mincho"/>
              <a:cs typeface="Times New Roman" panose="02020603050405020304" pitchFamily="18" charset="0"/>
            </a:endParaRPr>
          </a:p>
          <a:p>
            <a:pPr marL="1143000" lvl="2" indent="-228600" algn="just">
              <a:lnSpc>
                <a:spcPct val="150000"/>
              </a:lnSpc>
              <a:buSzPts val="1200"/>
              <a:buFont typeface="+mj-lt"/>
              <a:buAutoNum type="alphaLcPeriod"/>
              <a:tabLst>
                <a:tab pos="498475" algn="l"/>
              </a:tabLst>
            </a:pPr>
            <a:r>
              <a:rPr lang="en-US" sz="1600" dirty="0">
                <a:solidFill>
                  <a:prstClr val="black"/>
                </a:solidFill>
                <a:latin typeface="Times New Roman" panose="02020603050405020304" pitchFamily="18" charset="0"/>
                <a:ea typeface="MS Mincho"/>
                <a:cs typeface="Times New Roman" panose="02020603050405020304" pitchFamily="18" charset="0"/>
              </a:rPr>
              <a:t>____________________________</a:t>
            </a:r>
            <a:endParaRPr lang="en-US" sz="1400" dirty="0">
              <a:solidFill>
                <a:prstClr val="black"/>
              </a:solidFill>
              <a:latin typeface="Calibri" panose="020F0502020204030204" pitchFamily="34" charset="0"/>
              <a:ea typeface="MS Mincho"/>
              <a:cs typeface="Times New Roman" panose="02020603050405020304" pitchFamily="18" charset="0"/>
            </a:endParaRPr>
          </a:p>
          <a:p>
            <a:pPr marL="1143000" lvl="2" indent="-228600" algn="just">
              <a:lnSpc>
                <a:spcPct val="150000"/>
              </a:lnSpc>
              <a:buSzPts val="1200"/>
              <a:buFont typeface="+mj-lt"/>
              <a:buAutoNum type="alphaLcPeriod"/>
              <a:tabLst>
                <a:tab pos="498475" algn="l"/>
              </a:tabLst>
            </a:pPr>
            <a:r>
              <a:rPr lang="en-US" sz="1600" dirty="0">
                <a:solidFill>
                  <a:prstClr val="black"/>
                </a:solidFill>
                <a:latin typeface="Times New Roman" panose="02020603050405020304" pitchFamily="18" charset="0"/>
                <a:ea typeface="MS Mincho"/>
                <a:cs typeface="Times New Roman" panose="02020603050405020304" pitchFamily="18" charset="0"/>
              </a:rPr>
              <a:t>____________________________</a:t>
            </a:r>
            <a:endParaRPr lang="en-US" sz="1400" dirty="0">
              <a:solidFill>
                <a:prstClr val="black"/>
              </a:solidFill>
              <a:latin typeface="Calibri" panose="020F0502020204030204" pitchFamily="34" charset="0"/>
              <a:ea typeface="MS Mincho"/>
              <a:cs typeface="Times New Roman" panose="02020603050405020304" pitchFamily="18" charset="0"/>
            </a:endParaRPr>
          </a:p>
        </p:txBody>
      </p:sp>
      <p:sp>
        <p:nvSpPr>
          <p:cNvPr id="9" name="Rectangle 8"/>
          <p:cNvSpPr/>
          <p:nvPr/>
        </p:nvSpPr>
        <p:spPr>
          <a:xfrm>
            <a:off x="3505815" y="3663375"/>
            <a:ext cx="4468969" cy="1446550"/>
          </a:xfrm>
          <a:prstGeom prst="rect">
            <a:avLst/>
          </a:prstGeom>
        </p:spPr>
        <p:txBody>
          <a:bodyPr wrap="square">
            <a:spAutoFit/>
          </a:bodyPr>
          <a:lstStyle/>
          <a:p>
            <a:pPr lvl="1" algn="just"/>
            <a:r>
              <a:rPr lang="en-US" sz="1600" dirty="0">
                <a:solidFill>
                  <a:prstClr val="black"/>
                </a:solidFill>
                <a:latin typeface="Times New Roman" panose="02020603050405020304" pitchFamily="18" charset="0"/>
                <a:ea typeface="MS Mincho"/>
                <a:cs typeface="Times New Roman" panose="02020603050405020304" pitchFamily="18" charset="0"/>
              </a:rPr>
              <a:t>3. I don’t know how to fix this copier?</a:t>
            </a:r>
            <a:endParaRPr lang="en-US" sz="1400" dirty="0">
              <a:solidFill>
                <a:prstClr val="black"/>
              </a:solidFill>
              <a:latin typeface="Calibri" panose="020F0502020204030204" pitchFamily="34" charset="0"/>
              <a:ea typeface="MS Mincho"/>
              <a:cs typeface="Times New Roman" panose="02020603050405020304" pitchFamily="18" charset="0"/>
            </a:endParaRPr>
          </a:p>
          <a:p>
            <a:pPr marL="1143000" lvl="2" indent="-228600" algn="just">
              <a:lnSpc>
                <a:spcPct val="150000"/>
              </a:lnSpc>
              <a:buSzPts val="1200"/>
              <a:buFont typeface="+mj-lt"/>
              <a:buAutoNum type="alphaLcPeriod"/>
              <a:tabLst>
                <a:tab pos="498475" algn="l"/>
              </a:tabLst>
            </a:pPr>
            <a:r>
              <a:rPr lang="en-US" sz="1600" dirty="0">
                <a:solidFill>
                  <a:prstClr val="black"/>
                </a:solidFill>
                <a:latin typeface="Times New Roman" panose="02020603050405020304" pitchFamily="18" charset="0"/>
                <a:ea typeface="MS Mincho"/>
                <a:cs typeface="Times New Roman" panose="02020603050405020304" pitchFamily="18" charset="0"/>
              </a:rPr>
              <a:t>____________________________</a:t>
            </a:r>
            <a:endParaRPr lang="en-US" sz="1400" dirty="0">
              <a:solidFill>
                <a:prstClr val="black"/>
              </a:solidFill>
              <a:latin typeface="Calibri" panose="020F0502020204030204" pitchFamily="34" charset="0"/>
              <a:ea typeface="MS Mincho"/>
              <a:cs typeface="Times New Roman" panose="02020603050405020304" pitchFamily="18" charset="0"/>
            </a:endParaRPr>
          </a:p>
          <a:p>
            <a:pPr marL="1143000" lvl="2" indent="-228600" algn="just">
              <a:lnSpc>
                <a:spcPct val="150000"/>
              </a:lnSpc>
              <a:buSzPts val="1200"/>
              <a:buFont typeface="+mj-lt"/>
              <a:buAutoNum type="alphaLcPeriod"/>
              <a:tabLst>
                <a:tab pos="498475" algn="l"/>
              </a:tabLst>
            </a:pPr>
            <a:r>
              <a:rPr lang="en-US" sz="1600" dirty="0">
                <a:solidFill>
                  <a:prstClr val="black"/>
                </a:solidFill>
                <a:latin typeface="Times New Roman" panose="02020603050405020304" pitchFamily="18" charset="0"/>
                <a:ea typeface="MS Mincho"/>
                <a:cs typeface="Times New Roman" panose="02020603050405020304" pitchFamily="18" charset="0"/>
              </a:rPr>
              <a:t>____________________________</a:t>
            </a:r>
            <a:endParaRPr lang="en-US" sz="1400" dirty="0">
              <a:solidFill>
                <a:prstClr val="black"/>
              </a:solidFill>
              <a:latin typeface="Calibri" panose="020F0502020204030204" pitchFamily="34" charset="0"/>
              <a:ea typeface="MS Mincho"/>
              <a:cs typeface="Times New Roman" panose="02020603050405020304" pitchFamily="18" charset="0"/>
            </a:endParaRPr>
          </a:p>
          <a:p>
            <a:pPr marL="1143000" lvl="2" indent="-228600" algn="just">
              <a:lnSpc>
                <a:spcPct val="150000"/>
              </a:lnSpc>
              <a:buSzPts val="1200"/>
              <a:buFont typeface="+mj-lt"/>
              <a:buAutoNum type="alphaLcPeriod"/>
              <a:tabLst>
                <a:tab pos="498475" algn="l"/>
              </a:tabLst>
            </a:pPr>
            <a:r>
              <a:rPr lang="en-US" sz="1600" dirty="0">
                <a:solidFill>
                  <a:prstClr val="black"/>
                </a:solidFill>
                <a:latin typeface="Times New Roman" panose="02020603050405020304" pitchFamily="18" charset="0"/>
                <a:ea typeface="MS Mincho"/>
                <a:cs typeface="Times New Roman" panose="02020603050405020304" pitchFamily="18" charset="0"/>
              </a:rPr>
              <a:t>____________________________</a:t>
            </a:r>
            <a:endParaRPr lang="en-US" sz="1400" dirty="0">
              <a:solidFill>
                <a:prstClr val="black"/>
              </a:solidFill>
              <a:latin typeface="Calibri" panose="020F0502020204030204" pitchFamily="34" charset="0"/>
              <a:ea typeface="MS Mincho"/>
              <a:cs typeface="Times New Roman" panose="02020603050405020304" pitchFamily="18" charset="0"/>
            </a:endParaRPr>
          </a:p>
        </p:txBody>
      </p:sp>
      <p:pic>
        <p:nvPicPr>
          <p:cNvPr id="10" name="1-3. Where do I get more cups for the water cool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71031" y="5360353"/>
            <a:ext cx="609600" cy="609600"/>
          </a:xfrm>
          <a:prstGeom prst="rect">
            <a:avLst/>
          </a:prstGeom>
        </p:spPr>
      </p:pic>
    </p:spTree>
    <p:extLst>
      <p:ext uri="{BB962C8B-B14F-4D97-AF65-F5344CB8AC3E}">
        <p14:creationId xmlns:p14="http://schemas.microsoft.com/office/powerpoint/2010/main" val="18369941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742"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2904" y="1847493"/>
            <a:ext cx="4468969" cy="1446550"/>
          </a:xfrm>
          <a:prstGeom prst="rect">
            <a:avLst/>
          </a:prstGeom>
        </p:spPr>
        <p:txBody>
          <a:bodyPr wrap="square">
            <a:spAutoFit/>
          </a:bodyPr>
          <a:lstStyle/>
          <a:p>
            <a:pPr lvl="1" algn="just"/>
            <a:r>
              <a:rPr lang="en-US" sz="1600" dirty="0">
                <a:solidFill>
                  <a:prstClr val="black"/>
                </a:solidFill>
                <a:latin typeface="Times New Roman" panose="02020603050405020304" pitchFamily="18" charset="0"/>
                <a:ea typeface="MS Mincho"/>
                <a:cs typeface="Times New Roman" panose="02020603050405020304" pitchFamily="18" charset="0"/>
              </a:rPr>
              <a:t>4. When will the shipment arrive?</a:t>
            </a:r>
            <a:endParaRPr lang="en-US" sz="1400" dirty="0">
              <a:solidFill>
                <a:prstClr val="black"/>
              </a:solidFill>
              <a:latin typeface="Calibri" panose="020F0502020204030204" pitchFamily="34" charset="0"/>
              <a:ea typeface="MS Mincho"/>
              <a:cs typeface="Times New Roman" panose="02020603050405020304" pitchFamily="18" charset="0"/>
            </a:endParaRPr>
          </a:p>
          <a:p>
            <a:pPr marL="1143000" lvl="2" indent="-228600" algn="just">
              <a:lnSpc>
                <a:spcPct val="150000"/>
              </a:lnSpc>
              <a:buSzPts val="1200"/>
              <a:buFont typeface="+mj-lt"/>
              <a:buAutoNum type="alphaLcPeriod"/>
              <a:tabLst>
                <a:tab pos="498475" algn="l"/>
              </a:tabLst>
            </a:pPr>
            <a:r>
              <a:rPr lang="en-US" sz="1600" dirty="0">
                <a:solidFill>
                  <a:prstClr val="black"/>
                </a:solidFill>
                <a:latin typeface="Times New Roman" panose="02020603050405020304" pitchFamily="18" charset="0"/>
                <a:ea typeface="MS Mincho"/>
                <a:cs typeface="Times New Roman" panose="02020603050405020304" pitchFamily="18" charset="0"/>
              </a:rPr>
              <a:t>____________________________</a:t>
            </a:r>
            <a:endParaRPr lang="en-US" sz="1400" dirty="0">
              <a:solidFill>
                <a:prstClr val="black"/>
              </a:solidFill>
              <a:latin typeface="Calibri" panose="020F0502020204030204" pitchFamily="34" charset="0"/>
              <a:ea typeface="MS Mincho"/>
              <a:cs typeface="Times New Roman" panose="02020603050405020304" pitchFamily="18" charset="0"/>
            </a:endParaRPr>
          </a:p>
          <a:p>
            <a:pPr marL="1143000" lvl="2" indent="-228600" algn="just">
              <a:lnSpc>
                <a:spcPct val="150000"/>
              </a:lnSpc>
              <a:buSzPts val="1200"/>
              <a:buFont typeface="+mj-lt"/>
              <a:buAutoNum type="alphaLcPeriod"/>
              <a:tabLst>
                <a:tab pos="498475" algn="l"/>
              </a:tabLst>
            </a:pPr>
            <a:r>
              <a:rPr lang="en-US" sz="1600" dirty="0">
                <a:solidFill>
                  <a:prstClr val="black"/>
                </a:solidFill>
                <a:latin typeface="Times New Roman" panose="02020603050405020304" pitchFamily="18" charset="0"/>
                <a:ea typeface="MS Mincho"/>
                <a:cs typeface="Times New Roman" panose="02020603050405020304" pitchFamily="18" charset="0"/>
              </a:rPr>
              <a:t>____________________________</a:t>
            </a:r>
            <a:endParaRPr lang="en-US" sz="1400" dirty="0">
              <a:solidFill>
                <a:prstClr val="black"/>
              </a:solidFill>
              <a:latin typeface="Calibri" panose="020F0502020204030204" pitchFamily="34" charset="0"/>
              <a:ea typeface="MS Mincho"/>
              <a:cs typeface="Times New Roman" panose="02020603050405020304" pitchFamily="18" charset="0"/>
            </a:endParaRPr>
          </a:p>
          <a:p>
            <a:pPr marL="1143000" lvl="2" indent="-228600" algn="just">
              <a:lnSpc>
                <a:spcPct val="150000"/>
              </a:lnSpc>
              <a:buSzPts val="1200"/>
              <a:buFont typeface="+mj-lt"/>
              <a:buAutoNum type="alphaLcPeriod"/>
              <a:tabLst>
                <a:tab pos="498475" algn="l"/>
              </a:tabLst>
            </a:pPr>
            <a:r>
              <a:rPr lang="en-US" sz="1600" dirty="0">
                <a:solidFill>
                  <a:prstClr val="black"/>
                </a:solidFill>
                <a:latin typeface="Times New Roman" panose="02020603050405020304" pitchFamily="18" charset="0"/>
                <a:ea typeface="MS Mincho"/>
                <a:cs typeface="Times New Roman" panose="02020603050405020304" pitchFamily="18" charset="0"/>
              </a:rPr>
              <a:t>____________________________</a:t>
            </a:r>
            <a:endParaRPr lang="en-US" sz="1400" dirty="0">
              <a:solidFill>
                <a:prstClr val="black"/>
              </a:solidFill>
              <a:latin typeface="Calibri" panose="020F0502020204030204" pitchFamily="34" charset="0"/>
              <a:ea typeface="MS Mincho"/>
              <a:cs typeface="Times New Roman" panose="02020603050405020304" pitchFamily="18" charset="0"/>
            </a:endParaRPr>
          </a:p>
        </p:txBody>
      </p:sp>
      <p:sp>
        <p:nvSpPr>
          <p:cNvPr id="7" name="Rectangle 6"/>
          <p:cNvSpPr/>
          <p:nvPr/>
        </p:nvSpPr>
        <p:spPr>
          <a:xfrm>
            <a:off x="6630641" y="1847493"/>
            <a:ext cx="4894729" cy="1446550"/>
          </a:xfrm>
          <a:prstGeom prst="rect">
            <a:avLst/>
          </a:prstGeom>
        </p:spPr>
        <p:txBody>
          <a:bodyPr wrap="square">
            <a:spAutoFit/>
          </a:bodyPr>
          <a:lstStyle/>
          <a:p>
            <a:pPr lvl="1" algn="just"/>
            <a:r>
              <a:rPr lang="en-US" sz="1600" dirty="0">
                <a:solidFill>
                  <a:prstClr val="black"/>
                </a:solidFill>
                <a:latin typeface="Times New Roman" panose="02020603050405020304" pitchFamily="18" charset="0"/>
                <a:ea typeface="MS Mincho"/>
                <a:cs typeface="Times New Roman" panose="02020603050405020304" pitchFamily="18" charset="0"/>
              </a:rPr>
              <a:t>5. I heard that Sally was laid off</a:t>
            </a:r>
            <a:endParaRPr lang="en-US" sz="1400" dirty="0">
              <a:solidFill>
                <a:prstClr val="black"/>
              </a:solidFill>
              <a:latin typeface="Calibri" panose="020F0502020204030204" pitchFamily="34" charset="0"/>
              <a:ea typeface="MS Mincho"/>
              <a:cs typeface="Times New Roman" panose="02020603050405020304" pitchFamily="18" charset="0"/>
            </a:endParaRPr>
          </a:p>
          <a:p>
            <a:pPr marL="1143000" lvl="2" indent="-228600" algn="just">
              <a:lnSpc>
                <a:spcPct val="150000"/>
              </a:lnSpc>
              <a:buSzPts val="1200"/>
              <a:buFont typeface="+mj-lt"/>
              <a:buAutoNum type="alphaLcPeriod"/>
              <a:tabLst>
                <a:tab pos="498475" algn="l"/>
              </a:tabLst>
            </a:pPr>
            <a:r>
              <a:rPr lang="en-US" sz="1600" dirty="0">
                <a:solidFill>
                  <a:prstClr val="black"/>
                </a:solidFill>
                <a:latin typeface="Times New Roman" panose="02020603050405020304" pitchFamily="18" charset="0"/>
                <a:ea typeface="MS Mincho"/>
                <a:cs typeface="Times New Roman" panose="02020603050405020304" pitchFamily="18" charset="0"/>
              </a:rPr>
              <a:t>____________________________</a:t>
            </a:r>
            <a:endParaRPr lang="en-US" sz="1400" dirty="0">
              <a:solidFill>
                <a:prstClr val="black"/>
              </a:solidFill>
              <a:latin typeface="Calibri" panose="020F0502020204030204" pitchFamily="34" charset="0"/>
              <a:ea typeface="MS Mincho"/>
              <a:cs typeface="Times New Roman" panose="02020603050405020304" pitchFamily="18" charset="0"/>
            </a:endParaRPr>
          </a:p>
          <a:p>
            <a:pPr marL="1143000" lvl="2" indent="-228600" algn="just">
              <a:lnSpc>
                <a:spcPct val="150000"/>
              </a:lnSpc>
              <a:buSzPts val="1200"/>
              <a:buFont typeface="+mj-lt"/>
              <a:buAutoNum type="alphaLcPeriod"/>
              <a:tabLst>
                <a:tab pos="498475" algn="l"/>
              </a:tabLst>
            </a:pPr>
            <a:r>
              <a:rPr lang="en-US" sz="1600" dirty="0">
                <a:solidFill>
                  <a:prstClr val="black"/>
                </a:solidFill>
                <a:latin typeface="Times New Roman" panose="02020603050405020304" pitchFamily="18" charset="0"/>
                <a:ea typeface="MS Mincho"/>
                <a:cs typeface="Times New Roman" panose="02020603050405020304" pitchFamily="18" charset="0"/>
              </a:rPr>
              <a:t>____________________________</a:t>
            </a:r>
            <a:endParaRPr lang="en-US" sz="1400" dirty="0">
              <a:solidFill>
                <a:prstClr val="black"/>
              </a:solidFill>
              <a:latin typeface="Calibri" panose="020F0502020204030204" pitchFamily="34" charset="0"/>
              <a:ea typeface="MS Mincho"/>
              <a:cs typeface="Times New Roman" panose="02020603050405020304" pitchFamily="18" charset="0"/>
            </a:endParaRPr>
          </a:p>
          <a:p>
            <a:pPr marL="1143000" lvl="2" indent="-228600" algn="just">
              <a:lnSpc>
                <a:spcPct val="150000"/>
              </a:lnSpc>
              <a:buSzPts val="1200"/>
              <a:buFont typeface="+mj-lt"/>
              <a:buAutoNum type="alphaLcPeriod"/>
              <a:tabLst>
                <a:tab pos="498475" algn="l"/>
              </a:tabLst>
            </a:pPr>
            <a:r>
              <a:rPr lang="en-US" sz="1600" dirty="0">
                <a:solidFill>
                  <a:prstClr val="black"/>
                </a:solidFill>
                <a:latin typeface="Times New Roman" panose="02020603050405020304" pitchFamily="18" charset="0"/>
                <a:ea typeface="MS Mincho"/>
                <a:cs typeface="Times New Roman" panose="02020603050405020304" pitchFamily="18" charset="0"/>
              </a:rPr>
              <a:t>____________________________</a:t>
            </a:r>
            <a:endParaRPr lang="en-US" sz="1400" dirty="0">
              <a:solidFill>
                <a:prstClr val="black"/>
              </a:solidFill>
              <a:latin typeface="Calibri" panose="020F0502020204030204" pitchFamily="34" charset="0"/>
              <a:ea typeface="MS Mincho"/>
              <a:cs typeface="Times New Roman" panose="02020603050405020304" pitchFamily="18" charset="0"/>
            </a:endParaRPr>
          </a:p>
        </p:txBody>
      </p:sp>
      <p:sp>
        <p:nvSpPr>
          <p:cNvPr id="8" name="Rectangle 7"/>
          <p:cNvSpPr/>
          <p:nvPr/>
        </p:nvSpPr>
        <p:spPr>
          <a:xfrm>
            <a:off x="3533950" y="3663375"/>
            <a:ext cx="4468969" cy="1446550"/>
          </a:xfrm>
          <a:prstGeom prst="rect">
            <a:avLst/>
          </a:prstGeom>
        </p:spPr>
        <p:txBody>
          <a:bodyPr wrap="square">
            <a:spAutoFit/>
          </a:bodyPr>
          <a:lstStyle/>
          <a:p>
            <a:pPr lvl="1" algn="just"/>
            <a:r>
              <a:rPr lang="en-US" sz="1600" dirty="0">
                <a:solidFill>
                  <a:prstClr val="black"/>
                </a:solidFill>
                <a:latin typeface="Times New Roman" panose="02020603050405020304" pitchFamily="18" charset="0"/>
                <a:ea typeface="MS Mincho"/>
                <a:cs typeface="Times New Roman" panose="02020603050405020304" pitchFamily="18" charset="0"/>
              </a:rPr>
              <a:t>6. Didn’t you used to work for Mega Firm?</a:t>
            </a:r>
            <a:endParaRPr lang="en-US" sz="1400" dirty="0">
              <a:solidFill>
                <a:prstClr val="black"/>
              </a:solidFill>
              <a:latin typeface="Calibri" panose="020F0502020204030204" pitchFamily="34" charset="0"/>
              <a:ea typeface="MS Mincho"/>
              <a:cs typeface="Times New Roman" panose="02020603050405020304" pitchFamily="18" charset="0"/>
            </a:endParaRPr>
          </a:p>
          <a:p>
            <a:pPr marL="1143000" lvl="2" indent="-228600" algn="just">
              <a:lnSpc>
                <a:spcPct val="150000"/>
              </a:lnSpc>
              <a:buSzPts val="1200"/>
              <a:buFont typeface="+mj-lt"/>
              <a:buAutoNum type="alphaLcPeriod"/>
              <a:tabLst>
                <a:tab pos="498475" algn="l"/>
              </a:tabLst>
            </a:pPr>
            <a:r>
              <a:rPr lang="en-US" sz="1600" dirty="0">
                <a:solidFill>
                  <a:prstClr val="black"/>
                </a:solidFill>
                <a:latin typeface="Times New Roman" panose="02020603050405020304" pitchFamily="18" charset="0"/>
                <a:ea typeface="MS Mincho"/>
                <a:cs typeface="Times New Roman" panose="02020603050405020304" pitchFamily="18" charset="0"/>
              </a:rPr>
              <a:t>____________________________</a:t>
            </a:r>
            <a:endParaRPr lang="en-US" sz="1400" dirty="0">
              <a:solidFill>
                <a:prstClr val="black"/>
              </a:solidFill>
              <a:latin typeface="Calibri" panose="020F0502020204030204" pitchFamily="34" charset="0"/>
              <a:ea typeface="MS Mincho"/>
              <a:cs typeface="Times New Roman" panose="02020603050405020304" pitchFamily="18" charset="0"/>
            </a:endParaRPr>
          </a:p>
          <a:p>
            <a:pPr marL="1143000" lvl="2" indent="-228600" algn="just">
              <a:lnSpc>
                <a:spcPct val="150000"/>
              </a:lnSpc>
              <a:buSzPts val="1200"/>
              <a:buFont typeface="+mj-lt"/>
              <a:buAutoNum type="alphaLcPeriod"/>
              <a:tabLst>
                <a:tab pos="498475" algn="l"/>
              </a:tabLst>
            </a:pPr>
            <a:r>
              <a:rPr lang="en-US" sz="1600" dirty="0">
                <a:solidFill>
                  <a:prstClr val="black"/>
                </a:solidFill>
                <a:latin typeface="Times New Roman" panose="02020603050405020304" pitchFamily="18" charset="0"/>
                <a:ea typeface="MS Mincho"/>
                <a:cs typeface="Times New Roman" panose="02020603050405020304" pitchFamily="18" charset="0"/>
              </a:rPr>
              <a:t>____________________________</a:t>
            </a:r>
            <a:endParaRPr lang="en-US" sz="1400" dirty="0">
              <a:solidFill>
                <a:prstClr val="black"/>
              </a:solidFill>
              <a:latin typeface="Calibri" panose="020F0502020204030204" pitchFamily="34" charset="0"/>
              <a:ea typeface="MS Mincho"/>
              <a:cs typeface="Times New Roman" panose="02020603050405020304" pitchFamily="18" charset="0"/>
            </a:endParaRPr>
          </a:p>
          <a:p>
            <a:pPr marL="1143000" lvl="2" indent="-228600" algn="just">
              <a:lnSpc>
                <a:spcPct val="150000"/>
              </a:lnSpc>
              <a:buSzPts val="1200"/>
              <a:buFont typeface="+mj-lt"/>
              <a:buAutoNum type="alphaLcPeriod"/>
              <a:tabLst>
                <a:tab pos="498475" algn="l"/>
              </a:tabLst>
            </a:pPr>
            <a:r>
              <a:rPr lang="en-US" sz="1600" dirty="0">
                <a:solidFill>
                  <a:prstClr val="black"/>
                </a:solidFill>
                <a:latin typeface="Times New Roman" panose="02020603050405020304" pitchFamily="18" charset="0"/>
                <a:ea typeface="MS Mincho"/>
                <a:cs typeface="Times New Roman" panose="02020603050405020304" pitchFamily="18" charset="0"/>
              </a:rPr>
              <a:t>____________________________</a:t>
            </a:r>
            <a:endParaRPr lang="en-US" sz="1400" dirty="0">
              <a:solidFill>
                <a:prstClr val="black"/>
              </a:solidFill>
              <a:latin typeface="Calibri" panose="020F0502020204030204" pitchFamily="34" charset="0"/>
              <a:ea typeface="MS Mincho"/>
              <a:cs typeface="Times New Roman" panose="02020603050405020304" pitchFamily="18" charset="0"/>
            </a:endParaRPr>
          </a:p>
        </p:txBody>
      </p:sp>
      <p:pic>
        <p:nvPicPr>
          <p:cNvPr id="9" name="4-6. Didn't you used to work for Mega Fir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662871" y="5682761"/>
            <a:ext cx="609600" cy="609600"/>
          </a:xfrm>
          <a:prstGeom prst="rect">
            <a:avLst/>
          </a:prstGeom>
        </p:spPr>
      </p:pic>
    </p:spTree>
    <p:extLst>
      <p:ext uri="{BB962C8B-B14F-4D97-AF65-F5344CB8AC3E}">
        <p14:creationId xmlns:p14="http://schemas.microsoft.com/office/powerpoint/2010/main" val="22220304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301"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0</TotalTime>
  <Words>543</Words>
  <Application>Microsoft Office PowerPoint</Application>
  <PresentationFormat>Widescreen</PresentationFormat>
  <Paragraphs>94</Paragraphs>
  <Slides>8</Slides>
  <Notes>0</Notes>
  <HiddenSlides>0</HiddenSlides>
  <MMClips>3</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8</vt:i4>
      </vt:variant>
    </vt:vector>
  </HeadingPairs>
  <TitlesOfParts>
    <vt:vector size="19" baseType="lpstr">
      <vt:lpstr>Arial</vt:lpstr>
      <vt:lpstr>Avenir Next LT Pro</vt:lpstr>
      <vt:lpstr>Avenir Next LT Pro Light</vt:lpstr>
      <vt:lpstr>Calibri</vt:lpstr>
      <vt:lpstr>Calibri Light</vt:lpstr>
      <vt:lpstr>Cambria</vt:lpstr>
      <vt:lpstr>Garamond</vt:lpstr>
      <vt:lpstr>MS Mincho</vt:lpstr>
      <vt:lpstr>Times New Roman</vt:lpstr>
      <vt:lpstr>Office Theme</vt:lpstr>
      <vt:lpstr>SavonVTI</vt:lpstr>
      <vt:lpstr>PowerPoint Presentation</vt:lpstr>
      <vt:lpstr>PowerPoint Presentation</vt:lpstr>
      <vt:lpstr>PRESENT PERFECT TENSE </vt:lpstr>
      <vt:lpstr>PowerPoint Presentation</vt:lpstr>
      <vt:lpstr>Listening Section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1</cp:revision>
  <dcterms:created xsi:type="dcterms:W3CDTF">2020-09-17T09:37:55Z</dcterms:created>
  <dcterms:modified xsi:type="dcterms:W3CDTF">2020-09-17T09:38:05Z</dcterms:modified>
</cp:coreProperties>
</file>