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4" r:id="rId4"/>
    <p:sldId id="260" r:id="rId5"/>
    <p:sldId id="257" r:id="rId6"/>
    <p:sldId id="261" r:id="rId7"/>
    <p:sldId id="266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FFAAD53-1219-41F3-956D-EB8F096E89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31987" y="1646177"/>
            <a:ext cx="5472333" cy="1414670"/>
          </a:xfrm>
        </p:spPr>
        <p:txBody>
          <a:bodyPr/>
          <a:lstStyle/>
          <a:p>
            <a:pPr eaLnBrk="1" hangingPunct="1"/>
            <a:r>
              <a:rPr lang="en-US" altLang="en-US" sz="5400" dirty="0"/>
              <a:t>EKONOMI INTERNASIONAL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65B2DD-2D2C-4AAD-ACC8-3E7A3F8055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778240" y="6038606"/>
            <a:ext cx="3202024" cy="573209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3200" b="1" dirty="0">
                <a:latin typeface="Arial Narrow" panose="020B0606020202030204" pitchFamily="34" charset="0"/>
              </a:rPr>
              <a:t>Rudi </a:t>
            </a:r>
            <a:r>
              <a:rPr lang="en-US" altLang="en-US" sz="3200" b="1" dirty="0" err="1">
                <a:latin typeface="Arial Narrow" panose="020B0606020202030204" pitchFamily="34" charset="0"/>
              </a:rPr>
              <a:t>Kurniawan</a:t>
            </a:r>
            <a:endParaRPr lang="en-US" altLang="en-US" sz="32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B7E58-DE85-4FC7-945C-6B2AB7E6F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9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0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AF390B-499C-44D2-B98B-68E103D88C89}"/>
              </a:ext>
            </a:extLst>
          </p:cNvPr>
          <p:cNvSpPr txBox="1"/>
          <p:nvPr/>
        </p:nvSpPr>
        <p:spPr>
          <a:xfrm>
            <a:off x="4375052" y="2799470"/>
            <a:ext cx="3024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SEKIAN</a:t>
            </a:r>
            <a:endParaRPr lang="en-ID" sz="5400" b="1" dirty="0"/>
          </a:p>
        </p:txBody>
      </p:sp>
    </p:spTree>
    <p:extLst>
      <p:ext uri="{BB962C8B-B14F-4D97-AF65-F5344CB8AC3E}">
        <p14:creationId xmlns:p14="http://schemas.microsoft.com/office/powerpoint/2010/main" val="372699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2CC0-3604-4E70-8B9E-1B03E2EC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88" y="227635"/>
            <a:ext cx="5684351" cy="869645"/>
          </a:xfrm>
        </p:spPr>
        <p:txBody>
          <a:bodyPr/>
          <a:lstStyle/>
          <a:p>
            <a:r>
              <a:rPr lang="en-US" dirty="0"/>
              <a:t>PENDAHULUAN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89BC53-93AC-440B-B4FC-C611C690C5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4654" y="2374213"/>
            <a:ext cx="10011958" cy="351692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Ilmu</a:t>
            </a:r>
            <a:r>
              <a:rPr lang="en-US" altLang="en-US" sz="2600" b="1" dirty="0">
                <a:solidFill>
                  <a:srgbClr val="FFFF00"/>
                </a:solidFill>
                <a:latin typeface="Arial Narrow" panose="020B0606020202030204" pitchFamily="34" charset="0"/>
              </a:rPr>
              <a:t> Ekonomi </a:t>
            </a:r>
            <a:r>
              <a:rPr lang="en-US" altLang="en-US" sz="2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Internasional</a:t>
            </a:r>
            <a:r>
              <a:rPr lang="en-US" altLang="en-US" sz="2600" b="1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: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cabang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ilmu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ekonomi  yang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mempelajari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pengambilan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keputusan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dalam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dalam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pengunaan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sumberdaya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yang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terbatas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dalam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memenuhi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tujuan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ekonomi.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Ekonomi</a:t>
            </a:r>
            <a:r>
              <a:rPr lang="en-US" altLang="en-US" sz="2600" b="1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internasional</a:t>
            </a:r>
            <a:r>
              <a:rPr lang="en-US" altLang="en-US" sz="2600" b="1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merupakan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aplikasi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dari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ilmu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ekonomi yang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membicarakan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berbagai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bentuk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hubungan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ekonomi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antara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negara.hubungan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ini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menliputi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perdagangan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barang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faktor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produksi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maupun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aliran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kapital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antar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negara</a:t>
            </a:r>
            <a:r>
              <a:rPr lang="en-US" alt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83BFF-C7DB-484B-B2DF-36CA3F6EC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633" y="227635"/>
            <a:ext cx="3683391" cy="17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0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A968FC1-95E8-45A9-B602-161ACEC88B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1219201"/>
            <a:ext cx="10214045" cy="1749082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mempelajari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intrenasional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keejahteraan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distribusi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kesempatan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ekonomi,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kestabilan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kebijakan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oublik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outcome.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7DD5-127A-4ECE-9B70-012E893E2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23" y="3305908"/>
            <a:ext cx="3489594" cy="2776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98CBD9-CEFD-40CD-AA38-F2A350315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317" y="3305907"/>
            <a:ext cx="5312774" cy="27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8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D0290F-205A-4F11-AB78-A6309A65EA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0457" y="1192237"/>
            <a:ext cx="10495722" cy="4392637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2400" b="1" dirty="0" err="1">
                <a:solidFill>
                  <a:srgbClr val="FFFF00"/>
                </a:solidFill>
              </a:rPr>
              <a:t>Aspek</a:t>
            </a:r>
            <a:r>
              <a:rPr lang="en-US" altLang="en-US" sz="2400" b="1" dirty="0">
                <a:solidFill>
                  <a:srgbClr val="FFFF00"/>
                </a:solidFill>
              </a:rPr>
              <a:t> yang </a:t>
            </a:r>
            <a:r>
              <a:rPr lang="en-US" altLang="en-US" sz="2400" b="1" dirty="0" err="1">
                <a:solidFill>
                  <a:srgbClr val="FFFF00"/>
                </a:solidFill>
              </a:rPr>
              <a:t>dipelajari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dalam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ekonomi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internasional</a:t>
            </a:r>
            <a:r>
              <a:rPr lang="en-US" altLang="en-US" sz="2400" b="1" dirty="0">
                <a:solidFill>
                  <a:srgbClr val="FFFF00"/>
                </a:solidFill>
              </a:rPr>
              <a:t> :</a:t>
            </a:r>
          </a:p>
          <a:p>
            <a:pPr lvl="1" eaLnBrk="1" hangingPunct="1"/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Melihat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perdagangan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mengekspor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mengimpor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eaLnBrk="1" hangingPunct="1"/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Mempelajari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neraca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misal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seimbang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defisit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surplus.</a:t>
            </a:r>
          </a:p>
          <a:p>
            <a:pPr lvl="1" eaLnBrk="1" hangingPunct="1"/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Mempelajari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neraca-neraca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NPI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neraca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perdagangan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neraca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neraca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transfer,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neraca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berjalan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neraca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endParaRPr lang="en-US" alt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Mempelajari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alih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endParaRPr lang="en-US" alt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5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8ADE-08AC-4202-817F-488B2B44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13568"/>
            <a:ext cx="9404723" cy="757104"/>
          </a:xfrm>
        </p:spPr>
        <p:txBody>
          <a:bodyPr/>
          <a:lstStyle/>
          <a:p>
            <a:r>
              <a:rPr lang="en-ID" dirty="0"/>
              <a:t> </a:t>
            </a:r>
            <a:r>
              <a:rPr lang="en-ID" dirty="0" err="1"/>
              <a:t>Definisi</a:t>
            </a:r>
            <a:r>
              <a:rPr lang="en-ID" dirty="0"/>
              <a:t> </a:t>
            </a:r>
            <a:r>
              <a:rPr lang="en-ID" dirty="0" err="1"/>
              <a:t>perdagangan</a:t>
            </a:r>
            <a:r>
              <a:rPr lang="en-ID" dirty="0"/>
              <a:t> </a:t>
            </a:r>
            <a:r>
              <a:rPr lang="en-ID" dirty="0" err="1"/>
              <a:t>internasional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A9F03-C0B4-4003-BC6E-11BAAF0C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85" y="1070928"/>
            <a:ext cx="7330269" cy="5463515"/>
          </a:xfrm>
        </p:spPr>
        <p:txBody>
          <a:bodyPr>
            <a:noAutofit/>
          </a:bodyPr>
          <a:lstStyle/>
          <a:p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perdagangan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penduduk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penduduk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kesepakatan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perorangan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</a:t>
            </a:r>
          </a:p>
          <a:p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perdagangan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salah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GDP.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Meskipun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perdagangan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ribuan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lihat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jalur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sutra, </a:t>
            </a:r>
            <a:r>
              <a:rPr lang="en-ID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 Road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dampaknya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dirasakan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abad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Perdagangan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pun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turut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industrialisasi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kemajuan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transportasi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globalisasi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kehadiran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multinasional</a:t>
            </a:r>
            <a:endParaRPr lang="en-ID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81C9E-31C2-4E6B-9766-375DA78B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569" y="4104097"/>
            <a:ext cx="3981157" cy="225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74FB-36F5-465A-83D7-C0FB37E24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569" y="1585082"/>
            <a:ext cx="3981156" cy="22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B451-EA20-46EA-8995-4FD146CB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81" y="225287"/>
            <a:ext cx="9823106" cy="900076"/>
          </a:xfrm>
        </p:spPr>
        <p:txBody>
          <a:bodyPr/>
          <a:lstStyle/>
          <a:p>
            <a:r>
              <a:rPr lang="en-ID" dirty="0" err="1"/>
              <a:t>Manfaat</a:t>
            </a:r>
            <a:r>
              <a:rPr lang="en-ID" dirty="0"/>
              <a:t> </a:t>
            </a:r>
            <a:r>
              <a:rPr lang="en-ID" dirty="0" err="1"/>
              <a:t>perdagangan</a:t>
            </a:r>
            <a:r>
              <a:rPr lang="en-ID" dirty="0"/>
              <a:t> </a:t>
            </a:r>
            <a:r>
              <a:rPr lang="en-ID" dirty="0" err="1"/>
              <a:t>internasional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1A73-ABCC-4AEA-B65A-49825469D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48" y="1643271"/>
            <a:ext cx="6627718" cy="4208889"/>
          </a:xfrm>
        </p:spPr>
        <p:txBody>
          <a:bodyPr>
            <a:noAutofit/>
          </a:bodyPr>
          <a:lstStyle/>
          <a:p>
            <a:r>
              <a:rPr lang="en-ID" sz="2400" b="1" dirty="0" err="1">
                <a:solidFill>
                  <a:srgbClr val="FFFF00"/>
                </a:solidFill>
              </a:rPr>
              <a:t>Memperoleh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barang</a:t>
            </a:r>
            <a:r>
              <a:rPr lang="en-ID" sz="2400" b="1" dirty="0">
                <a:solidFill>
                  <a:srgbClr val="FFFF00"/>
                </a:solidFill>
              </a:rPr>
              <a:t> yang </a:t>
            </a:r>
            <a:r>
              <a:rPr lang="en-ID" sz="2400" b="1" dirty="0" err="1">
                <a:solidFill>
                  <a:srgbClr val="FFFF00"/>
                </a:solidFill>
              </a:rPr>
              <a:t>tidak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dapat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diproduksi</a:t>
            </a:r>
            <a:r>
              <a:rPr lang="en-ID" sz="2400" b="1" dirty="0">
                <a:solidFill>
                  <a:srgbClr val="FFFF00"/>
                </a:solidFill>
              </a:rPr>
              <a:t> di </a:t>
            </a:r>
            <a:r>
              <a:rPr lang="en-ID" sz="2400" b="1" dirty="0" err="1">
                <a:solidFill>
                  <a:srgbClr val="FFFF00"/>
                </a:solidFill>
              </a:rPr>
              <a:t>negeri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sendiri</a:t>
            </a:r>
            <a:endParaRPr lang="en-ID" sz="2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D" sz="2400" dirty="0">
                <a:solidFill>
                  <a:srgbClr val="FFFF00"/>
                </a:solidFill>
              </a:rPr>
              <a:t>Banyak </a:t>
            </a:r>
            <a:r>
              <a:rPr lang="en-ID" sz="2400" dirty="0" err="1">
                <a:solidFill>
                  <a:srgbClr val="FFFF00"/>
                </a:solidFill>
              </a:rPr>
              <a:t>faktor-faktor</a:t>
            </a:r>
            <a:r>
              <a:rPr lang="en-ID" sz="2400" dirty="0">
                <a:solidFill>
                  <a:srgbClr val="FFFF00"/>
                </a:solidFill>
              </a:rPr>
              <a:t> yang </a:t>
            </a:r>
            <a:r>
              <a:rPr lang="en-ID" sz="2400" dirty="0" err="1">
                <a:solidFill>
                  <a:srgbClr val="FFFF00"/>
                </a:solidFill>
              </a:rPr>
              <a:t>memengaruhi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perbedaan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hasil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produksi</a:t>
            </a:r>
            <a:r>
              <a:rPr lang="en-ID" sz="2400" dirty="0">
                <a:solidFill>
                  <a:srgbClr val="FFFF00"/>
                </a:solidFill>
              </a:rPr>
              <a:t> di </a:t>
            </a:r>
            <a:r>
              <a:rPr lang="en-ID" sz="2400" dirty="0" err="1">
                <a:solidFill>
                  <a:srgbClr val="FFFF00"/>
                </a:solidFill>
              </a:rPr>
              <a:t>setiap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negara</a:t>
            </a:r>
            <a:r>
              <a:rPr lang="en-ID" sz="2400" dirty="0">
                <a:solidFill>
                  <a:srgbClr val="FFFF00"/>
                </a:solidFill>
              </a:rPr>
              <a:t>. </a:t>
            </a:r>
            <a:r>
              <a:rPr lang="en-ID" sz="2400" dirty="0" err="1">
                <a:solidFill>
                  <a:srgbClr val="FFFF00"/>
                </a:solidFill>
              </a:rPr>
              <a:t>Faktor-faktor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tersebut</a:t>
            </a:r>
            <a:r>
              <a:rPr lang="en-ID" sz="2400" dirty="0">
                <a:solidFill>
                  <a:srgbClr val="FFFF00"/>
                </a:solidFill>
              </a:rPr>
              <a:t> di </a:t>
            </a:r>
            <a:r>
              <a:rPr lang="en-ID" sz="2400" dirty="0" err="1">
                <a:solidFill>
                  <a:srgbClr val="FFFF00"/>
                </a:solidFill>
              </a:rPr>
              <a:t>antaranya</a:t>
            </a:r>
            <a:r>
              <a:rPr lang="en-ID" sz="2400" dirty="0">
                <a:solidFill>
                  <a:srgbClr val="FFFF00"/>
                </a:solidFill>
              </a:rPr>
              <a:t>: </a:t>
            </a:r>
            <a:r>
              <a:rPr lang="en-ID" sz="2400" dirty="0" err="1">
                <a:solidFill>
                  <a:srgbClr val="FFFF00"/>
                </a:solidFill>
              </a:rPr>
              <a:t>Kondisi</a:t>
            </a:r>
            <a:r>
              <a:rPr lang="en-ID" sz="2400" dirty="0">
                <a:solidFill>
                  <a:srgbClr val="FFFF00"/>
                </a:solidFill>
              </a:rPr>
              <a:t> </a:t>
            </a:r>
            <a:r>
              <a:rPr lang="en-ID" sz="2400" dirty="0" err="1">
                <a:solidFill>
                  <a:srgbClr val="FFFF00"/>
                </a:solidFill>
              </a:rPr>
              <a:t>geografi</a:t>
            </a:r>
            <a:r>
              <a:rPr lang="en-ID" sz="2400" dirty="0">
                <a:solidFill>
                  <a:srgbClr val="FFFF00"/>
                </a:solidFill>
              </a:rPr>
              <a:t>, </a:t>
            </a:r>
            <a:r>
              <a:rPr lang="en-ID" sz="2400" dirty="0" err="1">
                <a:solidFill>
                  <a:srgbClr val="FFFF00"/>
                </a:solidFill>
              </a:rPr>
              <a:t>iklim</a:t>
            </a:r>
            <a:r>
              <a:rPr lang="en-ID" sz="2400" dirty="0">
                <a:solidFill>
                  <a:srgbClr val="FFFF00"/>
                </a:solidFill>
              </a:rPr>
              <a:t>, </a:t>
            </a:r>
            <a:r>
              <a:rPr lang="en-ID" sz="2400" dirty="0" err="1">
                <a:solidFill>
                  <a:srgbClr val="FFFF00"/>
                </a:solidFill>
              </a:rPr>
              <a:t>tingkat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penguasaan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iptek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dan</a:t>
            </a:r>
            <a:r>
              <a:rPr lang="en-ID" sz="2400" dirty="0">
                <a:solidFill>
                  <a:srgbClr val="FFFF00"/>
                </a:solidFill>
              </a:rPr>
              <a:t> lain-lain. </a:t>
            </a:r>
            <a:r>
              <a:rPr lang="en-ID" sz="2400" dirty="0" err="1">
                <a:solidFill>
                  <a:srgbClr val="FFFF00"/>
                </a:solidFill>
              </a:rPr>
              <a:t>Dengan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adanya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perdagangan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internasional</a:t>
            </a:r>
            <a:r>
              <a:rPr lang="en-ID" sz="2400" dirty="0">
                <a:solidFill>
                  <a:srgbClr val="FFFF00"/>
                </a:solidFill>
              </a:rPr>
              <a:t>, </a:t>
            </a:r>
            <a:r>
              <a:rPr lang="en-ID" sz="2400" dirty="0" err="1">
                <a:solidFill>
                  <a:srgbClr val="FFFF00"/>
                </a:solidFill>
              </a:rPr>
              <a:t>setiap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negara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mampu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memenuhi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kebutuhan</a:t>
            </a:r>
            <a:r>
              <a:rPr lang="en-ID" sz="2400" dirty="0">
                <a:solidFill>
                  <a:srgbClr val="FFFF00"/>
                </a:solidFill>
              </a:rPr>
              <a:t> yang </a:t>
            </a:r>
            <a:r>
              <a:rPr lang="en-ID" sz="2400" dirty="0" err="1">
                <a:solidFill>
                  <a:srgbClr val="FFFF00"/>
                </a:solidFill>
              </a:rPr>
              <a:t>tidak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diproduksi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sendiri</a:t>
            </a:r>
            <a:r>
              <a:rPr lang="en-ID" sz="24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7015D-90A2-4BBA-918B-AB37AB4A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156" y="1643271"/>
            <a:ext cx="3761496" cy="2014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CD490-786E-406A-8184-E2A1C611D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156" y="3895139"/>
            <a:ext cx="38862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4B88D8-C554-4958-BCE4-35E5AE0F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6527"/>
            <a:ext cx="5797725" cy="4989442"/>
          </a:xfrm>
        </p:spPr>
        <p:txBody>
          <a:bodyPr>
            <a:noAutofit/>
          </a:bodyPr>
          <a:lstStyle/>
          <a:p>
            <a:r>
              <a:rPr lang="en-ID" sz="2400" b="1" dirty="0" err="1">
                <a:solidFill>
                  <a:srgbClr val="FFFF00"/>
                </a:solidFill>
              </a:rPr>
              <a:t>Memperoleh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keuntungan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dari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spesialisasi</a:t>
            </a:r>
            <a:endParaRPr lang="en-ID" sz="2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D" sz="2400" dirty="0" err="1">
                <a:solidFill>
                  <a:srgbClr val="FFFF00"/>
                </a:solidFill>
              </a:rPr>
              <a:t>Sebab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utama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kegiatan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perdagangan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luar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negeri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adalah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untuk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memperoleh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keuntungan</a:t>
            </a:r>
            <a:r>
              <a:rPr lang="en-ID" sz="2400" dirty="0">
                <a:solidFill>
                  <a:srgbClr val="FFFF00"/>
                </a:solidFill>
              </a:rPr>
              <a:t> yang </a:t>
            </a:r>
            <a:r>
              <a:rPr lang="en-ID" sz="2400" dirty="0" err="1">
                <a:solidFill>
                  <a:srgbClr val="FFFF00"/>
                </a:solidFill>
              </a:rPr>
              <a:t>diwujudkan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oleh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spesialisasi</a:t>
            </a:r>
            <a:r>
              <a:rPr lang="en-ID" sz="2400" dirty="0">
                <a:solidFill>
                  <a:srgbClr val="FFFF00"/>
                </a:solidFill>
              </a:rPr>
              <a:t>. </a:t>
            </a:r>
            <a:r>
              <a:rPr lang="en-ID" sz="2400" dirty="0" err="1">
                <a:solidFill>
                  <a:srgbClr val="FFFF00"/>
                </a:solidFill>
              </a:rPr>
              <a:t>Walaupun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suatu</a:t>
            </a:r>
            <a:r>
              <a:rPr lang="en-ID" sz="2400" dirty="0">
                <a:solidFill>
                  <a:srgbClr val="FFFF00"/>
                </a:solidFill>
              </a:rPr>
              <a:t> </a:t>
            </a:r>
            <a:r>
              <a:rPr lang="en-ID" sz="2400" dirty="0" err="1">
                <a:solidFill>
                  <a:srgbClr val="FFFF00"/>
                </a:solidFill>
              </a:rPr>
              <a:t>negara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dapat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memproduksi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suatu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barang</a:t>
            </a:r>
            <a:r>
              <a:rPr lang="en-ID" sz="2400" dirty="0">
                <a:solidFill>
                  <a:srgbClr val="FFFF00"/>
                </a:solidFill>
              </a:rPr>
              <a:t> yang </a:t>
            </a:r>
            <a:r>
              <a:rPr lang="en-ID" sz="2400" dirty="0" err="1">
                <a:solidFill>
                  <a:srgbClr val="FFFF00"/>
                </a:solidFill>
              </a:rPr>
              <a:t>sama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jenisnya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dengan</a:t>
            </a:r>
            <a:r>
              <a:rPr lang="en-ID" sz="2400" dirty="0">
                <a:solidFill>
                  <a:srgbClr val="FFFF00"/>
                </a:solidFill>
              </a:rPr>
              <a:t> yang </a:t>
            </a:r>
            <a:r>
              <a:rPr lang="en-ID" sz="2400" dirty="0" err="1">
                <a:solidFill>
                  <a:srgbClr val="FFFF00"/>
                </a:solidFill>
              </a:rPr>
              <a:t>diproduksi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oleh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negara</a:t>
            </a:r>
            <a:r>
              <a:rPr lang="en-ID" sz="2400" dirty="0">
                <a:solidFill>
                  <a:srgbClr val="FFFF00"/>
                </a:solidFill>
              </a:rPr>
              <a:t> lain, </a:t>
            </a:r>
            <a:r>
              <a:rPr lang="en-ID" sz="2400" dirty="0" err="1">
                <a:solidFill>
                  <a:srgbClr val="FFFF00"/>
                </a:solidFill>
              </a:rPr>
              <a:t>tapi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adakalanya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lebih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baik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apabila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negara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tersebut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mengimpor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barang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tersebut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dari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luar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negeri</a:t>
            </a:r>
            <a:r>
              <a:rPr lang="en-ID" sz="2400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ID" sz="2400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EEC26-545C-4806-A744-588BE121F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98"/>
          <a:stretch/>
        </p:blipFill>
        <p:spPr>
          <a:xfrm>
            <a:off x="683454" y="3828025"/>
            <a:ext cx="4999893" cy="2607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ADB2B-D4EB-4B4C-B840-C268A1282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55" y="422031"/>
            <a:ext cx="4999893" cy="32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4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5AF03-18B8-444A-821D-BC2C89BEB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54" y="448332"/>
            <a:ext cx="8158445" cy="5426764"/>
          </a:xfrm>
        </p:spPr>
        <p:txBody>
          <a:bodyPr>
            <a:noAutofit/>
          </a:bodyPr>
          <a:lstStyle/>
          <a:p>
            <a:r>
              <a:rPr lang="en-ID" sz="2600" b="1" dirty="0" err="1">
                <a:solidFill>
                  <a:srgbClr val="FFFF00"/>
                </a:solidFill>
              </a:rPr>
              <a:t>Memperluas</a:t>
            </a:r>
            <a:r>
              <a:rPr lang="en-ID" sz="2600" b="1" dirty="0">
                <a:solidFill>
                  <a:srgbClr val="FFFF00"/>
                </a:solidFill>
              </a:rPr>
              <a:t> </a:t>
            </a:r>
            <a:r>
              <a:rPr lang="en-ID" sz="2600" b="1" dirty="0" err="1">
                <a:solidFill>
                  <a:srgbClr val="FFFF00"/>
                </a:solidFill>
              </a:rPr>
              <a:t>pasar</a:t>
            </a:r>
            <a:r>
              <a:rPr lang="en-ID" sz="2600" b="1" dirty="0">
                <a:solidFill>
                  <a:srgbClr val="FFFF00"/>
                </a:solidFill>
              </a:rPr>
              <a:t> </a:t>
            </a:r>
            <a:r>
              <a:rPr lang="en-ID" sz="2600" b="1" dirty="0" err="1">
                <a:solidFill>
                  <a:srgbClr val="FFFF00"/>
                </a:solidFill>
              </a:rPr>
              <a:t>dan</a:t>
            </a:r>
            <a:r>
              <a:rPr lang="en-ID" sz="2600" b="1" dirty="0">
                <a:solidFill>
                  <a:srgbClr val="FFFF00"/>
                </a:solidFill>
              </a:rPr>
              <a:t> </a:t>
            </a:r>
            <a:r>
              <a:rPr lang="en-ID" sz="2600" b="1" dirty="0" err="1">
                <a:solidFill>
                  <a:srgbClr val="FFFF00"/>
                </a:solidFill>
              </a:rPr>
              <a:t>menambah</a:t>
            </a:r>
            <a:r>
              <a:rPr lang="en-ID" sz="2600" b="1" dirty="0">
                <a:solidFill>
                  <a:srgbClr val="FFFF00"/>
                </a:solidFill>
              </a:rPr>
              <a:t> </a:t>
            </a:r>
            <a:r>
              <a:rPr lang="en-ID" sz="2600" b="1" dirty="0" err="1">
                <a:solidFill>
                  <a:srgbClr val="FFFF00"/>
                </a:solidFill>
              </a:rPr>
              <a:t>keuntungan</a:t>
            </a:r>
            <a:endParaRPr lang="en-ID" sz="2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D" sz="2400" dirty="0" err="1">
                <a:solidFill>
                  <a:srgbClr val="FFFF00"/>
                </a:solidFill>
              </a:rPr>
              <a:t>Terkadang</a:t>
            </a:r>
            <a:r>
              <a:rPr lang="en-ID" sz="2400" dirty="0">
                <a:solidFill>
                  <a:srgbClr val="FFFF00"/>
                </a:solidFill>
              </a:rPr>
              <a:t>, para </a:t>
            </a:r>
            <a:r>
              <a:rPr lang="en-ID" sz="2400" dirty="0" err="1">
                <a:solidFill>
                  <a:srgbClr val="FFFF00"/>
                </a:solidFill>
              </a:rPr>
              <a:t>pengusaha</a:t>
            </a:r>
            <a:r>
              <a:rPr lang="en-ID" sz="2400" dirty="0">
                <a:solidFill>
                  <a:srgbClr val="FFFF00"/>
                </a:solidFill>
              </a:rPr>
              <a:t> </a:t>
            </a:r>
            <a:r>
              <a:rPr lang="en-ID" sz="2400" dirty="0" err="1">
                <a:solidFill>
                  <a:srgbClr val="FFFF00"/>
                </a:solidFill>
              </a:rPr>
              <a:t>tidak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menjalankan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mesin-mesinnya</a:t>
            </a:r>
            <a:r>
              <a:rPr lang="en-ID" sz="2400" dirty="0">
                <a:solidFill>
                  <a:srgbClr val="FFFF00"/>
                </a:solidFill>
              </a:rPr>
              <a:t> (</a:t>
            </a:r>
            <a:r>
              <a:rPr lang="en-ID" sz="2400" dirty="0" err="1">
                <a:solidFill>
                  <a:srgbClr val="FFFF00"/>
                </a:solidFill>
              </a:rPr>
              <a:t>alat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produksinya</a:t>
            </a:r>
            <a:r>
              <a:rPr lang="en-ID" sz="2400" dirty="0">
                <a:solidFill>
                  <a:srgbClr val="FFFF00"/>
                </a:solidFill>
              </a:rPr>
              <a:t>) </a:t>
            </a:r>
            <a:r>
              <a:rPr lang="en-ID" sz="2400" dirty="0" err="1">
                <a:solidFill>
                  <a:srgbClr val="FFFF00"/>
                </a:solidFill>
              </a:rPr>
              <a:t>dengan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maksimal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karena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mereka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khawatir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akan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terjadi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kelebihan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produksi</a:t>
            </a:r>
            <a:r>
              <a:rPr lang="en-ID" sz="2400" dirty="0">
                <a:solidFill>
                  <a:srgbClr val="FFFF00"/>
                </a:solidFill>
              </a:rPr>
              <a:t>, yang </a:t>
            </a:r>
            <a:r>
              <a:rPr lang="en-ID" sz="2400" dirty="0" err="1">
                <a:solidFill>
                  <a:srgbClr val="FFFF00"/>
                </a:solidFill>
              </a:rPr>
              <a:t>mengakibatkan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turunnya</a:t>
            </a:r>
            <a:r>
              <a:rPr lang="en-ID" sz="2400" dirty="0">
                <a:solidFill>
                  <a:srgbClr val="FFFF00"/>
                </a:solidFill>
              </a:rPr>
              <a:t> </a:t>
            </a:r>
            <a:r>
              <a:rPr lang="en-ID" sz="2400" dirty="0" err="1">
                <a:solidFill>
                  <a:srgbClr val="FFFF00"/>
                </a:solidFill>
              </a:rPr>
              <a:t>harga</a:t>
            </a:r>
            <a:r>
              <a:rPr lang="en-ID" sz="2400" dirty="0">
                <a:solidFill>
                  <a:srgbClr val="FFFF00"/>
                </a:solidFill>
              </a:rPr>
              <a:t> </a:t>
            </a:r>
            <a:r>
              <a:rPr lang="en-ID" sz="2400" dirty="0" err="1">
                <a:solidFill>
                  <a:srgbClr val="FFFF00"/>
                </a:solidFill>
              </a:rPr>
              <a:t>produk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mereka</a:t>
            </a:r>
            <a:r>
              <a:rPr lang="en-ID" sz="2400" dirty="0">
                <a:solidFill>
                  <a:srgbClr val="FFFF00"/>
                </a:solidFill>
              </a:rPr>
              <a:t>. </a:t>
            </a:r>
            <a:r>
              <a:rPr lang="en-ID" sz="2400" dirty="0" err="1">
                <a:solidFill>
                  <a:srgbClr val="FFFF00"/>
                </a:solidFill>
              </a:rPr>
              <a:t>Dengan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adanya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perdagangan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internasional</a:t>
            </a:r>
            <a:r>
              <a:rPr lang="en-ID" sz="2400" dirty="0">
                <a:solidFill>
                  <a:srgbClr val="FFFF00"/>
                </a:solidFill>
              </a:rPr>
              <a:t>, </a:t>
            </a:r>
            <a:r>
              <a:rPr lang="en-ID" sz="2400" dirty="0" err="1">
                <a:solidFill>
                  <a:srgbClr val="FFFF00"/>
                </a:solidFill>
              </a:rPr>
              <a:t>pengusaha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dapat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menjalankan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mesin-mesinnya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secara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maksimal</a:t>
            </a:r>
            <a:r>
              <a:rPr lang="en-ID" sz="2400" dirty="0">
                <a:solidFill>
                  <a:srgbClr val="FFFF00"/>
                </a:solidFill>
              </a:rPr>
              <a:t>, </a:t>
            </a:r>
            <a:r>
              <a:rPr lang="en-ID" sz="2400" dirty="0" err="1">
                <a:solidFill>
                  <a:srgbClr val="FFFF00"/>
                </a:solidFill>
              </a:rPr>
              <a:t>dan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menjual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kelebihan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produk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tersebut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keluar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negeri</a:t>
            </a:r>
            <a:r>
              <a:rPr lang="en-ID" sz="2400" dirty="0">
                <a:solidFill>
                  <a:srgbClr val="FFFF00"/>
                </a:solidFill>
              </a:rPr>
              <a:t>.</a:t>
            </a:r>
          </a:p>
          <a:p>
            <a:r>
              <a:rPr lang="en-ID" sz="2600" b="1" dirty="0">
                <a:solidFill>
                  <a:srgbClr val="FFFF00"/>
                </a:solidFill>
              </a:rPr>
              <a:t>Transfer </a:t>
            </a:r>
            <a:r>
              <a:rPr lang="en-ID" sz="2600" b="1" dirty="0" err="1">
                <a:solidFill>
                  <a:srgbClr val="FFFF00"/>
                </a:solidFill>
              </a:rPr>
              <a:t>teknologi</a:t>
            </a:r>
            <a:r>
              <a:rPr lang="en-ID" sz="2600" b="1" dirty="0">
                <a:solidFill>
                  <a:srgbClr val="FFFF00"/>
                </a:solidFill>
              </a:rPr>
              <a:t> modern</a:t>
            </a:r>
            <a:endParaRPr lang="en-ID" sz="2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D" sz="2400" dirty="0" err="1">
                <a:solidFill>
                  <a:srgbClr val="FFFF00"/>
                </a:solidFill>
              </a:rPr>
              <a:t>Perdagangan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luar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negeri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memungkinkan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suatu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negara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untuk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mempelajari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teknik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produksi</a:t>
            </a:r>
            <a:r>
              <a:rPr lang="en-ID" sz="2400" dirty="0">
                <a:solidFill>
                  <a:srgbClr val="FFFF00"/>
                </a:solidFill>
              </a:rPr>
              <a:t> yang </a:t>
            </a:r>
            <a:r>
              <a:rPr lang="en-ID" sz="2400" dirty="0" err="1">
                <a:solidFill>
                  <a:srgbClr val="FFFF00"/>
                </a:solidFill>
              </a:rPr>
              <a:t>lebih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efisien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dan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r>
              <a:rPr lang="en-ID" sz="2400" dirty="0" err="1">
                <a:solidFill>
                  <a:srgbClr val="FFFF00"/>
                </a:solidFill>
              </a:rPr>
              <a:t>cara</a:t>
            </a:r>
            <a:r>
              <a:rPr lang="en-ID" sz="2400" dirty="0">
                <a:solidFill>
                  <a:srgbClr val="FFFF00"/>
                </a:solidFill>
              </a:rPr>
              <a:t> -</a:t>
            </a:r>
            <a:r>
              <a:rPr lang="en-ID" sz="2400" dirty="0" err="1">
                <a:solidFill>
                  <a:srgbClr val="FFFF00"/>
                </a:solidFill>
              </a:rPr>
              <a:t>cara</a:t>
            </a:r>
            <a:r>
              <a:rPr lang="en-ID" sz="2400" dirty="0">
                <a:solidFill>
                  <a:srgbClr val="FFFF00"/>
                </a:solidFill>
              </a:rPr>
              <a:t> </a:t>
            </a:r>
            <a:r>
              <a:rPr lang="en-ID" sz="2400" dirty="0" err="1">
                <a:solidFill>
                  <a:srgbClr val="FFFF00"/>
                </a:solidFill>
              </a:rPr>
              <a:t>manajemen</a:t>
            </a:r>
            <a:r>
              <a:rPr lang="en-ID" sz="2400" dirty="0">
                <a:solidFill>
                  <a:srgbClr val="FFFF00"/>
                </a:solidFill>
              </a:rPr>
              <a:t> yang </a:t>
            </a:r>
            <a:r>
              <a:rPr lang="en-ID" sz="2400" dirty="0" err="1">
                <a:solidFill>
                  <a:srgbClr val="FFFF00"/>
                </a:solidFill>
              </a:rPr>
              <a:t>lebih</a:t>
            </a:r>
            <a:r>
              <a:rPr lang="en-ID" sz="2400" dirty="0">
                <a:solidFill>
                  <a:srgbClr val="FFFF00"/>
                </a:solidFill>
              </a:rPr>
              <a:t> modern</a:t>
            </a:r>
            <a:r>
              <a:rPr lang="en-ID" sz="2600" dirty="0">
                <a:solidFill>
                  <a:srgbClr val="FFFF00"/>
                </a:solidFill>
              </a:rPr>
              <a:t>.</a:t>
            </a:r>
          </a:p>
          <a:p>
            <a:endParaRPr lang="en-ID" sz="2600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64614-9AEB-4DB9-890E-F12F4C080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363" y="1359510"/>
            <a:ext cx="3086039" cy="1928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C3767-12F3-4BCD-A093-BC86974B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363" y="3569678"/>
            <a:ext cx="3086038" cy="30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3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C89D-8E1C-49F9-B39D-6B04541D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1" y="174423"/>
            <a:ext cx="9708542" cy="1400530"/>
          </a:xfrm>
        </p:spPr>
        <p:txBody>
          <a:bodyPr/>
          <a:lstStyle/>
          <a:p>
            <a:r>
              <a:rPr lang="en-ID" sz="3600" dirty="0" err="1"/>
              <a:t>Pengaruh</a:t>
            </a:r>
            <a:r>
              <a:rPr lang="en-ID" sz="3600" dirty="0"/>
              <a:t> </a:t>
            </a:r>
            <a:r>
              <a:rPr lang="en-ID" sz="3600" dirty="0" err="1"/>
              <a:t>perdagangan</a:t>
            </a:r>
            <a:r>
              <a:rPr lang="en-ID" sz="3600" dirty="0"/>
              <a:t> </a:t>
            </a:r>
            <a:r>
              <a:rPr lang="en-ID" sz="3600" dirty="0" err="1"/>
              <a:t>internasional</a:t>
            </a:r>
            <a:r>
              <a:rPr lang="en-ID" sz="3600" dirty="0"/>
              <a:t> </a:t>
            </a:r>
            <a:r>
              <a:rPr lang="en-ID" sz="3600" dirty="0" err="1"/>
              <a:t>terhadap</a:t>
            </a:r>
            <a:r>
              <a:rPr lang="en-ID" sz="3600" dirty="0"/>
              <a:t> </a:t>
            </a:r>
            <a:r>
              <a:rPr lang="en-ID" sz="3600" dirty="0" err="1"/>
              <a:t>perekonomian</a:t>
            </a:r>
            <a:r>
              <a:rPr lang="en-ID" sz="3600" dirty="0"/>
              <a:t> </a:t>
            </a:r>
            <a:r>
              <a:rPr lang="en-ID" sz="3600" dirty="0" err="1"/>
              <a:t>suatu</a:t>
            </a:r>
            <a:r>
              <a:rPr lang="en-ID" sz="3600" dirty="0"/>
              <a:t> </a:t>
            </a:r>
            <a:r>
              <a:rPr lang="en-ID" sz="3600" dirty="0" err="1"/>
              <a:t>negara</a:t>
            </a:r>
            <a:br>
              <a:rPr lang="en-ID" dirty="0"/>
            </a:br>
            <a:endParaRPr lang="en-ID" dirty="0"/>
          </a:p>
        </p:txBody>
      </p:sp>
      <p:pic>
        <p:nvPicPr>
          <p:cNvPr id="1026" name="Picture 2" descr="Manfaat Perdagangan Internasional">
            <a:extLst>
              <a:ext uri="{FF2B5EF4-FFF2-40B4-BE49-F238E27FC236}">
                <a16:creationId xmlns:a16="http://schemas.microsoft.com/office/drawing/2014/main" id="{BEDEC7AE-B07A-46A8-AE96-4C5E6B7E41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1" y="1574953"/>
            <a:ext cx="10747378" cy="49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46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</TotalTime>
  <Words>238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Century Gothic</vt:lpstr>
      <vt:lpstr>Wingdings</vt:lpstr>
      <vt:lpstr>Wingdings 3</vt:lpstr>
      <vt:lpstr>Ion</vt:lpstr>
      <vt:lpstr>EKONOMI INTERNASIONAL </vt:lpstr>
      <vt:lpstr>PENDAHULUAN</vt:lpstr>
      <vt:lpstr>PowerPoint Presentation</vt:lpstr>
      <vt:lpstr>PowerPoint Presentation</vt:lpstr>
      <vt:lpstr> Definisi perdagangan internasional </vt:lpstr>
      <vt:lpstr>Manfaat perdagangan internasional </vt:lpstr>
      <vt:lpstr>PowerPoint Presentation</vt:lpstr>
      <vt:lpstr>PowerPoint Presentation</vt:lpstr>
      <vt:lpstr>Pengaruh perdagangan internasional terhadap perekonomian suatu negara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 INTERNASIONAL</dc:title>
  <dc:creator>user</dc:creator>
  <cp:lastModifiedBy>user</cp:lastModifiedBy>
  <cp:revision>15</cp:revision>
  <dcterms:created xsi:type="dcterms:W3CDTF">2021-02-28T14:59:49Z</dcterms:created>
  <dcterms:modified xsi:type="dcterms:W3CDTF">2022-03-01T07:58:50Z</dcterms:modified>
</cp:coreProperties>
</file>