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8" r:id="rId2"/>
    <p:sldId id="329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270" r:id="rId12"/>
    <p:sldId id="347" r:id="rId13"/>
    <p:sldId id="348" r:id="rId14"/>
    <p:sldId id="349" r:id="rId15"/>
    <p:sldId id="350" r:id="rId16"/>
    <p:sldId id="351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>
        <p:scale>
          <a:sx n="50" d="100"/>
          <a:sy n="50" d="100"/>
        </p:scale>
        <p:origin x="480" y="-3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203526"/>
            <a:ext cx="6262173" cy="82561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 INTERNASIONAL</a:t>
            </a:r>
          </a:p>
        </p:txBody>
      </p:sp>
      <p:pic>
        <p:nvPicPr>
          <p:cNvPr id="4" name="Picture 3" descr="logo-udinus">
            <a:extLst>
              <a:ext uri="{FF2B5EF4-FFF2-40B4-BE49-F238E27FC236}">
                <a16:creationId xmlns:a16="http://schemas.microsoft.com/office/drawing/2014/main" id="{BECD71E7-F41C-402A-B17A-18B39752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62" y="2469349"/>
            <a:ext cx="1403909" cy="135764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23E73A3-6877-4ED6-83E4-117D2CC97677}"/>
              </a:ext>
            </a:extLst>
          </p:cNvPr>
          <p:cNvSpPr txBox="1"/>
          <p:nvPr/>
        </p:nvSpPr>
        <p:spPr>
          <a:xfrm>
            <a:off x="1986337" y="4267200"/>
            <a:ext cx="50141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 ADITYA PERDANA, S.E., M.E.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472E3C35-9D11-4ADC-ADF1-6A99A08836BC}"/>
              </a:ext>
            </a:extLst>
          </p:cNvPr>
          <p:cNvSpPr txBox="1">
            <a:spLocks/>
          </p:cNvSpPr>
          <p:nvPr/>
        </p:nvSpPr>
        <p:spPr>
          <a:xfrm>
            <a:off x="1674017" y="4953001"/>
            <a:ext cx="5638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2800" kern="1200" cap="none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Nuswantoro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9CE1-8056-49C4-8E31-468689B0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Makro 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Ditinjau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Supply dan Demand)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D9B81-D3F5-4574-B244-A13AD9B2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EA76852-5552-4C1C-ADF8-97E0156221F4}"/>
              </a:ext>
            </a:extLst>
          </p:cNvPr>
          <p:cNvSpPr/>
          <p:nvPr/>
        </p:nvSpPr>
        <p:spPr>
          <a:xfrm>
            <a:off x="4722812" y="1981200"/>
            <a:ext cx="2979738" cy="7826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KESEIMBANGAN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 NASIONAL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057B14-A6A9-4EC3-A365-291D65EC214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212681" y="2763838"/>
            <a:ext cx="0" cy="5254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04513081-5F85-465B-B924-20097068A6D8}"/>
              </a:ext>
            </a:extLst>
          </p:cNvPr>
          <p:cNvSpPr/>
          <p:nvPr/>
        </p:nvSpPr>
        <p:spPr>
          <a:xfrm>
            <a:off x="2997200" y="3706813"/>
            <a:ext cx="2138362" cy="6937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Total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3C276C9-A56C-4D78-9733-31C73F553C4E}"/>
              </a:ext>
            </a:extLst>
          </p:cNvPr>
          <p:cNvSpPr/>
          <p:nvPr/>
        </p:nvSpPr>
        <p:spPr>
          <a:xfrm>
            <a:off x="7156450" y="3706813"/>
            <a:ext cx="2211387" cy="708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Total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8FBFC8-2B19-4665-B25E-F23742B655EC}"/>
              </a:ext>
            </a:extLst>
          </p:cNvPr>
          <p:cNvSpPr/>
          <p:nvPr/>
        </p:nvSpPr>
        <p:spPr>
          <a:xfrm>
            <a:off x="3055937" y="4991100"/>
            <a:ext cx="841375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DN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344294-C2B9-4740-B71E-5B39966E5204}"/>
              </a:ext>
            </a:extLst>
          </p:cNvPr>
          <p:cNvSpPr/>
          <p:nvPr/>
        </p:nvSpPr>
        <p:spPr>
          <a:xfrm>
            <a:off x="4221162" y="5005388"/>
            <a:ext cx="766763" cy="4714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LN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C0C5C3-B8D2-4AB7-BB06-C72FF9A822A4}"/>
              </a:ext>
            </a:extLst>
          </p:cNvPr>
          <p:cNvSpPr/>
          <p:nvPr/>
        </p:nvSpPr>
        <p:spPr>
          <a:xfrm>
            <a:off x="7308850" y="5099050"/>
            <a:ext cx="839787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DN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D47760-C0CC-4F96-A0E7-71F334E6AA43}"/>
              </a:ext>
            </a:extLst>
          </p:cNvPr>
          <p:cNvSpPr/>
          <p:nvPr/>
        </p:nvSpPr>
        <p:spPr>
          <a:xfrm>
            <a:off x="8370887" y="5054600"/>
            <a:ext cx="766763" cy="4714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LN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76F326-3C47-4AC4-885A-C0F34F5596C6}"/>
              </a:ext>
            </a:extLst>
          </p:cNvPr>
          <p:cNvSpPr/>
          <p:nvPr/>
        </p:nvSpPr>
        <p:spPr>
          <a:xfrm>
            <a:off x="3122612" y="5786438"/>
            <a:ext cx="712788" cy="3524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Pd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C834BF-3DE1-4303-8ADA-2936280BFA4B}"/>
              </a:ext>
            </a:extLst>
          </p:cNvPr>
          <p:cNvSpPr/>
          <p:nvPr/>
        </p:nvSpPr>
        <p:spPr>
          <a:xfrm>
            <a:off x="4270374" y="5824538"/>
            <a:ext cx="668338" cy="3143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6E5C90-F3F9-46E8-A179-BB3012024CB0}"/>
              </a:ext>
            </a:extLst>
          </p:cNvPr>
          <p:cNvSpPr/>
          <p:nvPr/>
        </p:nvSpPr>
        <p:spPr>
          <a:xfrm>
            <a:off x="7346552" y="5853112"/>
            <a:ext cx="763587" cy="3238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err="1"/>
              <a:t>Cd</a:t>
            </a:r>
            <a:endParaRPr lang="en-US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04272E-84E8-43F2-8090-4D9993F6440A}"/>
              </a:ext>
            </a:extLst>
          </p:cNvPr>
          <p:cNvSpPr/>
          <p:nvPr/>
        </p:nvSpPr>
        <p:spPr>
          <a:xfrm>
            <a:off x="8412955" y="5853112"/>
            <a:ext cx="682625" cy="3127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FFBCC-8F18-48A6-AB1A-8662E7B03041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066381" y="4400550"/>
            <a:ext cx="538163" cy="6048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0C0110-D68E-4F88-9A41-5DBE4A1946E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3476625" y="4400550"/>
            <a:ext cx="589756" cy="5905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99F26B-6892-414E-B641-2C6A38873365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7728744" y="4414838"/>
            <a:ext cx="533400" cy="6842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CCA7E7-8581-4771-8351-9E878FFB1EF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212681" y="3289300"/>
            <a:ext cx="2049463" cy="417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EA7032-7A17-4ABD-A232-36A33AC7278E}"/>
              </a:ext>
            </a:extLst>
          </p:cNvPr>
          <p:cNvCxnSpPr>
            <a:cxnSpLocks/>
            <a:stCxn id="9" idx="4"/>
            <a:endCxn id="13" idx="0"/>
          </p:cNvCxnSpPr>
          <p:nvPr/>
        </p:nvCxnSpPr>
        <p:spPr>
          <a:xfrm>
            <a:off x="3476625" y="5448300"/>
            <a:ext cx="2381" cy="33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20E8F2-2D8B-4E15-B99B-EEFF1554F68C}"/>
              </a:ext>
            </a:extLst>
          </p:cNvPr>
          <p:cNvCxnSpPr>
            <a:cxnSpLocks/>
            <a:stCxn id="12" idx="4"/>
            <a:endCxn id="16" idx="0"/>
          </p:cNvCxnSpPr>
          <p:nvPr/>
        </p:nvCxnSpPr>
        <p:spPr>
          <a:xfrm flipH="1">
            <a:off x="8754268" y="5526088"/>
            <a:ext cx="1" cy="327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FF0111-F789-40DA-B068-F3778BFB07C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066381" y="3289300"/>
            <a:ext cx="2146299" cy="417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D4B68C-7BE3-4608-8298-2BECB8BF272E}"/>
              </a:ext>
            </a:extLst>
          </p:cNvPr>
          <p:cNvCxnSpPr>
            <a:cxnSpLocks/>
            <a:stCxn id="11" idx="4"/>
            <a:endCxn id="15" idx="0"/>
          </p:cNvCxnSpPr>
          <p:nvPr/>
        </p:nvCxnSpPr>
        <p:spPr>
          <a:xfrm flipH="1">
            <a:off x="7728346" y="5556250"/>
            <a:ext cx="398" cy="2968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7AFCB62-58F0-47A6-96AC-89FD73AB3FA3}"/>
              </a:ext>
            </a:extLst>
          </p:cNvPr>
          <p:cNvCxnSpPr>
            <a:cxnSpLocks/>
            <a:stCxn id="10" idx="4"/>
            <a:endCxn id="14" idx="0"/>
          </p:cNvCxnSpPr>
          <p:nvPr/>
        </p:nvCxnSpPr>
        <p:spPr>
          <a:xfrm flipH="1">
            <a:off x="4604543" y="5476875"/>
            <a:ext cx="1" cy="347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13306C-7C6E-4E8A-BDF7-A0B4459D53E6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8262144" y="4414838"/>
            <a:ext cx="492125" cy="6397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4283-7074-4136-A88E-39670C2A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93" y="1847848"/>
            <a:ext cx="5143916" cy="4154489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GNP = Y = C + I + G + (X-M)</a:t>
            </a:r>
          </a:p>
          <a:p>
            <a:pPr marL="914400" indent="-450850">
              <a:buFont typeface="Wingdings" panose="05000000000000000000" pitchFamily="2" charset="2"/>
              <a:buAutoNum type="alphaLcPeriod"/>
              <a:defRPr/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&gt; M	 </a:t>
            </a:r>
          </a:p>
          <a:p>
            <a:pPr marL="514350" indent="0">
              <a:buNone/>
              <a:defRPr/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Neraca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Surplus,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(</a:t>
            </a:r>
            <a:r>
              <a:rPr lang="en-US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naik  GNP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naik</a:t>
            </a:r>
          </a:p>
          <a:p>
            <a:pPr marL="738188">
              <a:buFont typeface="Wingdings" panose="05000000000000000000" pitchFamily="2" charset="2"/>
              <a:buNone/>
              <a:defRPr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&lt; M	  </a:t>
            </a:r>
          </a:p>
          <a:p>
            <a:pPr marL="517525" indent="-3175">
              <a:buFont typeface="Wingdings" panose="05000000000000000000" pitchFamily="2" charset="2"/>
              <a:buNone/>
              <a:defRPr/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Neraca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defisit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Y(</a:t>
            </a:r>
            <a:r>
              <a:rPr lang="en-US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GNP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Negara yang </a:t>
            </a:r>
            <a:r>
              <a:rPr lang="en-US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economy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totalnya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10 %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</a:t>
            </a:r>
            <a:endParaRPr lang="en-US" sz="9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			   	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/>
              <a:t>				      </a:t>
            </a:r>
            <a:r>
              <a:rPr lang="en-US" sz="2000" b="1" dirty="0"/>
              <a:t>	</a:t>
            </a:r>
            <a:r>
              <a:rPr lang="en-US" sz="2000" dirty="0"/>
              <a:t>   </a:t>
            </a:r>
          </a:p>
          <a:p>
            <a:pPr lvl="3">
              <a:buFontTx/>
              <a:buNone/>
              <a:defRPr/>
            </a:pPr>
            <a:r>
              <a:rPr lang="en-US" dirty="0"/>
              <a:t>			</a:t>
            </a:r>
          </a:p>
          <a:p>
            <a:pPr lvl="3">
              <a:buFontTx/>
              <a:buNone/>
              <a:defRPr/>
            </a:pPr>
            <a:r>
              <a:rPr lang="en-US" dirty="0"/>
              <a:t>				</a:t>
            </a:r>
            <a:r>
              <a:rPr lang="en-US" b="1" dirty="0"/>
              <a:t>	      </a:t>
            </a:r>
          </a:p>
          <a:p>
            <a:pPr lvl="3">
              <a:buFontTx/>
              <a:buNone/>
              <a:defRPr/>
            </a:pPr>
            <a:r>
              <a:rPr lang="en-US" dirty="0"/>
              <a:t>			      	</a:t>
            </a:r>
          </a:p>
          <a:p>
            <a:pPr lvl="3">
              <a:buFontTx/>
              <a:buNone/>
              <a:defRPr/>
            </a:pPr>
            <a:r>
              <a:rPr lang="en-US" dirty="0"/>
              <a:t>				        </a:t>
            </a:r>
          </a:p>
          <a:p>
            <a:pPr lvl="3">
              <a:buFontTx/>
              <a:buNone/>
              <a:defRPr/>
            </a:pPr>
            <a:r>
              <a:rPr lang="en-US" dirty="0"/>
              <a:t>				      	        </a:t>
            </a:r>
            <a:endParaRPr lang="en-US" b="1" dirty="0"/>
          </a:p>
        </p:txBody>
      </p:sp>
      <p:sp>
        <p:nvSpPr>
          <p:cNvPr id="11276" name="Title 1">
            <a:extLst>
              <a:ext uri="{FF2B5EF4-FFF2-40B4-BE49-F238E27FC236}">
                <a16:creationId xmlns:a16="http://schemas.microsoft.com/office/drawing/2014/main" id="{EA5DB804-0CD4-46A9-A275-A613F691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4" y="855663"/>
            <a:ext cx="5562598" cy="768351"/>
          </a:xfrm>
        </p:spPr>
        <p:txBody>
          <a:bodyPr/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Makro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77" name="Slide Number Placeholder 12">
            <a:extLst>
              <a:ext uri="{FF2B5EF4-FFF2-40B4-BE49-F238E27FC236}">
                <a16:creationId xmlns:a16="http://schemas.microsoft.com/office/drawing/2014/main" id="{2128134A-788B-402B-8108-86B58F9C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5D0903-9ABE-40A7-8F1A-E8777470CC11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6621AD-2252-4952-B881-EB4C13FD3A19}"/>
              </a:ext>
            </a:extLst>
          </p:cNvPr>
          <p:cNvGrpSpPr/>
          <p:nvPr/>
        </p:nvGrpSpPr>
        <p:grpSpPr>
          <a:xfrm>
            <a:off x="7432470" y="1847848"/>
            <a:ext cx="3924781" cy="3321696"/>
            <a:chOff x="7429157" y="1884291"/>
            <a:chExt cx="3924781" cy="33216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8B6C4EC-26FD-4B85-B4F3-D9A07613436F}"/>
                </a:ext>
              </a:extLst>
            </p:cNvPr>
            <p:cNvGrpSpPr/>
            <p:nvPr/>
          </p:nvGrpSpPr>
          <p:grpSpPr>
            <a:xfrm>
              <a:off x="7429157" y="1884291"/>
              <a:ext cx="3924781" cy="3321696"/>
              <a:chOff x="4129226" y="2159000"/>
              <a:chExt cx="3924781" cy="332169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F81A42A-728E-4E61-9BE7-4A53E55EDC50}"/>
                  </a:ext>
                </a:extLst>
              </p:cNvPr>
              <p:cNvCxnSpPr/>
              <p:nvPr/>
            </p:nvCxnSpPr>
            <p:spPr>
              <a:xfrm rot="16200000" flipH="1">
                <a:off x="3048794" y="3782220"/>
                <a:ext cx="2905125" cy="301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EC66446-DFC5-410F-872D-53E480E70EFC}"/>
                  </a:ext>
                </a:extLst>
              </p:cNvPr>
              <p:cNvCxnSpPr/>
              <p:nvPr/>
            </p:nvCxnSpPr>
            <p:spPr>
              <a:xfrm flipV="1">
                <a:off x="4486276" y="5205413"/>
                <a:ext cx="3113087" cy="301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69" name="TextBox 9">
                <a:extLst>
                  <a:ext uri="{FF2B5EF4-FFF2-40B4-BE49-F238E27FC236}">
                    <a16:creationId xmlns:a16="http://schemas.microsoft.com/office/drawing/2014/main" id="{179661E2-8E1F-4B3A-A5D8-23434C78D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9226" y="2159000"/>
                <a:ext cx="388937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P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DB22632-793A-449B-A968-6397A202EE14}"/>
                  </a:ext>
                </a:extLst>
              </p:cNvPr>
              <p:cNvCxnSpPr/>
              <p:nvPr/>
            </p:nvCxnSpPr>
            <p:spPr>
              <a:xfrm rot="16200000" flipH="1">
                <a:off x="4568032" y="2883695"/>
                <a:ext cx="2300287" cy="18129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5B487D6-6E97-4945-A957-2305DB8CFAB8}"/>
                  </a:ext>
                </a:extLst>
              </p:cNvPr>
              <p:cNvCxnSpPr/>
              <p:nvPr/>
            </p:nvCxnSpPr>
            <p:spPr>
              <a:xfrm rot="5400000" flipH="1" flipV="1">
                <a:off x="4752182" y="2920207"/>
                <a:ext cx="2079625" cy="181451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72" name="TextBox 14">
                <a:extLst>
                  <a:ext uri="{FF2B5EF4-FFF2-40B4-BE49-F238E27FC236}">
                    <a16:creationId xmlns:a16="http://schemas.microsoft.com/office/drawing/2014/main" id="{4718529A-1110-45FF-8602-BB31BE674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825" y="2581275"/>
                <a:ext cx="5016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/>
                  <a:t>St</a:t>
                </a:r>
              </a:p>
            </p:txBody>
          </p:sp>
          <p:sp>
            <p:nvSpPr>
              <p:cNvPr id="11273" name="TextBox 15">
                <a:extLst>
                  <a:ext uri="{FF2B5EF4-FFF2-40B4-BE49-F238E27FC236}">
                    <a16:creationId xmlns:a16="http://schemas.microsoft.com/office/drawing/2014/main" id="{FB533301-9970-42F3-A71A-2126017D9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3587" y="3613150"/>
                <a:ext cx="5016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/>
                  <a:t>E0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52451C2-F0DE-4C54-A3B3-584A6A6EB17E}"/>
                  </a:ext>
                </a:extLst>
              </p:cNvPr>
              <p:cNvCxnSpPr/>
              <p:nvPr/>
            </p:nvCxnSpPr>
            <p:spPr>
              <a:xfrm rot="5400000" flipH="1" flipV="1">
                <a:off x="5703095" y="3502820"/>
                <a:ext cx="1563687" cy="13430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E0247D7-0C8F-4AE3-ABD7-34C11BE84947}"/>
                  </a:ext>
                </a:extLst>
              </p:cNvPr>
              <p:cNvCxnSpPr/>
              <p:nvPr/>
            </p:nvCxnSpPr>
            <p:spPr>
              <a:xfrm rot="16200000" flipH="1">
                <a:off x="5364163" y="2573338"/>
                <a:ext cx="2093912" cy="172561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57017230-6F2C-486D-BDD2-597986985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493" y="5019031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Q</a:t>
                </a:r>
              </a:p>
            </p:txBody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F46FEEA5-847D-4F9A-A725-01F10940FD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7296" y="3627408"/>
                <a:ext cx="49885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/>
                  <a:t>E2</a:t>
                </a:r>
              </a:p>
            </p:txBody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8995F487-A045-4299-B2BF-833E67875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6612" y="3229082"/>
                <a:ext cx="6111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/>
                  <a:t>St1</a:t>
                </a:r>
              </a:p>
            </p:txBody>
          </p:sp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8603AAD2-921B-482E-A1A8-C4AD8B687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51" y="4283046"/>
                <a:ext cx="5982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/>
                  <a:t>Dt1</a:t>
                </a:r>
              </a:p>
            </p:txBody>
          </p:sp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B57E3F99-3E4A-4A26-A13D-F5AB9B241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3467" y="4755298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/>
                  <a:t>Dt</a:t>
                </a:r>
              </a:p>
            </p:txBody>
          </p:sp>
        </p:grp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864E2BC4-CEA3-49EA-8523-65B7E34F3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6049" y="3991579"/>
              <a:ext cx="4988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/>
                <a:t>E1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8711-4960-4D8F-9A5C-745FB62D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D5216-A26C-4963-A918-2AC283AB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ilustrasi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98513" indent="-457200"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</a:t>
            </a:r>
          </a:p>
          <a:p>
            <a:pPr marL="798513" indent="-457200"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kuantitas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(Q)</a:t>
            </a:r>
          </a:p>
          <a:p>
            <a:pPr marL="798513" indent="-457200"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dan Q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fluktuasi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98513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apresiasi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berkurang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naik,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(TC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naik.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F3C8-E2FF-46FE-83F1-74EAF869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8D42-26FB-49E9-AE49-A0DC6847A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Proses </a:t>
            </a:r>
            <a:r>
              <a:rPr lang="en-US" altLang="en-US" dirty="0" err="1"/>
              <a:t>tukar</a:t>
            </a:r>
            <a:r>
              <a:rPr lang="en-US" altLang="en-US" dirty="0"/>
              <a:t> </a:t>
            </a:r>
            <a:r>
              <a:rPr lang="en-US" altLang="en-US" dirty="0" err="1"/>
              <a:t>menukar</a:t>
            </a:r>
            <a:r>
              <a:rPr lang="en-US" altLang="en-US" dirty="0"/>
              <a:t> yang </a:t>
            </a:r>
            <a:r>
              <a:rPr lang="en-US" altLang="en-US" dirty="0" err="1"/>
              <a:t>didasarkan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kehendak</a:t>
            </a:r>
            <a:r>
              <a:rPr lang="en-US" altLang="en-US" dirty="0"/>
              <a:t> </a:t>
            </a:r>
            <a:r>
              <a:rPr lang="en-US" altLang="en-US" dirty="0" err="1"/>
              <a:t>sukarela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masing-masing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endParaRPr lang="en-US" altLang="en-US" dirty="0"/>
          </a:p>
          <a:p>
            <a:pPr algn="just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just"/>
            <a:r>
              <a:rPr lang="en-US" altLang="en-US" dirty="0" err="1"/>
              <a:t>Pertukaran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paksaan</a:t>
            </a:r>
            <a:r>
              <a:rPr lang="en-US" altLang="en-US" dirty="0"/>
              <a:t>, </a:t>
            </a:r>
            <a:r>
              <a:rPr lang="en-US" altLang="en-US" dirty="0" err="1"/>
              <a:t>ancaman</a:t>
            </a:r>
            <a:r>
              <a:rPr lang="en-US" altLang="en-US" dirty="0"/>
              <a:t> </a:t>
            </a:r>
            <a:r>
              <a:rPr lang="en-US" altLang="en-US" dirty="0" err="1"/>
              <a:t>perang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arti</a:t>
            </a:r>
            <a:r>
              <a:rPr lang="en-US" altLang="en-US" dirty="0"/>
              <a:t> </a:t>
            </a:r>
            <a:r>
              <a:rPr lang="en-US" altLang="en-US" dirty="0" err="1"/>
              <a:t>perdagangan</a:t>
            </a:r>
            <a:r>
              <a:rPr lang="en-US" altLang="en-US" dirty="0"/>
              <a:t> yang </a:t>
            </a:r>
            <a:r>
              <a:rPr lang="en-US" altLang="en-US" dirty="0" err="1"/>
              <a:t>dimaksud</a:t>
            </a:r>
            <a:endParaRPr lang="en-US" altLang="en-US" dirty="0"/>
          </a:p>
          <a:p>
            <a:pPr algn="just"/>
            <a:endParaRPr lang="en-US" altLang="en-US" dirty="0"/>
          </a:p>
          <a:p>
            <a:r>
              <a:rPr lang="en-US" altLang="en-US" dirty="0" err="1"/>
              <a:t>Perdagangan</a:t>
            </a:r>
            <a:r>
              <a:rPr lang="en-US" altLang="en-US" dirty="0"/>
              <a:t> </a:t>
            </a:r>
            <a:r>
              <a:rPr lang="en-US" altLang="en-US" dirty="0" err="1"/>
              <a:t>timbul</a:t>
            </a:r>
            <a:r>
              <a:rPr lang="en-US" altLang="en-US" dirty="0"/>
              <a:t> </a:t>
            </a:r>
            <a:r>
              <a:rPr lang="en-US" altLang="en-US" dirty="0" err="1"/>
              <a:t>manfaat</a:t>
            </a:r>
            <a:r>
              <a:rPr lang="en-US" altLang="en-US" dirty="0"/>
              <a:t>/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tambahan</a:t>
            </a:r>
            <a:r>
              <a:rPr lang="en-US" altLang="en-US" dirty="0"/>
              <a:t> </a:t>
            </a:r>
            <a:r>
              <a:rPr lang="en-US" altLang="en-US" i="1" dirty="0"/>
              <a:t>(Gains from trade)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2F28-1A5F-49E5-AA76-36BC7167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B350-88D8-4EA5-A88C-C97C7DB9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negeri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spesialisasi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</a:t>
            </a:r>
          </a:p>
        </p:txBody>
      </p:sp>
    </p:spTree>
    <p:extLst>
      <p:ext uri="{BB962C8B-B14F-4D97-AF65-F5344CB8AC3E}">
        <p14:creationId xmlns:p14="http://schemas.microsoft.com/office/powerpoint/2010/main" val="33135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9DDC-D13A-4B17-856C-D9B93F5E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Faktor</a:t>
            </a:r>
            <a:r>
              <a:rPr lang="en-US" altLang="en-US" b="1" dirty="0"/>
              <a:t> </a:t>
            </a:r>
            <a:r>
              <a:rPr lang="en-US" altLang="en-US" b="1" dirty="0" err="1"/>
              <a:t>Pendorong</a:t>
            </a:r>
            <a:r>
              <a:rPr lang="en-US" altLang="en-US" b="1" dirty="0"/>
              <a:t> </a:t>
            </a:r>
            <a:r>
              <a:rPr lang="en-US" altLang="en-US" b="1" dirty="0" err="1"/>
              <a:t>Perdagangan</a:t>
            </a:r>
            <a:r>
              <a:rPr lang="en-US" altLang="en-US" b="1" dirty="0"/>
              <a:t> </a:t>
            </a:r>
            <a:r>
              <a:rPr lang="en-US" altLang="en-US" b="1" dirty="0" err="1"/>
              <a:t>Internasional</a:t>
            </a:r>
            <a:r>
              <a:rPr lang="en-US" altLang="en-US" b="1" dirty="0"/>
              <a:t>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53C-2861-4C5A-A9E4-61E8421F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penguasaan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mengolah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kelebihan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5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7FDF-B052-49B1-8AB9-E832BFF4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Pendorong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59BB-C243-4760-B508-8D5C426A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kesamaan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lain.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globalisasi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pun di dunia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AA38FF3A-B9B2-4506-824F-3EC0CEAD54BC}"/>
              </a:ext>
            </a:extLst>
          </p:cNvPr>
          <p:cNvSpPr txBox="1">
            <a:spLocks/>
          </p:cNvSpPr>
          <p:nvPr/>
        </p:nvSpPr>
        <p:spPr>
          <a:xfrm>
            <a:off x="1104071" y="914400"/>
            <a:ext cx="9980682" cy="670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TITO ADITYA PERDANA, S.E., M.E.</a:t>
            </a:r>
            <a:endParaRPr lang="it-IT" alt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7">
            <a:extLst>
              <a:ext uri="{FF2B5EF4-FFF2-40B4-BE49-F238E27FC236}">
                <a16:creationId xmlns:a16="http://schemas.microsoft.com/office/drawing/2014/main" id="{9B49C6B6-ADD4-44AF-881D-8DEBB1B75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32754"/>
              </p:ext>
            </p:extLst>
          </p:nvPr>
        </p:nvGraphicFramePr>
        <p:xfrm>
          <a:off x="1522412" y="1981200"/>
          <a:ext cx="9980682" cy="3223527"/>
        </p:xfrm>
        <a:graphic>
          <a:graphicData uri="http://schemas.openxmlformats.org/drawingml/2006/table">
            <a:tbl>
              <a:tblPr/>
              <a:tblGrid>
                <a:gridCol w="332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PENDIDIKAN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KONSENTRASI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Sarjana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Magister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IESP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Agrocampus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-Ouest, Rennes - 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63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654B-AF8B-4D1A-AA4E-02099B8F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UDINUS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MAKSIMAL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keterlambatan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: 14x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UTS, UAS,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F70EE66E-7F0B-4024-B4FF-35FC32B067AE}"/>
              </a:ext>
            </a:extLst>
          </p:cNvPr>
          <p:cNvSpPr txBox="1">
            <a:spLocks/>
          </p:cNvSpPr>
          <p:nvPr/>
        </p:nvSpPr>
        <p:spPr>
          <a:xfrm>
            <a:off x="1551305" y="533400"/>
            <a:ext cx="9980682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D857-8685-4C63-9F81-19EE4E9B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1CE9-AE6E-427B-A713-F498C94A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Mahyus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Jakarta: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Penerbit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Erlangga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Reinert, K. A. (2012). An introduction to international economics.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 Books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Krugman, P. R., &amp; Obstfeld, M. (2003). International Economics: Theory and Policy. Pearson series.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Salvatore, D. (2012). International economics 11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ed. John Wiley &amp; Sons.</a:t>
            </a:r>
          </a:p>
          <a:p>
            <a:r>
              <a:rPr lang="en-US" dirty="0"/>
              <a:t>Appleyard, Dennis R, Field, Alfred J and Cobb, Steven L (2010). International Economics, 7</a:t>
            </a:r>
            <a:r>
              <a:rPr lang="en-US" baseline="30000" dirty="0"/>
              <a:t>th</a:t>
            </a:r>
            <a:r>
              <a:rPr lang="en-US" dirty="0"/>
              <a:t>, New York: McGraw-Hill/ Irwin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AE42-1AC3-420D-8D4D-AE7F625A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GB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GB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GB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6DF1-1E84-4622-8564-2C7CA521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moneter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</a:t>
            </a:r>
          </a:p>
          <a:p>
            <a:pPr algn="just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Mengkaji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antarnegara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pembayaran-pembayaran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dan negara-negara lain di dunia,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pengaruhnya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negara. </a:t>
            </a:r>
          </a:p>
        </p:txBody>
      </p:sp>
    </p:spTree>
    <p:extLst>
      <p:ext uri="{BB962C8B-B14F-4D97-AF65-F5344CB8AC3E}">
        <p14:creationId xmlns:p14="http://schemas.microsoft.com/office/powerpoint/2010/main" val="15679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65EE-E75A-4813-A21E-C1A32C4C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GB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GB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GB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DA94-4405-43B6-BE3B-310472C2E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masalah-masalah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lain</a:t>
            </a:r>
          </a:p>
          <a:p>
            <a:pPr marL="696913" algn="just"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negara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lain</a:t>
            </a:r>
          </a:p>
          <a:p>
            <a:pPr marL="696913" algn="just"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algn="just"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7EA1-0B91-4460-BDC9-BE19A3D2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B9DB4-CEF3-4399-B741-AB34379C7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multinasional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9DAF-DDF1-435C-A2BC-7DFAE2C3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9240-3452-4417-97FB-87C6C498E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Makro</a:t>
            </a:r>
          </a:p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neraca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Persekutuan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negeri</a:t>
            </a:r>
          </a:p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Pengalihan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3F1A-49A7-44DF-9600-7B9D44AC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F78A-FA02-4579-8E71-B8FF5FFBD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Makro</a:t>
            </a:r>
          </a:p>
          <a:p>
            <a:pPr marL="796925" indent="-4572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Ditinjau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  <a:p>
            <a:pPr marL="796925" indent="-4572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Ditinjau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Nasional</a:t>
            </a:r>
          </a:p>
          <a:p>
            <a:pPr marL="514350" indent="-514350">
              <a:buFont typeface="+mj-lt"/>
              <a:buAutoNum type="alphaUcPeriod" startAt="2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indent="-452438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520</TotalTime>
  <Words>812</Words>
  <Application>Microsoft Office PowerPoint</Application>
  <PresentationFormat>Custom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</vt:lpstr>
      <vt:lpstr>Times New Roman</vt:lpstr>
      <vt:lpstr>Wingdings</vt:lpstr>
      <vt:lpstr>Currency Symbols 16x9</vt:lpstr>
      <vt:lpstr>EKONOMI INTERNASIONAL</vt:lpstr>
      <vt:lpstr>PowerPoint Presentation</vt:lpstr>
      <vt:lpstr>PowerPoint Presentation</vt:lpstr>
      <vt:lpstr>Referensi</vt:lpstr>
      <vt:lpstr>Pengertian Ekonomi Internasional (1)</vt:lpstr>
      <vt:lpstr>Pengertian Ekonomi Internasional (2)</vt:lpstr>
      <vt:lpstr>Ruang Lingkup Ekonomi Internasional</vt:lpstr>
      <vt:lpstr>Permasalahan Ekonomi Internasional</vt:lpstr>
      <vt:lpstr>Peranan dan Pengaruh Ekonomi Internasional</vt:lpstr>
      <vt:lpstr>Aspek Makro  (Ditinjau dari sisi Supply dan Demand)</vt:lpstr>
      <vt:lpstr>Aspek Makro (Lanjutan)</vt:lpstr>
      <vt:lpstr>Aspek Mikro</vt:lpstr>
      <vt:lpstr>Definisi Perdagangan</vt:lpstr>
      <vt:lpstr>Manfaat Perdagangan Internasional</vt:lpstr>
      <vt:lpstr>Faktor Pendorong Perdagangan Internasional (1)</vt:lpstr>
      <vt:lpstr>Faktor Pendorong Ekonomi Internasional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 INTERNASIONAL</dc:title>
  <dc:creator>Tito Perdana</dc:creator>
  <cp:lastModifiedBy>Tito Perdana</cp:lastModifiedBy>
  <cp:revision>24</cp:revision>
  <dcterms:created xsi:type="dcterms:W3CDTF">2020-02-17T00:35:26Z</dcterms:created>
  <dcterms:modified xsi:type="dcterms:W3CDTF">2020-02-25T10:44:05Z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