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882" y="5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4/8/2020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4276627" y="2924170"/>
            <a:ext cx="4860032" cy="1200329"/>
          </a:xfrm>
          <a:prstGeom prst="rect">
            <a:avLst/>
          </a:prstGeom>
          <a:noFill/>
          <a:ln w="9525">
            <a:noFill/>
            <a:miter lim="800000"/>
            <a:headEnd/>
            <a:tailEnd/>
          </a:ln>
        </p:spPr>
        <p:txBody>
          <a:bodyPr wrap="square">
            <a:spAutoFit/>
          </a:bodyPr>
          <a:lstStyle/>
          <a:p>
            <a:r>
              <a:rPr lang="id-ID" altLang="ko-KR" sz="3600" b="1" dirty="0" smtClean="0">
                <a:solidFill>
                  <a:schemeClr val="tx1">
                    <a:lumMod val="75000"/>
                    <a:lumOff val="25000"/>
                  </a:schemeClr>
                </a:solidFill>
                <a:latin typeface="Arial" pitchFamily="34" charset="0"/>
                <a:ea typeface="맑은 고딕" pitchFamily="50" charset="-127"/>
                <a:cs typeface="Arial" pitchFamily="34" charset="0"/>
              </a:rPr>
              <a:t>EVALUASI </a:t>
            </a:r>
          </a:p>
          <a:p>
            <a:r>
              <a:rPr lang="id-ID" altLang="ko-KR" sz="3600" b="1" dirty="0" smtClean="0">
                <a:solidFill>
                  <a:schemeClr val="tx1">
                    <a:lumMod val="75000"/>
                    <a:lumOff val="25000"/>
                  </a:schemeClr>
                </a:solidFill>
                <a:latin typeface="Arial" pitchFamily="34" charset="0"/>
                <a:ea typeface="맑은 고딕" pitchFamily="50" charset="-127"/>
                <a:cs typeface="Arial" pitchFamily="34" charset="0"/>
              </a:rPr>
              <a:t>INFORMASI </a:t>
            </a:r>
            <a:endParaRPr lang="en-US" altLang="ko-KR" sz="3600" b="1" dirty="0" smtClean="0">
              <a:solidFill>
                <a:schemeClr val="tx1">
                  <a:lumMod val="75000"/>
                  <a:lumOff val="25000"/>
                </a:schemeClr>
              </a:solidFill>
              <a:latin typeface="Arial" pitchFamily="34" charset="0"/>
              <a:ea typeface="맑은 고딕" pitchFamily="50" charset="-127"/>
              <a:cs typeface="Arial" pitchFamily="34" charset="0"/>
            </a:endParaRPr>
          </a:p>
        </p:txBody>
      </p:sp>
      <p:sp>
        <p:nvSpPr>
          <p:cNvPr id="2" name="Rectangle 1"/>
          <p:cNvSpPr/>
          <p:nvPr/>
        </p:nvSpPr>
        <p:spPr>
          <a:xfrm>
            <a:off x="4011176" y="2924170"/>
            <a:ext cx="144016" cy="12241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03447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dirty="0" err="1">
                <a:solidFill>
                  <a:srgbClr val="FF0000"/>
                </a:solidFill>
              </a:rPr>
              <a:t>Cakupan</a:t>
            </a:r>
            <a:r>
              <a:rPr lang="en-US" dirty="0">
                <a:solidFill>
                  <a:srgbClr val="FF0000"/>
                </a:solidFill>
              </a:rPr>
              <a:t> (Coverage</a:t>
            </a:r>
            <a:r>
              <a:rPr lang="en-US" dirty="0" smtClean="0">
                <a:solidFill>
                  <a:srgbClr val="FF0000"/>
                </a:solidFill>
              </a:rPr>
              <a:t>)</a:t>
            </a:r>
            <a:endParaRPr lang="id-ID" dirty="0">
              <a:solidFill>
                <a:srgbClr val="FF0000"/>
              </a:solidFill>
            </a:endParaRPr>
          </a:p>
        </p:txBody>
      </p:sp>
      <p:sp>
        <p:nvSpPr>
          <p:cNvPr id="4" name="Content Placeholder 3"/>
          <p:cNvSpPr>
            <a:spLocks noGrp="1"/>
          </p:cNvSpPr>
          <p:nvPr>
            <p:ph idx="10"/>
          </p:nvPr>
        </p:nvSpPr>
        <p:spPr/>
        <p:txBody>
          <a:bodyPr/>
          <a:lstStyle/>
          <a:p>
            <a:pPr lvl="0"/>
            <a:r>
              <a:rPr lang="id-ID" sz="1800" dirty="0" smtClean="0">
                <a:latin typeface="Bahnschrift" panose="020B0502040204020203" pitchFamily="34" charset="0"/>
              </a:rPr>
              <a:t>- </a:t>
            </a:r>
            <a:r>
              <a:rPr lang="en-US" sz="1800" dirty="0" err="1" smtClean="0">
                <a:latin typeface="Bahnschrift" panose="020B0502040204020203" pitchFamily="34" charset="0"/>
              </a:rPr>
              <a:t>Apakah</a:t>
            </a:r>
            <a:r>
              <a:rPr lang="en-US" sz="1800" dirty="0" smtClean="0">
                <a:latin typeface="Bahnschrift" panose="020B0502040204020203" pitchFamily="34" charset="0"/>
              </a:rPr>
              <a:t> </a:t>
            </a:r>
            <a:r>
              <a:rPr lang="en-US" sz="1800" dirty="0" err="1">
                <a:latin typeface="Bahnschrift" panose="020B0502040204020203" pitchFamily="34" charset="0"/>
              </a:rPr>
              <a:t>sumber</a:t>
            </a:r>
            <a:r>
              <a:rPr lang="en-US" sz="1800" dirty="0">
                <a:latin typeface="Bahnschrift" panose="020B0502040204020203" pitchFamily="34" charset="0"/>
              </a:rPr>
              <a:t> </a:t>
            </a:r>
            <a:r>
              <a:rPr lang="en-US" sz="1800" dirty="0" err="1">
                <a:latin typeface="Bahnschrift" panose="020B0502040204020203" pitchFamily="34" charset="0"/>
              </a:rPr>
              <a:t>informasi</a:t>
            </a:r>
            <a:r>
              <a:rPr lang="en-US" sz="1800" dirty="0">
                <a:latin typeface="Bahnschrift" panose="020B0502040204020203" pitchFamily="34" charset="0"/>
              </a:rPr>
              <a:t> </a:t>
            </a:r>
            <a:r>
              <a:rPr lang="en-US" sz="1800" dirty="0" err="1">
                <a:latin typeface="Bahnschrift" panose="020B0502040204020203" pitchFamily="34" charset="0"/>
              </a:rPr>
              <a:t>tersebut</a:t>
            </a:r>
            <a:r>
              <a:rPr lang="en-US" sz="1800" dirty="0">
                <a:latin typeface="Bahnschrift" panose="020B0502040204020203" pitchFamily="34" charset="0"/>
              </a:rPr>
              <a:t> </a:t>
            </a:r>
            <a:r>
              <a:rPr lang="en-US" sz="1800" dirty="0" err="1">
                <a:latin typeface="Bahnschrift" panose="020B0502040204020203" pitchFamily="34" charset="0"/>
              </a:rPr>
              <a:t>selalu</a:t>
            </a:r>
            <a:r>
              <a:rPr lang="en-US" sz="1800" dirty="0">
                <a:latin typeface="Bahnschrift" panose="020B0502040204020203" pitchFamily="34" charset="0"/>
              </a:rPr>
              <a:t> </a:t>
            </a:r>
            <a:r>
              <a:rPr lang="en-US" sz="1800" dirty="0" err="1">
                <a:latin typeface="Bahnschrift" panose="020B0502040204020203" pitchFamily="34" charset="0"/>
              </a:rPr>
              <a:t>terbaru</a:t>
            </a:r>
            <a:r>
              <a:rPr lang="en-US" sz="1800" dirty="0">
                <a:latin typeface="Bahnschrift" panose="020B0502040204020203" pitchFamily="34" charset="0"/>
              </a:rPr>
              <a:t> </a:t>
            </a:r>
            <a:r>
              <a:rPr lang="en-US" sz="1800" dirty="0" err="1">
                <a:latin typeface="Bahnschrift" panose="020B0502040204020203" pitchFamily="34" charset="0"/>
              </a:rPr>
              <a:t>dari</a:t>
            </a:r>
            <a:r>
              <a:rPr lang="en-US" sz="1800" dirty="0">
                <a:latin typeface="Bahnschrift" panose="020B0502040204020203" pitchFamily="34" charset="0"/>
              </a:rPr>
              <a:t> </a:t>
            </a:r>
            <a:r>
              <a:rPr lang="en-US" sz="1800" dirty="0" err="1">
                <a:latin typeface="Bahnschrift" panose="020B0502040204020203" pitchFamily="34" charset="0"/>
              </a:rPr>
              <a:t>karya</a:t>
            </a:r>
            <a:r>
              <a:rPr lang="en-US" sz="1800" dirty="0">
                <a:latin typeface="Bahnschrift" panose="020B0502040204020203" pitchFamily="34" charset="0"/>
              </a:rPr>
              <a:t> </a:t>
            </a:r>
            <a:r>
              <a:rPr lang="en-US" sz="1800" dirty="0" err="1">
                <a:latin typeface="Bahnschrift" panose="020B0502040204020203" pitchFamily="34" charset="0"/>
              </a:rPr>
              <a:t>lainnya</a:t>
            </a:r>
            <a:r>
              <a:rPr lang="en-US" sz="1800" dirty="0">
                <a:latin typeface="Bahnschrift" panose="020B0502040204020203" pitchFamily="34" charset="0"/>
              </a:rPr>
              <a:t> </a:t>
            </a:r>
            <a:r>
              <a:rPr lang="en-US" sz="1800" dirty="0" err="1">
                <a:latin typeface="Bahnschrift" panose="020B0502040204020203" pitchFamily="34" charset="0"/>
              </a:rPr>
              <a:t>dan</a:t>
            </a:r>
            <a:r>
              <a:rPr lang="en-US" sz="1800" dirty="0">
                <a:latin typeface="Bahnschrift" panose="020B0502040204020203" pitchFamily="34" charset="0"/>
              </a:rPr>
              <a:t> </a:t>
            </a:r>
            <a:r>
              <a:rPr lang="en-US" sz="1800" dirty="0" err="1">
                <a:latin typeface="Bahnschrift" panose="020B0502040204020203" pitchFamily="34" charset="0"/>
              </a:rPr>
              <a:t>mendukung</a:t>
            </a:r>
            <a:r>
              <a:rPr lang="en-US" sz="1800" dirty="0">
                <a:latin typeface="Bahnschrift" panose="020B0502040204020203" pitchFamily="34" charset="0"/>
              </a:rPr>
              <a:t> </a:t>
            </a:r>
            <a:r>
              <a:rPr lang="en-US" sz="1800" dirty="0" err="1">
                <a:latin typeface="Bahnschrift" panose="020B0502040204020203" pitchFamily="34" charset="0"/>
              </a:rPr>
              <a:t>karya</a:t>
            </a:r>
            <a:r>
              <a:rPr lang="en-US" sz="1800" dirty="0">
                <a:latin typeface="Bahnschrift" panose="020B0502040204020203" pitchFamily="34" charset="0"/>
              </a:rPr>
              <a:t> lain yang and abaca </a:t>
            </a:r>
            <a:r>
              <a:rPr lang="en-US" sz="1800" dirty="0" err="1">
                <a:latin typeface="Bahnschrift" panose="020B0502040204020203" pitchFamily="34" charset="0"/>
              </a:rPr>
              <a:t>sebelumnya</a:t>
            </a:r>
            <a:r>
              <a:rPr lang="en-US" sz="1800" dirty="0">
                <a:latin typeface="Bahnschrift" panose="020B0502040204020203" pitchFamily="34" charset="0"/>
              </a:rPr>
              <a:t>?</a:t>
            </a:r>
            <a:endParaRPr lang="id-ID" sz="1800" dirty="0">
              <a:latin typeface="Bahnschrift" panose="020B0502040204020203" pitchFamily="34" charset="0"/>
            </a:endParaRPr>
          </a:p>
          <a:p>
            <a:pPr lvl="0"/>
            <a:r>
              <a:rPr lang="id-ID" sz="1800" dirty="0" smtClean="0">
                <a:latin typeface="Bahnschrift" panose="020B0502040204020203" pitchFamily="34" charset="0"/>
              </a:rPr>
              <a:t>- </a:t>
            </a:r>
            <a:r>
              <a:rPr lang="en-US" sz="1800" dirty="0" err="1" smtClean="0">
                <a:latin typeface="Bahnschrift" panose="020B0502040204020203" pitchFamily="34" charset="0"/>
              </a:rPr>
              <a:t>Apakah</a:t>
            </a:r>
            <a:r>
              <a:rPr lang="en-US" sz="1800" dirty="0" smtClean="0">
                <a:latin typeface="Bahnschrift" panose="020B0502040204020203" pitchFamily="34" charset="0"/>
              </a:rPr>
              <a:t> </a:t>
            </a:r>
            <a:r>
              <a:rPr lang="en-US" sz="1800" dirty="0" err="1">
                <a:latin typeface="Bahnschrift" panose="020B0502040204020203" pitchFamily="34" charset="0"/>
              </a:rPr>
              <a:t>sumber</a:t>
            </a:r>
            <a:r>
              <a:rPr lang="en-US" sz="1800" dirty="0">
                <a:latin typeface="Bahnschrift" panose="020B0502040204020203" pitchFamily="34" charset="0"/>
              </a:rPr>
              <a:t> </a:t>
            </a:r>
            <a:r>
              <a:rPr lang="en-US" sz="1800" dirty="0" err="1">
                <a:latin typeface="Bahnschrift" panose="020B0502040204020203" pitchFamily="34" charset="0"/>
              </a:rPr>
              <a:t>informasi</a:t>
            </a:r>
            <a:r>
              <a:rPr lang="en-US" sz="1800" dirty="0">
                <a:latin typeface="Bahnschrift" panose="020B0502040204020203" pitchFamily="34" charset="0"/>
              </a:rPr>
              <a:t> </a:t>
            </a:r>
            <a:r>
              <a:rPr lang="en-US" sz="1800" dirty="0" err="1">
                <a:latin typeface="Bahnschrift" panose="020B0502040204020203" pitchFamily="34" charset="0"/>
              </a:rPr>
              <a:t>mencakup</a:t>
            </a:r>
            <a:r>
              <a:rPr lang="en-US" sz="1800" dirty="0">
                <a:latin typeface="Bahnschrift" panose="020B0502040204020203" pitchFamily="34" charset="0"/>
              </a:rPr>
              <a:t> topic yang </a:t>
            </a:r>
            <a:r>
              <a:rPr lang="en-US" sz="1800" dirty="0" err="1">
                <a:latin typeface="Bahnschrift" panose="020B0502040204020203" pitchFamily="34" charset="0"/>
              </a:rPr>
              <a:t>komprehensif</a:t>
            </a:r>
            <a:r>
              <a:rPr lang="en-US" sz="1800" dirty="0">
                <a:latin typeface="Bahnschrift" panose="020B0502040204020203" pitchFamily="34" charset="0"/>
              </a:rPr>
              <a:t> </a:t>
            </a:r>
            <a:r>
              <a:rPr lang="en-US" sz="1800" dirty="0" err="1">
                <a:latin typeface="Bahnschrift" panose="020B0502040204020203" pitchFamily="34" charset="0"/>
              </a:rPr>
              <a:t>atau</a:t>
            </a:r>
            <a:r>
              <a:rPr lang="en-US" sz="1800" dirty="0">
                <a:latin typeface="Bahnschrift" panose="020B0502040204020203" pitchFamily="34" charset="0"/>
              </a:rPr>
              <a:t> </a:t>
            </a:r>
            <a:r>
              <a:rPr lang="en-US" sz="1800" dirty="0" err="1">
                <a:latin typeface="Bahnschrift" panose="020B0502040204020203" pitchFamily="34" charset="0"/>
              </a:rPr>
              <a:t>hanya</a:t>
            </a:r>
            <a:r>
              <a:rPr lang="en-US" sz="1800" dirty="0">
                <a:latin typeface="Bahnschrift" panose="020B0502040204020203" pitchFamily="34" charset="0"/>
              </a:rPr>
              <a:t> </a:t>
            </a:r>
            <a:r>
              <a:rPr lang="en-US" sz="1800" dirty="0" err="1">
                <a:latin typeface="Bahnschrift" panose="020B0502040204020203" pitchFamily="34" charset="0"/>
              </a:rPr>
              <a:t>meninjau</a:t>
            </a:r>
            <a:r>
              <a:rPr lang="en-US" sz="1800" dirty="0">
                <a:latin typeface="Bahnschrift" panose="020B0502040204020203" pitchFamily="34" charset="0"/>
              </a:rPr>
              <a:t> </a:t>
            </a:r>
            <a:r>
              <a:rPr lang="en-US" sz="1800" dirty="0" err="1">
                <a:latin typeface="Bahnschrift" panose="020B0502040204020203" pitchFamily="34" charset="0"/>
              </a:rPr>
              <a:t>dari</a:t>
            </a:r>
            <a:r>
              <a:rPr lang="en-US" sz="1800" dirty="0">
                <a:latin typeface="Bahnschrift" panose="020B0502040204020203" pitchFamily="34" charset="0"/>
              </a:rPr>
              <a:t> </a:t>
            </a:r>
            <a:r>
              <a:rPr lang="en-US" sz="1800" dirty="0" err="1">
                <a:latin typeface="Bahnschrift" panose="020B0502040204020203" pitchFamily="34" charset="0"/>
              </a:rPr>
              <a:t>satu</a:t>
            </a:r>
            <a:r>
              <a:rPr lang="en-US" sz="1800" dirty="0">
                <a:latin typeface="Bahnschrift" panose="020B0502040204020203" pitchFamily="34" charset="0"/>
              </a:rPr>
              <a:t> </a:t>
            </a:r>
            <a:r>
              <a:rPr lang="en-US" sz="1800" dirty="0" err="1">
                <a:latin typeface="Bahnschrift" panose="020B0502040204020203" pitchFamily="34" charset="0"/>
              </a:rPr>
              <a:t>aspek</a:t>
            </a:r>
            <a:r>
              <a:rPr lang="en-US" sz="1800" dirty="0">
                <a:latin typeface="Bahnschrift" panose="020B0502040204020203" pitchFamily="34" charset="0"/>
              </a:rPr>
              <a:t> </a:t>
            </a:r>
            <a:r>
              <a:rPr lang="en-US" sz="1800" dirty="0" err="1">
                <a:latin typeface="Bahnschrift" panose="020B0502040204020203" pitchFamily="34" charset="0"/>
              </a:rPr>
              <a:t>saja</a:t>
            </a:r>
            <a:r>
              <a:rPr lang="en-US" sz="1800" dirty="0">
                <a:latin typeface="Bahnschrift" panose="020B0502040204020203" pitchFamily="34" charset="0"/>
              </a:rPr>
              <a:t>?</a:t>
            </a:r>
            <a:endParaRPr lang="id-ID" sz="1800" dirty="0">
              <a:latin typeface="Bahnschrift" panose="020B0502040204020203" pitchFamily="34" charset="0"/>
            </a:endParaRPr>
          </a:p>
          <a:p>
            <a:pPr lvl="0"/>
            <a:r>
              <a:rPr lang="id-ID" sz="1800" dirty="0" smtClean="0">
                <a:latin typeface="Bahnschrift" panose="020B0502040204020203" pitchFamily="34" charset="0"/>
              </a:rPr>
              <a:t>- </a:t>
            </a:r>
            <a:r>
              <a:rPr lang="en-US" sz="1800" dirty="0" err="1" smtClean="0">
                <a:latin typeface="Bahnschrift" panose="020B0502040204020203" pitchFamily="34" charset="0"/>
              </a:rPr>
              <a:t>Apakah</a:t>
            </a:r>
            <a:r>
              <a:rPr lang="en-US" sz="1800" dirty="0" smtClean="0">
                <a:latin typeface="Bahnschrift" panose="020B0502040204020203" pitchFamily="34" charset="0"/>
              </a:rPr>
              <a:t> </a:t>
            </a:r>
            <a:r>
              <a:rPr lang="en-US" sz="1800" dirty="0" err="1">
                <a:latin typeface="Bahnschrift" panose="020B0502040204020203" pitchFamily="34" charset="0"/>
              </a:rPr>
              <a:t>sumber</a:t>
            </a:r>
            <a:r>
              <a:rPr lang="en-US" sz="1800" dirty="0">
                <a:latin typeface="Bahnschrift" panose="020B0502040204020203" pitchFamily="34" charset="0"/>
              </a:rPr>
              <a:t> online </a:t>
            </a:r>
            <a:r>
              <a:rPr lang="en-US" sz="1800" dirty="0" err="1">
                <a:latin typeface="Bahnschrift" panose="020B0502040204020203" pitchFamily="34" charset="0"/>
              </a:rPr>
              <a:t>tersebut</a:t>
            </a:r>
            <a:r>
              <a:rPr lang="en-US" sz="1800" dirty="0">
                <a:latin typeface="Bahnschrift" panose="020B0502040204020203" pitchFamily="34" charset="0"/>
              </a:rPr>
              <a:t> </a:t>
            </a:r>
            <a:r>
              <a:rPr lang="en-US" sz="1800" dirty="0" err="1">
                <a:latin typeface="Bahnschrift" panose="020B0502040204020203" pitchFamily="34" charset="0"/>
              </a:rPr>
              <a:t>sudah</a:t>
            </a:r>
            <a:r>
              <a:rPr lang="en-US" sz="1800" dirty="0">
                <a:latin typeface="Bahnschrift" panose="020B0502040204020203" pitchFamily="34" charset="0"/>
              </a:rPr>
              <a:t> </a:t>
            </a:r>
            <a:r>
              <a:rPr lang="en-US" sz="1800" dirty="0" err="1">
                <a:latin typeface="Bahnschrift" panose="020B0502040204020203" pitchFamily="34" charset="0"/>
              </a:rPr>
              <a:t>baik</a:t>
            </a:r>
            <a:r>
              <a:rPr lang="en-US" sz="1800" dirty="0">
                <a:latin typeface="Bahnschrift" panose="020B0502040204020203" pitchFamily="34" charset="0"/>
              </a:rPr>
              <a:t> </a:t>
            </a:r>
            <a:r>
              <a:rPr lang="en-US" sz="1800" dirty="0" err="1">
                <a:latin typeface="Bahnschrift" panose="020B0502040204020203" pitchFamily="34" charset="0"/>
              </a:rPr>
              <a:t>atau</a:t>
            </a:r>
            <a:r>
              <a:rPr lang="en-US" sz="1800" dirty="0">
                <a:latin typeface="Bahnschrift" panose="020B0502040204020203" pitchFamily="34" charset="0"/>
              </a:rPr>
              <a:t> </a:t>
            </a:r>
            <a:r>
              <a:rPr lang="en-US" sz="1800" dirty="0" err="1">
                <a:latin typeface="Bahnschrift" panose="020B0502040204020203" pitchFamily="34" charset="0"/>
              </a:rPr>
              <a:t>masih</a:t>
            </a:r>
            <a:r>
              <a:rPr lang="en-US" sz="1800" dirty="0">
                <a:latin typeface="Bahnschrift" panose="020B0502040204020203" pitchFamily="34" charset="0"/>
              </a:rPr>
              <a:t> </a:t>
            </a:r>
            <a:r>
              <a:rPr lang="en-US" sz="1800" dirty="0" err="1">
                <a:latin typeface="Bahnschrift" panose="020B0502040204020203" pitchFamily="34" charset="0"/>
              </a:rPr>
              <a:t>dalam</a:t>
            </a:r>
            <a:r>
              <a:rPr lang="en-US" sz="1800" dirty="0">
                <a:latin typeface="Bahnschrift" panose="020B0502040204020203" pitchFamily="34" charset="0"/>
              </a:rPr>
              <a:t> </a:t>
            </a:r>
            <a:r>
              <a:rPr lang="en-US" sz="1800" dirty="0" err="1">
                <a:latin typeface="Bahnschrift" panose="020B0502040204020203" pitchFamily="34" charset="0"/>
              </a:rPr>
              <a:t>penataan</a:t>
            </a:r>
            <a:r>
              <a:rPr lang="en-US" sz="1800" dirty="0">
                <a:latin typeface="Bahnschrift" panose="020B0502040204020203" pitchFamily="34" charset="0"/>
              </a:rPr>
              <a:t> (under construction)</a:t>
            </a:r>
            <a:endParaRPr lang="id-ID" sz="1800" dirty="0">
              <a:latin typeface="Bahnschrift" panose="020B0502040204020203" pitchFamily="34" charset="0"/>
            </a:endParaRPr>
          </a:p>
          <a:p>
            <a:endParaRPr lang="id-ID" sz="1800" dirty="0">
              <a:latin typeface="Bahnschrift" panose="020B0502040204020203" pitchFamily="34" charset="0"/>
            </a:endParaRPr>
          </a:p>
        </p:txBody>
      </p:sp>
    </p:spTree>
    <p:extLst>
      <p:ext uri="{BB962C8B-B14F-4D97-AF65-F5344CB8AC3E}">
        <p14:creationId xmlns:p14="http://schemas.microsoft.com/office/powerpoint/2010/main" val="419464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Kesimpulan </a:t>
            </a:r>
            <a:endParaRPr lang="id-ID" dirty="0"/>
          </a:p>
        </p:txBody>
      </p:sp>
      <p:sp>
        <p:nvSpPr>
          <p:cNvPr id="4" name="Content Placeholder 3"/>
          <p:cNvSpPr>
            <a:spLocks noGrp="1"/>
          </p:cNvSpPr>
          <p:nvPr>
            <p:ph idx="10"/>
          </p:nvPr>
        </p:nvSpPr>
        <p:spPr>
          <a:xfrm>
            <a:off x="-180528" y="884466"/>
            <a:ext cx="9001000" cy="4259034"/>
          </a:xfrm>
        </p:spPr>
        <p:txBody>
          <a:bodyPr/>
          <a:lstStyle/>
          <a:p>
            <a:r>
              <a:rPr lang="id-ID" sz="2000" dirty="0">
                <a:latin typeface="Bahnschrift" panose="020B0502040204020203" pitchFamily="34" charset="0"/>
              </a:rPr>
              <a:t>	Sumber informasi adalah  hal yang digunakan oleh seseorang tentang hal yang baru,dan mempunyai ciri yaitu dapat dilihat, dibaca dan dipelajari. Dimanfaatkan dan dikembangkan didalam kegiatan-kegiatan pendidikan, penelitian, laboratorium, ditransformasikan kepada orang lain. Evaluasi sumber informasi atau resources evalution adalah menilai kualitas dengan pemikiran kritis tentang memberikan kontribusi cukup untuk pemahaman sifat evaluasi. Dalam mengevaluasi informasi ada  kriteria yang bisa dinilai seperti dalam informasi tercetak , bisa dinilai melalui kepengarangan, penerbit, tahun terbit, judul, objektivitas, pembaca yang dituju, konten,dan tinjauan. Sedangkan informasi dalam bentuk non tercetak , bisa dinilai dari pengarang atau organisasi, keakuratan data, kekinian atau tahun up date, objektif dan cakupan.</a:t>
            </a:r>
          </a:p>
          <a:p>
            <a:r>
              <a:rPr lang="id-ID" sz="2000" dirty="0">
                <a:latin typeface="Bahnschrift" panose="020B0502040204020203" pitchFamily="34" charset="0"/>
              </a:rPr>
              <a:t> </a:t>
            </a:r>
          </a:p>
          <a:p>
            <a:endParaRPr lang="id-ID" sz="2000" dirty="0">
              <a:latin typeface="Bahnschrift" panose="020B0502040204020203" pitchFamily="34" charset="0"/>
            </a:endParaRPr>
          </a:p>
        </p:txBody>
      </p:sp>
    </p:spTree>
    <p:extLst>
      <p:ext uri="{BB962C8B-B14F-4D97-AF65-F5344CB8AC3E}">
        <p14:creationId xmlns:p14="http://schemas.microsoft.com/office/powerpoint/2010/main" val="369487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4" name="Content Placeholder 3"/>
          <p:cNvSpPr>
            <a:spLocks noGrp="1"/>
          </p:cNvSpPr>
          <p:nvPr>
            <p:ph idx="10"/>
          </p:nvPr>
        </p:nvSpPr>
        <p:spPr/>
        <p:txBody>
          <a:bodyPr/>
          <a:lstStyle/>
          <a:p>
            <a:r>
              <a:rPr lang="id-ID" sz="1800" dirty="0" smtClean="0">
                <a:latin typeface="Javanese Text" panose="02000000000000000000" pitchFamily="2" charset="0"/>
              </a:rPr>
              <a:t>T e r i m a k a s i h</a:t>
            </a:r>
            <a:endParaRPr lang="id-ID" sz="1800" dirty="0">
              <a:latin typeface="Javanese Text" panose="02000000000000000000" pitchFamily="2" charset="0"/>
            </a:endParaRPr>
          </a:p>
        </p:txBody>
      </p:sp>
    </p:spTree>
    <p:extLst>
      <p:ext uri="{BB962C8B-B14F-4D97-AF65-F5344CB8AC3E}">
        <p14:creationId xmlns:p14="http://schemas.microsoft.com/office/powerpoint/2010/main" val="276826627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252536" y="1275606"/>
            <a:ext cx="9396536" cy="6223788"/>
          </a:xfrm>
        </p:spPr>
        <p:txBody>
          <a:bodyPr/>
          <a:lstStyle/>
          <a:p>
            <a:r>
              <a:rPr lang="id-ID" sz="2000" dirty="0" smtClean="0">
                <a:latin typeface="Bahnschrift" panose="020B0502040204020203" pitchFamily="34" charset="0"/>
              </a:rPr>
              <a:t>	</a:t>
            </a:r>
            <a:r>
              <a:rPr lang="en-US" sz="2000" dirty="0" err="1" smtClean="0">
                <a:latin typeface="Bahnschrift" panose="020B0502040204020203" pitchFamily="34" charset="0"/>
              </a:rPr>
              <a:t>suatu</a:t>
            </a:r>
            <a:r>
              <a:rPr lang="en-US" sz="2000" dirty="0" smtClean="0">
                <a:latin typeface="Bahnschrift" panose="020B0502040204020203" pitchFamily="34" charset="0"/>
              </a:rPr>
              <a:t> </a:t>
            </a:r>
            <a:r>
              <a:rPr lang="en-US" sz="2000" dirty="0" err="1" smtClean="0">
                <a:latin typeface="Bahnschrift" panose="020B0502040204020203" pitchFamily="34" charset="0"/>
              </a:rPr>
              <a:t>kegiatan</a:t>
            </a:r>
            <a:r>
              <a:rPr lang="en-US" sz="2000" dirty="0" smtClean="0">
                <a:latin typeface="Bahnschrift" panose="020B0502040204020203" pitchFamily="34" charset="0"/>
              </a:rPr>
              <a:t> </a:t>
            </a:r>
            <a:r>
              <a:rPr lang="en-US" sz="2000" dirty="0" err="1" smtClean="0">
                <a:latin typeface="Bahnschrift" panose="020B0502040204020203" pitchFamily="34" charset="0"/>
              </a:rPr>
              <a:t>mengumpulkan</a:t>
            </a:r>
            <a:r>
              <a:rPr lang="en-US" sz="2000" dirty="0" smtClean="0">
                <a:latin typeface="Bahnschrift" panose="020B0502040204020203" pitchFamily="34" charset="0"/>
              </a:rPr>
              <a:t> </a:t>
            </a:r>
            <a:r>
              <a:rPr lang="en-US" sz="2000" dirty="0" err="1" smtClean="0">
                <a:latin typeface="Bahnschrift" panose="020B0502040204020203" pitchFamily="34" charset="0"/>
              </a:rPr>
              <a:t>informasi</a:t>
            </a:r>
            <a:r>
              <a:rPr lang="en-US" sz="2000" dirty="0" smtClean="0">
                <a:latin typeface="Bahnschrift" panose="020B0502040204020203" pitchFamily="34" charset="0"/>
              </a:rPr>
              <a:t> </a:t>
            </a:r>
            <a:r>
              <a:rPr lang="en-US" sz="2000" dirty="0" err="1" smtClean="0">
                <a:latin typeface="Bahnschrift" panose="020B0502040204020203" pitchFamily="34" charset="0"/>
              </a:rPr>
              <a:t>mengenai</a:t>
            </a:r>
            <a:r>
              <a:rPr lang="en-US" sz="2000" dirty="0" smtClean="0">
                <a:latin typeface="Bahnschrift" panose="020B0502040204020203" pitchFamily="34" charset="0"/>
              </a:rPr>
              <a:t> </a:t>
            </a:r>
            <a:r>
              <a:rPr lang="en-US" sz="2000" dirty="0" err="1" smtClean="0">
                <a:latin typeface="Bahnschrift" panose="020B0502040204020203" pitchFamily="34" charset="0"/>
              </a:rPr>
              <a:t>kinerja</a:t>
            </a:r>
            <a:r>
              <a:rPr lang="en-US" sz="2000" dirty="0" smtClean="0">
                <a:latin typeface="Bahnschrift" panose="020B0502040204020203" pitchFamily="34" charset="0"/>
              </a:rPr>
              <a:t> </a:t>
            </a:r>
            <a:r>
              <a:rPr lang="en-US" sz="2000" dirty="0" err="1" smtClean="0">
                <a:latin typeface="Bahnschrift" panose="020B0502040204020203" pitchFamily="34" charset="0"/>
              </a:rPr>
              <a:t>sesuatu</a:t>
            </a:r>
            <a:r>
              <a:rPr lang="en-US" sz="2000" dirty="0" smtClean="0">
                <a:latin typeface="Bahnschrift" panose="020B0502040204020203" pitchFamily="34" charset="0"/>
              </a:rPr>
              <a:t> (</a:t>
            </a:r>
            <a:r>
              <a:rPr lang="en-US" sz="2000" dirty="0" err="1" smtClean="0">
                <a:latin typeface="Bahnschrift" panose="020B0502040204020203" pitchFamily="34" charset="0"/>
              </a:rPr>
              <a:t>metode</a:t>
            </a:r>
            <a:r>
              <a:rPr lang="en-US" sz="2000" dirty="0" smtClean="0">
                <a:latin typeface="Bahnschrift" panose="020B0502040204020203" pitchFamily="34" charset="0"/>
              </a:rPr>
              <a:t>, </a:t>
            </a:r>
            <a:r>
              <a:rPr lang="en-US" sz="2000" dirty="0" err="1" smtClean="0">
                <a:latin typeface="Bahnschrift" panose="020B0502040204020203" pitchFamily="34" charset="0"/>
              </a:rPr>
              <a:t>manusia</a:t>
            </a:r>
            <a:r>
              <a:rPr lang="en-US" sz="2000" dirty="0" smtClean="0">
                <a:latin typeface="Bahnschrift" panose="020B0502040204020203" pitchFamily="34" charset="0"/>
              </a:rPr>
              <a:t>, </a:t>
            </a:r>
            <a:r>
              <a:rPr lang="en-US" sz="2000" dirty="0" err="1" smtClean="0">
                <a:latin typeface="Bahnschrift" panose="020B0502040204020203" pitchFamily="34" charset="0"/>
              </a:rPr>
              <a:t>peralatan</a:t>
            </a:r>
            <a:r>
              <a:rPr lang="en-US" sz="2000" dirty="0" smtClean="0">
                <a:latin typeface="Bahnschrift" panose="020B0502040204020203" pitchFamily="34" charset="0"/>
              </a:rPr>
              <a:t>), </a:t>
            </a:r>
            <a:r>
              <a:rPr lang="en-US" sz="2000" dirty="0" err="1" smtClean="0">
                <a:latin typeface="Bahnschrift" panose="020B0502040204020203" pitchFamily="34" charset="0"/>
              </a:rPr>
              <a:t>dimana</a:t>
            </a:r>
            <a:r>
              <a:rPr lang="en-US" sz="2000" dirty="0" smtClean="0">
                <a:latin typeface="Bahnschrift" panose="020B0502040204020203" pitchFamily="34" charset="0"/>
              </a:rPr>
              <a:t> </a:t>
            </a:r>
            <a:r>
              <a:rPr lang="en-US" sz="2000" dirty="0" err="1" smtClean="0">
                <a:latin typeface="Bahnschrift" panose="020B0502040204020203" pitchFamily="34" charset="0"/>
              </a:rPr>
              <a:t>informasi</a:t>
            </a:r>
            <a:r>
              <a:rPr lang="en-US" sz="2000" dirty="0" smtClean="0">
                <a:latin typeface="Bahnschrift" panose="020B0502040204020203" pitchFamily="34" charset="0"/>
              </a:rPr>
              <a:t> </a:t>
            </a:r>
            <a:r>
              <a:rPr lang="en-US" sz="2000" dirty="0" err="1" smtClean="0">
                <a:latin typeface="Bahnschrift" panose="020B0502040204020203" pitchFamily="34" charset="0"/>
              </a:rPr>
              <a:t>tersebut</a:t>
            </a:r>
            <a:r>
              <a:rPr lang="en-US" sz="2000" dirty="0" smtClean="0">
                <a:latin typeface="Bahnschrift" panose="020B0502040204020203" pitchFamily="34" charset="0"/>
              </a:rPr>
              <a:t> </a:t>
            </a:r>
            <a:r>
              <a:rPr lang="en-US" sz="2000" dirty="0" err="1" smtClean="0">
                <a:latin typeface="Bahnschrift" panose="020B0502040204020203" pitchFamily="34" charset="0"/>
              </a:rPr>
              <a:t>akan</a:t>
            </a:r>
            <a:r>
              <a:rPr lang="en-US" sz="2000" dirty="0" smtClean="0">
                <a:latin typeface="Bahnschrift" panose="020B0502040204020203" pitchFamily="34" charset="0"/>
              </a:rPr>
              <a:t> </a:t>
            </a:r>
            <a:r>
              <a:rPr lang="en-US" sz="2000" dirty="0" err="1" smtClean="0">
                <a:latin typeface="Bahnschrift" panose="020B0502040204020203" pitchFamily="34" charset="0"/>
              </a:rPr>
              <a:t>dipakai</a:t>
            </a:r>
            <a:r>
              <a:rPr lang="en-US" sz="2000" dirty="0" smtClean="0">
                <a:latin typeface="Bahnschrift" panose="020B0502040204020203" pitchFamily="34" charset="0"/>
              </a:rPr>
              <a:t> </a:t>
            </a:r>
            <a:r>
              <a:rPr lang="en-US" sz="2000" dirty="0" err="1" smtClean="0">
                <a:latin typeface="Bahnschrift" panose="020B0502040204020203" pitchFamily="34" charset="0"/>
              </a:rPr>
              <a:t>untuk</a:t>
            </a:r>
            <a:r>
              <a:rPr lang="en-US" sz="2000" dirty="0" smtClean="0">
                <a:latin typeface="Bahnschrift" panose="020B0502040204020203" pitchFamily="34" charset="0"/>
              </a:rPr>
              <a:t> </a:t>
            </a:r>
            <a:r>
              <a:rPr lang="en-US" sz="2000" dirty="0" err="1" smtClean="0">
                <a:latin typeface="Bahnschrift" panose="020B0502040204020203" pitchFamily="34" charset="0"/>
              </a:rPr>
              <a:t>menentukan</a:t>
            </a:r>
            <a:r>
              <a:rPr lang="en-US" sz="2000" dirty="0" smtClean="0">
                <a:latin typeface="Bahnschrift" panose="020B0502040204020203" pitchFamily="34" charset="0"/>
              </a:rPr>
              <a:t> </a:t>
            </a:r>
            <a:r>
              <a:rPr lang="en-US" sz="2000" dirty="0" err="1" smtClean="0">
                <a:latin typeface="Bahnschrift" panose="020B0502040204020203" pitchFamily="34" charset="0"/>
              </a:rPr>
              <a:t>alternatif</a:t>
            </a:r>
            <a:r>
              <a:rPr lang="en-US" sz="2000" dirty="0" smtClean="0">
                <a:latin typeface="Bahnschrift" panose="020B0502040204020203" pitchFamily="34" charset="0"/>
              </a:rPr>
              <a:t> </a:t>
            </a:r>
            <a:r>
              <a:rPr lang="en-US" sz="2000" dirty="0" err="1" smtClean="0">
                <a:latin typeface="Bahnschrift" panose="020B0502040204020203" pitchFamily="34" charset="0"/>
              </a:rPr>
              <a:t>terbaik</a:t>
            </a:r>
            <a:r>
              <a:rPr lang="en-US" sz="2000" dirty="0" smtClean="0">
                <a:latin typeface="Bahnschrift" panose="020B0502040204020203" pitchFamily="34" charset="0"/>
              </a:rPr>
              <a:t> </a:t>
            </a:r>
            <a:r>
              <a:rPr lang="en-US" sz="2000" dirty="0" err="1" smtClean="0">
                <a:latin typeface="Bahnschrift" panose="020B0502040204020203" pitchFamily="34" charset="0"/>
              </a:rPr>
              <a:t>dalam</a:t>
            </a:r>
            <a:r>
              <a:rPr lang="en-US" sz="2000" dirty="0" smtClean="0">
                <a:latin typeface="Bahnschrift" panose="020B0502040204020203" pitchFamily="34" charset="0"/>
              </a:rPr>
              <a:t> </a:t>
            </a:r>
            <a:r>
              <a:rPr lang="en-US" sz="2000" dirty="0" err="1" smtClean="0">
                <a:latin typeface="Bahnschrift" panose="020B0502040204020203" pitchFamily="34" charset="0"/>
              </a:rPr>
              <a:t>membuat</a:t>
            </a:r>
            <a:r>
              <a:rPr lang="en-US" sz="2000" dirty="0" smtClean="0">
                <a:latin typeface="Bahnschrift" panose="020B0502040204020203" pitchFamily="34" charset="0"/>
              </a:rPr>
              <a:t> </a:t>
            </a:r>
            <a:r>
              <a:rPr lang="en-US" sz="2000" dirty="0" err="1" smtClean="0">
                <a:latin typeface="Bahnschrift" panose="020B0502040204020203" pitchFamily="34" charset="0"/>
              </a:rPr>
              <a:t>keputusan.data</a:t>
            </a:r>
            <a:r>
              <a:rPr lang="en-US" sz="2000" dirty="0" smtClean="0">
                <a:latin typeface="Bahnschrift" panose="020B0502040204020203" pitchFamily="34" charset="0"/>
              </a:rPr>
              <a:t> </a:t>
            </a:r>
            <a:r>
              <a:rPr lang="en-US" sz="2000" dirty="0" err="1" smtClean="0">
                <a:latin typeface="Bahnschrift" panose="020B0502040204020203" pitchFamily="34" charset="0"/>
              </a:rPr>
              <a:t>bemakna</a:t>
            </a:r>
            <a:r>
              <a:rPr lang="en-US" sz="2000" dirty="0" smtClean="0">
                <a:latin typeface="Bahnschrift" panose="020B0502040204020203" pitchFamily="34" charset="0"/>
              </a:rPr>
              <a:t> yang </a:t>
            </a:r>
            <a:r>
              <a:rPr lang="en-US" sz="2000" dirty="0" err="1" smtClean="0">
                <a:latin typeface="Bahnschrift" panose="020B0502040204020203" pitchFamily="34" charset="0"/>
              </a:rPr>
              <a:t>tersebar</a:t>
            </a:r>
            <a:r>
              <a:rPr lang="en-US" sz="2000" dirty="0" smtClean="0">
                <a:latin typeface="Bahnschrift" panose="020B0502040204020203" pitchFamily="34" charset="0"/>
              </a:rPr>
              <a:t> </a:t>
            </a:r>
            <a:r>
              <a:rPr lang="en-US" sz="2000" dirty="0" err="1" smtClean="0">
                <a:latin typeface="Bahnschrift" panose="020B0502040204020203" pitchFamily="34" charset="0"/>
              </a:rPr>
              <a:t>atau</a:t>
            </a:r>
            <a:r>
              <a:rPr lang="en-US" sz="2000" dirty="0" smtClean="0">
                <a:latin typeface="Bahnschrift" panose="020B0502040204020203" pitchFamily="34" charset="0"/>
              </a:rPr>
              <a:t> </a:t>
            </a:r>
            <a:r>
              <a:rPr lang="en-US" sz="2000" dirty="0" err="1" smtClean="0">
                <a:latin typeface="Bahnschrift" panose="020B0502040204020203" pitchFamily="34" charset="0"/>
              </a:rPr>
              <a:t>disampaikan</a:t>
            </a:r>
            <a:r>
              <a:rPr lang="en-US" sz="2000" dirty="0" smtClean="0">
                <a:latin typeface="Bahnschrift" panose="020B0502040204020203" pitchFamily="34" charset="0"/>
              </a:rPr>
              <a:t> </a:t>
            </a:r>
            <a:r>
              <a:rPr lang="en-US" sz="2000" dirty="0" err="1" smtClean="0">
                <a:latin typeface="Bahnschrift" panose="020B0502040204020203" pitchFamily="34" charset="0"/>
              </a:rPr>
              <a:t>ke</a:t>
            </a:r>
            <a:r>
              <a:rPr lang="en-US" sz="2000" dirty="0" smtClean="0">
                <a:latin typeface="Bahnschrift" panose="020B0502040204020203" pitchFamily="34" charset="0"/>
              </a:rPr>
              <a:t> orang</a:t>
            </a:r>
            <a:r>
              <a:rPr lang="id-ID" sz="2000" dirty="0" smtClean="0">
                <a:latin typeface="Bahnschrift" panose="020B0502040204020203" pitchFamily="34" charset="0"/>
              </a:rPr>
              <a:t> </a:t>
            </a:r>
            <a:r>
              <a:rPr lang="en-US" sz="2000" dirty="0" err="1" smtClean="0">
                <a:latin typeface="Bahnschrift" panose="020B0502040204020203" pitchFamily="34" charset="0"/>
              </a:rPr>
              <a:t>atau</a:t>
            </a:r>
            <a:r>
              <a:rPr lang="en-US" sz="2000" dirty="0" smtClean="0">
                <a:latin typeface="Bahnschrift" panose="020B0502040204020203" pitchFamily="34" charset="0"/>
              </a:rPr>
              <a:t> </a:t>
            </a:r>
            <a:r>
              <a:rPr lang="en-US" sz="2000" dirty="0" err="1" smtClean="0">
                <a:latin typeface="Bahnschrift" panose="020B0502040204020203" pitchFamily="34" charset="0"/>
              </a:rPr>
              <a:t>lembaga</a:t>
            </a:r>
            <a:r>
              <a:rPr lang="en-US" sz="2000" dirty="0" smtClean="0">
                <a:latin typeface="Bahnschrift" panose="020B0502040204020203" pitchFamily="34" charset="0"/>
              </a:rPr>
              <a:t> lain </a:t>
            </a:r>
            <a:r>
              <a:rPr lang="en-US" sz="2000" dirty="0" err="1" smtClean="0">
                <a:latin typeface="Bahnschrift" panose="020B0502040204020203" pitchFamily="34" charset="0"/>
              </a:rPr>
              <a:t>dengan</a:t>
            </a:r>
            <a:r>
              <a:rPr lang="en-US" sz="2000" dirty="0" smtClean="0">
                <a:latin typeface="Bahnschrift" panose="020B0502040204020203" pitchFamily="34" charset="0"/>
              </a:rPr>
              <a:t> </a:t>
            </a:r>
            <a:r>
              <a:rPr lang="en-US" sz="2000" dirty="0" err="1" smtClean="0">
                <a:latin typeface="Bahnschrift" panose="020B0502040204020203" pitchFamily="34" charset="0"/>
              </a:rPr>
              <a:t>tujuan</a:t>
            </a:r>
            <a:r>
              <a:rPr lang="en-US" sz="2000" dirty="0" smtClean="0">
                <a:latin typeface="Bahnschrift" panose="020B0502040204020203" pitchFamily="34" charset="0"/>
              </a:rPr>
              <a:t> </a:t>
            </a:r>
            <a:r>
              <a:rPr lang="en-US" sz="2000" dirty="0" err="1" smtClean="0">
                <a:latin typeface="Bahnschrift" panose="020B0502040204020203" pitchFamily="34" charset="0"/>
              </a:rPr>
              <a:t>dan</a:t>
            </a:r>
            <a:r>
              <a:rPr lang="en-US" sz="2000" dirty="0" smtClean="0">
                <a:latin typeface="Bahnschrift" panose="020B0502040204020203" pitchFamily="34" charset="0"/>
              </a:rPr>
              <a:t> </a:t>
            </a:r>
            <a:r>
              <a:rPr lang="en-US" sz="2000" dirty="0" err="1" smtClean="0">
                <a:latin typeface="Bahnschrift" panose="020B0502040204020203" pitchFamily="34" charset="0"/>
              </a:rPr>
              <a:t>latar</a:t>
            </a:r>
            <a:r>
              <a:rPr lang="en-US" sz="2000" dirty="0" smtClean="0">
                <a:latin typeface="Bahnschrift" panose="020B0502040204020203" pitchFamily="34" charset="0"/>
              </a:rPr>
              <a:t> </a:t>
            </a:r>
            <a:r>
              <a:rPr lang="en-US" sz="2000" dirty="0" err="1" smtClean="0">
                <a:latin typeface="Bahnschrift" panose="020B0502040204020203" pitchFamily="34" charset="0"/>
              </a:rPr>
              <a:t>belakang</a:t>
            </a:r>
            <a:r>
              <a:rPr lang="en-US" sz="2000" dirty="0" smtClean="0">
                <a:latin typeface="Bahnschrift" panose="020B0502040204020203" pitchFamily="34" charset="0"/>
              </a:rPr>
              <a:t> </a:t>
            </a:r>
            <a:r>
              <a:rPr lang="en-US" sz="2000" dirty="0" err="1" smtClean="0">
                <a:latin typeface="Bahnschrift" panose="020B0502040204020203" pitchFamily="34" charset="0"/>
              </a:rPr>
              <a:t>tertentu</a:t>
            </a:r>
            <a:r>
              <a:rPr lang="en-US" sz="2000" dirty="0" smtClean="0">
                <a:latin typeface="Bahnschrift" panose="020B0502040204020203" pitchFamily="34" charset="0"/>
              </a:rPr>
              <a:t>, </a:t>
            </a:r>
            <a:r>
              <a:rPr lang="en-US" sz="2000" dirty="0" err="1" smtClean="0">
                <a:solidFill>
                  <a:srgbClr val="FF0000"/>
                </a:solidFill>
                <a:latin typeface="Bahnschrift" panose="020B0502040204020203" pitchFamily="34" charset="0"/>
              </a:rPr>
              <a:t>informasi</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merupakan</a:t>
            </a:r>
            <a:r>
              <a:rPr lang="en-US" sz="2000" dirty="0" smtClean="0">
                <a:solidFill>
                  <a:srgbClr val="FF0000"/>
                </a:solidFill>
                <a:latin typeface="Bahnschrift" panose="020B0502040204020203" pitchFamily="34" charset="0"/>
              </a:rPr>
              <a:t> data yang </a:t>
            </a:r>
            <a:r>
              <a:rPr lang="en-US" sz="2000" dirty="0" err="1" smtClean="0">
                <a:solidFill>
                  <a:srgbClr val="FF0000"/>
                </a:solidFill>
                <a:latin typeface="Bahnschrift" panose="020B0502040204020203" pitchFamily="34" charset="0"/>
              </a:rPr>
              <a:t>diolah</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menjadi</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bentuk</a:t>
            </a:r>
            <a:r>
              <a:rPr lang="en-US" sz="2000" dirty="0" smtClean="0">
                <a:solidFill>
                  <a:srgbClr val="FF0000"/>
                </a:solidFill>
                <a:latin typeface="Bahnschrift" panose="020B0502040204020203" pitchFamily="34" charset="0"/>
              </a:rPr>
              <a:t> yang </a:t>
            </a:r>
            <a:r>
              <a:rPr lang="en-US" sz="2000" dirty="0" err="1" smtClean="0">
                <a:solidFill>
                  <a:srgbClr val="FF0000"/>
                </a:solidFill>
                <a:latin typeface="Bahnschrift" panose="020B0502040204020203" pitchFamily="34" charset="0"/>
              </a:rPr>
              <a:t>memiliki</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arti</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bagi</a:t>
            </a:r>
            <a:r>
              <a:rPr lang="en-US" sz="2000" dirty="0" smtClean="0">
                <a:solidFill>
                  <a:srgbClr val="FF0000"/>
                </a:solidFill>
                <a:latin typeface="Bahnschrift" panose="020B0502040204020203" pitchFamily="34" charset="0"/>
              </a:rPr>
              <a:t> yang </a:t>
            </a:r>
            <a:r>
              <a:rPr lang="id-ID" sz="2000" dirty="0" smtClean="0">
                <a:solidFill>
                  <a:srgbClr val="FF0000"/>
                </a:solidFill>
                <a:latin typeface="Bahnschrift" panose="020B0502040204020203" pitchFamily="34" charset="0"/>
              </a:rPr>
              <a:t>menerima</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dan</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bermanfaat</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bagi</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pengambilan</a:t>
            </a:r>
            <a:r>
              <a:rPr lang="en-US"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keputus</a:t>
            </a:r>
            <a:r>
              <a:rPr lang="id-ID" sz="2000" dirty="0" smtClean="0">
                <a:solidFill>
                  <a:srgbClr val="FF0000"/>
                </a:solidFill>
                <a:latin typeface="Bahnschrift" panose="020B0502040204020203" pitchFamily="34" charset="0"/>
              </a:rPr>
              <a:t>a</a:t>
            </a:r>
            <a:r>
              <a:rPr lang="en-US" sz="2000" dirty="0" smtClean="0">
                <a:solidFill>
                  <a:srgbClr val="FF0000"/>
                </a:solidFill>
                <a:latin typeface="Bahnschrift" panose="020B0502040204020203" pitchFamily="34" charset="0"/>
              </a:rPr>
              <a:t>n</a:t>
            </a:r>
            <a:r>
              <a:rPr lang="en-US" sz="2000" dirty="0" smtClean="0">
                <a:latin typeface="Bahnschrift" panose="020B0502040204020203" pitchFamily="34" charset="0"/>
              </a:rPr>
              <a:t>. </a:t>
            </a:r>
            <a:r>
              <a:rPr lang="en-US" sz="2000" dirty="0" err="1" smtClean="0">
                <a:latin typeface="Bahnschrift" panose="020B0502040204020203" pitchFamily="34" charset="0"/>
              </a:rPr>
              <a:t>ciri-ciri</a:t>
            </a:r>
            <a:r>
              <a:rPr lang="en-US" sz="2000" dirty="0" smtClean="0">
                <a:latin typeface="Bahnschrift" panose="020B0502040204020203" pitchFamily="34" charset="0"/>
              </a:rPr>
              <a:t> </a:t>
            </a:r>
            <a:r>
              <a:rPr lang="en-US" sz="2000" dirty="0" err="1" smtClean="0">
                <a:latin typeface="Bahnschrift" panose="020B0502040204020203" pitchFamily="34" charset="0"/>
              </a:rPr>
              <a:t>yaitu</a:t>
            </a:r>
            <a:r>
              <a:rPr lang="id-ID" sz="2000" dirty="0" smtClean="0">
                <a:latin typeface="Bahnschrift" panose="020B0502040204020203" pitchFamily="34" charset="0"/>
              </a:rPr>
              <a:t> sumber informasi yaitu : </a:t>
            </a:r>
            <a:r>
              <a:rPr lang="en-US" sz="2000" dirty="0" err="1" smtClean="0">
                <a:latin typeface="Bahnschrift" panose="020B0502040204020203" pitchFamily="34" charset="0"/>
              </a:rPr>
              <a:t>dapat</a:t>
            </a:r>
            <a:r>
              <a:rPr lang="en-US" sz="2000" dirty="0" smtClean="0">
                <a:latin typeface="Bahnschrift" panose="020B0502040204020203" pitchFamily="34" charset="0"/>
              </a:rPr>
              <a:t> </a:t>
            </a:r>
            <a:r>
              <a:rPr lang="en-US" sz="2000" dirty="0" err="1" smtClean="0">
                <a:latin typeface="Bahnschrift" panose="020B0502040204020203" pitchFamily="34" charset="0"/>
              </a:rPr>
              <a:t>dilihat</a:t>
            </a:r>
            <a:r>
              <a:rPr lang="en-US" sz="2000" dirty="0" smtClean="0">
                <a:latin typeface="Bahnschrift" panose="020B0502040204020203" pitchFamily="34" charset="0"/>
              </a:rPr>
              <a:t>, </a:t>
            </a:r>
            <a:r>
              <a:rPr lang="en-US" sz="2000" dirty="0" err="1" smtClean="0">
                <a:latin typeface="Bahnschrift" panose="020B0502040204020203" pitchFamily="34" charset="0"/>
              </a:rPr>
              <a:t>dibaca</a:t>
            </a:r>
            <a:r>
              <a:rPr lang="en-US" sz="2000" dirty="0" smtClean="0">
                <a:latin typeface="Bahnschrift" panose="020B0502040204020203" pitchFamily="34" charset="0"/>
              </a:rPr>
              <a:t> </a:t>
            </a:r>
            <a:r>
              <a:rPr lang="en-US" sz="2000" dirty="0" err="1" smtClean="0">
                <a:latin typeface="Bahnschrift" panose="020B0502040204020203" pitchFamily="34" charset="0"/>
              </a:rPr>
              <a:t>dan</a:t>
            </a:r>
            <a:r>
              <a:rPr lang="en-US" sz="2000" dirty="0" smtClean="0">
                <a:latin typeface="Bahnschrift" panose="020B0502040204020203" pitchFamily="34" charset="0"/>
              </a:rPr>
              <a:t> </a:t>
            </a:r>
            <a:r>
              <a:rPr lang="en-US" sz="2000" dirty="0" err="1" smtClean="0">
                <a:latin typeface="Bahnschrift" panose="020B0502040204020203" pitchFamily="34" charset="0"/>
              </a:rPr>
              <a:t>dipelajari</a:t>
            </a:r>
            <a:r>
              <a:rPr lang="en-US" sz="2000" dirty="0" smtClean="0">
                <a:latin typeface="Bahnschrift" panose="020B0502040204020203" pitchFamily="34" charset="0"/>
              </a:rPr>
              <a:t>. </a:t>
            </a:r>
            <a:r>
              <a:rPr lang="en-US" sz="2000" dirty="0" err="1" smtClean="0">
                <a:latin typeface="Bahnschrift" panose="020B0502040204020203" pitchFamily="34" charset="0"/>
              </a:rPr>
              <a:t>Evaluasi</a:t>
            </a:r>
            <a:r>
              <a:rPr lang="en-US" sz="2000" dirty="0" smtClean="0">
                <a:latin typeface="Bahnschrift" panose="020B0502040204020203" pitchFamily="34" charset="0"/>
              </a:rPr>
              <a:t> </a:t>
            </a:r>
            <a:r>
              <a:rPr lang="en-US" sz="2000" dirty="0" err="1" smtClean="0">
                <a:latin typeface="Bahnschrift" panose="020B0502040204020203" pitchFamily="34" charset="0"/>
              </a:rPr>
              <a:t>sangat</a:t>
            </a:r>
            <a:r>
              <a:rPr lang="en-US" sz="2000" dirty="0" smtClean="0">
                <a:latin typeface="Bahnschrift" panose="020B0502040204020203" pitchFamily="34" charset="0"/>
              </a:rPr>
              <a:t> </a:t>
            </a:r>
            <a:r>
              <a:rPr lang="en-US" sz="2000" dirty="0" err="1" smtClean="0">
                <a:latin typeface="Bahnschrift" panose="020B0502040204020203" pitchFamily="34" charset="0"/>
              </a:rPr>
              <a:t>dibutuhkan</a:t>
            </a:r>
            <a:r>
              <a:rPr lang="en-US" sz="2000" dirty="0" smtClean="0">
                <a:latin typeface="Bahnschrift" panose="020B0502040204020203" pitchFamily="34" charset="0"/>
              </a:rPr>
              <a:t> </a:t>
            </a:r>
            <a:r>
              <a:rPr lang="en-US" sz="2000" dirty="0" err="1" smtClean="0">
                <a:latin typeface="Bahnschrift" panose="020B0502040204020203" pitchFamily="34" charset="0"/>
              </a:rPr>
              <a:t>dalam</a:t>
            </a:r>
            <a:r>
              <a:rPr lang="en-US" sz="2000" dirty="0" smtClean="0">
                <a:latin typeface="Bahnschrift" panose="020B0502040204020203" pitchFamily="34" charset="0"/>
              </a:rPr>
              <a:t> </a:t>
            </a:r>
            <a:r>
              <a:rPr lang="en-US" sz="2000" dirty="0" err="1" smtClean="0">
                <a:latin typeface="Bahnschrift" panose="020B0502040204020203" pitchFamily="34" charset="0"/>
              </a:rPr>
              <a:t>berbagai</a:t>
            </a:r>
            <a:r>
              <a:rPr lang="en-US" sz="2000" dirty="0" smtClean="0">
                <a:latin typeface="Bahnschrift" panose="020B0502040204020203" pitchFamily="34" charset="0"/>
              </a:rPr>
              <a:t> </a:t>
            </a:r>
            <a:r>
              <a:rPr lang="en-US" sz="2000" dirty="0" err="1" smtClean="0">
                <a:latin typeface="Bahnschrift" panose="020B0502040204020203" pitchFamily="34" charset="0"/>
              </a:rPr>
              <a:t>bidang</a:t>
            </a:r>
            <a:r>
              <a:rPr lang="en-US" sz="2000" dirty="0" smtClean="0">
                <a:latin typeface="Bahnschrift" panose="020B0502040204020203" pitchFamily="34" charset="0"/>
              </a:rPr>
              <a:t> </a:t>
            </a:r>
            <a:r>
              <a:rPr lang="en-US" sz="2000" dirty="0" err="1" smtClean="0">
                <a:latin typeface="Bahnschrift" panose="020B0502040204020203" pitchFamily="34" charset="0"/>
              </a:rPr>
              <a:t>kehidupan</a:t>
            </a:r>
            <a:r>
              <a:rPr lang="en-US" sz="2000" dirty="0" smtClean="0">
                <a:latin typeface="Bahnschrift" panose="020B0502040204020203" pitchFamily="34" charset="0"/>
              </a:rPr>
              <a:t> </a:t>
            </a:r>
            <a:r>
              <a:rPr lang="en-US" sz="2000" dirty="0" err="1" smtClean="0">
                <a:latin typeface="Bahnschrift" panose="020B0502040204020203" pitchFamily="34" charset="0"/>
              </a:rPr>
              <a:t>manusia</a:t>
            </a:r>
            <a:r>
              <a:rPr lang="en-US" sz="2000" dirty="0" smtClean="0">
                <a:latin typeface="Bahnschrift" panose="020B0502040204020203" pitchFamily="34" charset="0"/>
              </a:rPr>
              <a:t> </a:t>
            </a:r>
            <a:r>
              <a:rPr lang="en-US" sz="2000" dirty="0" err="1" smtClean="0">
                <a:latin typeface="Bahnschrift" panose="020B0502040204020203" pitchFamily="34" charset="0"/>
              </a:rPr>
              <a:t>sehingga</a:t>
            </a:r>
            <a:r>
              <a:rPr lang="en-US" sz="2000" dirty="0" smtClean="0">
                <a:latin typeface="Bahnschrift" panose="020B0502040204020203" pitchFamily="34" charset="0"/>
              </a:rPr>
              <a:t> </a:t>
            </a:r>
            <a:r>
              <a:rPr lang="en-US" sz="2000" dirty="0" err="1" smtClean="0">
                <a:latin typeface="Bahnschrift" panose="020B0502040204020203" pitchFamily="34" charset="0"/>
              </a:rPr>
              <a:t>meningkatkan</a:t>
            </a:r>
            <a:r>
              <a:rPr lang="en-US" sz="2000" dirty="0" smtClean="0">
                <a:latin typeface="Bahnschrift" panose="020B0502040204020203" pitchFamily="34" charset="0"/>
              </a:rPr>
              <a:t> </a:t>
            </a:r>
            <a:r>
              <a:rPr lang="en-US" sz="2000" dirty="0" err="1" smtClean="0">
                <a:latin typeface="Bahnschrift" panose="020B0502040204020203" pitchFamily="34" charset="0"/>
              </a:rPr>
              <a:t>efektivitas</a:t>
            </a:r>
            <a:r>
              <a:rPr lang="en-US" sz="2000" dirty="0" smtClean="0">
                <a:latin typeface="Bahnschrift" panose="020B0502040204020203" pitchFamily="34" charset="0"/>
              </a:rPr>
              <a:t> </a:t>
            </a:r>
            <a:r>
              <a:rPr lang="en-US" sz="2000" dirty="0" err="1" smtClean="0">
                <a:latin typeface="Bahnschrift" panose="020B0502040204020203" pitchFamily="34" charset="0"/>
              </a:rPr>
              <a:t>dan</a:t>
            </a:r>
            <a:r>
              <a:rPr lang="en-US" sz="2000" dirty="0" smtClean="0">
                <a:latin typeface="Bahnschrift" panose="020B0502040204020203" pitchFamily="34" charset="0"/>
              </a:rPr>
              <a:t> </a:t>
            </a:r>
            <a:r>
              <a:rPr lang="en-US" sz="2000" dirty="0" err="1" smtClean="0">
                <a:latin typeface="Bahnschrift" panose="020B0502040204020203" pitchFamily="34" charset="0"/>
              </a:rPr>
              <a:t>produktivitas</a:t>
            </a:r>
            <a:r>
              <a:rPr lang="en-US" sz="2000" dirty="0" smtClean="0">
                <a:latin typeface="Bahnschrift" panose="020B0502040204020203" pitchFamily="34" charset="0"/>
              </a:rPr>
              <a:t>, </a:t>
            </a:r>
            <a:r>
              <a:rPr lang="en-US" sz="2000" dirty="0" err="1" smtClean="0">
                <a:latin typeface="Bahnschrift" panose="020B0502040204020203" pitchFamily="34" charset="0"/>
              </a:rPr>
              <a:t>baik</a:t>
            </a:r>
            <a:r>
              <a:rPr lang="en-US" sz="2000" dirty="0" smtClean="0">
                <a:latin typeface="Bahnschrift" panose="020B0502040204020203" pitchFamily="34" charset="0"/>
              </a:rPr>
              <a:t> </a:t>
            </a:r>
            <a:r>
              <a:rPr lang="en-US" sz="2000" dirty="0" err="1" smtClean="0">
                <a:latin typeface="Bahnschrift" panose="020B0502040204020203" pitchFamily="34" charset="0"/>
              </a:rPr>
              <a:t>dalam</a:t>
            </a:r>
            <a:r>
              <a:rPr lang="en-US" sz="2000" dirty="0" smtClean="0">
                <a:latin typeface="Bahnschrift" panose="020B0502040204020203" pitchFamily="34" charset="0"/>
              </a:rPr>
              <a:t> </a:t>
            </a:r>
            <a:r>
              <a:rPr lang="en-US" sz="2000" dirty="0" err="1" smtClean="0">
                <a:latin typeface="Bahnschrift" panose="020B0502040204020203" pitchFamily="34" charset="0"/>
              </a:rPr>
              <a:t>lingkup</a:t>
            </a:r>
            <a:r>
              <a:rPr lang="en-US" sz="2000" dirty="0" smtClean="0">
                <a:latin typeface="Bahnschrift" panose="020B0502040204020203" pitchFamily="34" charset="0"/>
              </a:rPr>
              <a:t> </a:t>
            </a:r>
            <a:r>
              <a:rPr lang="en-US" sz="2000" dirty="0" err="1" smtClean="0">
                <a:latin typeface="Bahnschrift" panose="020B0502040204020203" pitchFamily="34" charset="0"/>
              </a:rPr>
              <a:t>individu</a:t>
            </a:r>
            <a:r>
              <a:rPr lang="en-US" sz="2000" dirty="0" smtClean="0">
                <a:latin typeface="Bahnschrift" panose="020B0502040204020203" pitchFamily="34" charset="0"/>
              </a:rPr>
              <a:t>, </a:t>
            </a:r>
            <a:r>
              <a:rPr lang="en-US" sz="2000" dirty="0" err="1" smtClean="0">
                <a:latin typeface="Bahnschrift" panose="020B0502040204020203" pitchFamily="34" charset="0"/>
              </a:rPr>
              <a:t>kelompok</a:t>
            </a:r>
            <a:r>
              <a:rPr lang="en-US" sz="2000" dirty="0" smtClean="0">
                <a:latin typeface="Bahnschrift" panose="020B0502040204020203" pitchFamily="34" charset="0"/>
              </a:rPr>
              <a:t>, </a:t>
            </a:r>
            <a:r>
              <a:rPr lang="en-US" sz="2000" dirty="0" err="1" smtClean="0">
                <a:latin typeface="Bahnschrift" panose="020B0502040204020203" pitchFamily="34" charset="0"/>
              </a:rPr>
              <a:t>maupun</a:t>
            </a:r>
            <a:r>
              <a:rPr lang="en-US" sz="2000" dirty="0" smtClean="0">
                <a:latin typeface="Bahnschrift" panose="020B0502040204020203" pitchFamily="34" charset="0"/>
              </a:rPr>
              <a:t> </a:t>
            </a:r>
            <a:r>
              <a:rPr lang="en-US" sz="2000" dirty="0" err="1" smtClean="0">
                <a:latin typeface="Bahnschrift" panose="020B0502040204020203" pitchFamily="34" charset="0"/>
              </a:rPr>
              <a:t>lingkungan</a:t>
            </a:r>
            <a:r>
              <a:rPr lang="en-US" sz="2000" dirty="0" smtClean="0">
                <a:latin typeface="Bahnschrift" panose="020B0502040204020203" pitchFamily="34" charset="0"/>
              </a:rPr>
              <a:t> </a:t>
            </a:r>
            <a:r>
              <a:rPr lang="en-US" sz="2000" dirty="0" err="1" smtClean="0">
                <a:latin typeface="Bahnschrift" panose="020B0502040204020203" pitchFamily="34" charset="0"/>
              </a:rPr>
              <a:t>kerja</a:t>
            </a:r>
            <a:r>
              <a:rPr lang="id-ID" sz="2000" dirty="0" smtClean="0">
                <a:latin typeface="Bahnschrift" panose="020B0502040204020203" pitchFamily="34" charset="0"/>
              </a:rPr>
              <a:t>.</a:t>
            </a:r>
          </a:p>
          <a:p>
            <a:endParaRPr lang="ko-KR" altLang="en-US" sz="2000" dirty="0">
              <a:latin typeface="Bahnschrift" panose="020B0502040204020203" pitchFamily="34" charset="0"/>
            </a:endParaRPr>
          </a:p>
        </p:txBody>
      </p:sp>
      <p:sp>
        <p:nvSpPr>
          <p:cNvPr id="8" name="Content Placeholder 4"/>
          <p:cNvSpPr>
            <a:spLocks noGrp="1"/>
          </p:cNvSpPr>
          <p:nvPr>
            <p:ph idx="10"/>
          </p:nvPr>
        </p:nvSpPr>
        <p:spPr>
          <a:xfrm>
            <a:off x="-252536" y="267494"/>
            <a:ext cx="9396536" cy="1008112"/>
          </a:xfrm>
        </p:spPr>
        <p:txBody>
          <a:bodyPr/>
          <a:lstStyle/>
          <a:p>
            <a:r>
              <a:rPr lang="id-ID" sz="2800" b="1" dirty="0"/>
              <a:t>Evaluasi Informasi </a:t>
            </a:r>
            <a:endParaRPr lang="ko-KR" altLang="en-US" sz="2800" b="1" dirty="0">
              <a:latin typeface="Bahnschrift" panose="020B0502040204020203" pitchFamily="34" charset="0"/>
            </a:endParaRPr>
          </a:p>
        </p:txBody>
      </p:sp>
    </p:spTree>
    <p:extLst>
      <p:ext uri="{BB962C8B-B14F-4D97-AF65-F5344CB8AC3E}">
        <p14:creationId xmlns:p14="http://schemas.microsoft.com/office/powerpoint/2010/main" val="209059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8">
                                            <p:txEl>
                                              <p:pRg st="0" end="0"/>
                                            </p:txEl>
                                          </p:spTgt>
                                        </p:tgtEl>
                                        <p:attrNameLst>
                                          <p:attrName>style.color</p:attrName>
                                        </p:attrNameLst>
                                      </p:cBhvr>
                                      <p:to>
                                        <a:schemeClr val="bg1"/>
                                      </p:to>
                                    </p:animClr>
                                    <p:animClr clrSpc="rgb" dir="cw">
                                      <p:cBhvr>
                                        <p:cTn id="7" dur="250" autoRev="1" fill="remove"/>
                                        <p:tgtEl>
                                          <p:spTgt spid="8">
                                            <p:txEl>
                                              <p:pRg st="0" end="0"/>
                                            </p:txEl>
                                          </p:spTgt>
                                        </p:tgtEl>
                                        <p:attrNameLst>
                                          <p:attrName>fillcolor</p:attrName>
                                        </p:attrNameLst>
                                      </p:cBhvr>
                                      <p:to>
                                        <a:schemeClr val="bg1"/>
                                      </p:to>
                                    </p:animClr>
                                    <p:set>
                                      <p:cBhvr>
                                        <p:cTn id="8" dur="250" autoRev="1" fill="remove"/>
                                        <p:tgtEl>
                                          <p:spTgt spid="8">
                                            <p:txEl>
                                              <p:pRg st="0" end="0"/>
                                            </p:txEl>
                                          </p:spTgt>
                                        </p:tgtEl>
                                        <p:attrNameLst>
                                          <p:attrName>fill.type</p:attrName>
                                        </p:attrNameLst>
                                      </p:cBhvr>
                                      <p:to>
                                        <p:strVal val="solid"/>
                                      </p:to>
                                    </p:set>
                                    <p:set>
                                      <p:cBhvr>
                                        <p:cTn id="9" dur="250" autoRev="1" fill="remove"/>
                                        <p:tgtEl>
                                          <p:spTgt spid="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56040"/>
            <a:ext cx="8709925" cy="604664"/>
          </a:xfrm>
        </p:spPr>
        <p:txBody>
          <a:bodyPr/>
          <a:lstStyle/>
          <a:p>
            <a:r>
              <a:rPr lang="id-ID" dirty="0" smtClean="0"/>
              <a:t>	</a:t>
            </a:r>
            <a:r>
              <a:rPr lang="en-US" dirty="0" err="1" smtClean="0"/>
              <a:t>kriteria</a:t>
            </a:r>
            <a:r>
              <a:rPr lang="en-US" dirty="0" smtClean="0"/>
              <a:t> </a:t>
            </a:r>
            <a:r>
              <a:rPr lang="en-US" dirty="0" err="1"/>
              <a:t>dalam</a:t>
            </a:r>
            <a:r>
              <a:rPr lang="en-US" dirty="0"/>
              <a:t> </a:t>
            </a:r>
            <a:r>
              <a:rPr lang="en-US" dirty="0" err="1"/>
              <a:t>melakukan</a:t>
            </a:r>
            <a:r>
              <a:rPr lang="en-US" dirty="0"/>
              <a:t> </a:t>
            </a:r>
            <a:r>
              <a:rPr lang="en-US" dirty="0" err="1"/>
              <a:t>evaluasi</a:t>
            </a:r>
            <a:r>
              <a:rPr lang="en-US" dirty="0"/>
              <a:t> </a:t>
            </a:r>
            <a:r>
              <a:rPr lang="en-US" dirty="0" err="1"/>
              <a:t>dibagi</a:t>
            </a:r>
            <a:r>
              <a:rPr lang="en-US" dirty="0"/>
              <a:t> </a:t>
            </a:r>
            <a:r>
              <a:rPr lang="en-US" dirty="0" err="1"/>
              <a:t>ke</a:t>
            </a:r>
            <a:r>
              <a:rPr lang="en-US" dirty="0"/>
              <a:t> </a:t>
            </a:r>
            <a:r>
              <a:rPr lang="en-US" dirty="0" err="1"/>
              <a:t>dalam</a:t>
            </a:r>
            <a:r>
              <a:rPr lang="en-US" dirty="0"/>
              <a:t> 3 </a:t>
            </a:r>
            <a:r>
              <a:rPr lang="en-US" dirty="0" err="1"/>
              <a:t>bagian</a:t>
            </a:r>
            <a:r>
              <a:rPr lang="en-US" dirty="0"/>
              <a:t> </a:t>
            </a:r>
            <a:r>
              <a:rPr lang="en-US" dirty="0" err="1"/>
              <a:t>utama</a:t>
            </a:r>
            <a:r>
              <a:rPr lang="en-US" dirty="0"/>
              <a:t>. </a:t>
            </a:r>
            <a:r>
              <a:rPr lang="en-US" dirty="0" err="1"/>
              <a:t>Informasi</a:t>
            </a:r>
            <a:r>
              <a:rPr lang="en-US" dirty="0"/>
              <a:t> </a:t>
            </a:r>
            <a:r>
              <a:rPr lang="en-US" dirty="0" err="1"/>
              <a:t>lengkap</a:t>
            </a:r>
            <a:r>
              <a:rPr lang="en-US" dirty="0"/>
              <a:t> </a:t>
            </a:r>
            <a:r>
              <a:rPr lang="en-US" dirty="0" err="1"/>
              <a:t>akan</a:t>
            </a:r>
            <a:r>
              <a:rPr lang="en-US" dirty="0"/>
              <a:t> </a:t>
            </a:r>
            <a:r>
              <a:rPr lang="en-US" dirty="0" err="1"/>
              <a:t>tertulis</a:t>
            </a:r>
            <a:r>
              <a:rPr lang="en-US" dirty="0"/>
              <a:t> di </a:t>
            </a:r>
            <a:r>
              <a:rPr lang="en-US" dirty="0" err="1"/>
              <a:t>masing-masing</a:t>
            </a:r>
            <a:r>
              <a:rPr lang="en-US" dirty="0"/>
              <a:t> </a:t>
            </a:r>
            <a:r>
              <a:rPr lang="en-US" dirty="0" err="1"/>
              <a:t>jenis</a:t>
            </a:r>
            <a:r>
              <a:rPr lang="en-US" dirty="0"/>
              <a:t> </a:t>
            </a:r>
            <a:r>
              <a:rPr lang="en-US" dirty="0" err="1"/>
              <a:t>evaluasi</a:t>
            </a:r>
            <a:r>
              <a:rPr lang="id-ID" dirty="0"/>
              <a:t> : </a:t>
            </a:r>
          </a:p>
          <a:p>
            <a:endParaRPr lang="en-US" b="1" dirty="0">
              <a:latin typeface="Arial" pitchFamily="34" charset="0"/>
              <a:cs typeface="Arial" pitchFamily="34" charset="0"/>
            </a:endParaRPr>
          </a:p>
        </p:txBody>
      </p:sp>
      <p:sp>
        <p:nvSpPr>
          <p:cNvPr id="5" name="Content Placeholder 4"/>
          <p:cNvSpPr>
            <a:spLocks noGrp="1"/>
          </p:cNvSpPr>
          <p:nvPr>
            <p:ph idx="10"/>
          </p:nvPr>
        </p:nvSpPr>
        <p:spPr>
          <a:xfrm>
            <a:off x="-29029" y="1560704"/>
            <a:ext cx="8889437" cy="3511222"/>
          </a:xfrm>
        </p:spPr>
        <p:txBody>
          <a:bodyPr/>
          <a:lstStyle/>
          <a:p>
            <a:pPr lvl="0"/>
            <a:r>
              <a:rPr lang="id-ID" sz="1800" dirty="0" smtClean="0">
                <a:latin typeface="Bahnschrift" panose="020B0502040204020203" pitchFamily="34" charset="0"/>
              </a:rPr>
              <a:t>1. </a:t>
            </a:r>
            <a:r>
              <a:rPr lang="en-US" sz="1800" dirty="0" err="1" smtClean="0">
                <a:solidFill>
                  <a:srgbClr val="FF0000"/>
                </a:solidFill>
                <a:latin typeface="Bahnschrift" panose="020B0502040204020203" pitchFamily="34" charset="0"/>
              </a:rPr>
              <a:t>Kepengarangan</a:t>
            </a:r>
            <a:r>
              <a:rPr lang="en-US" sz="1800" dirty="0" smtClean="0">
                <a:solidFill>
                  <a:srgbClr val="FF0000"/>
                </a:solidFill>
                <a:latin typeface="Bahnschrift" panose="020B0502040204020203" pitchFamily="34" charset="0"/>
              </a:rPr>
              <a:t> </a:t>
            </a:r>
            <a:r>
              <a:rPr lang="en-US" sz="1800" dirty="0">
                <a:solidFill>
                  <a:srgbClr val="FF0000"/>
                </a:solidFill>
                <a:latin typeface="Bahnschrift" panose="020B0502040204020203" pitchFamily="34" charset="0"/>
              </a:rPr>
              <a:t>(Authorship)</a:t>
            </a:r>
            <a:endParaRPr lang="id-ID" sz="1800" dirty="0">
              <a:solidFill>
                <a:srgbClr val="FF0000"/>
              </a:solidFill>
              <a:latin typeface="Bahnschrift" panose="020B0502040204020203" pitchFamily="34" charset="0"/>
            </a:endParaRPr>
          </a:p>
          <a:p>
            <a:r>
              <a:rPr lang="en-US" sz="1800" dirty="0" err="1">
                <a:latin typeface="Bahnschrift" panose="020B0502040204020203" pitchFamily="34" charset="0"/>
              </a:rPr>
              <a:t>mengecek</a:t>
            </a:r>
            <a:r>
              <a:rPr lang="en-US" sz="1800" dirty="0">
                <a:latin typeface="Bahnschrift" panose="020B0502040204020203" pitchFamily="34" charset="0"/>
              </a:rPr>
              <a:t> </a:t>
            </a:r>
            <a:r>
              <a:rPr lang="en-US" sz="1800" dirty="0" err="1">
                <a:latin typeface="Bahnschrift" panose="020B0502040204020203" pitchFamily="34" charset="0"/>
              </a:rPr>
              <a:t>kredibilitas</a:t>
            </a:r>
            <a:r>
              <a:rPr lang="en-US" sz="1800" dirty="0">
                <a:latin typeface="Bahnschrift" panose="020B0502040204020203" pitchFamily="34" charset="0"/>
              </a:rPr>
              <a:t> </a:t>
            </a:r>
            <a:r>
              <a:rPr lang="en-US" sz="1800" dirty="0" err="1">
                <a:latin typeface="Bahnschrift" panose="020B0502040204020203" pitchFamily="34" charset="0"/>
              </a:rPr>
              <a:t>dari</a:t>
            </a:r>
            <a:r>
              <a:rPr lang="en-US" sz="1800" dirty="0">
                <a:latin typeface="Bahnschrift" panose="020B0502040204020203" pitchFamily="34" charset="0"/>
              </a:rPr>
              <a:t> </a:t>
            </a:r>
            <a:r>
              <a:rPr lang="en-US" sz="1800" dirty="0" err="1">
                <a:latin typeface="Bahnschrift" panose="020B0502040204020203" pitchFamily="34" charset="0"/>
              </a:rPr>
              <a:t>dari</a:t>
            </a:r>
            <a:r>
              <a:rPr lang="en-US" sz="1800" dirty="0">
                <a:latin typeface="Bahnschrift" panose="020B0502040204020203" pitchFamily="34" charset="0"/>
              </a:rPr>
              <a:t> </a:t>
            </a:r>
            <a:r>
              <a:rPr lang="en-US" sz="1800" dirty="0" err="1">
                <a:latin typeface="Bahnschrift" panose="020B0502040204020203" pitchFamily="34" charset="0"/>
              </a:rPr>
              <a:t>pengarang</a:t>
            </a:r>
            <a:r>
              <a:rPr lang="en-US" sz="1800" dirty="0">
                <a:latin typeface="Bahnschrift" panose="020B0502040204020203" pitchFamily="34" charset="0"/>
              </a:rPr>
              <a:t> </a:t>
            </a:r>
            <a:r>
              <a:rPr lang="en-US" sz="1800" dirty="0" err="1">
                <a:latin typeface="Bahnschrift" panose="020B0502040204020203" pitchFamily="34" charset="0"/>
              </a:rPr>
              <a:t>atau</a:t>
            </a:r>
            <a:r>
              <a:rPr lang="en-US" sz="1800" dirty="0">
                <a:latin typeface="Bahnschrift" panose="020B0502040204020203" pitchFamily="34" charset="0"/>
              </a:rPr>
              <a:t> </a:t>
            </a:r>
            <a:r>
              <a:rPr lang="en-US" sz="1800" dirty="0" err="1">
                <a:latin typeface="Bahnschrift" panose="020B0502040204020203" pitchFamily="34" charset="0"/>
              </a:rPr>
              <a:t>organisasi</a:t>
            </a:r>
            <a:r>
              <a:rPr lang="en-US" sz="1800" dirty="0">
                <a:latin typeface="Bahnschrift" panose="020B0502040204020203" pitchFamily="34" charset="0"/>
              </a:rPr>
              <a:t> </a:t>
            </a:r>
            <a:endParaRPr lang="id-ID" sz="1800" dirty="0" smtClean="0">
              <a:latin typeface="Bahnschrift" panose="020B0502040204020203" pitchFamily="34" charset="0"/>
            </a:endParaRPr>
          </a:p>
          <a:p>
            <a:r>
              <a:rPr lang="en-US" sz="1800" dirty="0">
                <a:latin typeface="Bahnschrift" panose="020B0502040204020203" pitchFamily="34" charset="0"/>
              </a:rPr>
              <a:t>	</a:t>
            </a:r>
            <a:endParaRPr lang="id-ID" sz="1800" dirty="0">
              <a:latin typeface="Bahnschrift" panose="020B0502040204020203" pitchFamily="34" charset="0"/>
            </a:endParaRPr>
          </a:p>
          <a:p>
            <a:pPr lvl="0"/>
            <a:r>
              <a:rPr lang="id-ID" sz="1800" dirty="0" smtClean="0">
                <a:latin typeface="Bahnschrift" panose="020B0502040204020203" pitchFamily="34" charset="0"/>
              </a:rPr>
              <a:t>2</a:t>
            </a:r>
            <a:r>
              <a:rPr lang="id-ID" sz="1800" dirty="0" smtClean="0">
                <a:solidFill>
                  <a:srgbClr val="FF0000"/>
                </a:solidFill>
                <a:latin typeface="Bahnschrift" panose="020B0502040204020203" pitchFamily="34" charset="0"/>
              </a:rPr>
              <a:t>. </a:t>
            </a:r>
            <a:r>
              <a:rPr lang="en-US" sz="1800" dirty="0" err="1" smtClean="0">
                <a:solidFill>
                  <a:srgbClr val="FF0000"/>
                </a:solidFill>
                <a:latin typeface="Bahnschrift" panose="020B0502040204020203" pitchFamily="34" charset="0"/>
              </a:rPr>
              <a:t>Kesesuaian</a:t>
            </a:r>
            <a:r>
              <a:rPr lang="en-US" sz="1800" dirty="0" smtClean="0">
                <a:solidFill>
                  <a:srgbClr val="FF0000"/>
                </a:solidFill>
                <a:latin typeface="Bahnschrift" panose="020B0502040204020203" pitchFamily="34" charset="0"/>
              </a:rPr>
              <a:t> </a:t>
            </a:r>
            <a:r>
              <a:rPr lang="en-US" sz="1800" dirty="0">
                <a:solidFill>
                  <a:srgbClr val="FF0000"/>
                </a:solidFill>
                <a:latin typeface="Bahnschrift" panose="020B0502040204020203" pitchFamily="34" charset="0"/>
              </a:rPr>
              <a:t>(Relevance)</a:t>
            </a:r>
            <a:endParaRPr lang="id-ID" sz="1800" dirty="0">
              <a:solidFill>
                <a:srgbClr val="FF0000"/>
              </a:solidFill>
              <a:latin typeface="Bahnschrift" panose="020B0502040204020203" pitchFamily="34" charset="0"/>
            </a:endParaRPr>
          </a:p>
          <a:p>
            <a:r>
              <a:rPr lang="en-US" sz="1800" dirty="0" err="1">
                <a:latin typeface="Bahnschrift" panose="020B0502040204020203" pitchFamily="34" charset="0"/>
              </a:rPr>
              <a:t>kesesuaian</a:t>
            </a:r>
            <a:r>
              <a:rPr lang="en-US" sz="1800" dirty="0">
                <a:latin typeface="Bahnschrift" panose="020B0502040204020203" pitchFamily="34" charset="0"/>
              </a:rPr>
              <a:t>  </a:t>
            </a:r>
            <a:r>
              <a:rPr lang="en-US" sz="1800" dirty="0" err="1">
                <a:latin typeface="Bahnschrift" panose="020B0502040204020203" pitchFamily="34" charset="0"/>
              </a:rPr>
              <a:t>untuk</a:t>
            </a:r>
            <a:r>
              <a:rPr lang="en-US" sz="1800" dirty="0">
                <a:latin typeface="Bahnschrift" panose="020B0502040204020203" pitchFamily="34" charset="0"/>
              </a:rPr>
              <a:t> </a:t>
            </a:r>
            <a:r>
              <a:rPr lang="en-US" sz="1800" dirty="0" err="1">
                <a:latin typeface="Bahnschrift" panose="020B0502040204020203" pitchFamily="34" charset="0"/>
              </a:rPr>
              <a:t>mengetahui</a:t>
            </a:r>
            <a:r>
              <a:rPr lang="en-US" sz="1800" dirty="0">
                <a:latin typeface="Bahnschrift" panose="020B0502040204020203" pitchFamily="34" charset="0"/>
              </a:rPr>
              <a:t> </a:t>
            </a:r>
            <a:r>
              <a:rPr lang="en-US" sz="1800" dirty="0" err="1">
                <a:latin typeface="Bahnschrift" panose="020B0502040204020203" pitchFamily="34" charset="0"/>
              </a:rPr>
              <a:t>tingkat</a:t>
            </a:r>
            <a:r>
              <a:rPr lang="en-US" sz="1800" dirty="0">
                <a:latin typeface="Bahnschrift" panose="020B0502040204020203" pitchFamily="34" charset="0"/>
              </a:rPr>
              <a:t> </a:t>
            </a:r>
            <a:r>
              <a:rPr lang="en-US" sz="1800" dirty="0" err="1">
                <a:latin typeface="Bahnschrift" panose="020B0502040204020203" pitchFamily="34" charset="0"/>
              </a:rPr>
              <a:t>relevansi</a:t>
            </a:r>
            <a:r>
              <a:rPr lang="en-US" sz="1800" dirty="0">
                <a:latin typeface="Bahnschrift" panose="020B0502040204020203" pitchFamily="34" charset="0"/>
              </a:rPr>
              <a:t> </a:t>
            </a:r>
            <a:r>
              <a:rPr lang="en-US" sz="1800" dirty="0" err="1">
                <a:latin typeface="Bahnschrift" panose="020B0502040204020203" pitchFamily="34" charset="0"/>
              </a:rPr>
              <a:t>dengan</a:t>
            </a:r>
            <a:r>
              <a:rPr lang="en-US" sz="1800" dirty="0">
                <a:latin typeface="Bahnschrift" panose="020B0502040204020203" pitchFamily="34" charset="0"/>
              </a:rPr>
              <a:t> </a:t>
            </a:r>
            <a:r>
              <a:rPr lang="en-US" sz="1800" dirty="0" err="1">
                <a:latin typeface="Bahnschrift" panose="020B0502040204020203" pitchFamily="34" charset="0"/>
              </a:rPr>
              <a:t>topik</a:t>
            </a:r>
            <a:r>
              <a:rPr lang="en-US" sz="1800" dirty="0">
                <a:latin typeface="Bahnschrift" panose="020B0502040204020203" pitchFamily="34" charset="0"/>
              </a:rPr>
              <a:t> yang </a:t>
            </a:r>
            <a:r>
              <a:rPr lang="en-US" sz="1800" dirty="0" err="1">
                <a:latin typeface="Bahnschrift" panose="020B0502040204020203" pitchFamily="34" charset="0"/>
              </a:rPr>
              <a:t>akan</a:t>
            </a:r>
            <a:r>
              <a:rPr lang="en-US" sz="1800" dirty="0">
                <a:latin typeface="Bahnschrift" panose="020B0502040204020203" pitchFamily="34" charset="0"/>
              </a:rPr>
              <a:t> </a:t>
            </a:r>
            <a:r>
              <a:rPr lang="en-US" sz="1800" dirty="0" err="1" smtClean="0">
                <a:latin typeface="Bahnschrift" panose="020B0502040204020203" pitchFamily="34" charset="0"/>
              </a:rPr>
              <a:t>ditulis</a:t>
            </a:r>
            <a:endParaRPr lang="id-ID" sz="1800" dirty="0" smtClean="0">
              <a:latin typeface="Bahnschrift" panose="020B0502040204020203" pitchFamily="34" charset="0"/>
            </a:endParaRPr>
          </a:p>
          <a:p>
            <a:endParaRPr lang="id-ID" sz="1800" dirty="0">
              <a:latin typeface="Bahnschrift" panose="020B0502040204020203" pitchFamily="34" charset="0"/>
            </a:endParaRPr>
          </a:p>
          <a:p>
            <a:pPr lvl="0"/>
            <a:r>
              <a:rPr lang="id-ID" sz="1800" dirty="0" smtClean="0">
                <a:latin typeface="Bahnschrift" panose="020B0502040204020203" pitchFamily="34" charset="0"/>
              </a:rPr>
              <a:t>3. </a:t>
            </a:r>
            <a:r>
              <a:rPr lang="en-US" sz="1800" dirty="0" err="1" smtClean="0">
                <a:solidFill>
                  <a:srgbClr val="FF0000"/>
                </a:solidFill>
                <a:latin typeface="Bahnschrift" panose="020B0502040204020203" pitchFamily="34" charset="0"/>
              </a:rPr>
              <a:t>Kekinian</a:t>
            </a:r>
            <a:r>
              <a:rPr lang="en-US" sz="1800" dirty="0" smtClean="0">
                <a:solidFill>
                  <a:srgbClr val="FF0000"/>
                </a:solidFill>
                <a:latin typeface="Bahnschrift" panose="020B0502040204020203" pitchFamily="34" charset="0"/>
              </a:rPr>
              <a:t> (Currency)</a:t>
            </a:r>
            <a:endParaRPr lang="id-ID" sz="1800" dirty="0" smtClean="0">
              <a:solidFill>
                <a:srgbClr val="FF0000"/>
              </a:solidFill>
              <a:latin typeface="Bahnschrift" panose="020B0502040204020203" pitchFamily="34" charset="0"/>
            </a:endParaRPr>
          </a:p>
          <a:p>
            <a:r>
              <a:rPr lang="en-US" sz="1800" dirty="0" err="1" smtClean="0">
                <a:latin typeface="Bahnschrift" panose="020B0502040204020203" pitchFamily="34" charset="0"/>
              </a:rPr>
              <a:t>Kekinian</a:t>
            </a:r>
            <a:r>
              <a:rPr lang="en-US" sz="1800" dirty="0" smtClean="0">
                <a:latin typeface="Bahnschrift" panose="020B0502040204020203" pitchFamily="34" charset="0"/>
              </a:rPr>
              <a:t> </a:t>
            </a:r>
            <a:r>
              <a:rPr lang="en-US" sz="1800" dirty="0" err="1" smtClean="0">
                <a:latin typeface="Bahnschrift" panose="020B0502040204020203" pitchFamily="34" charset="0"/>
              </a:rPr>
              <a:t>dibutuhkan</a:t>
            </a:r>
            <a:r>
              <a:rPr lang="en-US" sz="1800" dirty="0" smtClean="0">
                <a:latin typeface="Bahnschrift" panose="020B0502040204020203" pitchFamily="34" charset="0"/>
              </a:rPr>
              <a:t> </a:t>
            </a:r>
            <a:r>
              <a:rPr lang="en-US" sz="1800" dirty="0" err="1" smtClean="0">
                <a:latin typeface="Bahnschrift" panose="020B0502040204020203" pitchFamily="34" charset="0"/>
              </a:rPr>
              <a:t>untuk</a:t>
            </a:r>
            <a:r>
              <a:rPr lang="en-US" sz="1800" dirty="0" smtClean="0">
                <a:latin typeface="Bahnschrift" panose="020B0502040204020203" pitchFamily="34" charset="0"/>
              </a:rPr>
              <a:t> </a:t>
            </a:r>
            <a:r>
              <a:rPr lang="en-US" sz="1800" dirty="0" err="1" smtClean="0">
                <a:latin typeface="Bahnschrift" panose="020B0502040204020203" pitchFamily="34" charset="0"/>
              </a:rPr>
              <a:t>mengetahui</a:t>
            </a:r>
            <a:r>
              <a:rPr lang="en-US" sz="1800" dirty="0" smtClean="0">
                <a:latin typeface="Bahnschrift" panose="020B0502040204020203" pitchFamily="34" charset="0"/>
              </a:rPr>
              <a:t> </a:t>
            </a:r>
            <a:r>
              <a:rPr lang="en-US" sz="1800" dirty="0" err="1" smtClean="0">
                <a:latin typeface="Bahnschrift" panose="020B0502040204020203" pitchFamily="34" charset="0"/>
              </a:rPr>
              <a:t>perkembangan</a:t>
            </a:r>
            <a:r>
              <a:rPr lang="en-US" sz="1800" dirty="0" smtClean="0">
                <a:latin typeface="Bahnschrift" panose="020B0502040204020203" pitchFamily="34" charset="0"/>
              </a:rPr>
              <a:t> </a:t>
            </a:r>
            <a:r>
              <a:rPr lang="en-US" sz="1800" dirty="0" err="1" smtClean="0">
                <a:latin typeface="Bahnschrift" panose="020B0502040204020203" pitchFamily="34" charset="0"/>
              </a:rPr>
              <a:t>satu</a:t>
            </a:r>
            <a:r>
              <a:rPr lang="en-US" sz="1800" dirty="0" smtClean="0">
                <a:latin typeface="Bahnschrift" panose="020B0502040204020203" pitchFamily="34" charset="0"/>
              </a:rPr>
              <a:t> </a:t>
            </a:r>
            <a:r>
              <a:rPr lang="en-US" sz="1800" dirty="0" err="1" smtClean="0">
                <a:latin typeface="Bahnschrift" panose="020B0502040204020203" pitchFamily="34" charset="0"/>
              </a:rPr>
              <a:t>ilmu</a:t>
            </a:r>
            <a:r>
              <a:rPr lang="en-US" sz="1800" dirty="0" smtClean="0">
                <a:latin typeface="Bahnschrift" panose="020B0502040204020203" pitchFamily="34" charset="0"/>
              </a:rPr>
              <a:t>, </a:t>
            </a:r>
            <a:r>
              <a:rPr lang="en-US" sz="1800" dirty="0" err="1" smtClean="0">
                <a:latin typeface="Bahnschrift" panose="020B0502040204020203" pitchFamily="34" charset="0"/>
              </a:rPr>
              <a:t>karena</a:t>
            </a:r>
            <a:r>
              <a:rPr lang="en-US" sz="1800" dirty="0" smtClean="0">
                <a:latin typeface="Bahnschrift" panose="020B0502040204020203" pitchFamily="34" charset="0"/>
              </a:rPr>
              <a:t> </a:t>
            </a:r>
            <a:r>
              <a:rPr lang="en-US" sz="1800" dirty="0" err="1" smtClean="0">
                <a:latin typeface="Bahnschrift" panose="020B0502040204020203" pitchFamily="34" charset="0"/>
              </a:rPr>
              <a:t>dengan</a:t>
            </a:r>
            <a:r>
              <a:rPr lang="en-US" sz="1800" dirty="0" smtClean="0">
                <a:latin typeface="Bahnschrift" panose="020B0502040204020203" pitchFamily="34" charset="0"/>
              </a:rPr>
              <a:t> </a:t>
            </a:r>
            <a:r>
              <a:rPr lang="en-US" sz="1800" dirty="0" err="1" smtClean="0">
                <a:latin typeface="Bahnschrift" panose="020B0502040204020203" pitchFamily="34" charset="0"/>
              </a:rPr>
              <a:t>melihat</a:t>
            </a:r>
            <a:r>
              <a:rPr lang="en-US" sz="1800" dirty="0" smtClean="0">
                <a:latin typeface="Bahnschrift" panose="020B0502040204020203" pitchFamily="34" charset="0"/>
              </a:rPr>
              <a:t> </a:t>
            </a:r>
            <a:r>
              <a:rPr lang="en-US" sz="1800" dirty="0" err="1" smtClean="0">
                <a:latin typeface="Bahnschrift" panose="020B0502040204020203" pitchFamily="34" charset="0"/>
              </a:rPr>
              <a:t>kekinian</a:t>
            </a:r>
            <a:r>
              <a:rPr lang="en-US" sz="1800" dirty="0" smtClean="0">
                <a:latin typeface="Bahnschrift" panose="020B0502040204020203" pitchFamily="34" charset="0"/>
              </a:rPr>
              <a:t> </a:t>
            </a:r>
            <a:r>
              <a:rPr lang="en-US" sz="1800" dirty="0" err="1" smtClean="0">
                <a:latin typeface="Bahnschrift" panose="020B0502040204020203" pitchFamily="34" charset="0"/>
              </a:rPr>
              <a:t>maka</a:t>
            </a:r>
            <a:r>
              <a:rPr lang="en-US" sz="1800" dirty="0" smtClean="0">
                <a:latin typeface="Bahnschrift" panose="020B0502040204020203" pitchFamily="34" charset="0"/>
              </a:rPr>
              <a:t> </a:t>
            </a:r>
            <a:r>
              <a:rPr lang="en-US" sz="1800" dirty="0" err="1" smtClean="0">
                <a:latin typeface="Bahnschrift" panose="020B0502040204020203" pitchFamily="34" charset="0"/>
              </a:rPr>
              <a:t>satu</a:t>
            </a:r>
            <a:r>
              <a:rPr lang="en-US" sz="1800" dirty="0" smtClean="0">
                <a:latin typeface="Bahnschrift" panose="020B0502040204020203" pitchFamily="34" charset="0"/>
              </a:rPr>
              <a:t> </a:t>
            </a:r>
            <a:r>
              <a:rPr lang="en-US" sz="1800" dirty="0" err="1" smtClean="0">
                <a:latin typeface="Bahnschrift" panose="020B0502040204020203" pitchFamily="34" charset="0"/>
              </a:rPr>
              <a:t>ilmu</a:t>
            </a:r>
            <a:r>
              <a:rPr lang="en-US" sz="1800" dirty="0" smtClean="0">
                <a:latin typeface="Bahnschrift" panose="020B0502040204020203" pitchFamily="34" charset="0"/>
              </a:rPr>
              <a:t> </a:t>
            </a:r>
            <a:r>
              <a:rPr lang="en-US" sz="1800" dirty="0" err="1" smtClean="0">
                <a:latin typeface="Bahnschrift" panose="020B0502040204020203" pitchFamily="34" charset="0"/>
              </a:rPr>
              <a:t>akan</a:t>
            </a:r>
            <a:r>
              <a:rPr lang="en-US" sz="1800" dirty="0" smtClean="0">
                <a:latin typeface="Bahnschrift" panose="020B0502040204020203" pitchFamily="34" charset="0"/>
              </a:rPr>
              <a:t> </a:t>
            </a:r>
            <a:r>
              <a:rPr lang="en-US" sz="1800" dirty="0" err="1" smtClean="0">
                <a:latin typeface="Bahnschrift" panose="020B0502040204020203" pitchFamily="34" charset="0"/>
              </a:rPr>
              <a:t>diketahui</a:t>
            </a:r>
            <a:r>
              <a:rPr lang="en-US" sz="1800" dirty="0" smtClean="0">
                <a:latin typeface="Bahnschrift" panose="020B0502040204020203" pitchFamily="34" charset="0"/>
              </a:rPr>
              <a:t> </a:t>
            </a:r>
            <a:r>
              <a:rPr lang="en-US" sz="1800" dirty="0" err="1" smtClean="0">
                <a:latin typeface="Bahnschrift" panose="020B0502040204020203" pitchFamily="34" charset="0"/>
              </a:rPr>
              <a:t>seberapa</a:t>
            </a:r>
            <a:r>
              <a:rPr lang="en-US" sz="1800" dirty="0" smtClean="0">
                <a:latin typeface="Bahnschrift" panose="020B0502040204020203" pitchFamily="34" charset="0"/>
              </a:rPr>
              <a:t> </a:t>
            </a:r>
            <a:r>
              <a:rPr lang="en-US" sz="1800" dirty="0" err="1" smtClean="0">
                <a:latin typeface="Bahnschrift" panose="020B0502040204020203" pitchFamily="34" charset="0"/>
              </a:rPr>
              <a:t>jauh</a:t>
            </a:r>
            <a:r>
              <a:rPr lang="en-US" sz="1800" dirty="0" smtClean="0">
                <a:latin typeface="Bahnschrift" panose="020B0502040204020203" pitchFamily="34" charset="0"/>
              </a:rPr>
              <a:t> </a:t>
            </a:r>
            <a:r>
              <a:rPr lang="en-US" sz="1800" dirty="0" err="1" smtClean="0">
                <a:latin typeface="Bahnschrift" panose="020B0502040204020203" pitchFamily="34" charset="0"/>
              </a:rPr>
              <a:t>tingkat</a:t>
            </a:r>
            <a:r>
              <a:rPr lang="en-US" sz="1800" dirty="0" smtClean="0">
                <a:latin typeface="Bahnschrift" panose="020B0502040204020203" pitchFamily="34" charset="0"/>
              </a:rPr>
              <a:t> </a:t>
            </a:r>
            <a:r>
              <a:rPr lang="en-US" sz="1800" dirty="0" err="1" smtClean="0">
                <a:latin typeface="Bahnschrift" panose="020B0502040204020203" pitchFamily="34" charset="0"/>
              </a:rPr>
              <a:t>perkembangannnya</a:t>
            </a:r>
            <a:r>
              <a:rPr lang="en-US" sz="1800" dirty="0" smtClean="0">
                <a:latin typeface="Bahnschrift" panose="020B0502040204020203" pitchFamily="34" charset="0"/>
              </a:rPr>
              <a:t>.</a:t>
            </a:r>
            <a:endParaRPr lang="id-ID" sz="1800" dirty="0" smtClean="0">
              <a:latin typeface="Bahnschrift" panose="020B0502040204020203" pitchFamily="34" charset="0"/>
            </a:endParaRPr>
          </a:p>
          <a:p>
            <a:endParaRPr lang="ko-KR" altLang="en-US" sz="1800" dirty="0">
              <a:latin typeface="Bahnschrift" panose="020B0502040204020203" pitchFamily="34" charset="0"/>
            </a:endParaRPr>
          </a:p>
        </p:txBody>
      </p:sp>
      <p:sp>
        <p:nvSpPr>
          <p:cNvPr id="7" name="Content Placeholder 1"/>
          <p:cNvSpPr txBox="1">
            <a:spLocks/>
          </p:cNvSpPr>
          <p:nvPr/>
        </p:nvSpPr>
        <p:spPr>
          <a:xfrm>
            <a:off x="150483" y="49044"/>
            <a:ext cx="8709925" cy="604664"/>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id-ID" sz="2800" b="1" dirty="0" smtClean="0"/>
              <a:t>KRITERIA EVALUASI</a:t>
            </a:r>
            <a:endParaRPr lang="en-US" sz="2800" b="1" dirty="0"/>
          </a:p>
        </p:txBody>
      </p:sp>
    </p:spTree>
    <p:extLst>
      <p:ext uri="{BB962C8B-B14F-4D97-AF65-F5344CB8AC3E}">
        <p14:creationId xmlns:p14="http://schemas.microsoft.com/office/powerpoint/2010/main" val="192743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1000"/>
                                        <p:tgtEl>
                                          <p:spTgt spid="5">
                                            <p:txEl>
                                              <p:pRg st="1" end="1"/>
                                            </p:txEl>
                                          </p:spTgt>
                                        </p:tgtEl>
                                      </p:cBhvr>
                                    </p:animEffect>
                                    <p:anim calcmode="lin" valueType="num">
                                      <p:cBhvr>
                                        <p:cTn id="2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1000"/>
                                        <p:tgtEl>
                                          <p:spTgt spid="5">
                                            <p:txEl>
                                              <p:pRg st="2" end="2"/>
                                            </p:txEl>
                                          </p:spTgt>
                                        </p:tgtEl>
                                      </p:cBhvr>
                                    </p:animEffect>
                                    <p:anim calcmode="lin" valueType="num">
                                      <p:cBhvr>
                                        <p:cTn id="3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1000"/>
                                        <p:tgtEl>
                                          <p:spTgt spid="5">
                                            <p:txEl>
                                              <p:pRg st="4" end="4"/>
                                            </p:txEl>
                                          </p:spTgt>
                                        </p:tgtEl>
                                      </p:cBhvr>
                                    </p:animEffect>
                                    <p:anim calcmode="lin" valueType="num">
                                      <p:cBhvr>
                                        <p:cTn id="4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fade">
                                      <p:cBhvr>
                                        <p:cTn id="44" dur="1000"/>
                                        <p:tgtEl>
                                          <p:spTgt spid="5">
                                            <p:txEl>
                                              <p:pRg st="6" end="6"/>
                                            </p:txEl>
                                          </p:spTgt>
                                        </p:tgtEl>
                                      </p:cBhvr>
                                    </p:animEffect>
                                    <p:anim calcmode="lin" valueType="num">
                                      <p:cBhvr>
                                        <p:cTn id="4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3" y="771550"/>
            <a:ext cx="8496944" cy="707772"/>
          </a:xfrm>
        </p:spPr>
        <p:txBody>
          <a:bodyPr/>
          <a:lstStyle/>
          <a:p>
            <a:r>
              <a:rPr lang="id-ID" dirty="0">
                <a:latin typeface="Bahnschrift" panose="020B0502040204020203" pitchFamily="34" charset="0"/>
              </a:rPr>
              <a:t>Evaluasi dilakukan bukan tanpa tujuan, tetapi ada hal yang ingin dicapai melalui kegiatan tersebut : </a:t>
            </a:r>
          </a:p>
        </p:txBody>
      </p:sp>
      <p:sp>
        <p:nvSpPr>
          <p:cNvPr id="5" name="Content Placeholder 4"/>
          <p:cNvSpPr>
            <a:spLocks noGrp="1"/>
          </p:cNvSpPr>
          <p:nvPr>
            <p:ph idx="10"/>
          </p:nvPr>
        </p:nvSpPr>
        <p:spPr>
          <a:xfrm>
            <a:off x="-108520" y="1623082"/>
            <a:ext cx="9291618" cy="3828987"/>
          </a:xfrm>
        </p:spPr>
        <p:txBody>
          <a:bodyPr/>
          <a:lstStyle/>
          <a:p>
            <a:pPr lvl="0"/>
            <a:r>
              <a:rPr lang="id-ID" sz="2000" dirty="0" smtClean="0">
                <a:latin typeface="Bahnschrift" panose="020B0502040204020203" pitchFamily="34" charset="0"/>
              </a:rPr>
              <a:t>1. Untuk </a:t>
            </a:r>
            <a:r>
              <a:rPr lang="id-ID" sz="2000" dirty="0">
                <a:latin typeface="Bahnschrift" panose="020B0502040204020203" pitchFamily="34" charset="0"/>
              </a:rPr>
              <a:t>mengetahui seberapa baik tingkat penguasaan seseorang terhadap </a:t>
            </a:r>
            <a:r>
              <a:rPr lang="id-ID" sz="2000" dirty="0">
                <a:latin typeface="Bahnschrift" panose="020B0502040204020203" pitchFamily="34" charset="0"/>
              </a:rPr>
              <a:t> </a:t>
            </a:r>
            <a:r>
              <a:rPr lang="id-ID" sz="2000" dirty="0" smtClean="0">
                <a:latin typeface="Bahnschrift" panose="020B0502040204020203" pitchFamily="34" charset="0"/>
              </a:rPr>
              <a:t>                       kompetensi </a:t>
            </a:r>
            <a:r>
              <a:rPr lang="id-ID" sz="2000" dirty="0">
                <a:latin typeface="Bahnschrift" panose="020B0502040204020203" pitchFamily="34" charset="0"/>
              </a:rPr>
              <a:t>informasi yang telah ditetapkan</a:t>
            </a:r>
            <a:r>
              <a:rPr lang="id-ID" sz="2000" dirty="0" smtClean="0">
                <a:latin typeface="Bahnschrift" panose="020B0502040204020203" pitchFamily="34" charset="0"/>
              </a:rPr>
              <a:t>.</a:t>
            </a:r>
            <a:endParaRPr lang="id-ID" sz="2000" dirty="0">
              <a:latin typeface="Bahnschrift" panose="020B0502040204020203" pitchFamily="34" charset="0"/>
            </a:endParaRPr>
          </a:p>
          <a:p>
            <a:pPr lvl="0"/>
            <a:r>
              <a:rPr lang="id-ID" sz="2000" dirty="0" smtClean="0">
                <a:latin typeface="Bahnschrift" panose="020B0502040204020203" pitchFamily="34" charset="0"/>
              </a:rPr>
              <a:t>2. Untuk </a:t>
            </a:r>
            <a:r>
              <a:rPr lang="id-ID" sz="2000" dirty="0">
                <a:latin typeface="Bahnschrift" panose="020B0502040204020203" pitchFamily="34" charset="0"/>
              </a:rPr>
              <a:t>mengetahui apa saja kesulitan yang dialami seseorang dalam </a:t>
            </a:r>
            <a:endParaRPr lang="id-ID" sz="2000" dirty="0" smtClean="0">
              <a:latin typeface="Bahnschrift" panose="020B0502040204020203" pitchFamily="34" charset="0"/>
            </a:endParaRPr>
          </a:p>
          <a:p>
            <a:pPr lvl="0"/>
            <a:r>
              <a:rPr lang="id-ID" sz="2000" dirty="0" smtClean="0">
                <a:latin typeface="Bahnschrift" panose="020B0502040204020203" pitchFamily="34" charset="0"/>
              </a:rPr>
              <a:t>kegiatannya </a:t>
            </a:r>
            <a:r>
              <a:rPr lang="id-ID" sz="2000" dirty="0">
                <a:latin typeface="Bahnschrift" panose="020B0502040204020203" pitchFamily="34" charset="0"/>
              </a:rPr>
              <a:t>dalam mengevaluasi </a:t>
            </a:r>
            <a:r>
              <a:rPr lang="id-ID" sz="2000" dirty="0" smtClean="0">
                <a:latin typeface="Bahnschrift" panose="020B0502040204020203" pitchFamily="34" charset="0"/>
              </a:rPr>
              <a:t>informasi</a:t>
            </a:r>
          </a:p>
          <a:p>
            <a:pPr lvl="0"/>
            <a:r>
              <a:rPr lang="id-ID" sz="2000" dirty="0" smtClean="0">
                <a:latin typeface="Bahnschrift" panose="020B0502040204020203" pitchFamily="34" charset="0"/>
              </a:rPr>
              <a:t>3. Untuk mengetahui tingkat efisiensi dan efektivitas suatu metode,media,dan sumber daya lainnya dalam melaksanakan suatu kegiatan.</a:t>
            </a:r>
          </a:p>
          <a:p>
            <a:pPr lvl="0"/>
            <a:r>
              <a:rPr lang="id-ID" sz="2000" dirty="0" smtClean="0">
                <a:latin typeface="Bahnschrift" panose="020B0502040204020203" pitchFamily="34" charset="0"/>
              </a:rPr>
              <a:t>4. Sebagai umpan balik dan informasi penting bagi pelaksana evaluasi guna</a:t>
            </a:r>
          </a:p>
          <a:p>
            <a:pPr lvl="0"/>
            <a:r>
              <a:rPr lang="id-ID" sz="2000" dirty="0" smtClean="0">
                <a:latin typeface="Bahnschrift" panose="020B0502040204020203" pitchFamily="34" charset="0"/>
              </a:rPr>
              <a:t> untuk memperbaiki kekurangan dan dijadikan acuan untuk mengambil keputusan.</a:t>
            </a:r>
            <a:endParaRPr lang="id-ID" sz="2000" dirty="0">
              <a:latin typeface="Bahnschrift" panose="020B0502040204020203" pitchFamily="34" charset="0"/>
            </a:endParaRPr>
          </a:p>
        </p:txBody>
      </p:sp>
      <p:sp>
        <p:nvSpPr>
          <p:cNvPr id="3" name="Title 2"/>
          <p:cNvSpPr>
            <a:spLocks noGrp="1"/>
          </p:cNvSpPr>
          <p:nvPr>
            <p:ph type="title"/>
          </p:nvPr>
        </p:nvSpPr>
        <p:spPr>
          <a:xfrm>
            <a:off x="0" y="0"/>
            <a:ext cx="9144000" cy="884466"/>
          </a:xfrm>
        </p:spPr>
        <p:txBody>
          <a:bodyPr/>
          <a:lstStyle/>
          <a:p>
            <a:pPr lvl="1"/>
            <a:r>
              <a:rPr lang="id-ID" sz="2800" b="1" dirty="0" smtClean="0"/>
              <a:t>TUJUAN EVALUASI</a:t>
            </a:r>
            <a:endParaRPr lang="id-ID" sz="2800" dirty="0"/>
          </a:p>
        </p:txBody>
      </p:sp>
    </p:spTree>
    <p:extLst>
      <p:ext uri="{BB962C8B-B14F-4D97-AF65-F5344CB8AC3E}">
        <p14:creationId xmlns:p14="http://schemas.microsoft.com/office/powerpoint/2010/main" val="228664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1000"/>
                                        <p:tgtEl>
                                          <p:spTgt spid="5">
                                            <p:txEl>
                                              <p:pRg st="1" end="1"/>
                                            </p:txEl>
                                          </p:spTgt>
                                        </p:tgtEl>
                                      </p:cBhvr>
                                    </p:animEffect>
                                    <p:anim calcmode="lin" valueType="num">
                                      <p:cBhvr>
                                        <p:cTn id="2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1000"/>
                                        <p:tgtEl>
                                          <p:spTgt spid="5">
                                            <p:txEl>
                                              <p:pRg st="2" end="2"/>
                                            </p:txEl>
                                          </p:spTgt>
                                        </p:tgtEl>
                                      </p:cBhvr>
                                    </p:animEffect>
                                    <p:anim calcmode="lin" valueType="num">
                                      <p:cBhvr>
                                        <p:cTn id="3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1000"/>
                                        <p:tgtEl>
                                          <p:spTgt spid="5">
                                            <p:txEl>
                                              <p:pRg st="4" end="4"/>
                                            </p:txEl>
                                          </p:spTgt>
                                        </p:tgtEl>
                                      </p:cBhvr>
                                    </p:animEffect>
                                    <p:anim calcmode="lin" valueType="num">
                                      <p:cBhvr>
                                        <p:cTn id="4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5" end="5"/>
                                            </p:txEl>
                                          </p:spTgt>
                                        </p:tgtEl>
                                        <p:attrNameLst>
                                          <p:attrName>style.visibility</p:attrName>
                                        </p:attrNameLst>
                                      </p:cBhvr>
                                      <p:to>
                                        <p:strVal val="visible"/>
                                      </p:to>
                                    </p:set>
                                    <p:animEffect transition="in" filter="fade">
                                      <p:cBhvr>
                                        <p:cTn id="44" dur="1000"/>
                                        <p:tgtEl>
                                          <p:spTgt spid="5">
                                            <p:txEl>
                                              <p:pRg st="5" end="5"/>
                                            </p:txEl>
                                          </p:spTgt>
                                        </p:tgtEl>
                                      </p:cBhvr>
                                    </p:animEffect>
                                    <p:anim calcmode="lin" valueType="num">
                                      <p:cBhvr>
                                        <p:cTn id="4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9488" y="840009"/>
            <a:ext cx="8496944" cy="720080"/>
          </a:xfrm>
        </p:spPr>
        <p:txBody>
          <a:bodyPr/>
          <a:lstStyle/>
          <a:p>
            <a:r>
              <a:rPr lang="id-ID" dirty="0">
                <a:solidFill>
                  <a:schemeClr val="tx1"/>
                </a:solidFill>
                <a:latin typeface="Bahnschrift" panose="020B0502040204020203" pitchFamily="34" charset="0"/>
              </a:rPr>
              <a:t>fungsi yang bermanfaat bagi pihak yang melakukan evaluasi maupun pihak yang dievaluasi.</a:t>
            </a:r>
            <a:endParaRPr lang="en-US" b="1" dirty="0">
              <a:solidFill>
                <a:schemeClr val="tx1"/>
              </a:solidFill>
              <a:latin typeface="Bahnschrift" panose="020B0502040204020203" pitchFamily="34" charset="0"/>
            </a:endParaRPr>
          </a:p>
        </p:txBody>
      </p:sp>
      <p:sp>
        <p:nvSpPr>
          <p:cNvPr id="5" name="Content Placeholder 4"/>
          <p:cNvSpPr>
            <a:spLocks noGrp="1"/>
          </p:cNvSpPr>
          <p:nvPr>
            <p:ph idx="10"/>
          </p:nvPr>
        </p:nvSpPr>
        <p:spPr>
          <a:xfrm>
            <a:off x="262237" y="1779662"/>
            <a:ext cx="8881763" cy="3795886"/>
          </a:xfrm>
        </p:spPr>
        <p:txBody>
          <a:bodyPr/>
          <a:lstStyle/>
          <a:p>
            <a:pPr lvl="0"/>
            <a:r>
              <a:rPr lang="id-ID" sz="2000" dirty="0" smtClean="0">
                <a:solidFill>
                  <a:srgbClr val="FF0000"/>
                </a:solidFill>
                <a:latin typeface="Bahnschrift" panose="020B0502040204020203" pitchFamily="34" charset="0"/>
              </a:rPr>
              <a:t>1. Fungsi </a:t>
            </a:r>
            <a:r>
              <a:rPr lang="id-ID" sz="2000" dirty="0">
                <a:solidFill>
                  <a:srgbClr val="FF0000"/>
                </a:solidFill>
                <a:latin typeface="Bahnschrift" panose="020B0502040204020203" pitchFamily="34" charset="0"/>
              </a:rPr>
              <a:t>Selektif</a:t>
            </a:r>
          </a:p>
          <a:p>
            <a:r>
              <a:rPr lang="id-ID" sz="2000" dirty="0">
                <a:solidFill>
                  <a:schemeClr val="tx1"/>
                </a:solidFill>
                <a:latin typeface="Bahnschrift" panose="020B0502040204020203" pitchFamily="34" charset="0"/>
              </a:rPr>
              <a:t>Fungsi selektif adalah fungsi yang dapat menyeleksi seseorang apakah memiliki komptensi yang sesuai dengan standar yang ditetapkan.</a:t>
            </a:r>
          </a:p>
          <a:p>
            <a:pPr lvl="0"/>
            <a:r>
              <a:rPr lang="id-ID" sz="2000" dirty="0" smtClean="0">
                <a:solidFill>
                  <a:srgbClr val="FF0000"/>
                </a:solidFill>
                <a:latin typeface="Bahnschrift" panose="020B0502040204020203" pitchFamily="34" charset="0"/>
              </a:rPr>
              <a:t>2. Fungsi </a:t>
            </a:r>
            <a:r>
              <a:rPr lang="id-ID" sz="2000" dirty="0">
                <a:solidFill>
                  <a:srgbClr val="FF0000"/>
                </a:solidFill>
                <a:latin typeface="Bahnschrift" panose="020B0502040204020203" pitchFamily="34" charset="0"/>
              </a:rPr>
              <a:t>Diagnosa</a:t>
            </a:r>
          </a:p>
          <a:p>
            <a:r>
              <a:rPr lang="id-ID" sz="2000" dirty="0">
                <a:solidFill>
                  <a:schemeClr val="tx1"/>
                </a:solidFill>
                <a:latin typeface="Bahnschrift" panose="020B0502040204020203" pitchFamily="34" charset="0"/>
              </a:rPr>
              <a:t>Fungsi diagnosa bertujuan untuk mengetahui kelebihan dan kekurangan seseorang </a:t>
            </a:r>
            <a:endParaRPr lang="id-ID" sz="2000" dirty="0" smtClean="0">
              <a:solidFill>
                <a:schemeClr val="tx1"/>
              </a:solidFill>
              <a:latin typeface="Bahnschrift" panose="020B0502040204020203" pitchFamily="34" charset="0"/>
            </a:endParaRPr>
          </a:p>
          <a:p>
            <a:r>
              <a:rPr lang="id-ID" sz="2000" dirty="0" smtClean="0">
                <a:solidFill>
                  <a:srgbClr val="FF0000"/>
                </a:solidFill>
                <a:latin typeface="Bahnschrift" panose="020B0502040204020203" pitchFamily="34" charset="0"/>
              </a:rPr>
              <a:t>3. Fungsi Penempatan</a:t>
            </a:r>
          </a:p>
          <a:p>
            <a:pPr lvl="0"/>
            <a:r>
              <a:rPr lang="id-ID" sz="2000" dirty="0" smtClean="0">
                <a:solidFill>
                  <a:schemeClr val="tx1"/>
                </a:solidFill>
                <a:latin typeface="Bahnschrift" panose="020B0502040204020203" pitchFamily="34" charset="0"/>
              </a:rPr>
              <a:t>Fungsi </a:t>
            </a:r>
            <a:r>
              <a:rPr lang="id-ID" sz="2000" dirty="0">
                <a:solidFill>
                  <a:schemeClr val="tx1"/>
                </a:solidFill>
                <a:latin typeface="Bahnschrift" panose="020B0502040204020203" pitchFamily="34" charset="0"/>
              </a:rPr>
              <a:t>penempatan bertujuan untuk mengetahui di mana posisi terbaik </a:t>
            </a:r>
            <a:r>
              <a:rPr lang="id-ID" sz="2000" dirty="0" smtClean="0">
                <a:solidFill>
                  <a:schemeClr val="tx1"/>
                </a:solidFill>
                <a:latin typeface="Bahnschrift" panose="020B0502040204020203" pitchFamily="34" charset="0"/>
              </a:rPr>
              <a:t>seseorang </a:t>
            </a:r>
          </a:p>
        </p:txBody>
      </p:sp>
      <p:sp>
        <p:nvSpPr>
          <p:cNvPr id="3" name="Title 2"/>
          <p:cNvSpPr>
            <a:spLocks noGrp="1"/>
          </p:cNvSpPr>
          <p:nvPr>
            <p:ph type="title"/>
          </p:nvPr>
        </p:nvSpPr>
        <p:spPr>
          <a:xfrm>
            <a:off x="72007" y="-33362"/>
            <a:ext cx="9144000" cy="884466"/>
          </a:xfrm>
        </p:spPr>
        <p:txBody>
          <a:bodyPr/>
          <a:lstStyle/>
          <a:p>
            <a:pPr lvl="1" algn="l" rtl="0" latinLnBrk="1">
              <a:spcBef>
                <a:spcPct val="0"/>
              </a:spcBef>
            </a:pPr>
            <a:r>
              <a:rPr lang="id-ID" sz="3200" b="1" dirty="0" smtClean="0"/>
              <a:t>Fungsi Evaluasi </a:t>
            </a:r>
            <a:endParaRPr lang="en-US" sz="3200" dirty="0"/>
          </a:p>
        </p:txBody>
      </p:sp>
    </p:spTree>
    <p:extLst>
      <p:ext uri="{BB962C8B-B14F-4D97-AF65-F5344CB8AC3E}">
        <p14:creationId xmlns:p14="http://schemas.microsoft.com/office/powerpoint/2010/main" val="324009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1000"/>
                                        <p:tgtEl>
                                          <p:spTgt spid="5">
                                            <p:txEl>
                                              <p:pRg st="2" end="2"/>
                                            </p:txEl>
                                          </p:spTgt>
                                        </p:tgtEl>
                                      </p:cBhvr>
                                    </p:animEffect>
                                    <p:anim calcmode="lin" valueType="num">
                                      <p:cBhvr>
                                        <p:cTn id="3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1000"/>
                                        <p:tgtEl>
                                          <p:spTgt spid="5">
                                            <p:txEl>
                                              <p:pRg st="3" end="3"/>
                                            </p:txEl>
                                          </p:spTgt>
                                        </p:tgtEl>
                                      </p:cBhvr>
                                    </p:animEffect>
                                    <p:anim calcmode="lin" valueType="num">
                                      <p:cBhvr>
                                        <p:cTn id="3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fade">
                                      <p:cBhvr>
                                        <p:cTn id="41" dur="1000"/>
                                        <p:tgtEl>
                                          <p:spTgt spid="5">
                                            <p:txEl>
                                              <p:pRg st="4" end="4"/>
                                            </p:txEl>
                                          </p:spTgt>
                                        </p:tgtEl>
                                      </p:cBhvr>
                                    </p:animEffect>
                                    <p:anim calcmode="lin" valueType="num">
                                      <p:cBhvr>
                                        <p:cTn id="4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fade">
                                      <p:cBhvr>
                                        <p:cTn id="46" dur="1000"/>
                                        <p:tgtEl>
                                          <p:spTgt spid="5">
                                            <p:txEl>
                                              <p:pRg st="5" end="5"/>
                                            </p:txEl>
                                          </p:spTgt>
                                        </p:tgtEl>
                                      </p:cBhvr>
                                    </p:animEffect>
                                    <p:anim calcmode="lin" valueType="num">
                                      <p:cBhvr>
                                        <p:cTn id="4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987574"/>
            <a:ext cx="8496944" cy="4184049"/>
          </a:xfrm>
        </p:spPr>
        <p:txBody>
          <a:bodyPr/>
          <a:lstStyle/>
          <a:p>
            <a:pPr lvl="0"/>
            <a:r>
              <a:rPr lang="id-ID" sz="1800" dirty="0" smtClean="0">
                <a:solidFill>
                  <a:srgbClr val="FF0000"/>
                </a:solidFill>
                <a:latin typeface="Bahnschrift" panose="020B0502040204020203" pitchFamily="34" charset="0"/>
              </a:rPr>
              <a:t>1. </a:t>
            </a:r>
            <a:r>
              <a:rPr lang="en-US" sz="1800" dirty="0" err="1" smtClean="0">
                <a:solidFill>
                  <a:srgbClr val="FF0000"/>
                </a:solidFill>
                <a:latin typeface="Bahnschrift" panose="020B0502040204020203" pitchFamily="34" charset="0"/>
              </a:rPr>
              <a:t>Pengarang</a:t>
            </a:r>
            <a:r>
              <a:rPr lang="en-US" sz="1800" dirty="0" smtClean="0">
                <a:solidFill>
                  <a:srgbClr val="FF0000"/>
                </a:solidFill>
                <a:latin typeface="Bahnschrift" panose="020B0502040204020203" pitchFamily="34" charset="0"/>
              </a:rPr>
              <a:t> </a:t>
            </a:r>
            <a:r>
              <a:rPr lang="id-ID" sz="1800" dirty="0">
                <a:solidFill>
                  <a:srgbClr val="FF0000"/>
                </a:solidFill>
                <a:latin typeface="Bahnschrift" panose="020B0502040204020203" pitchFamily="34" charset="0"/>
              </a:rPr>
              <a:t>(Author)</a:t>
            </a:r>
          </a:p>
          <a:p>
            <a:r>
              <a:rPr lang="id-ID" sz="1800" dirty="0" smtClean="0">
                <a:latin typeface="Bahnschrift" panose="020B0502040204020203" pitchFamily="34" charset="0"/>
              </a:rPr>
              <a:t>   - </a:t>
            </a:r>
            <a:r>
              <a:rPr lang="en-US" sz="1800" dirty="0" err="1" smtClean="0">
                <a:latin typeface="Bahnschrift" panose="020B0502040204020203" pitchFamily="34" charset="0"/>
              </a:rPr>
              <a:t>Anda</a:t>
            </a:r>
            <a:r>
              <a:rPr lang="en-US" sz="1800" dirty="0" smtClean="0">
                <a:latin typeface="Bahnschrift" panose="020B0502040204020203" pitchFamily="34" charset="0"/>
              </a:rPr>
              <a:t> </a:t>
            </a:r>
            <a:r>
              <a:rPr lang="en-US" sz="1800" dirty="0" err="1">
                <a:latin typeface="Bahnschrift" panose="020B0502040204020203" pitchFamily="34" charset="0"/>
              </a:rPr>
              <a:t>dapat</a:t>
            </a:r>
            <a:r>
              <a:rPr lang="en-US" sz="1800" dirty="0">
                <a:latin typeface="Bahnschrift" panose="020B0502040204020203" pitchFamily="34" charset="0"/>
              </a:rPr>
              <a:t> </a:t>
            </a:r>
            <a:r>
              <a:rPr lang="en-US" sz="1800" dirty="0" err="1">
                <a:latin typeface="Bahnschrift" panose="020B0502040204020203" pitchFamily="34" charset="0"/>
              </a:rPr>
              <a:t>mengetahui</a:t>
            </a:r>
            <a:r>
              <a:rPr lang="en-US" sz="1800" dirty="0">
                <a:latin typeface="Bahnschrift" panose="020B0502040204020203" pitchFamily="34" charset="0"/>
              </a:rPr>
              <a:t> </a:t>
            </a:r>
            <a:r>
              <a:rPr lang="en-US" sz="1800" dirty="0" err="1">
                <a:latin typeface="Bahnschrift" panose="020B0502040204020203" pitchFamily="34" charset="0"/>
              </a:rPr>
              <a:t>latar</a:t>
            </a:r>
            <a:r>
              <a:rPr lang="en-US" sz="1800" dirty="0">
                <a:latin typeface="Bahnschrift" panose="020B0502040204020203" pitchFamily="34" charset="0"/>
              </a:rPr>
              <a:t> </a:t>
            </a:r>
            <a:r>
              <a:rPr lang="en-US" sz="1800" dirty="0" err="1">
                <a:latin typeface="Bahnschrift" panose="020B0502040204020203" pitchFamily="34" charset="0"/>
              </a:rPr>
              <a:t>belakang</a:t>
            </a:r>
            <a:r>
              <a:rPr lang="en-US" sz="1800" dirty="0">
                <a:latin typeface="Bahnschrift" panose="020B0502040204020203" pitchFamily="34" charset="0"/>
              </a:rPr>
              <a:t> </a:t>
            </a:r>
            <a:r>
              <a:rPr lang="en-US" sz="1800" dirty="0" err="1">
                <a:latin typeface="Bahnschrift" panose="020B0502040204020203" pitchFamily="34" charset="0"/>
              </a:rPr>
              <a:t>penulis</a:t>
            </a:r>
            <a:r>
              <a:rPr lang="en-US" sz="1800" dirty="0">
                <a:latin typeface="Bahnschrift" panose="020B0502040204020203" pitchFamily="34" charset="0"/>
              </a:rPr>
              <a:t>, </a:t>
            </a:r>
            <a:r>
              <a:rPr lang="en-US" sz="1800" dirty="0" err="1">
                <a:latin typeface="Bahnschrift" panose="020B0502040204020203" pitchFamily="34" charset="0"/>
              </a:rPr>
              <a:t>seperti</a:t>
            </a:r>
            <a:r>
              <a:rPr lang="en-US" sz="1800" dirty="0">
                <a:latin typeface="Bahnschrift" panose="020B0502040204020203" pitchFamily="34" charset="0"/>
              </a:rPr>
              <a:t> </a:t>
            </a:r>
            <a:r>
              <a:rPr lang="en-US" sz="1800" dirty="0" err="1" smtClean="0">
                <a:latin typeface="Bahnschrift" panose="020B0502040204020203" pitchFamily="34" charset="0"/>
              </a:rPr>
              <a:t>pendidikan</a:t>
            </a:r>
            <a:r>
              <a:rPr lang="en-US" sz="1800" dirty="0" smtClean="0">
                <a:latin typeface="Bahnschrift" panose="020B0502040204020203" pitchFamily="34" charset="0"/>
              </a:rPr>
              <a:t>,</a:t>
            </a:r>
            <a:r>
              <a:rPr lang="id-ID" sz="1800" dirty="0" smtClean="0">
                <a:latin typeface="Bahnschrift" panose="020B0502040204020203" pitchFamily="34" charset="0"/>
              </a:rPr>
              <a:t>   </a:t>
            </a:r>
            <a:r>
              <a:rPr lang="en-US" sz="1800" dirty="0" err="1" smtClean="0">
                <a:latin typeface="Bahnschrift" panose="020B0502040204020203" pitchFamily="34" charset="0"/>
              </a:rPr>
              <a:t>posisi</a:t>
            </a:r>
            <a:r>
              <a:rPr lang="en-US" sz="1800" dirty="0" smtClean="0">
                <a:latin typeface="Bahnschrift" panose="020B0502040204020203" pitchFamily="34" charset="0"/>
              </a:rPr>
              <a:t> </a:t>
            </a:r>
            <a:r>
              <a:rPr lang="id-ID" sz="1800" dirty="0" smtClean="0">
                <a:latin typeface="Bahnschrift" panose="020B0502040204020203" pitchFamily="34" charset="0"/>
              </a:rPr>
              <a:t>  </a:t>
            </a:r>
            <a:r>
              <a:rPr lang="en-US" sz="1800" dirty="0" err="1" smtClean="0">
                <a:latin typeface="Bahnschrift" panose="020B0502040204020203" pitchFamily="34" charset="0"/>
              </a:rPr>
              <a:t>saat</a:t>
            </a:r>
            <a:r>
              <a:rPr lang="en-US" sz="1800" dirty="0" smtClean="0">
                <a:latin typeface="Bahnschrift" panose="020B0502040204020203" pitchFamily="34" charset="0"/>
              </a:rPr>
              <a:t> </a:t>
            </a:r>
            <a:r>
              <a:rPr lang="en-US" sz="1800" dirty="0" err="1">
                <a:latin typeface="Bahnschrift" panose="020B0502040204020203" pitchFamily="34" charset="0"/>
              </a:rPr>
              <a:t>ini</a:t>
            </a:r>
            <a:r>
              <a:rPr lang="en-US" sz="1800" dirty="0">
                <a:latin typeface="Bahnschrift" panose="020B0502040204020203" pitchFamily="34" charset="0"/>
              </a:rPr>
              <a:t> </a:t>
            </a:r>
            <a:r>
              <a:rPr lang="id-ID" sz="1800" dirty="0">
                <a:latin typeface="Bahnschrift" panose="020B0502040204020203" pitchFamily="34" charset="0"/>
              </a:rPr>
              <a:t>   </a:t>
            </a:r>
            <a:r>
              <a:rPr lang="en-US" sz="1800" dirty="0" err="1">
                <a:latin typeface="Bahnschrift" panose="020B0502040204020203" pitchFamily="34" charset="0"/>
              </a:rPr>
              <a:t>dll</a:t>
            </a:r>
            <a:r>
              <a:rPr lang="en-US" sz="1800" dirty="0">
                <a:latin typeface="Bahnschrift" panose="020B0502040204020203" pitchFamily="34" charset="0"/>
              </a:rPr>
              <a:t>.?</a:t>
            </a:r>
            <a:endParaRPr lang="id-ID" sz="1800" dirty="0">
              <a:latin typeface="Bahnschrift" panose="020B0502040204020203" pitchFamily="34" charset="0"/>
            </a:endParaRPr>
          </a:p>
          <a:p>
            <a:pPr lvl="0"/>
            <a:r>
              <a:rPr lang="id-ID" sz="1800" dirty="0" smtClean="0">
                <a:solidFill>
                  <a:srgbClr val="FF0000"/>
                </a:solidFill>
                <a:latin typeface="Bahnschrift" panose="020B0502040204020203" pitchFamily="34" charset="0"/>
              </a:rPr>
              <a:t>2. </a:t>
            </a:r>
            <a:r>
              <a:rPr lang="en-US" sz="1800" dirty="0" err="1" smtClean="0">
                <a:solidFill>
                  <a:srgbClr val="FF0000"/>
                </a:solidFill>
                <a:latin typeface="Bahnschrift" panose="020B0502040204020203" pitchFamily="34" charset="0"/>
              </a:rPr>
              <a:t>Tanggal</a:t>
            </a:r>
            <a:r>
              <a:rPr lang="en-US" sz="1800" dirty="0" smtClean="0">
                <a:solidFill>
                  <a:srgbClr val="FF0000"/>
                </a:solidFill>
                <a:latin typeface="Bahnschrift" panose="020B0502040204020203" pitchFamily="34" charset="0"/>
              </a:rPr>
              <a:t> </a:t>
            </a:r>
            <a:r>
              <a:rPr lang="en-US" sz="1800" dirty="0" err="1">
                <a:solidFill>
                  <a:srgbClr val="FF0000"/>
                </a:solidFill>
                <a:latin typeface="Bahnschrift" panose="020B0502040204020203" pitchFamily="34" charset="0"/>
              </a:rPr>
              <a:t>penerbitan</a:t>
            </a:r>
            <a:r>
              <a:rPr lang="en-US" sz="1800" dirty="0">
                <a:solidFill>
                  <a:srgbClr val="FF0000"/>
                </a:solidFill>
                <a:latin typeface="Bahnschrift" panose="020B0502040204020203" pitchFamily="34" charset="0"/>
              </a:rPr>
              <a:t> (Date Of Publication)</a:t>
            </a:r>
            <a:endParaRPr lang="id-ID" sz="1800" dirty="0">
              <a:solidFill>
                <a:srgbClr val="FF0000"/>
              </a:solidFill>
              <a:latin typeface="Bahnschrift" panose="020B0502040204020203" pitchFamily="34" charset="0"/>
            </a:endParaRPr>
          </a:p>
          <a:p>
            <a:r>
              <a:rPr lang="id-ID" sz="1800" dirty="0" smtClean="0">
                <a:latin typeface="Bahnschrift" panose="020B0502040204020203" pitchFamily="34" charset="0"/>
              </a:rPr>
              <a:t>    - </a:t>
            </a:r>
            <a:r>
              <a:rPr lang="en-US" sz="1800" dirty="0" err="1" smtClean="0">
                <a:latin typeface="Bahnschrift" panose="020B0502040204020203" pitchFamily="34" charset="0"/>
              </a:rPr>
              <a:t>Kapan</a:t>
            </a:r>
            <a:r>
              <a:rPr lang="en-US" sz="1800" dirty="0" smtClean="0">
                <a:latin typeface="Bahnschrift" panose="020B0502040204020203" pitchFamily="34" charset="0"/>
              </a:rPr>
              <a:t> </a:t>
            </a:r>
            <a:r>
              <a:rPr lang="en-US" sz="1800" dirty="0" err="1">
                <a:latin typeface="Bahnschrift" panose="020B0502040204020203" pitchFamily="34" charset="0"/>
              </a:rPr>
              <a:t>buku</a:t>
            </a:r>
            <a:r>
              <a:rPr lang="en-US" sz="1800" dirty="0">
                <a:latin typeface="Bahnschrift" panose="020B0502040204020203" pitchFamily="34" charset="0"/>
              </a:rPr>
              <a:t> </a:t>
            </a:r>
            <a:r>
              <a:rPr lang="en-US" sz="1800" dirty="0" err="1">
                <a:latin typeface="Bahnschrift" panose="020B0502040204020203" pitchFamily="34" charset="0"/>
              </a:rPr>
              <a:t>atau</a:t>
            </a:r>
            <a:r>
              <a:rPr lang="en-US" sz="1800" dirty="0">
                <a:latin typeface="Bahnschrift" panose="020B0502040204020203" pitchFamily="34" charset="0"/>
              </a:rPr>
              <a:t> </a:t>
            </a:r>
            <a:r>
              <a:rPr lang="en-US" sz="1800" dirty="0" err="1">
                <a:latin typeface="Bahnschrift" panose="020B0502040204020203" pitchFamily="34" charset="0"/>
              </a:rPr>
              <a:t>artikel</a:t>
            </a:r>
            <a:r>
              <a:rPr lang="en-US" sz="1800" dirty="0">
                <a:latin typeface="Bahnschrift" panose="020B0502040204020203" pitchFamily="34" charset="0"/>
              </a:rPr>
              <a:t> </a:t>
            </a:r>
            <a:r>
              <a:rPr lang="en-US" sz="1800" dirty="0" err="1">
                <a:latin typeface="Bahnschrift" panose="020B0502040204020203" pitchFamily="34" charset="0"/>
              </a:rPr>
              <a:t>tersebut</a:t>
            </a:r>
            <a:r>
              <a:rPr lang="en-US" sz="1800" dirty="0">
                <a:latin typeface="Bahnschrift" panose="020B0502040204020203" pitchFamily="34" charset="0"/>
              </a:rPr>
              <a:t> </a:t>
            </a:r>
            <a:r>
              <a:rPr lang="en-US" sz="1800" dirty="0" err="1">
                <a:latin typeface="Bahnschrift" panose="020B0502040204020203" pitchFamily="34" charset="0"/>
              </a:rPr>
              <a:t>diterbitkan</a:t>
            </a:r>
            <a:r>
              <a:rPr lang="en-US" sz="1800" dirty="0">
                <a:latin typeface="Bahnschrift" panose="020B0502040204020203" pitchFamily="34" charset="0"/>
              </a:rPr>
              <a:t>?</a:t>
            </a:r>
            <a:endParaRPr lang="id-ID" sz="1800" dirty="0">
              <a:latin typeface="Bahnschrift" panose="020B0502040204020203" pitchFamily="34" charset="0"/>
            </a:endParaRPr>
          </a:p>
          <a:p>
            <a:pPr lvl="0"/>
            <a:r>
              <a:rPr lang="id-ID" sz="1800" dirty="0" smtClean="0">
                <a:solidFill>
                  <a:srgbClr val="FF0000"/>
                </a:solidFill>
                <a:latin typeface="Bahnschrift" panose="020B0502040204020203" pitchFamily="34" charset="0"/>
              </a:rPr>
              <a:t>3. </a:t>
            </a:r>
            <a:r>
              <a:rPr lang="en-US" sz="1800" dirty="0" err="1" smtClean="0">
                <a:solidFill>
                  <a:srgbClr val="FF0000"/>
                </a:solidFill>
                <a:latin typeface="Bahnschrift" panose="020B0502040204020203" pitchFamily="34" charset="0"/>
              </a:rPr>
              <a:t>Penerbit</a:t>
            </a:r>
            <a:r>
              <a:rPr lang="en-US" sz="1800" dirty="0" smtClean="0">
                <a:solidFill>
                  <a:srgbClr val="FF0000"/>
                </a:solidFill>
                <a:latin typeface="Bahnschrift" panose="020B0502040204020203" pitchFamily="34" charset="0"/>
              </a:rPr>
              <a:t> </a:t>
            </a:r>
            <a:r>
              <a:rPr lang="en-US" sz="1800" dirty="0">
                <a:solidFill>
                  <a:srgbClr val="FF0000"/>
                </a:solidFill>
                <a:latin typeface="Bahnschrift" panose="020B0502040204020203" pitchFamily="34" charset="0"/>
              </a:rPr>
              <a:t>(Publisher)</a:t>
            </a:r>
            <a:endParaRPr lang="id-ID" sz="1800" dirty="0">
              <a:solidFill>
                <a:srgbClr val="FF0000"/>
              </a:solidFill>
              <a:latin typeface="Bahnschrift" panose="020B0502040204020203" pitchFamily="34" charset="0"/>
            </a:endParaRPr>
          </a:p>
          <a:p>
            <a:r>
              <a:rPr lang="id-ID" sz="1800" dirty="0" smtClean="0">
                <a:latin typeface="Bahnschrift" panose="020B0502040204020203" pitchFamily="34" charset="0"/>
              </a:rPr>
              <a:t>    - </a:t>
            </a:r>
            <a:r>
              <a:rPr lang="en-US" sz="1800" dirty="0" err="1" smtClean="0">
                <a:latin typeface="Bahnschrift" panose="020B0502040204020203" pitchFamily="34" charset="0"/>
              </a:rPr>
              <a:t>Apakah</a:t>
            </a:r>
            <a:r>
              <a:rPr lang="en-US" sz="1800" dirty="0" smtClean="0">
                <a:latin typeface="Bahnschrift" panose="020B0502040204020203" pitchFamily="34" charset="0"/>
              </a:rPr>
              <a:t> </a:t>
            </a:r>
            <a:r>
              <a:rPr lang="en-US" sz="1800" dirty="0" err="1">
                <a:latin typeface="Bahnschrift" panose="020B0502040204020203" pitchFamily="34" charset="0"/>
              </a:rPr>
              <a:t>anda</a:t>
            </a:r>
            <a:r>
              <a:rPr lang="en-US" sz="1800" dirty="0">
                <a:latin typeface="Bahnschrift" panose="020B0502040204020203" pitchFamily="34" charset="0"/>
              </a:rPr>
              <a:t> </a:t>
            </a:r>
            <a:r>
              <a:rPr lang="en-US" sz="1800" dirty="0" err="1">
                <a:latin typeface="Bahnschrift" panose="020B0502040204020203" pitchFamily="34" charset="0"/>
              </a:rPr>
              <a:t>mengenal</a:t>
            </a:r>
            <a:r>
              <a:rPr lang="en-US" sz="1800" dirty="0">
                <a:latin typeface="Bahnschrift" panose="020B0502040204020203" pitchFamily="34" charset="0"/>
              </a:rPr>
              <a:t> </a:t>
            </a:r>
            <a:r>
              <a:rPr lang="en-US" sz="1800" dirty="0" err="1">
                <a:latin typeface="Bahnschrift" panose="020B0502040204020203" pitchFamily="34" charset="0"/>
              </a:rPr>
              <a:t>dengan</a:t>
            </a:r>
            <a:r>
              <a:rPr lang="en-US" sz="1800" dirty="0">
                <a:latin typeface="Bahnschrift" panose="020B0502040204020203" pitchFamily="34" charset="0"/>
              </a:rPr>
              <a:t> </a:t>
            </a:r>
            <a:r>
              <a:rPr lang="en-US" sz="1800" dirty="0" err="1">
                <a:latin typeface="Bahnschrift" panose="020B0502040204020203" pitchFamily="34" charset="0"/>
              </a:rPr>
              <a:t>baik</a:t>
            </a:r>
            <a:r>
              <a:rPr lang="en-US" sz="1800" dirty="0">
                <a:latin typeface="Bahnschrift" panose="020B0502040204020203" pitchFamily="34" charset="0"/>
              </a:rPr>
              <a:t> </a:t>
            </a:r>
            <a:r>
              <a:rPr lang="en-US" sz="1800" dirty="0" err="1">
                <a:latin typeface="Bahnschrift" panose="020B0502040204020203" pitchFamily="34" charset="0"/>
              </a:rPr>
              <a:t>penerbitnya</a:t>
            </a:r>
            <a:r>
              <a:rPr lang="en-US" sz="1800" dirty="0">
                <a:latin typeface="Bahnschrift" panose="020B0502040204020203" pitchFamily="34" charset="0"/>
              </a:rPr>
              <a:t>?</a:t>
            </a:r>
            <a:endParaRPr lang="id-ID" sz="1800" dirty="0">
              <a:latin typeface="Bahnschrift" panose="020B0502040204020203" pitchFamily="34" charset="0"/>
            </a:endParaRPr>
          </a:p>
          <a:p>
            <a:pPr lvl="0"/>
            <a:r>
              <a:rPr lang="id-ID" sz="1800" dirty="0" smtClean="0">
                <a:solidFill>
                  <a:srgbClr val="FF0000"/>
                </a:solidFill>
                <a:latin typeface="Bahnschrift" panose="020B0502040204020203" pitchFamily="34" charset="0"/>
              </a:rPr>
              <a:t>4. </a:t>
            </a:r>
            <a:r>
              <a:rPr lang="en-US" sz="1800" dirty="0" err="1" smtClean="0">
                <a:solidFill>
                  <a:srgbClr val="FF0000"/>
                </a:solidFill>
                <a:latin typeface="Bahnschrift" panose="020B0502040204020203" pitchFamily="34" charset="0"/>
              </a:rPr>
              <a:t>Judul</a:t>
            </a:r>
            <a:r>
              <a:rPr lang="en-US" sz="1800" dirty="0" smtClean="0">
                <a:solidFill>
                  <a:srgbClr val="FF0000"/>
                </a:solidFill>
                <a:latin typeface="Bahnschrift" panose="020B0502040204020203" pitchFamily="34" charset="0"/>
              </a:rPr>
              <a:t> </a:t>
            </a:r>
            <a:r>
              <a:rPr lang="en-US" sz="1800" dirty="0" err="1">
                <a:solidFill>
                  <a:srgbClr val="FF0000"/>
                </a:solidFill>
                <a:latin typeface="Bahnschrift" panose="020B0502040204020203" pitchFamily="34" charset="0"/>
              </a:rPr>
              <a:t>jurnal</a:t>
            </a:r>
            <a:r>
              <a:rPr lang="en-US" sz="1800" dirty="0">
                <a:solidFill>
                  <a:srgbClr val="FF0000"/>
                </a:solidFill>
                <a:latin typeface="Bahnschrift" panose="020B0502040204020203" pitchFamily="34" charset="0"/>
              </a:rPr>
              <a:t> (Tittle Of Journal</a:t>
            </a:r>
            <a:r>
              <a:rPr lang="en-US" sz="1800" dirty="0" smtClean="0">
                <a:solidFill>
                  <a:srgbClr val="FF0000"/>
                </a:solidFill>
                <a:latin typeface="Bahnschrift" panose="020B0502040204020203" pitchFamily="34" charset="0"/>
              </a:rPr>
              <a:t>)</a:t>
            </a:r>
            <a:endParaRPr lang="id-ID" sz="1800" dirty="0">
              <a:solidFill>
                <a:srgbClr val="FF0000"/>
              </a:solidFill>
              <a:latin typeface="Bahnschrift" panose="020B0502040204020203" pitchFamily="34" charset="0"/>
            </a:endParaRPr>
          </a:p>
          <a:p>
            <a:r>
              <a:rPr lang="id-ID" sz="1800" dirty="0" smtClean="0">
                <a:latin typeface="Bahnschrift" panose="020B0502040204020203" pitchFamily="34" charset="0"/>
              </a:rPr>
              <a:t>    - </a:t>
            </a:r>
            <a:r>
              <a:rPr lang="en-US" sz="1800" dirty="0" err="1" smtClean="0">
                <a:latin typeface="Bahnschrift" panose="020B0502040204020203" pitchFamily="34" charset="0"/>
              </a:rPr>
              <a:t>Apakah</a:t>
            </a:r>
            <a:r>
              <a:rPr lang="en-US" sz="1800" dirty="0" smtClean="0">
                <a:latin typeface="Bahnschrift" panose="020B0502040204020203" pitchFamily="34" charset="0"/>
              </a:rPr>
              <a:t> </a:t>
            </a:r>
            <a:r>
              <a:rPr lang="en-US" sz="1800" dirty="0" err="1">
                <a:latin typeface="Bahnschrift" panose="020B0502040204020203" pitchFamily="34" charset="0"/>
              </a:rPr>
              <a:t>jurnal</a:t>
            </a:r>
            <a:r>
              <a:rPr lang="en-US" sz="1800" dirty="0">
                <a:latin typeface="Bahnschrift" panose="020B0502040204020203" pitchFamily="34" charset="0"/>
              </a:rPr>
              <a:t> </a:t>
            </a:r>
            <a:r>
              <a:rPr lang="en-US" sz="1800" dirty="0" err="1">
                <a:latin typeface="Bahnschrift" panose="020B0502040204020203" pitchFamily="34" charset="0"/>
              </a:rPr>
              <a:t>masuk</a:t>
            </a:r>
            <a:r>
              <a:rPr lang="en-US" sz="1800" dirty="0">
                <a:latin typeface="Bahnschrift" panose="020B0502040204020203" pitchFamily="34" charset="0"/>
              </a:rPr>
              <a:t> </a:t>
            </a:r>
            <a:r>
              <a:rPr lang="en-US" sz="1800" dirty="0" err="1">
                <a:latin typeface="Bahnschrift" panose="020B0502040204020203" pitchFamily="34" charset="0"/>
              </a:rPr>
              <a:t>kategori</a:t>
            </a:r>
            <a:r>
              <a:rPr lang="en-US" sz="1800" dirty="0">
                <a:latin typeface="Bahnschrift" panose="020B0502040204020203" pitchFamily="34" charset="0"/>
              </a:rPr>
              <a:t> </a:t>
            </a:r>
            <a:r>
              <a:rPr lang="en-US" sz="1800" dirty="0" err="1">
                <a:latin typeface="Bahnschrift" panose="020B0502040204020203" pitchFamily="34" charset="0"/>
              </a:rPr>
              <a:t>jurnal</a:t>
            </a:r>
            <a:r>
              <a:rPr lang="en-US" sz="1800" dirty="0">
                <a:latin typeface="Bahnschrift" panose="020B0502040204020203" pitchFamily="34" charset="0"/>
              </a:rPr>
              <a:t> </a:t>
            </a:r>
            <a:r>
              <a:rPr lang="en-US" sz="1800" dirty="0" err="1">
                <a:latin typeface="Bahnschrift" panose="020B0502040204020203" pitchFamily="34" charset="0"/>
              </a:rPr>
              <a:t>ilmiah</a:t>
            </a:r>
            <a:r>
              <a:rPr lang="en-US" sz="1800" dirty="0">
                <a:latin typeface="Bahnschrift" panose="020B0502040204020203" pitchFamily="34" charset="0"/>
              </a:rPr>
              <a:t>? </a:t>
            </a:r>
            <a:endParaRPr lang="id-ID" sz="1800" dirty="0" smtClean="0">
              <a:latin typeface="Bahnschrift" panose="020B0502040204020203" pitchFamily="34" charset="0"/>
            </a:endParaRPr>
          </a:p>
          <a:p>
            <a:pPr lvl="0"/>
            <a:r>
              <a:rPr lang="id-ID" sz="1800" dirty="0" smtClean="0">
                <a:solidFill>
                  <a:srgbClr val="FF0000"/>
                </a:solidFill>
                <a:latin typeface="Bahnschrift" panose="020B0502040204020203" pitchFamily="34" charset="0"/>
              </a:rPr>
              <a:t>5. </a:t>
            </a:r>
            <a:r>
              <a:rPr lang="en-US" sz="1800" dirty="0" err="1" smtClean="0">
                <a:solidFill>
                  <a:srgbClr val="FF0000"/>
                </a:solidFill>
                <a:latin typeface="Bahnschrift" panose="020B0502040204020203" pitchFamily="34" charset="0"/>
              </a:rPr>
              <a:t>Pembaca</a:t>
            </a:r>
            <a:r>
              <a:rPr lang="en-US" sz="1800" dirty="0" smtClean="0">
                <a:solidFill>
                  <a:srgbClr val="FF0000"/>
                </a:solidFill>
                <a:latin typeface="Bahnschrift" panose="020B0502040204020203" pitchFamily="34" charset="0"/>
              </a:rPr>
              <a:t> </a:t>
            </a:r>
            <a:r>
              <a:rPr lang="en-US" sz="1800" dirty="0">
                <a:solidFill>
                  <a:srgbClr val="FF0000"/>
                </a:solidFill>
                <a:latin typeface="Bahnschrift" panose="020B0502040204020203" pitchFamily="34" charset="0"/>
              </a:rPr>
              <a:t>yang </a:t>
            </a:r>
            <a:r>
              <a:rPr lang="en-US" sz="1800" dirty="0" err="1">
                <a:solidFill>
                  <a:srgbClr val="FF0000"/>
                </a:solidFill>
                <a:latin typeface="Bahnschrift" panose="020B0502040204020203" pitchFamily="34" charset="0"/>
              </a:rPr>
              <a:t>dituju</a:t>
            </a:r>
            <a:r>
              <a:rPr lang="en-US" sz="1800" dirty="0">
                <a:solidFill>
                  <a:srgbClr val="FF0000"/>
                </a:solidFill>
                <a:latin typeface="Bahnschrift" panose="020B0502040204020203" pitchFamily="34" charset="0"/>
              </a:rPr>
              <a:t> (Intended Audience)</a:t>
            </a:r>
            <a:endParaRPr lang="id-ID" sz="1800" dirty="0">
              <a:solidFill>
                <a:srgbClr val="FF0000"/>
              </a:solidFill>
              <a:latin typeface="Bahnschrift" panose="020B0502040204020203" pitchFamily="34" charset="0"/>
            </a:endParaRPr>
          </a:p>
          <a:p>
            <a:pPr lvl="0"/>
            <a:r>
              <a:rPr lang="id-ID" sz="1800" dirty="0" smtClean="0">
                <a:latin typeface="Bahnschrift" panose="020B0502040204020203" pitchFamily="34" charset="0"/>
              </a:rPr>
              <a:t>    -</a:t>
            </a:r>
            <a:r>
              <a:rPr lang="en-US" sz="1800" dirty="0" err="1" smtClean="0">
                <a:latin typeface="Bahnschrift" panose="020B0502040204020203" pitchFamily="34" charset="0"/>
              </a:rPr>
              <a:t>Apakah</a:t>
            </a:r>
            <a:r>
              <a:rPr lang="en-US" sz="1800" dirty="0" smtClean="0">
                <a:latin typeface="Bahnschrift" panose="020B0502040204020203" pitchFamily="34" charset="0"/>
              </a:rPr>
              <a:t> </a:t>
            </a:r>
            <a:r>
              <a:rPr lang="en-US" sz="1800" dirty="0" err="1">
                <a:latin typeface="Bahnschrift" panose="020B0502040204020203" pitchFamily="34" charset="0"/>
              </a:rPr>
              <a:t>karya</a:t>
            </a:r>
            <a:r>
              <a:rPr lang="en-US" sz="1800" dirty="0">
                <a:latin typeface="Bahnschrift" panose="020B0502040204020203" pitchFamily="34" charset="0"/>
              </a:rPr>
              <a:t> </a:t>
            </a:r>
            <a:r>
              <a:rPr lang="en-US" sz="1800" dirty="0" err="1">
                <a:latin typeface="Bahnschrift" panose="020B0502040204020203" pitchFamily="34" charset="0"/>
              </a:rPr>
              <a:t>tersebut</a:t>
            </a:r>
            <a:r>
              <a:rPr lang="en-US" sz="1800" dirty="0">
                <a:latin typeface="Bahnschrift" panose="020B0502040204020203" pitchFamily="34" charset="0"/>
              </a:rPr>
              <a:t> </a:t>
            </a:r>
            <a:r>
              <a:rPr lang="en-US" sz="1800" dirty="0" err="1">
                <a:latin typeface="Bahnschrift" panose="020B0502040204020203" pitchFamily="34" charset="0"/>
              </a:rPr>
              <a:t>ditujukan</a:t>
            </a:r>
            <a:r>
              <a:rPr lang="en-US" sz="1800" dirty="0">
                <a:latin typeface="Bahnschrift" panose="020B0502040204020203" pitchFamily="34" charset="0"/>
              </a:rPr>
              <a:t> </a:t>
            </a:r>
            <a:r>
              <a:rPr lang="en-US" sz="1800" dirty="0" err="1">
                <a:latin typeface="Bahnschrift" panose="020B0502040204020203" pitchFamily="34" charset="0"/>
              </a:rPr>
              <a:t>untuk</a:t>
            </a:r>
            <a:r>
              <a:rPr lang="en-US" sz="1800" dirty="0">
                <a:latin typeface="Bahnschrift" panose="020B0502040204020203" pitchFamily="34" charset="0"/>
              </a:rPr>
              <a:t> </a:t>
            </a:r>
            <a:r>
              <a:rPr lang="en-US" sz="1800" dirty="0" err="1">
                <a:latin typeface="Bahnschrift" panose="020B0502040204020203" pitchFamily="34" charset="0"/>
              </a:rPr>
              <a:t>kelompok</a:t>
            </a:r>
            <a:r>
              <a:rPr lang="en-US" sz="1800" dirty="0">
                <a:latin typeface="Bahnschrift" panose="020B0502040204020203" pitchFamily="34" charset="0"/>
              </a:rPr>
              <a:t> </a:t>
            </a:r>
            <a:r>
              <a:rPr lang="en-US" sz="1800" dirty="0" err="1">
                <a:latin typeface="Bahnschrift" panose="020B0502040204020203" pitchFamily="34" charset="0"/>
              </a:rPr>
              <a:t>pembaca</a:t>
            </a:r>
            <a:r>
              <a:rPr lang="en-US" sz="1800" dirty="0">
                <a:latin typeface="Bahnschrift" panose="020B0502040204020203" pitchFamily="34" charset="0"/>
              </a:rPr>
              <a:t> </a:t>
            </a:r>
            <a:r>
              <a:rPr lang="en-US" sz="1800" dirty="0" err="1">
                <a:latin typeface="Bahnschrift" panose="020B0502040204020203" pitchFamily="34" charset="0"/>
              </a:rPr>
              <a:t>tertentu</a:t>
            </a:r>
            <a:r>
              <a:rPr lang="en-US" sz="1800" dirty="0" smtClean="0">
                <a:latin typeface="Bahnschrift" panose="020B0502040204020203" pitchFamily="34" charset="0"/>
              </a:rPr>
              <a:t>?</a:t>
            </a:r>
            <a:endParaRPr lang="id-ID" sz="1800" dirty="0">
              <a:latin typeface="Bahnschrift" panose="020B0502040204020203" pitchFamily="34" charset="0"/>
            </a:endParaRPr>
          </a:p>
        </p:txBody>
      </p:sp>
      <p:sp>
        <p:nvSpPr>
          <p:cNvPr id="3" name="Title 2"/>
          <p:cNvSpPr>
            <a:spLocks noGrp="1"/>
          </p:cNvSpPr>
          <p:nvPr>
            <p:ph type="title"/>
          </p:nvPr>
        </p:nvSpPr>
        <p:spPr/>
        <p:txBody>
          <a:bodyPr/>
          <a:lstStyle/>
          <a:p>
            <a:pPr lvl="1"/>
            <a:r>
              <a:rPr lang="id-ID" sz="2000" b="1" dirty="0" smtClean="0"/>
              <a:t>EVALUASI SUMBER INFORMASI TERCETAK </a:t>
            </a:r>
            <a:endParaRPr lang="id-ID" dirty="0"/>
          </a:p>
        </p:txBody>
      </p:sp>
    </p:spTree>
    <p:extLst>
      <p:ext uri="{BB962C8B-B14F-4D97-AF65-F5344CB8AC3E}">
        <p14:creationId xmlns:p14="http://schemas.microsoft.com/office/powerpoint/2010/main" val="295134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1000"/>
                                        <p:tgtEl>
                                          <p:spTgt spid="5">
                                            <p:txEl>
                                              <p:pRg st="4" end="4"/>
                                            </p:txEl>
                                          </p:spTgt>
                                        </p:tgtEl>
                                      </p:cBhvr>
                                    </p:animEffect>
                                    <p:anim calcmode="lin" valueType="num">
                                      <p:cBhvr>
                                        <p:cTn id="3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1000"/>
                                        <p:tgtEl>
                                          <p:spTgt spid="5">
                                            <p:txEl>
                                              <p:pRg st="5" end="5"/>
                                            </p:txEl>
                                          </p:spTgt>
                                        </p:tgtEl>
                                      </p:cBhvr>
                                    </p:animEffect>
                                    <p:anim calcmode="lin" valueType="num">
                                      <p:cBhvr>
                                        <p:cTn id="4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fade">
                                      <p:cBhvr>
                                        <p:cTn id="44" dur="1000"/>
                                        <p:tgtEl>
                                          <p:spTgt spid="5">
                                            <p:txEl>
                                              <p:pRg st="6" end="6"/>
                                            </p:txEl>
                                          </p:spTgt>
                                        </p:tgtEl>
                                      </p:cBhvr>
                                    </p:animEffect>
                                    <p:anim calcmode="lin" valueType="num">
                                      <p:cBhvr>
                                        <p:cTn id="4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5">
                                            <p:txEl>
                                              <p:pRg st="8" end="8"/>
                                            </p:txEl>
                                          </p:spTgt>
                                        </p:tgtEl>
                                        <p:attrNameLst>
                                          <p:attrName>style.visibility</p:attrName>
                                        </p:attrNameLst>
                                      </p:cBhvr>
                                      <p:to>
                                        <p:strVal val="visible"/>
                                      </p:to>
                                    </p:set>
                                    <p:animEffect transition="in" filter="fade">
                                      <p:cBhvr>
                                        <p:cTn id="54" dur="1000"/>
                                        <p:tgtEl>
                                          <p:spTgt spid="5">
                                            <p:txEl>
                                              <p:pRg st="8" end="8"/>
                                            </p:txEl>
                                          </p:spTgt>
                                        </p:tgtEl>
                                      </p:cBhvr>
                                    </p:animEffect>
                                    <p:anim calcmode="lin" valueType="num">
                                      <p:cBhvr>
                                        <p:cTn id="5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5">
                                            <p:txEl>
                                              <p:pRg st="9" end="9"/>
                                            </p:txEl>
                                          </p:spTgt>
                                        </p:tgtEl>
                                        <p:attrNameLst>
                                          <p:attrName>style.visibility</p:attrName>
                                        </p:attrNameLst>
                                      </p:cBhvr>
                                      <p:to>
                                        <p:strVal val="visible"/>
                                      </p:to>
                                    </p:set>
                                    <p:animEffect transition="in" filter="fade">
                                      <p:cBhvr>
                                        <p:cTn id="59" dur="1000"/>
                                        <p:tgtEl>
                                          <p:spTgt spid="5">
                                            <p:txEl>
                                              <p:pRg st="9" end="9"/>
                                            </p:txEl>
                                          </p:spTgt>
                                        </p:tgtEl>
                                      </p:cBhvr>
                                    </p:animEffect>
                                    <p:anim calcmode="lin" valueType="num">
                                      <p:cBhvr>
                                        <p:cTn id="6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915566"/>
            <a:ext cx="8964488" cy="4464496"/>
          </a:xfrm>
        </p:spPr>
        <p:txBody>
          <a:bodyPr/>
          <a:lstStyle/>
          <a:p>
            <a:pPr lvl="0"/>
            <a:r>
              <a:rPr lang="id-ID" sz="2000" dirty="0">
                <a:solidFill>
                  <a:srgbClr val="FF0000"/>
                </a:solidFill>
                <a:latin typeface="Bahnschrift" panose="020B0502040204020203" pitchFamily="34" charset="0"/>
              </a:rPr>
              <a:t>6</a:t>
            </a:r>
            <a:r>
              <a:rPr lang="id-ID"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Objektifitas</a:t>
            </a:r>
            <a:r>
              <a:rPr lang="en-US" sz="2000" dirty="0" smtClean="0">
                <a:solidFill>
                  <a:srgbClr val="FF0000"/>
                </a:solidFill>
                <a:latin typeface="Bahnschrift" panose="020B0502040204020203" pitchFamily="34" charset="0"/>
              </a:rPr>
              <a:t> </a:t>
            </a:r>
            <a:r>
              <a:rPr lang="en-US" sz="2000" dirty="0">
                <a:solidFill>
                  <a:srgbClr val="FF0000"/>
                </a:solidFill>
                <a:latin typeface="Bahnschrift" panose="020B0502040204020203" pitchFamily="34" charset="0"/>
              </a:rPr>
              <a:t>(Objectivity / Bias)</a:t>
            </a:r>
            <a:endParaRPr lang="id-ID" sz="2000" dirty="0">
              <a:solidFill>
                <a:srgbClr val="FF0000"/>
              </a:solidFill>
              <a:latin typeface="Bahnschrift" panose="020B0502040204020203" pitchFamily="34" charset="0"/>
            </a:endParaRPr>
          </a:p>
          <a:p>
            <a:pPr lvl="0"/>
            <a:r>
              <a:rPr lang="id-ID" sz="2000" dirty="0" smtClean="0">
                <a:latin typeface="Bahnschrift" panose="020B0502040204020203" pitchFamily="34" charset="0"/>
              </a:rPr>
              <a:t>        -</a:t>
            </a:r>
            <a:r>
              <a:rPr lang="en-US" sz="2000" dirty="0" err="1" smtClean="0">
                <a:latin typeface="Bahnschrift" panose="020B0502040204020203" pitchFamily="34" charset="0"/>
              </a:rPr>
              <a:t>Apakah</a:t>
            </a:r>
            <a:r>
              <a:rPr lang="en-US" sz="2000" dirty="0" smtClean="0">
                <a:latin typeface="Bahnschrift" panose="020B0502040204020203" pitchFamily="34" charset="0"/>
              </a:rPr>
              <a:t> </a:t>
            </a:r>
            <a:r>
              <a:rPr lang="en-US" sz="2000" dirty="0" err="1">
                <a:latin typeface="Bahnschrift" panose="020B0502040204020203" pitchFamily="34" charset="0"/>
              </a:rPr>
              <a:t>karya</a:t>
            </a:r>
            <a:r>
              <a:rPr lang="en-US" sz="2000" dirty="0">
                <a:latin typeface="Bahnschrift" panose="020B0502040204020203" pitchFamily="34" charset="0"/>
              </a:rPr>
              <a:t> </a:t>
            </a:r>
            <a:r>
              <a:rPr lang="en-US" sz="2000" dirty="0" err="1">
                <a:latin typeface="Bahnschrift" panose="020B0502040204020203" pitchFamily="34" charset="0"/>
              </a:rPr>
              <a:t>tersebut</a:t>
            </a:r>
            <a:r>
              <a:rPr lang="en-US" sz="2000" dirty="0">
                <a:latin typeface="Bahnschrift" panose="020B0502040204020203" pitchFamily="34" charset="0"/>
              </a:rPr>
              <a:t> </a:t>
            </a:r>
            <a:r>
              <a:rPr lang="en-US" sz="2000" dirty="0" err="1">
                <a:latin typeface="Bahnschrift" panose="020B0502040204020203" pitchFamily="34" charset="0"/>
              </a:rPr>
              <a:t>objektif</a:t>
            </a:r>
            <a:r>
              <a:rPr lang="en-US" sz="2000" dirty="0">
                <a:latin typeface="Bahnschrift" panose="020B0502040204020203" pitchFamily="34" charset="0"/>
              </a:rPr>
              <a:t> </a:t>
            </a:r>
            <a:r>
              <a:rPr lang="en-US" sz="2000" dirty="0" err="1">
                <a:latin typeface="Bahnschrift" panose="020B0502040204020203" pitchFamily="34" charset="0"/>
              </a:rPr>
              <a:t>berdasarkan</a:t>
            </a:r>
            <a:r>
              <a:rPr lang="en-US" sz="2000" dirty="0">
                <a:latin typeface="Bahnschrift" panose="020B0502040204020203" pitchFamily="34" charset="0"/>
              </a:rPr>
              <a:t> </a:t>
            </a:r>
            <a:r>
              <a:rPr lang="en-US" sz="2000" dirty="0" err="1">
                <a:latin typeface="Bahnschrift" panose="020B0502040204020203" pitchFamily="34" charset="0"/>
              </a:rPr>
              <a:t>kajian</a:t>
            </a:r>
            <a:r>
              <a:rPr lang="en-US" sz="2000" dirty="0">
                <a:latin typeface="Bahnschrift" panose="020B0502040204020203" pitchFamily="34" charset="0"/>
              </a:rPr>
              <a:t> </a:t>
            </a:r>
            <a:r>
              <a:rPr lang="en-US" sz="2000" dirty="0" err="1">
                <a:latin typeface="Bahnschrift" panose="020B0502040204020203" pitchFamily="34" charset="0"/>
              </a:rPr>
              <a:t>ilmiah</a:t>
            </a:r>
            <a:r>
              <a:rPr lang="en-US" sz="2000" dirty="0">
                <a:latin typeface="Bahnschrift" panose="020B0502040204020203" pitchFamily="34" charset="0"/>
              </a:rPr>
              <a:t> </a:t>
            </a:r>
            <a:r>
              <a:rPr lang="en-US" sz="2000" dirty="0" err="1">
                <a:latin typeface="Bahnschrift" panose="020B0502040204020203" pitchFamily="34" charset="0"/>
              </a:rPr>
              <a:t>atau</a:t>
            </a:r>
            <a:r>
              <a:rPr lang="en-US" sz="2000" dirty="0">
                <a:latin typeface="Bahnschrift" panose="020B0502040204020203" pitchFamily="34" charset="0"/>
              </a:rPr>
              <a:t> </a:t>
            </a:r>
            <a:r>
              <a:rPr lang="en-US" sz="2000" dirty="0" err="1">
                <a:latin typeface="Bahnschrift" panose="020B0502040204020203" pitchFamily="34" charset="0"/>
              </a:rPr>
              <a:t>penelitian</a:t>
            </a:r>
            <a:r>
              <a:rPr lang="en-US" sz="2000" dirty="0" smtClean="0">
                <a:latin typeface="Bahnschrift" panose="020B0502040204020203" pitchFamily="34" charset="0"/>
              </a:rPr>
              <a:t>?</a:t>
            </a:r>
            <a:endParaRPr lang="id-ID" sz="2000" dirty="0">
              <a:latin typeface="Bahnschrift" panose="020B0502040204020203" pitchFamily="34" charset="0"/>
            </a:endParaRPr>
          </a:p>
          <a:p>
            <a:pPr lvl="0"/>
            <a:r>
              <a:rPr lang="id-ID" sz="2000" dirty="0">
                <a:solidFill>
                  <a:srgbClr val="FF0000"/>
                </a:solidFill>
                <a:latin typeface="Bahnschrift" panose="020B0502040204020203" pitchFamily="34" charset="0"/>
              </a:rPr>
              <a:t>7</a:t>
            </a:r>
            <a:r>
              <a:rPr lang="id-ID" sz="2000" dirty="0" smtClean="0">
                <a:solidFill>
                  <a:srgbClr val="FF0000"/>
                </a:solidFill>
                <a:latin typeface="Bahnschrift" panose="020B0502040204020203" pitchFamily="34" charset="0"/>
              </a:rPr>
              <a:t>. </a:t>
            </a:r>
            <a:r>
              <a:rPr lang="en-US" sz="2000" dirty="0" smtClean="0">
                <a:solidFill>
                  <a:srgbClr val="FF0000"/>
                </a:solidFill>
                <a:latin typeface="Bahnschrift" panose="020B0502040204020203" pitchFamily="34" charset="0"/>
              </a:rPr>
              <a:t>Isi </a:t>
            </a:r>
            <a:r>
              <a:rPr lang="en-US" sz="2000" dirty="0">
                <a:solidFill>
                  <a:srgbClr val="FF0000"/>
                </a:solidFill>
                <a:latin typeface="Bahnschrift" panose="020B0502040204020203" pitchFamily="34" charset="0"/>
              </a:rPr>
              <a:t>(Content</a:t>
            </a:r>
            <a:r>
              <a:rPr lang="en-US" sz="2000" dirty="0" smtClean="0">
                <a:solidFill>
                  <a:srgbClr val="FF0000"/>
                </a:solidFill>
                <a:latin typeface="Bahnschrift" panose="020B0502040204020203" pitchFamily="34" charset="0"/>
              </a:rPr>
              <a:t>)</a:t>
            </a:r>
            <a:endParaRPr lang="id-ID" sz="2000" dirty="0">
              <a:solidFill>
                <a:srgbClr val="FF0000"/>
              </a:solidFill>
              <a:latin typeface="Bahnschrift" panose="020B0502040204020203" pitchFamily="34" charset="0"/>
            </a:endParaRPr>
          </a:p>
          <a:p>
            <a:pPr lvl="0"/>
            <a:r>
              <a:rPr lang="id-ID" sz="2000" dirty="0" smtClean="0">
                <a:latin typeface="Bahnschrift" panose="020B0502040204020203" pitchFamily="34" charset="0"/>
              </a:rPr>
              <a:t>        -</a:t>
            </a:r>
            <a:r>
              <a:rPr lang="en-US" sz="2000" dirty="0" err="1" smtClean="0">
                <a:latin typeface="Bahnschrift" panose="020B0502040204020203" pitchFamily="34" charset="0"/>
              </a:rPr>
              <a:t>Apakah</a:t>
            </a:r>
            <a:r>
              <a:rPr lang="en-US" sz="2000" dirty="0" smtClean="0">
                <a:latin typeface="Bahnschrift" panose="020B0502040204020203" pitchFamily="34" charset="0"/>
              </a:rPr>
              <a:t> </a:t>
            </a:r>
            <a:r>
              <a:rPr lang="en-US" sz="2000" dirty="0" err="1">
                <a:latin typeface="Bahnschrift" panose="020B0502040204020203" pitchFamily="34" charset="0"/>
              </a:rPr>
              <a:t>karya</a:t>
            </a:r>
            <a:r>
              <a:rPr lang="en-US" sz="2000" dirty="0">
                <a:latin typeface="Bahnschrift" panose="020B0502040204020203" pitchFamily="34" charset="0"/>
              </a:rPr>
              <a:t> </a:t>
            </a:r>
            <a:r>
              <a:rPr lang="en-US" sz="2000" dirty="0" err="1">
                <a:latin typeface="Bahnschrift" panose="020B0502040204020203" pitchFamily="34" charset="0"/>
              </a:rPr>
              <a:t>tersebut</a:t>
            </a:r>
            <a:r>
              <a:rPr lang="en-US" sz="2000" dirty="0">
                <a:latin typeface="Bahnschrift" panose="020B0502040204020203" pitchFamily="34" charset="0"/>
              </a:rPr>
              <a:t> </a:t>
            </a:r>
            <a:r>
              <a:rPr lang="en-US" sz="2000" dirty="0" err="1">
                <a:latin typeface="Bahnschrift" panose="020B0502040204020203" pitchFamily="34" charset="0"/>
              </a:rPr>
              <a:t>masuk</a:t>
            </a:r>
            <a:r>
              <a:rPr lang="en-US" sz="2000" dirty="0">
                <a:latin typeface="Bahnschrift" panose="020B0502040204020203" pitchFamily="34" charset="0"/>
              </a:rPr>
              <a:t> </a:t>
            </a:r>
            <a:r>
              <a:rPr lang="en-US" sz="2000" dirty="0" err="1">
                <a:latin typeface="Bahnschrift" panose="020B0502040204020203" pitchFamily="34" charset="0"/>
              </a:rPr>
              <a:t>dalam</a:t>
            </a:r>
            <a:r>
              <a:rPr lang="en-US" sz="2000" dirty="0">
                <a:latin typeface="Bahnschrift" panose="020B0502040204020203" pitchFamily="34" charset="0"/>
              </a:rPr>
              <a:t> </a:t>
            </a:r>
            <a:r>
              <a:rPr lang="en-US" sz="2000" dirty="0" err="1">
                <a:latin typeface="Bahnschrift" panose="020B0502040204020203" pitchFamily="34" charset="0"/>
              </a:rPr>
              <a:t>sumber</a:t>
            </a:r>
            <a:r>
              <a:rPr lang="en-US" sz="2000" dirty="0">
                <a:latin typeface="Bahnschrift" panose="020B0502040204020203" pitchFamily="34" charset="0"/>
              </a:rPr>
              <a:t> </a:t>
            </a:r>
            <a:r>
              <a:rPr lang="en-US" sz="2000" dirty="0" err="1">
                <a:latin typeface="Bahnschrift" panose="020B0502040204020203" pitchFamily="34" charset="0"/>
              </a:rPr>
              <a:t>pertama</a:t>
            </a:r>
            <a:r>
              <a:rPr lang="en-US" sz="2000" dirty="0">
                <a:latin typeface="Bahnschrift" panose="020B0502040204020203" pitchFamily="34" charset="0"/>
              </a:rPr>
              <a:t> di </a:t>
            </a:r>
            <a:r>
              <a:rPr lang="en-US" sz="2000" dirty="0" err="1">
                <a:latin typeface="Bahnschrift" panose="020B0502040204020203" pitchFamily="34" charset="0"/>
              </a:rPr>
              <a:t>bidangnya</a:t>
            </a:r>
            <a:r>
              <a:rPr lang="en-US" sz="2000" dirty="0" smtClean="0">
                <a:latin typeface="Bahnschrift" panose="020B0502040204020203" pitchFamily="34" charset="0"/>
              </a:rPr>
              <a:t>?</a:t>
            </a:r>
            <a:endParaRPr lang="id-ID" sz="2000" dirty="0">
              <a:latin typeface="Bahnschrift" panose="020B0502040204020203" pitchFamily="34" charset="0"/>
            </a:endParaRPr>
          </a:p>
          <a:p>
            <a:pPr lvl="0"/>
            <a:r>
              <a:rPr lang="id-ID" sz="2000" dirty="0">
                <a:solidFill>
                  <a:srgbClr val="FF0000"/>
                </a:solidFill>
                <a:latin typeface="Bahnschrift" panose="020B0502040204020203" pitchFamily="34" charset="0"/>
              </a:rPr>
              <a:t>8</a:t>
            </a:r>
            <a:r>
              <a:rPr lang="id-ID" sz="2000" dirty="0" smtClean="0">
                <a:solidFill>
                  <a:srgbClr val="FF0000"/>
                </a:solidFill>
                <a:latin typeface="Bahnschrift" panose="020B0502040204020203" pitchFamily="34" charset="0"/>
              </a:rPr>
              <a:t>. </a:t>
            </a:r>
            <a:r>
              <a:rPr lang="en-US" sz="2000" dirty="0" err="1" smtClean="0">
                <a:solidFill>
                  <a:srgbClr val="FF0000"/>
                </a:solidFill>
                <a:latin typeface="Bahnschrift" panose="020B0502040204020203" pitchFamily="34" charset="0"/>
              </a:rPr>
              <a:t>Tinjauan</a:t>
            </a:r>
            <a:r>
              <a:rPr lang="en-US" sz="2000" dirty="0" smtClean="0">
                <a:solidFill>
                  <a:srgbClr val="FF0000"/>
                </a:solidFill>
                <a:latin typeface="Bahnschrift" panose="020B0502040204020203" pitchFamily="34" charset="0"/>
              </a:rPr>
              <a:t> </a:t>
            </a:r>
            <a:r>
              <a:rPr lang="en-US" sz="2000" dirty="0">
                <a:solidFill>
                  <a:srgbClr val="FF0000"/>
                </a:solidFill>
                <a:latin typeface="Bahnschrift" panose="020B0502040204020203" pitchFamily="34" charset="0"/>
              </a:rPr>
              <a:t>(Reviews)</a:t>
            </a:r>
            <a:endParaRPr lang="id-ID" sz="2000" dirty="0">
              <a:solidFill>
                <a:srgbClr val="FF0000"/>
              </a:solidFill>
              <a:latin typeface="Bahnschrift" panose="020B0502040204020203" pitchFamily="34" charset="0"/>
            </a:endParaRPr>
          </a:p>
          <a:p>
            <a:pPr lvl="0"/>
            <a:r>
              <a:rPr lang="id-ID" sz="2000" dirty="0" smtClean="0">
                <a:latin typeface="Bahnschrift" panose="020B0502040204020203" pitchFamily="34" charset="0"/>
              </a:rPr>
              <a:t>        - </a:t>
            </a:r>
            <a:r>
              <a:rPr lang="en-US" sz="2000" dirty="0" err="1" smtClean="0">
                <a:latin typeface="Bahnschrift" panose="020B0502040204020203" pitchFamily="34" charset="0"/>
              </a:rPr>
              <a:t>Apakah</a:t>
            </a:r>
            <a:r>
              <a:rPr lang="en-US" sz="2000" dirty="0" smtClean="0">
                <a:latin typeface="Bahnschrift" panose="020B0502040204020203" pitchFamily="34" charset="0"/>
              </a:rPr>
              <a:t> </a:t>
            </a:r>
            <a:r>
              <a:rPr lang="en-US" sz="2000" dirty="0" err="1">
                <a:latin typeface="Bahnschrift" panose="020B0502040204020203" pitchFamily="34" charset="0"/>
              </a:rPr>
              <a:t>karya</a:t>
            </a:r>
            <a:r>
              <a:rPr lang="en-US" sz="2000" dirty="0">
                <a:latin typeface="Bahnschrift" panose="020B0502040204020203" pitchFamily="34" charset="0"/>
              </a:rPr>
              <a:t> </a:t>
            </a:r>
            <a:r>
              <a:rPr lang="en-US" sz="2000" dirty="0" err="1">
                <a:latin typeface="Bahnschrift" panose="020B0502040204020203" pitchFamily="34" charset="0"/>
              </a:rPr>
              <a:t>tersebut</a:t>
            </a:r>
            <a:r>
              <a:rPr lang="en-US" sz="2000" dirty="0">
                <a:latin typeface="Bahnschrift" panose="020B0502040204020203" pitchFamily="34" charset="0"/>
              </a:rPr>
              <a:t> </a:t>
            </a:r>
            <a:r>
              <a:rPr lang="en-US" sz="2000" dirty="0" err="1">
                <a:latin typeface="Bahnschrift" panose="020B0502040204020203" pitchFamily="34" charset="0"/>
              </a:rPr>
              <a:t>sudah</a:t>
            </a:r>
            <a:r>
              <a:rPr lang="en-US" sz="2000" dirty="0">
                <a:latin typeface="Bahnschrift" panose="020B0502040204020203" pitchFamily="34" charset="0"/>
              </a:rPr>
              <a:t> </a:t>
            </a:r>
            <a:r>
              <a:rPr lang="en-US" sz="2000" dirty="0" err="1">
                <a:latin typeface="Bahnschrift" panose="020B0502040204020203" pitchFamily="34" charset="0"/>
              </a:rPr>
              <a:t>ditinjau</a:t>
            </a:r>
            <a:r>
              <a:rPr lang="en-US" sz="2000" dirty="0">
                <a:latin typeface="Bahnschrift" panose="020B0502040204020203" pitchFamily="34" charset="0"/>
              </a:rPr>
              <a:t> </a:t>
            </a:r>
            <a:r>
              <a:rPr lang="en-US" sz="2000" dirty="0" err="1">
                <a:latin typeface="Bahnschrift" panose="020B0502040204020203" pitchFamily="34" charset="0"/>
              </a:rPr>
              <a:t>dari</a:t>
            </a:r>
            <a:r>
              <a:rPr lang="en-US" sz="2000" dirty="0">
                <a:latin typeface="Bahnschrift" panose="020B0502040204020203" pitchFamily="34" charset="0"/>
              </a:rPr>
              <a:t> </a:t>
            </a:r>
            <a:r>
              <a:rPr lang="en-US" sz="2000" dirty="0" err="1">
                <a:latin typeface="Bahnschrift" panose="020B0502040204020203" pitchFamily="34" charset="0"/>
              </a:rPr>
              <a:t>sudut</a:t>
            </a:r>
            <a:r>
              <a:rPr lang="en-US" sz="2000" dirty="0">
                <a:latin typeface="Bahnschrift" panose="020B0502040204020203" pitchFamily="34" charset="0"/>
              </a:rPr>
              <a:t> </a:t>
            </a:r>
            <a:r>
              <a:rPr lang="en-US" sz="2000" dirty="0" err="1">
                <a:latin typeface="Bahnschrift" panose="020B0502040204020203" pitchFamily="34" charset="0"/>
              </a:rPr>
              <a:t>pandang</a:t>
            </a:r>
            <a:r>
              <a:rPr lang="en-US" sz="2000" dirty="0">
                <a:latin typeface="Bahnschrift" panose="020B0502040204020203" pitchFamily="34" charset="0"/>
              </a:rPr>
              <a:t> yang </a:t>
            </a:r>
            <a:r>
              <a:rPr lang="en-US" sz="2000" dirty="0" err="1">
                <a:latin typeface="Bahnschrift" panose="020B0502040204020203" pitchFamily="34" charset="0"/>
              </a:rPr>
              <a:t>berbeda</a:t>
            </a:r>
            <a:r>
              <a:rPr lang="en-US" sz="2000" dirty="0">
                <a:latin typeface="Bahnschrift" panose="020B0502040204020203" pitchFamily="34" charset="0"/>
              </a:rPr>
              <a:t>, </a:t>
            </a:r>
            <a:r>
              <a:rPr lang="en-US" sz="2000" dirty="0" err="1">
                <a:latin typeface="Bahnschrift" panose="020B0502040204020203" pitchFamily="34" charset="0"/>
              </a:rPr>
              <a:t>seperti</a:t>
            </a:r>
            <a:r>
              <a:rPr lang="en-US" sz="2000" dirty="0">
                <a:latin typeface="Bahnschrift" panose="020B0502040204020203" pitchFamily="34" charset="0"/>
              </a:rPr>
              <a:t> </a:t>
            </a:r>
            <a:r>
              <a:rPr lang="en-US" sz="2000" dirty="0" err="1">
                <a:latin typeface="Bahnschrift" panose="020B0502040204020203" pitchFamily="34" charset="0"/>
              </a:rPr>
              <a:t>sudut</a:t>
            </a:r>
            <a:r>
              <a:rPr lang="en-US" sz="2000" dirty="0">
                <a:latin typeface="Bahnschrift" panose="020B0502040204020203" pitchFamily="34" charset="0"/>
              </a:rPr>
              <a:t> </a:t>
            </a:r>
            <a:r>
              <a:rPr lang="en-US" sz="2000" dirty="0" err="1">
                <a:latin typeface="Bahnschrift" panose="020B0502040204020203" pitchFamily="34" charset="0"/>
              </a:rPr>
              <a:t>pandang</a:t>
            </a:r>
            <a:r>
              <a:rPr lang="en-US" sz="2000" dirty="0">
                <a:latin typeface="Bahnschrift" panose="020B0502040204020203" pitchFamily="34" charset="0"/>
              </a:rPr>
              <a:t> </a:t>
            </a:r>
            <a:r>
              <a:rPr lang="en-US" sz="2000" dirty="0" err="1">
                <a:latin typeface="Bahnschrift" panose="020B0502040204020203" pitchFamily="34" charset="0"/>
              </a:rPr>
              <a:t>ahli</a:t>
            </a:r>
            <a:r>
              <a:rPr lang="en-US" sz="2000" dirty="0">
                <a:latin typeface="Bahnschrift" panose="020B0502040204020203" pitchFamily="34" charset="0"/>
              </a:rPr>
              <a:t> di </a:t>
            </a:r>
            <a:r>
              <a:rPr lang="en-US" sz="2000" dirty="0" err="1">
                <a:latin typeface="Bahnschrift" panose="020B0502040204020203" pitchFamily="34" charset="0"/>
              </a:rPr>
              <a:t>bidang</a:t>
            </a:r>
            <a:r>
              <a:rPr lang="en-US" sz="2000" dirty="0">
                <a:latin typeface="Bahnschrift" panose="020B0502040204020203" pitchFamily="34" charset="0"/>
              </a:rPr>
              <a:t> lain.</a:t>
            </a:r>
            <a:endParaRPr lang="id-ID" sz="2000" dirty="0">
              <a:latin typeface="Bahnschrift" panose="020B0502040204020203" pitchFamily="34" charset="0"/>
            </a:endParaRPr>
          </a:p>
          <a:p>
            <a:r>
              <a:rPr lang="en-US" sz="2000" dirty="0">
                <a:latin typeface="Bahnschrift" panose="020B0502040204020203" pitchFamily="34" charset="0"/>
              </a:rPr>
              <a:t> </a:t>
            </a:r>
            <a:endParaRPr lang="id-ID" sz="2000" dirty="0">
              <a:latin typeface="Bahnschrift" panose="020B0502040204020203" pitchFamily="34" charset="0"/>
            </a:endParaRPr>
          </a:p>
          <a:p>
            <a:endParaRPr lang="ko-KR" altLang="en-US" sz="2000" dirty="0">
              <a:latin typeface="Bahnschrift" panose="020B0502040204020203" pitchFamily="34" charset="0"/>
            </a:endParaRPr>
          </a:p>
        </p:txBody>
      </p:sp>
    </p:spTree>
    <p:extLst>
      <p:ext uri="{BB962C8B-B14F-4D97-AF65-F5344CB8AC3E}">
        <p14:creationId xmlns:p14="http://schemas.microsoft.com/office/powerpoint/2010/main" val="357350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anim calcmode="lin" valueType="num">
                                      <p:cBhvr>
                                        <p:cTn id="3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0902" y="641667"/>
            <a:ext cx="8496944" cy="693258"/>
          </a:xfrm>
        </p:spPr>
        <p:txBody>
          <a:bodyPr/>
          <a:lstStyle/>
          <a:p>
            <a:pPr marL="342900" lvl="0" indent="-342900">
              <a:buFont typeface="Arial" panose="020B0604020202020204" pitchFamily="34" charset="0"/>
              <a:buChar char="•"/>
            </a:pPr>
            <a:r>
              <a:rPr lang="en-US" dirty="0" err="1">
                <a:solidFill>
                  <a:srgbClr val="FF0000"/>
                </a:solidFill>
              </a:rPr>
              <a:t>Pengarang</a:t>
            </a:r>
            <a:r>
              <a:rPr lang="en-US" dirty="0">
                <a:solidFill>
                  <a:srgbClr val="FF0000"/>
                </a:solidFill>
              </a:rPr>
              <a:t> </a:t>
            </a:r>
            <a:r>
              <a:rPr lang="en-US" dirty="0" err="1">
                <a:solidFill>
                  <a:srgbClr val="FF0000"/>
                </a:solidFill>
              </a:rPr>
              <a:t>atau</a:t>
            </a:r>
            <a:r>
              <a:rPr lang="en-US" dirty="0">
                <a:solidFill>
                  <a:srgbClr val="FF0000"/>
                </a:solidFill>
              </a:rPr>
              <a:t> </a:t>
            </a:r>
            <a:r>
              <a:rPr lang="en-US" dirty="0" err="1">
                <a:solidFill>
                  <a:srgbClr val="FF0000"/>
                </a:solidFill>
              </a:rPr>
              <a:t>organisasi</a:t>
            </a:r>
            <a:r>
              <a:rPr lang="en-US" dirty="0">
                <a:solidFill>
                  <a:srgbClr val="FF0000"/>
                </a:solidFill>
              </a:rPr>
              <a:t> (Author Or Organization</a:t>
            </a:r>
            <a:r>
              <a:rPr lang="en-US" dirty="0" smtClean="0">
                <a:solidFill>
                  <a:srgbClr val="FF0000"/>
                </a:solidFill>
              </a:rPr>
              <a:t>)</a:t>
            </a:r>
            <a:endParaRPr lang="id-ID" dirty="0">
              <a:solidFill>
                <a:srgbClr val="FF0000"/>
              </a:solidFill>
            </a:endParaRPr>
          </a:p>
        </p:txBody>
      </p:sp>
      <p:sp>
        <p:nvSpPr>
          <p:cNvPr id="5" name="Content Placeholder 4"/>
          <p:cNvSpPr>
            <a:spLocks noGrp="1"/>
          </p:cNvSpPr>
          <p:nvPr>
            <p:ph idx="10"/>
          </p:nvPr>
        </p:nvSpPr>
        <p:spPr>
          <a:xfrm>
            <a:off x="405880" y="1275607"/>
            <a:ext cx="8496944" cy="1417567"/>
          </a:xfrm>
        </p:spPr>
        <p:txBody>
          <a:bodyPr/>
          <a:lstStyle/>
          <a:p>
            <a:pPr lvl="0"/>
            <a:r>
              <a:rPr lang="id-ID" sz="1800" dirty="0" smtClean="0">
                <a:latin typeface="Bahnschrift" panose="020B0502040204020203" pitchFamily="34" charset="0"/>
              </a:rPr>
              <a:t>   - </a:t>
            </a:r>
            <a:r>
              <a:rPr lang="en-US" sz="1800" dirty="0" err="1" smtClean="0">
                <a:latin typeface="Bahnschrift" panose="020B0502040204020203" pitchFamily="34" charset="0"/>
              </a:rPr>
              <a:t>Adakah</a:t>
            </a:r>
            <a:r>
              <a:rPr lang="en-US" sz="1800" dirty="0" smtClean="0">
                <a:latin typeface="Bahnschrift" panose="020B0502040204020203" pitchFamily="34" charset="0"/>
              </a:rPr>
              <a:t> </a:t>
            </a:r>
            <a:r>
              <a:rPr lang="en-US" sz="1800" dirty="0" err="1">
                <a:latin typeface="Bahnschrift" panose="020B0502040204020203" pitchFamily="34" charset="0"/>
              </a:rPr>
              <a:t>karya</a:t>
            </a:r>
            <a:r>
              <a:rPr lang="en-US" sz="1800" dirty="0">
                <a:latin typeface="Bahnschrift" panose="020B0502040204020203" pitchFamily="34" charset="0"/>
              </a:rPr>
              <a:t> </a:t>
            </a:r>
            <a:r>
              <a:rPr lang="en-US" sz="1800" dirty="0" err="1">
                <a:latin typeface="Bahnschrift" panose="020B0502040204020203" pitchFamily="34" charset="0"/>
              </a:rPr>
              <a:t>lainnya</a:t>
            </a:r>
            <a:r>
              <a:rPr lang="en-US" sz="1800" dirty="0">
                <a:latin typeface="Bahnschrift" panose="020B0502040204020203" pitchFamily="34" charset="0"/>
              </a:rPr>
              <a:t> </a:t>
            </a:r>
            <a:r>
              <a:rPr lang="en-US" sz="1800" dirty="0" err="1">
                <a:latin typeface="Bahnschrift" panose="020B0502040204020203" pitchFamily="34" charset="0"/>
              </a:rPr>
              <a:t>dari</a:t>
            </a:r>
            <a:r>
              <a:rPr lang="en-US" sz="1800" dirty="0">
                <a:latin typeface="Bahnschrift" panose="020B0502040204020203" pitchFamily="34" charset="0"/>
              </a:rPr>
              <a:t> </a:t>
            </a:r>
            <a:r>
              <a:rPr lang="en-US" sz="1800" dirty="0" err="1">
                <a:latin typeface="Bahnschrift" panose="020B0502040204020203" pitchFamily="34" charset="0"/>
              </a:rPr>
              <a:t>penulis</a:t>
            </a:r>
            <a:r>
              <a:rPr lang="en-US" sz="1800" dirty="0">
                <a:latin typeface="Bahnschrift" panose="020B0502040204020203" pitchFamily="34" charset="0"/>
              </a:rPr>
              <a:t> </a:t>
            </a:r>
            <a:r>
              <a:rPr lang="en-US" sz="1800" dirty="0" err="1">
                <a:latin typeface="Bahnschrift" panose="020B0502040204020203" pitchFamily="34" charset="0"/>
              </a:rPr>
              <a:t>tersebut</a:t>
            </a:r>
            <a:r>
              <a:rPr lang="en-US" sz="1800" dirty="0">
                <a:latin typeface="Bahnschrift" panose="020B0502040204020203" pitchFamily="34" charset="0"/>
              </a:rPr>
              <a:t>?, </a:t>
            </a:r>
            <a:r>
              <a:rPr lang="en-US" sz="1800" dirty="0" err="1">
                <a:latin typeface="Bahnschrift" panose="020B0502040204020203" pitchFamily="34" charset="0"/>
              </a:rPr>
              <a:t>Jika</a:t>
            </a:r>
            <a:r>
              <a:rPr lang="en-US" sz="1800" dirty="0">
                <a:latin typeface="Bahnschrift" panose="020B0502040204020203" pitchFamily="34" charset="0"/>
              </a:rPr>
              <a:t> </a:t>
            </a:r>
            <a:r>
              <a:rPr lang="en-US" sz="1800" dirty="0" err="1">
                <a:latin typeface="Bahnschrift" panose="020B0502040204020203" pitchFamily="34" charset="0"/>
              </a:rPr>
              <a:t>ya</a:t>
            </a:r>
            <a:r>
              <a:rPr lang="en-US" sz="1800" dirty="0">
                <a:latin typeface="Bahnschrift" panose="020B0502040204020203" pitchFamily="34" charset="0"/>
              </a:rPr>
              <a:t>, </a:t>
            </a:r>
            <a:r>
              <a:rPr lang="en-US" sz="1800" dirty="0" err="1">
                <a:latin typeface="Bahnschrift" panose="020B0502040204020203" pitchFamily="34" charset="0"/>
              </a:rPr>
              <a:t>apakah</a:t>
            </a:r>
            <a:r>
              <a:rPr lang="en-US" sz="1800" dirty="0">
                <a:latin typeface="Bahnschrift" panose="020B0502040204020203" pitchFamily="34" charset="0"/>
              </a:rPr>
              <a:t> </a:t>
            </a:r>
            <a:r>
              <a:rPr lang="en-US" sz="1800" dirty="0" err="1">
                <a:latin typeface="Bahnschrift" panose="020B0502040204020203" pitchFamily="34" charset="0"/>
              </a:rPr>
              <a:t>penulis</a:t>
            </a:r>
            <a:r>
              <a:rPr lang="en-US" sz="1800" dirty="0">
                <a:latin typeface="Bahnschrift" panose="020B0502040204020203" pitchFamily="34" charset="0"/>
              </a:rPr>
              <a:t> </a:t>
            </a:r>
            <a:r>
              <a:rPr lang="en-US" sz="1800" dirty="0" err="1" smtClean="0">
                <a:latin typeface="Bahnschrift" panose="020B0502040204020203" pitchFamily="34" charset="0"/>
              </a:rPr>
              <a:t>sudah</a:t>
            </a:r>
            <a:r>
              <a:rPr lang="en-US" sz="1800" dirty="0" smtClean="0">
                <a:latin typeface="Bahnschrift" panose="020B0502040204020203" pitchFamily="34" charset="0"/>
              </a:rPr>
              <a:t> </a:t>
            </a:r>
            <a:r>
              <a:rPr lang="en-US" sz="1800" dirty="0" err="1">
                <a:latin typeface="Bahnschrift" panose="020B0502040204020203" pitchFamily="34" charset="0"/>
              </a:rPr>
              <a:t>jelas</a:t>
            </a:r>
            <a:r>
              <a:rPr lang="en-US" sz="1800" dirty="0">
                <a:latin typeface="Bahnschrift" panose="020B0502040204020203" pitchFamily="34" charset="0"/>
              </a:rPr>
              <a:t> </a:t>
            </a:r>
            <a:r>
              <a:rPr lang="en-US" sz="1800" dirty="0" err="1">
                <a:latin typeface="Bahnschrift" panose="020B0502040204020203" pitchFamily="34" charset="0"/>
              </a:rPr>
              <a:t>identitasnya</a:t>
            </a:r>
            <a:r>
              <a:rPr lang="en-US" sz="1800" dirty="0">
                <a:latin typeface="Bahnschrift" panose="020B0502040204020203" pitchFamily="34" charset="0"/>
              </a:rPr>
              <a:t>?</a:t>
            </a:r>
            <a:endParaRPr lang="id-ID" sz="1800" dirty="0">
              <a:latin typeface="Bahnschrift" panose="020B0502040204020203" pitchFamily="34" charset="0"/>
            </a:endParaRPr>
          </a:p>
          <a:p>
            <a:pPr lvl="0"/>
            <a:r>
              <a:rPr lang="id-ID" sz="1800" dirty="0" smtClean="0">
                <a:latin typeface="Bahnschrift" panose="020B0502040204020203" pitchFamily="34" charset="0"/>
              </a:rPr>
              <a:t>    -</a:t>
            </a:r>
            <a:r>
              <a:rPr lang="en-US" sz="1800" dirty="0" err="1" smtClean="0">
                <a:latin typeface="Bahnschrift" panose="020B0502040204020203" pitchFamily="34" charset="0"/>
              </a:rPr>
              <a:t>Apakah</a:t>
            </a:r>
            <a:r>
              <a:rPr lang="en-US" sz="1800" dirty="0" smtClean="0">
                <a:latin typeface="Bahnschrift" panose="020B0502040204020203" pitchFamily="34" charset="0"/>
              </a:rPr>
              <a:t> </a:t>
            </a:r>
            <a:r>
              <a:rPr lang="en-US" sz="1800" dirty="0" err="1">
                <a:latin typeface="Bahnschrift" panose="020B0502040204020203" pitchFamily="34" charset="0"/>
              </a:rPr>
              <a:t>penulis</a:t>
            </a:r>
            <a:r>
              <a:rPr lang="en-US" sz="1800" dirty="0">
                <a:latin typeface="Bahnschrift" panose="020B0502040204020203" pitchFamily="34" charset="0"/>
              </a:rPr>
              <a:t> </a:t>
            </a:r>
            <a:r>
              <a:rPr lang="en-US" sz="1800" dirty="0" err="1">
                <a:latin typeface="Bahnschrift" panose="020B0502040204020203" pitchFamily="34" charset="0"/>
              </a:rPr>
              <a:t>mempunyai</a:t>
            </a:r>
            <a:r>
              <a:rPr lang="en-US" sz="1800" dirty="0">
                <a:latin typeface="Bahnschrift" panose="020B0502040204020203" pitchFamily="34" charset="0"/>
              </a:rPr>
              <a:t> </a:t>
            </a:r>
            <a:r>
              <a:rPr lang="en-US" sz="1800" dirty="0" err="1">
                <a:latin typeface="Bahnschrift" panose="020B0502040204020203" pitchFamily="34" charset="0"/>
              </a:rPr>
              <a:t>kapabilatas</a:t>
            </a:r>
            <a:r>
              <a:rPr lang="en-US" sz="1800" dirty="0">
                <a:latin typeface="Bahnschrift" panose="020B0502040204020203" pitchFamily="34" charset="0"/>
              </a:rPr>
              <a:t> </a:t>
            </a:r>
            <a:r>
              <a:rPr lang="en-US" sz="1800" dirty="0" err="1">
                <a:latin typeface="Bahnschrift" panose="020B0502040204020203" pitchFamily="34" charset="0"/>
              </a:rPr>
              <a:t>untuk</a:t>
            </a:r>
            <a:r>
              <a:rPr lang="en-US" sz="1800" dirty="0">
                <a:latin typeface="Bahnschrift" panose="020B0502040204020203" pitchFamily="34" charset="0"/>
              </a:rPr>
              <a:t> </a:t>
            </a:r>
            <a:r>
              <a:rPr lang="en-US" sz="1800" dirty="0" err="1">
                <a:latin typeface="Bahnschrift" panose="020B0502040204020203" pitchFamily="34" charset="0"/>
              </a:rPr>
              <a:t>menulis</a:t>
            </a:r>
            <a:r>
              <a:rPr lang="en-US" sz="1800" dirty="0">
                <a:latin typeface="Bahnschrift" panose="020B0502040204020203" pitchFamily="34" charset="0"/>
              </a:rPr>
              <a:t> di topic </a:t>
            </a:r>
            <a:r>
              <a:rPr lang="en-US" sz="1800" dirty="0" err="1">
                <a:latin typeface="Bahnschrift" panose="020B0502040204020203" pitchFamily="34" charset="0"/>
              </a:rPr>
              <a:t>tersebut</a:t>
            </a:r>
            <a:r>
              <a:rPr lang="en-US" sz="1800" dirty="0">
                <a:latin typeface="Bahnschrift" panose="020B0502040204020203" pitchFamily="34" charset="0"/>
              </a:rPr>
              <a:t>?</a:t>
            </a:r>
            <a:endParaRPr lang="id-ID" sz="1800" dirty="0">
              <a:latin typeface="Bahnschrift" panose="020B0502040204020203" pitchFamily="34" charset="0"/>
            </a:endParaRPr>
          </a:p>
          <a:p>
            <a:pPr lvl="0"/>
            <a:r>
              <a:rPr lang="id-ID" sz="1800" dirty="0" smtClean="0">
                <a:latin typeface="Bahnschrift" panose="020B0502040204020203" pitchFamily="34" charset="0"/>
              </a:rPr>
              <a:t>    -</a:t>
            </a:r>
            <a:r>
              <a:rPr lang="en-US" sz="1800" dirty="0" err="1" smtClean="0">
                <a:latin typeface="Bahnschrift" panose="020B0502040204020203" pitchFamily="34" charset="0"/>
              </a:rPr>
              <a:t>Apakah</a:t>
            </a:r>
            <a:r>
              <a:rPr lang="en-US" sz="1800" dirty="0" smtClean="0">
                <a:latin typeface="Bahnschrift" panose="020B0502040204020203" pitchFamily="34" charset="0"/>
              </a:rPr>
              <a:t> </a:t>
            </a:r>
            <a:r>
              <a:rPr lang="en-US" sz="1800" dirty="0" err="1">
                <a:latin typeface="Bahnschrift" panose="020B0502040204020203" pitchFamily="34" charset="0"/>
              </a:rPr>
              <a:t>penulis</a:t>
            </a:r>
            <a:r>
              <a:rPr lang="en-US" sz="1800" dirty="0">
                <a:latin typeface="Bahnschrift" panose="020B0502040204020203" pitchFamily="34" charset="0"/>
              </a:rPr>
              <a:t> </a:t>
            </a:r>
            <a:r>
              <a:rPr lang="en-US" sz="1800" dirty="0" err="1">
                <a:latin typeface="Bahnschrift" panose="020B0502040204020203" pitchFamily="34" charset="0"/>
              </a:rPr>
              <a:t>berafiliasi</a:t>
            </a:r>
            <a:r>
              <a:rPr lang="en-US" sz="1800" dirty="0">
                <a:latin typeface="Bahnschrift" panose="020B0502040204020203" pitchFamily="34" charset="0"/>
              </a:rPr>
              <a:t> </a:t>
            </a:r>
            <a:r>
              <a:rPr lang="en-US" sz="1800" dirty="0" err="1">
                <a:latin typeface="Bahnschrift" panose="020B0502040204020203" pitchFamily="34" charset="0"/>
              </a:rPr>
              <a:t>dengan</a:t>
            </a:r>
            <a:r>
              <a:rPr lang="en-US" sz="1800" dirty="0">
                <a:latin typeface="Bahnschrift" panose="020B0502040204020203" pitchFamily="34" charset="0"/>
              </a:rPr>
              <a:t> </a:t>
            </a:r>
            <a:r>
              <a:rPr lang="en-US" sz="1800" dirty="0" err="1">
                <a:latin typeface="Bahnschrift" panose="020B0502040204020203" pitchFamily="34" charset="0"/>
              </a:rPr>
              <a:t>universitas</a:t>
            </a:r>
            <a:r>
              <a:rPr lang="en-US" sz="1800" dirty="0">
                <a:latin typeface="Bahnschrift" panose="020B0502040204020203" pitchFamily="34" charset="0"/>
              </a:rPr>
              <a:t> </a:t>
            </a:r>
            <a:r>
              <a:rPr lang="en-US" sz="1800" dirty="0" err="1">
                <a:latin typeface="Bahnschrift" panose="020B0502040204020203" pitchFamily="34" charset="0"/>
              </a:rPr>
              <a:t>dan</a:t>
            </a:r>
            <a:r>
              <a:rPr lang="en-US" sz="1800" dirty="0">
                <a:latin typeface="Bahnschrift" panose="020B0502040204020203" pitchFamily="34" charset="0"/>
              </a:rPr>
              <a:t> </a:t>
            </a:r>
            <a:r>
              <a:rPr lang="en-US" sz="1800" dirty="0" err="1">
                <a:latin typeface="Bahnschrift" panose="020B0502040204020203" pitchFamily="34" charset="0"/>
              </a:rPr>
              <a:t>organisasi</a:t>
            </a:r>
            <a:r>
              <a:rPr lang="en-US" sz="1800" dirty="0">
                <a:latin typeface="Bahnschrift" panose="020B0502040204020203" pitchFamily="34" charset="0"/>
              </a:rPr>
              <a:t> </a:t>
            </a:r>
            <a:r>
              <a:rPr lang="en-US" sz="1800" dirty="0" err="1">
                <a:latin typeface="Bahnschrift" panose="020B0502040204020203" pitchFamily="34" charset="0"/>
              </a:rPr>
              <a:t>tertentu</a:t>
            </a:r>
            <a:r>
              <a:rPr lang="en-US" sz="1800" dirty="0">
                <a:latin typeface="Bahnschrift" panose="020B0502040204020203" pitchFamily="34" charset="0"/>
              </a:rPr>
              <a:t>? </a:t>
            </a:r>
            <a:endParaRPr lang="id-ID" sz="1800" dirty="0">
              <a:latin typeface="Bahnschrift" panose="020B0502040204020203" pitchFamily="34" charset="0"/>
            </a:endParaRPr>
          </a:p>
          <a:p>
            <a:endParaRPr lang="id-ID" altLang="ko-KR" sz="1800" dirty="0" smtClean="0">
              <a:latin typeface="Bahnschrift" panose="020B0502040204020203" pitchFamily="34" charset="0"/>
            </a:endParaRPr>
          </a:p>
          <a:p>
            <a:endParaRPr lang="id-ID" altLang="ko-KR" sz="1800" dirty="0">
              <a:latin typeface="Bahnschrift" panose="020B0502040204020203" pitchFamily="34" charset="0"/>
            </a:endParaRPr>
          </a:p>
          <a:p>
            <a:endParaRPr lang="ko-KR" altLang="en-US" sz="1800" dirty="0">
              <a:latin typeface="Bahnschrift" panose="020B0502040204020203" pitchFamily="34" charset="0"/>
            </a:endParaRPr>
          </a:p>
        </p:txBody>
      </p:sp>
      <p:sp>
        <p:nvSpPr>
          <p:cNvPr id="3" name="Title 2"/>
          <p:cNvSpPr>
            <a:spLocks noGrp="1"/>
          </p:cNvSpPr>
          <p:nvPr>
            <p:ph type="title"/>
          </p:nvPr>
        </p:nvSpPr>
        <p:spPr>
          <a:xfrm>
            <a:off x="364254" y="14514"/>
            <a:ext cx="9144000" cy="884466"/>
          </a:xfrm>
        </p:spPr>
        <p:txBody>
          <a:bodyPr/>
          <a:lstStyle/>
          <a:p>
            <a:r>
              <a:rPr lang="id-ID" sz="2800" dirty="0"/>
              <a:t> </a:t>
            </a:r>
            <a:br>
              <a:rPr lang="id-ID" sz="2800" dirty="0"/>
            </a:br>
            <a:r>
              <a:rPr lang="en-US" sz="2800" dirty="0" err="1"/>
              <a:t>Evaluasi</a:t>
            </a:r>
            <a:r>
              <a:rPr lang="en-US" sz="2800" dirty="0"/>
              <a:t> </a:t>
            </a:r>
            <a:r>
              <a:rPr lang="en-US" sz="2800" dirty="0" err="1"/>
              <a:t>Sumber</a:t>
            </a:r>
            <a:r>
              <a:rPr lang="en-US" sz="2800" dirty="0"/>
              <a:t> </a:t>
            </a:r>
            <a:r>
              <a:rPr lang="en-US" sz="2800" dirty="0" err="1"/>
              <a:t>Informasi</a:t>
            </a:r>
            <a:r>
              <a:rPr lang="en-US" sz="2800" dirty="0"/>
              <a:t> Non </a:t>
            </a:r>
            <a:r>
              <a:rPr lang="en-US" sz="2800" dirty="0" err="1"/>
              <a:t>Tercetak</a:t>
            </a:r>
            <a:r>
              <a:rPr lang="id-ID" sz="2800" dirty="0"/>
              <a:t/>
            </a:r>
            <a:br>
              <a:rPr lang="id-ID" sz="2800" dirty="0"/>
            </a:br>
            <a:endParaRPr lang="en-US" sz="2800" dirty="0"/>
          </a:p>
        </p:txBody>
      </p:sp>
      <p:sp>
        <p:nvSpPr>
          <p:cNvPr id="6" name="Content Placeholder 1"/>
          <p:cNvSpPr txBox="1">
            <a:spLocks/>
          </p:cNvSpPr>
          <p:nvPr/>
        </p:nvSpPr>
        <p:spPr>
          <a:xfrm>
            <a:off x="654809" y="2693174"/>
            <a:ext cx="8496944" cy="693258"/>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endParaRPr lang="en-US" b="1" dirty="0"/>
          </a:p>
        </p:txBody>
      </p:sp>
      <p:sp>
        <p:nvSpPr>
          <p:cNvPr id="7" name="Content Placeholder 1"/>
          <p:cNvSpPr txBox="1">
            <a:spLocks/>
          </p:cNvSpPr>
          <p:nvPr/>
        </p:nvSpPr>
        <p:spPr>
          <a:xfrm>
            <a:off x="156951" y="2535746"/>
            <a:ext cx="8496944" cy="693258"/>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342900" lvl="0" indent="-342900">
              <a:buFont typeface="Arial" panose="020B0604020202020204" pitchFamily="34" charset="0"/>
              <a:buChar char="•"/>
            </a:pPr>
            <a:r>
              <a:rPr lang="en-US" dirty="0" err="1">
                <a:solidFill>
                  <a:srgbClr val="FF0000"/>
                </a:solidFill>
              </a:rPr>
              <a:t>Ketepatan</a:t>
            </a:r>
            <a:r>
              <a:rPr lang="en-US" dirty="0">
                <a:solidFill>
                  <a:srgbClr val="FF0000"/>
                </a:solidFill>
              </a:rPr>
              <a:t> (Accuracy)</a:t>
            </a:r>
            <a:endParaRPr lang="id-ID" dirty="0">
              <a:solidFill>
                <a:srgbClr val="FF0000"/>
              </a:solidFill>
            </a:endParaRPr>
          </a:p>
        </p:txBody>
      </p:sp>
      <p:sp>
        <p:nvSpPr>
          <p:cNvPr id="9" name="Content Placeholder 4"/>
          <p:cNvSpPr txBox="1">
            <a:spLocks/>
          </p:cNvSpPr>
          <p:nvPr/>
        </p:nvSpPr>
        <p:spPr>
          <a:xfrm>
            <a:off x="364254" y="3143982"/>
            <a:ext cx="8779746" cy="1417567"/>
          </a:xfrm>
          <a:prstGeom prst="rect">
            <a:avLst/>
          </a:prstGeom>
        </p:spPr>
        <p:txBody>
          <a:bodyPr lIns="396000" anchor="t"/>
          <a:lstStyle>
            <a:lvl1pPr marL="0" indent="0" algn="l" defTabSz="914400" rtl="0" eaLnBrk="1" latinLnBrk="1" hangingPunct="1">
              <a:spcBef>
                <a:spcPct val="20000"/>
              </a:spcBef>
              <a:buFont typeface="Arial" pitchFamily="34" charset="0"/>
              <a:buNone/>
              <a:defRPr sz="14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lvl="0"/>
            <a:r>
              <a:rPr lang="id-ID" sz="1800" dirty="0" smtClean="0"/>
              <a:t>- </a:t>
            </a:r>
            <a:r>
              <a:rPr lang="en-US" sz="1800" dirty="0" err="1" smtClean="0"/>
              <a:t>Apakah</a:t>
            </a:r>
            <a:r>
              <a:rPr lang="en-US" sz="1800" dirty="0" smtClean="0"/>
              <a:t> </a:t>
            </a:r>
            <a:r>
              <a:rPr lang="en-US" sz="1800" dirty="0" err="1"/>
              <a:t>sumber</a:t>
            </a:r>
            <a:r>
              <a:rPr lang="en-US" sz="1800" dirty="0"/>
              <a:t> </a:t>
            </a:r>
            <a:r>
              <a:rPr lang="en-US" sz="1800" dirty="0" err="1"/>
              <a:t>informasi</a:t>
            </a:r>
            <a:r>
              <a:rPr lang="en-US" sz="1800" dirty="0"/>
              <a:t> </a:t>
            </a:r>
            <a:r>
              <a:rPr lang="en-US" sz="1800" dirty="0" err="1"/>
              <a:t>tersebut</a:t>
            </a:r>
            <a:r>
              <a:rPr lang="en-US" sz="1800" dirty="0"/>
              <a:t> </a:t>
            </a:r>
            <a:r>
              <a:rPr lang="en-US" sz="1800" dirty="0" err="1"/>
              <a:t>sudah</a:t>
            </a:r>
            <a:r>
              <a:rPr lang="en-US" sz="1800" dirty="0"/>
              <a:t> di edit </a:t>
            </a:r>
            <a:r>
              <a:rPr lang="en-US" sz="1800" dirty="0" err="1"/>
              <a:t>atau</a:t>
            </a:r>
            <a:r>
              <a:rPr lang="en-US" sz="1800" dirty="0"/>
              <a:t> di </a:t>
            </a:r>
            <a:r>
              <a:rPr lang="en-US" sz="1800" dirty="0" err="1"/>
              <a:t>kaji</a:t>
            </a:r>
            <a:r>
              <a:rPr lang="en-US" sz="1800" dirty="0"/>
              <a:t> </a:t>
            </a:r>
            <a:r>
              <a:rPr lang="en-US" sz="1800" dirty="0" err="1"/>
              <a:t>sebelum</a:t>
            </a:r>
            <a:r>
              <a:rPr lang="en-US" sz="1800" dirty="0"/>
              <a:t> </a:t>
            </a:r>
            <a:r>
              <a:rPr lang="en-US" sz="1800" dirty="0" err="1"/>
              <a:t>dipublikasikan</a:t>
            </a:r>
            <a:r>
              <a:rPr lang="en-US" sz="1800" dirty="0"/>
              <a:t>?</a:t>
            </a:r>
            <a:endParaRPr lang="id-ID" sz="1800" dirty="0"/>
          </a:p>
          <a:p>
            <a:pPr lvl="0"/>
            <a:r>
              <a:rPr lang="id-ID" sz="1800" dirty="0" smtClean="0"/>
              <a:t>- </a:t>
            </a:r>
            <a:r>
              <a:rPr lang="en-US" sz="1800" dirty="0" err="1" smtClean="0"/>
              <a:t>Apakah</a:t>
            </a:r>
            <a:r>
              <a:rPr lang="en-US" sz="1800" dirty="0" smtClean="0"/>
              <a:t> </a:t>
            </a:r>
            <a:r>
              <a:rPr lang="en-US" sz="1800" dirty="0" err="1"/>
              <a:t>informasi</a:t>
            </a:r>
            <a:r>
              <a:rPr lang="en-US" sz="1800" dirty="0"/>
              <a:t> yang </a:t>
            </a:r>
            <a:r>
              <a:rPr lang="en-US" sz="1800" dirty="0" err="1"/>
              <a:t>fatual</a:t>
            </a:r>
            <a:r>
              <a:rPr lang="en-US" sz="1800" dirty="0"/>
              <a:t> </a:t>
            </a:r>
            <a:r>
              <a:rPr lang="en-US" sz="1800" dirty="0" err="1"/>
              <a:t>sudah</a:t>
            </a:r>
            <a:r>
              <a:rPr lang="en-US" sz="1800" dirty="0"/>
              <a:t> </a:t>
            </a:r>
            <a:r>
              <a:rPr lang="en-US" sz="1800" dirty="0" err="1"/>
              <a:t>diverifikasi</a:t>
            </a:r>
            <a:r>
              <a:rPr lang="en-US" sz="1800" dirty="0"/>
              <a:t> </a:t>
            </a:r>
            <a:r>
              <a:rPr lang="en-US" sz="1800" dirty="0" err="1"/>
              <a:t>dengan</a:t>
            </a:r>
            <a:r>
              <a:rPr lang="en-US" sz="1800" dirty="0"/>
              <a:t> </a:t>
            </a:r>
            <a:r>
              <a:rPr lang="en-US" sz="1800" dirty="0" err="1"/>
              <a:t>sumber-sumber</a:t>
            </a:r>
            <a:r>
              <a:rPr lang="en-US" sz="1800" dirty="0"/>
              <a:t> yang </a:t>
            </a:r>
            <a:r>
              <a:rPr lang="en-US" sz="1800" dirty="0" err="1"/>
              <a:t>terpecaya</a:t>
            </a:r>
            <a:r>
              <a:rPr lang="en-US" sz="1800" dirty="0"/>
              <a:t>?</a:t>
            </a:r>
            <a:endParaRPr lang="id-ID" sz="1800" dirty="0"/>
          </a:p>
          <a:p>
            <a:pPr lvl="0"/>
            <a:r>
              <a:rPr lang="id-ID" sz="1800" dirty="0" smtClean="0"/>
              <a:t>- </a:t>
            </a:r>
            <a:r>
              <a:rPr lang="en-US" sz="1800" dirty="0" err="1" smtClean="0"/>
              <a:t>Apakah</a:t>
            </a:r>
            <a:r>
              <a:rPr lang="en-US" sz="1800" dirty="0" smtClean="0"/>
              <a:t> </a:t>
            </a:r>
            <a:r>
              <a:rPr lang="en-US" sz="1800" dirty="0" err="1"/>
              <a:t>sudah</a:t>
            </a:r>
            <a:r>
              <a:rPr lang="en-US" sz="1800" dirty="0"/>
              <a:t> </a:t>
            </a:r>
            <a:r>
              <a:rPr lang="en-US" sz="1800" dirty="0" err="1"/>
              <a:t>jelas</a:t>
            </a:r>
            <a:r>
              <a:rPr lang="en-US" sz="1800" dirty="0"/>
              <a:t> </a:t>
            </a:r>
            <a:r>
              <a:rPr lang="en-US" sz="1800" dirty="0" err="1"/>
              <a:t>siapa</a:t>
            </a:r>
            <a:r>
              <a:rPr lang="en-US" sz="1800" dirty="0"/>
              <a:t> yang </a:t>
            </a:r>
            <a:r>
              <a:rPr lang="en-US" sz="1800" dirty="0" err="1"/>
              <a:t>bertanggungjawab</a:t>
            </a:r>
            <a:r>
              <a:rPr lang="en-US" sz="1800" dirty="0"/>
              <a:t> </a:t>
            </a:r>
            <a:r>
              <a:rPr lang="en-US" sz="1800" dirty="0" err="1"/>
              <a:t>terhadap</a:t>
            </a:r>
            <a:r>
              <a:rPr lang="en-US" sz="1800" dirty="0"/>
              <a:t> </a:t>
            </a:r>
            <a:r>
              <a:rPr lang="en-US" sz="1800" dirty="0" err="1"/>
              <a:t>ketepatan</a:t>
            </a:r>
            <a:r>
              <a:rPr lang="en-US" sz="1800" dirty="0"/>
              <a:t> </a:t>
            </a:r>
            <a:r>
              <a:rPr lang="en-US" sz="1800" dirty="0" err="1"/>
              <a:t>informasi</a:t>
            </a:r>
            <a:r>
              <a:rPr lang="en-US" sz="1800" dirty="0"/>
              <a:t> </a:t>
            </a:r>
            <a:r>
              <a:rPr lang="en-US" sz="1800" dirty="0" err="1"/>
              <a:t>tersebut</a:t>
            </a:r>
            <a:r>
              <a:rPr lang="en-US" sz="1800" dirty="0"/>
              <a:t>?</a:t>
            </a:r>
            <a:endParaRPr lang="id-ID" sz="1800" dirty="0"/>
          </a:p>
        </p:txBody>
      </p:sp>
    </p:spTree>
    <p:extLst>
      <p:ext uri="{BB962C8B-B14F-4D97-AF65-F5344CB8AC3E}">
        <p14:creationId xmlns:p14="http://schemas.microsoft.com/office/powerpoint/2010/main" val="131025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1000"/>
                                        <p:tgtEl>
                                          <p:spTgt spid="5">
                                            <p:txEl>
                                              <p:pRg st="2" end="2"/>
                                            </p:txEl>
                                          </p:spTgt>
                                        </p:tgtEl>
                                      </p:cBhvr>
                                    </p:animEffect>
                                    <p:anim calcmode="lin" valueType="num">
                                      <p:cBhvr>
                                        <p:cTn id="3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build="p"/>
      <p:bldP spid="3"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546019" y="1029965"/>
            <a:ext cx="8496944" cy="1267544"/>
          </a:xfrm>
        </p:spPr>
        <p:txBody>
          <a:bodyPr/>
          <a:lstStyle/>
          <a:p>
            <a:pPr lvl="0"/>
            <a:r>
              <a:rPr lang="id-ID" sz="1600" dirty="0" smtClean="0">
                <a:latin typeface="Bahnschrift" panose="020B0502040204020203" pitchFamily="34" charset="0"/>
              </a:rPr>
              <a:t>- </a:t>
            </a:r>
            <a:r>
              <a:rPr lang="en-US" sz="1600" dirty="0" err="1" smtClean="0">
                <a:latin typeface="Bahnschrift" panose="020B0502040204020203" pitchFamily="34" charset="0"/>
              </a:rPr>
              <a:t>Adakah</a:t>
            </a:r>
            <a:r>
              <a:rPr lang="en-US" sz="1600" dirty="0" smtClean="0">
                <a:latin typeface="Bahnschrift" panose="020B0502040204020203" pitchFamily="34" charset="0"/>
              </a:rPr>
              <a:t> </a:t>
            </a:r>
            <a:r>
              <a:rPr lang="en-US" sz="1600" dirty="0" err="1">
                <a:latin typeface="Bahnschrift" panose="020B0502040204020203" pitchFamily="34" charset="0"/>
              </a:rPr>
              <a:t>tanggal</a:t>
            </a:r>
            <a:r>
              <a:rPr lang="en-US" sz="1600" dirty="0">
                <a:latin typeface="Bahnschrift" panose="020B0502040204020203" pitchFamily="34" charset="0"/>
              </a:rPr>
              <a:t> </a:t>
            </a:r>
            <a:r>
              <a:rPr lang="en-US" sz="1600" dirty="0" err="1">
                <a:latin typeface="Bahnschrift" panose="020B0502040204020203" pitchFamily="34" charset="0"/>
              </a:rPr>
              <a:t>kapan</a:t>
            </a:r>
            <a:r>
              <a:rPr lang="en-US" sz="1600" dirty="0">
                <a:latin typeface="Bahnschrift" panose="020B0502040204020203" pitchFamily="34" charset="0"/>
              </a:rPr>
              <a:t> </a:t>
            </a:r>
            <a:r>
              <a:rPr lang="en-US" sz="1600" dirty="0" err="1">
                <a:latin typeface="Bahnschrift" panose="020B0502040204020203" pitchFamily="34" charset="0"/>
              </a:rPr>
              <a:t>karya</a:t>
            </a:r>
            <a:r>
              <a:rPr lang="en-US" sz="1600" dirty="0">
                <a:latin typeface="Bahnschrift" panose="020B0502040204020203" pitchFamily="34" charset="0"/>
              </a:rPr>
              <a:t> </a:t>
            </a:r>
            <a:r>
              <a:rPr lang="en-US" sz="1600" dirty="0" err="1">
                <a:latin typeface="Bahnschrift" panose="020B0502040204020203" pitchFamily="34" charset="0"/>
              </a:rPr>
              <a:t>tersebut</a:t>
            </a:r>
            <a:r>
              <a:rPr lang="en-US" sz="1600" dirty="0">
                <a:latin typeface="Bahnschrift" panose="020B0502040204020203" pitchFamily="34" charset="0"/>
              </a:rPr>
              <a:t> </a:t>
            </a:r>
            <a:r>
              <a:rPr lang="en-US" sz="1600" dirty="0" err="1">
                <a:latin typeface="Bahnschrift" panose="020B0502040204020203" pitchFamily="34" charset="0"/>
              </a:rPr>
              <a:t>dibuat</a:t>
            </a:r>
            <a:r>
              <a:rPr lang="en-US" sz="1600" dirty="0">
                <a:latin typeface="Bahnschrift" panose="020B0502040204020203" pitchFamily="34" charset="0"/>
              </a:rPr>
              <a:t> </a:t>
            </a:r>
            <a:r>
              <a:rPr lang="en-US" sz="1600" dirty="0" err="1">
                <a:latin typeface="Bahnschrift" panose="020B0502040204020203" pitchFamily="34" charset="0"/>
              </a:rPr>
              <a:t>atau</a:t>
            </a:r>
            <a:r>
              <a:rPr lang="en-US" sz="1600" dirty="0">
                <a:latin typeface="Bahnschrift" panose="020B0502040204020203" pitchFamily="34" charset="0"/>
              </a:rPr>
              <a:t> </a:t>
            </a:r>
            <a:r>
              <a:rPr lang="en-US" sz="1600" dirty="0" err="1">
                <a:latin typeface="Bahnschrift" panose="020B0502040204020203" pitchFamily="34" charset="0"/>
              </a:rPr>
              <a:t>diterbitkan</a:t>
            </a:r>
            <a:r>
              <a:rPr lang="en-US" sz="1600" dirty="0">
                <a:latin typeface="Bahnschrift" panose="020B0502040204020203" pitchFamily="34" charset="0"/>
              </a:rPr>
              <a:t>?</a:t>
            </a:r>
            <a:endParaRPr lang="id-ID" sz="1600" dirty="0">
              <a:latin typeface="Bahnschrift" panose="020B0502040204020203" pitchFamily="34" charset="0"/>
            </a:endParaRPr>
          </a:p>
          <a:p>
            <a:pPr lvl="0"/>
            <a:r>
              <a:rPr lang="id-ID" sz="1600" dirty="0" smtClean="0">
                <a:latin typeface="Bahnschrift" panose="020B0502040204020203" pitchFamily="34" charset="0"/>
              </a:rPr>
              <a:t>- </a:t>
            </a:r>
            <a:r>
              <a:rPr lang="en-US" sz="1600" dirty="0" err="1" smtClean="0">
                <a:latin typeface="Bahnschrift" panose="020B0502040204020203" pitchFamily="34" charset="0"/>
              </a:rPr>
              <a:t>Sudah</a:t>
            </a:r>
            <a:r>
              <a:rPr lang="en-US" sz="1600" dirty="0" smtClean="0">
                <a:latin typeface="Bahnschrift" panose="020B0502040204020203" pitchFamily="34" charset="0"/>
              </a:rPr>
              <a:t> </a:t>
            </a:r>
            <a:r>
              <a:rPr lang="en-US" sz="1600" dirty="0" err="1">
                <a:latin typeface="Bahnschrift" panose="020B0502040204020203" pitchFamily="34" charset="0"/>
              </a:rPr>
              <a:t>jelaskan</a:t>
            </a:r>
            <a:r>
              <a:rPr lang="en-US" sz="1600" dirty="0">
                <a:latin typeface="Bahnschrift" panose="020B0502040204020203" pitchFamily="34" charset="0"/>
              </a:rPr>
              <a:t> </a:t>
            </a:r>
            <a:r>
              <a:rPr lang="en-US" sz="1600" dirty="0" err="1">
                <a:latin typeface="Bahnschrift" panose="020B0502040204020203" pitchFamily="34" charset="0"/>
              </a:rPr>
              <a:t>kapan</a:t>
            </a:r>
            <a:r>
              <a:rPr lang="en-US" sz="1600" dirty="0">
                <a:latin typeface="Bahnschrift" panose="020B0502040204020203" pitchFamily="34" charset="0"/>
              </a:rPr>
              <a:t> </a:t>
            </a:r>
            <a:r>
              <a:rPr lang="en-US" sz="1600" dirty="0" err="1">
                <a:latin typeface="Bahnschrift" panose="020B0502040204020203" pitchFamily="34" charset="0"/>
              </a:rPr>
              <a:t>sumber</a:t>
            </a:r>
            <a:r>
              <a:rPr lang="en-US" sz="1600" dirty="0">
                <a:latin typeface="Bahnschrift" panose="020B0502040204020203" pitchFamily="34" charset="0"/>
              </a:rPr>
              <a:t> </a:t>
            </a:r>
            <a:r>
              <a:rPr lang="en-US" sz="1600" dirty="0" err="1">
                <a:latin typeface="Bahnschrift" panose="020B0502040204020203" pitchFamily="34" charset="0"/>
              </a:rPr>
              <a:t>tersebut</a:t>
            </a:r>
            <a:r>
              <a:rPr lang="en-US" sz="1600" dirty="0">
                <a:latin typeface="Bahnschrift" panose="020B0502040204020203" pitchFamily="34" charset="0"/>
              </a:rPr>
              <a:t> </a:t>
            </a:r>
            <a:r>
              <a:rPr lang="en-US" sz="1600" dirty="0" err="1">
                <a:latin typeface="Bahnschrift" panose="020B0502040204020203" pitchFamily="34" charset="0"/>
              </a:rPr>
              <a:t>terakhir</a:t>
            </a:r>
            <a:r>
              <a:rPr lang="en-US" sz="1600" dirty="0">
                <a:latin typeface="Bahnschrift" panose="020B0502040204020203" pitchFamily="34" charset="0"/>
              </a:rPr>
              <a:t> </a:t>
            </a:r>
            <a:r>
              <a:rPr lang="en-US" sz="1600" dirty="0" err="1">
                <a:latin typeface="Bahnschrift" panose="020B0502040204020203" pitchFamily="34" charset="0"/>
              </a:rPr>
              <a:t>diperbaharui</a:t>
            </a:r>
            <a:r>
              <a:rPr lang="en-US" sz="1600" dirty="0">
                <a:latin typeface="Bahnschrift" panose="020B0502040204020203" pitchFamily="34" charset="0"/>
              </a:rPr>
              <a:t>, </a:t>
            </a:r>
            <a:r>
              <a:rPr lang="en-US" sz="1600" dirty="0" err="1">
                <a:latin typeface="Bahnschrift" panose="020B0502040204020203" pitchFamily="34" charset="0"/>
              </a:rPr>
              <a:t>direvisi</a:t>
            </a:r>
            <a:r>
              <a:rPr lang="en-US" sz="1600" dirty="0">
                <a:latin typeface="Bahnschrift" panose="020B0502040204020203" pitchFamily="34" charset="0"/>
              </a:rPr>
              <a:t> </a:t>
            </a:r>
            <a:r>
              <a:rPr lang="en-US" sz="1600" dirty="0" err="1">
                <a:latin typeface="Bahnschrift" panose="020B0502040204020203" pitchFamily="34" charset="0"/>
              </a:rPr>
              <a:t>atau</a:t>
            </a:r>
            <a:r>
              <a:rPr lang="en-US" sz="1600" dirty="0">
                <a:latin typeface="Bahnschrift" panose="020B0502040204020203" pitchFamily="34" charset="0"/>
              </a:rPr>
              <a:t> di edit?</a:t>
            </a:r>
            <a:endParaRPr lang="id-ID" sz="1600" dirty="0">
              <a:latin typeface="Bahnschrift" panose="020B0502040204020203" pitchFamily="34" charset="0"/>
            </a:endParaRPr>
          </a:p>
          <a:p>
            <a:pPr lvl="0"/>
            <a:r>
              <a:rPr lang="id-ID" sz="1600" dirty="0" smtClean="0">
                <a:latin typeface="Bahnschrift" panose="020B0502040204020203" pitchFamily="34" charset="0"/>
              </a:rPr>
              <a:t>- </a:t>
            </a:r>
            <a:r>
              <a:rPr lang="en-US" sz="1600" dirty="0" err="1" smtClean="0">
                <a:latin typeface="Bahnschrift" panose="020B0502040204020203" pitchFamily="34" charset="0"/>
              </a:rPr>
              <a:t>Adakah</a:t>
            </a:r>
            <a:r>
              <a:rPr lang="en-US" sz="1600" dirty="0" smtClean="0">
                <a:latin typeface="Bahnschrift" panose="020B0502040204020203" pitchFamily="34" charset="0"/>
              </a:rPr>
              <a:t> </a:t>
            </a:r>
            <a:r>
              <a:rPr lang="en-US" sz="1600" dirty="0" err="1">
                <a:latin typeface="Bahnschrift" panose="020B0502040204020203" pitchFamily="34" charset="0"/>
              </a:rPr>
              <a:t>indikasi</a:t>
            </a:r>
            <a:r>
              <a:rPr lang="en-US" sz="1600" dirty="0">
                <a:latin typeface="Bahnschrift" panose="020B0502040204020203" pitchFamily="34" charset="0"/>
              </a:rPr>
              <a:t> </a:t>
            </a:r>
            <a:r>
              <a:rPr lang="en-US" sz="1600" dirty="0" err="1">
                <a:latin typeface="Bahnschrift" panose="020B0502040204020203" pitchFamily="34" charset="0"/>
              </a:rPr>
              <a:t>jika</a:t>
            </a:r>
            <a:r>
              <a:rPr lang="en-US" sz="1600" dirty="0">
                <a:latin typeface="Bahnschrift" panose="020B0502040204020203" pitchFamily="34" charset="0"/>
              </a:rPr>
              <a:t> </a:t>
            </a:r>
            <a:r>
              <a:rPr lang="en-US" sz="1600" dirty="0" err="1">
                <a:latin typeface="Bahnschrift" panose="020B0502040204020203" pitchFamily="34" charset="0"/>
              </a:rPr>
              <a:t>materi</a:t>
            </a:r>
            <a:r>
              <a:rPr lang="en-US" sz="1600" dirty="0">
                <a:latin typeface="Bahnschrift" panose="020B0502040204020203" pitchFamily="34" charset="0"/>
              </a:rPr>
              <a:t> </a:t>
            </a:r>
            <a:r>
              <a:rPr lang="en-US" sz="1600" dirty="0" err="1">
                <a:latin typeface="Bahnschrift" panose="020B0502040204020203" pitchFamily="34" charset="0"/>
              </a:rPr>
              <a:t>tersebut</a:t>
            </a:r>
            <a:r>
              <a:rPr lang="en-US" sz="1600" dirty="0">
                <a:latin typeface="Bahnschrift" panose="020B0502040204020203" pitchFamily="34" charset="0"/>
              </a:rPr>
              <a:t> </a:t>
            </a:r>
            <a:r>
              <a:rPr lang="en-US" sz="1600" dirty="0" err="1">
                <a:latin typeface="Bahnschrift" panose="020B0502040204020203" pitchFamily="34" charset="0"/>
              </a:rPr>
              <a:t>sering</a:t>
            </a:r>
            <a:r>
              <a:rPr lang="en-US" sz="1600" dirty="0">
                <a:latin typeface="Bahnschrift" panose="020B0502040204020203" pitchFamily="34" charset="0"/>
              </a:rPr>
              <a:t> </a:t>
            </a:r>
            <a:r>
              <a:rPr lang="en-US" sz="1600" dirty="0" err="1">
                <a:latin typeface="Bahnschrift" panose="020B0502040204020203" pitchFamily="34" charset="0"/>
              </a:rPr>
              <a:t>diperbarui</a:t>
            </a:r>
            <a:r>
              <a:rPr lang="en-US" sz="1600" dirty="0">
                <a:latin typeface="Bahnschrift" panose="020B0502040204020203" pitchFamily="34" charset="0"/>
              </a:rPr>
              <a:t> </a:t>
            </a:r>
            <a:r>
              <a:rPr lang="en-US" sz="1600" dirty="0" err="1">
                <a:latin typeface="Bahnschrift" panose="020B0502040204020203" pitchFamily="34" charset="0"/>
              </a:rPr>
              <a:t>atau</a:t>
            </a:r>
            <a:r>
              <a:rPr lang="en-US" sz="1600" dirty="0">
                <a:latin typeface="Bahnschrift" panose="020B0502040204020203" pitchFamily="34" charset="0"/>
              </a:rPr>
              <a:t> </a:t>
            </a:r>
            <a:r>
              <a:rPr lang="en-US" sz="1600" dirty="0" err="1">
                <a:latin typeface="Bahnschrift" panose="020B0502040204020203" pitchFamily="34" charset="0"/>
              </a:rPr>
              <a:t>secara</a:t>
            </a:r>
            <a:r>
              <a:rPr lang="en-US" sz="1600" dirty="0">
                <a:latin typeface="Bahnschrift" panose="020B0502040204020203" pitchFamily="34" charset="0"/>
              </a:rPr>
              <a:t> </a:t>
            </a:r>
            <a:r>
              <a:rPr lang="en-US" sz="1600" dirty="0" err="1">
                <a:latin typeface="Bahnschrift" panose="020B0502040204020203" pitchFamily="34" charset="0"/>
              </a:rPr>
              <a:t>konsisten</a:t>
            </a:r>
            <a:r>
              <a:rPr lang="en-US" sz="1600" dirty="0">
                <a:latin typeface="Bahnschrift" panose="020B0502040204020203" pitchFamily="34" charset="0"/>
              </a:rPr>
              <a:t> </a:t>
            </a:r>
            <a:r>
              <a:rPr lang="en-US" sz="1600" dirty="0" err="1">
                <a:latin typeface="Bahnschrift" panose="020B0502040204020203" pitchFamily="34" charset="0"/>
              </a:rPr>
              <a:t>selalu</a:t>
            </a:r>
            <a:r>
              <a:rPr lang="en-US" sz="1600" dirty="0">
                <a:latin typeface="Bahnschrift" panose="020B0502040204020203" pitchFamily="34" charset="0"/>
              </a:rPr>
              <a:t> </a:t>
            </a:r>
            <a:r>
              <a:rPr lang="en-US" sz="1600" dirty="0" err="1">
                <a:latin typeface="Bahnschrift" panose="020B0502040204020203" pitchFamily="34" charset="0"/>
              </a:rPr>
              <a:t>menampilkan</a:t>
            </a:r>
            <a:r>
              <a:rPr lang="en-US" sz="1600" dirty="0">
                <a:latin typeface="Bahnschrift" panose="020B0502040204020203" pitchFamily="34" charset="0"/>
              </a:rPr>
              <a:t> </a:t>
            </a:r>
            <a:r>
              <a:rPr lang="en-US" sz="1600" dirty="0" err="1">
                <a:latin typeface="Bahnschrift" panose="020B0502040204020203" pitchFamily="34" charset="0"/>
              </a:rPr>
              <a:t>informasi</a:t>
            </a:r>
            <a:r>
              <a:rPr lang="en-US" sz="1600" dirty="0">
                <a:latin typeface="Bahnschrift" panose="020B0502040204020203" pitchFamily="34" charset="0"/>
              </a:rPr>
              <a:t> </a:t>
            </a:r>
            <a:r>
              <a:rPr lang="en-US" sz="1600" dirty="0" err="1">
                <a:latin typeface="Bahnschrift" panose="020B0502040204020203" pitchFamily="34" charset="0"/>
              </a:rPr>
              <a:t>terkini</a:t>
            </a:r>
            <a:r>
              <a:rPr lang="en-US" sz="1600" dirty="0">
                <a:latin typeface="Bahnschrift" panose="020B0502040204020203" pitchFamily="34" charset="0"/>
              </a:rPr>
              <a:t>? </a:t>
            </a:r>
            <a:endParaRPr lang="id-ID" sz="1600" dirty="0">
              <a:latin typeface="Bahnschrift" panose="020B0502040204020203" pitchFamily="34" charset="0"/>
            </a:endParaRPr>
          </a:p>
          <a:p>
            <a:pPr lvl="0"/>
            <a:r>
              <a:rPr lang="en-US" sz="1600" dirty="0">
                <a:latin typeface="Bahnschrift" panose="020B0502040204020203" pitchFamily="34" charset="0"/>
              </a:rPr>
              <a:t> </a:t>
            </a:r>
            <a:endParaRPr lang="id-ID" sz="1600" dirty="0">
              <a:latin typeface="Bahnschrift" panose="020B0502040204020203" pitchFamily="34" charset="0"/>
            </a:endParaRPr>
          </a:p>
        </p:txBody>
      </p:sp>
      <p:sp>
        <p:nvSpPr>
          <p:cNvPr id="4" name="Content Placeholder 3"/>
          <p:cNvSpPr>
            <a:spLocks noGrp="1"/>
          </p:cNvSpPr>
          <p:nvPr>
            <p:ph idx="1"/>
          </p:nvPr>
        </p:nvSpPr>
        <p:spPr>
          <a:xfrm>
            <a:off x="251520" y="478303"/>
            <a:ext cx="8496944" cy="460648"/>
          </a:xfrm>
        </p:spPr>
        <p:txBody>
          <a:bodyPr/>
          <a:lstStyle/>
          <a:p>
            <a:pPr marL="342900" lvl="0" indent="-342900">
              <a:buFont typeface="Arial" panose="020B0604020202020204" pitchFamily="34" charset="0"/>
              <a:buChar char="•"/>
            </a:pPr>
            <a:r>
              <a:rPr lang="en-US" dirty="0" err="1">
                <a:solidFill>
                  <a:srgbClr val="FF0000"/>
                </a:solidFill>
              </a:rPr>
              <a:t>Kekinian</a:t>
            </a:r>
            <a:r>
              <a:rPr lang="en-US" dirty="0">
                <a:solidFill>
                  <a:srgbClr val="FF0000"/>
                </a:solidFill>
              </a:rPr>
              <a:t> (Currency</a:t>
            </a:r>
            <a:r>
              <a:rPr lang="en-US" dirty="0" smtClean="0">
                <a:solidFill>
                  <a:srgbClr val="FF0000"/>
                </a:solidFill>
              </a:rPr>
              <a:t>)</a:t>
            </a:r>
            <a:endParaRPr lang="id-ID" dirty="0">
              <a:solidFill>
                <a:srgbClr val="FF0000"/>
              </a:solidFill>
            </a:endParaRPr>
          </a:p>
        </p:txBody>
      </p:sp>
      <p:sp>
        <p:nvSpPr>
          <p:cNvPr id="8" name="Content Placeholder 3"/>
          <p:cNvSpPr txBox="1">
            <a:spLocks/>
          </p:cNvSpPr>
          <p:nvPr/>
        </p:nvSpPr>
        <p:spPr>
          <a:xfrm>
            <a:off x="251520" y="2571750"/>
            <a:ext cx="8496944" cy="325016"/>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342900" lvl="0" indent="-342900">
              <a:buFont typeface="Arial" pitchFamily="34" charset="0"/>
              <a:buChar char="•"/>
            </a:pPr>
            <a:r>
              <a:rPr lang="en-US" dirty="0" err="1">
                <a:solidFill>
                  <a:srgbClr val="FF0000"/>
                </a:solidFill>
              </a:rPr>
              <a:t>Objektif</a:t>
            </a:r>
            <a:r>
              <a:rPr lang="en-US" dirty="0">
                <a:solidFill>
                  <a:srgbClr val="FF0000"/>
                </a:solidFill>
              </a:rPr>
              <a:t> (Objectivity</a:t>
            </a:r>
            <a:r>
              <a:rPr lang="en-US" dirty="0" smtClean="0">
                <a:solidFill>
                  <a:srgbClr val="FF0000"/>
                </a:solidFill>
              </a:rPr>
              <a:t>)</a:t>
            </a:r>
            <a:endParaRPr lang="id-ID" dirty="0">
              <a:solidFill>
                <a:srgbClr val="FF0000"/>
              </a:solidFill>
            </a:endParaRPr>
          </a:p>
        </p:txBody>
      </p:sp>
      <p:sp>
        <p:nvSpPr>
          <p:cNvPr id="9" name="Content Placeholder 4"/>
          <p:cNvSpPr txBox="1">
            <a:spLocks/>
          </p:cNvSpPr>
          <p:nvPr/>
        </p:nvSpPr>
        <p:spPr>
          <a:xfrm>
            <a:off x="539552" y="3218104"/>
            <a:ext cx="8496944" cy="1267544"/>
          </a:xfrm>
          <a:prstGeom prst="rect">
            <a:avLst/>
          </a:prstGeom>
        </p:spPr>
        <p:txBody>
          <a:bodyPr lIns="396000" anchor="t"/>
          <a:lstStyle>
            <a:lvl1pPr marL="0" indent="0" algn="l" defTabSz="914400" rtl="0" eaLnBrk="1" latinLnBrk="1" hangingPunct="1">
              <a:spcBef>
                <a:spcPct val="20000"/>
              </a:spcBef>
              <a:buFont typeface="Arial" pitchFamily="34" charset="0"/>
              <a:buNone/>
              <a:defRPr sz="14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lvl="0"/>
            <a:r>
              <a:rPr lang="id-ID" sz="1600" dirty="0" smtClean="0">
                <a:latin typeface="Bahnschrift" panose="020B0502040204020203" pitchFamily="34" charset="0"/>
              </a:rPr>
              <a:t>- </a:t>
            </a:r>
            <a:r>
              <a:rPr lang="en-US" sz="1600" dirty="0" err="1" smtClean="0">
                <a:latin typeface="Bahnschrift" panose="020B0502040204020203" pitchFamily="34" charset="0"/>
              </a:rPr>
              <a:t>Apakah</a:t>
            </a:r>
            <a:r>
              <a:rPr lang="en-US" sz="1600" dirty="0" smtClean="0">
                <a:latin typeface="Bahnschrift" panose="020B0502040204020203" pitchFamily="34" charset="0"/>
              </a:rPr>
              <a:t> </a:t>
            </a:r>
            <a:r>
              <a:rPr lang="en-US" sz="1600" dirty="0" err="1">
                <a:latin typeface="Bahnschrift" panose="020B0502040204020203" pitchFamily="34" charset="0"/>
              </a:rPr>
              <a:t>halaman</a:t>
            </a:r>
            <a:r>
              <a:rPr lang="en-US" sz="1600" dirty="0">
                <a:latin typeface="Bahnschrift" panose="020B0502040204020203" pitchFamily="34" charset="0"/>
              </a:rPr>
              <a:t> </a:t>
            </a:r>
            <a:r>
              <a:rPr lang="en-US" sz="1600" dirty="0" err="1">
                <a:latin typeface="Bahnschrift" panose="020B0502040204020203" pitchFamily="34" charset="0"/>
              </a:rPr>
              <a:t>situs</a:t>
            </a:r>
            <a:r>
              <a:rPr lang="en-US" sz="1600" dirty="0">
                <a:latin typeface="Bahnschrift" panose="020B0502040204020203" pitchFamily="34" charset="0"/>
              </a:rPr>
              <a:t> </a:t>
            </a:r>
            <a:r>
              <a:rPr lang="en-US" sz="1600" dirty="0" err="1">
                <a:latin typeface="Bahnschrift" panose="020B0502040204020203" pitchFamily="34" charset="0"/>
              </a:rPr>
              <a:t>bebas</a:t>
            </a:r>
            <a:r>
              <a:rPr lang="en-US" sz="1600" dirty="0">
                <a:latin typeface="Bahnschrift" panose="020B0502040204020203" pitchFamily="34" charset="0"/>
              </a:rPr>
              <a:t> </a:t>
            </a:r>
            <a:r>
              <a:rPr lang="en-US" sz="1600" dirty="0" err="1">
                <a:latin typeface="Bahnschrift" panose="020B0502040204020203" pitchFamily="34" charset="0"/>
              </a:rPr>
              <a:t>iklan</a:t>
            </a:r>
            <a:r>
              <a:rPr lang="en-US" sz="1600" dirty="0">
                <a:latin typeface="Bahnschrift" panose="020B0502040204020203" pitchFamily="34" charset="0"/>
              </a:rPr>
              <a:t> </a:t>
            </a:r>
            <a:r>
              <a:rPr lang="en-US" sz="1600" dirty="0" err="1">
                <a:latin typeface="Bahnschrift" panose="020B0502040204020203" pitchFamily="34" charset="0"/>
              </a:rPr>
              <a:t>atau</a:t>
            </a:r>
            <a:r>
              <a:rPr lang="en-US" sz="1600" dirty="0">
                <a:latin typeface="Bahnschrift" panose="020B0502040204020203" pitchFamily="34" charset="0"/>
              </a:rPr>
              <a:t> </a:t>
            </a:r>
            <a:r>
              <a:rPr lang="en-US" sz="1600" dirty="0" err="1">
                <a:latin typeface="Bahnschrift" panose="020B0502040204020203" pitchFamily="34" charset="0"/>
              </a:rPr>
              <a:t>promosi</a:t>
            </a:r>
            <a:r>
              <a:rPr lang="en-US" sz="1600" dirty="0">
                <a:latin typeface="Bahnschrift" panose="020B0502040204020203" pitchFamily="34" charset="0"/>
              </a:rPr>
              <a:t>?</a:t>
            </a:r>
            <a:endParaRPr lang="id-ID" sz="1600" dirty="0">
              <a:latin typeface="Bahnschrift" panose="020B0502040204020203" pitchFamily="34" charset="0"/>
            </a:endParaRPr>
          </a:p>
          <a:p>
            <a:pPr lvl="0"/>
            <a:r>
              <a:rPr lang="id-ID" sz="1600" dirty="0" smtClean="0">
                <a:latin typeface="Bahnschrift" panose="020B0502040204020203" pitchFamily="34" charset="0"/>
              </a:rPr>
              <a:t>- </a:t>
            </a:r>
            <a:r>
              <a:rPr lang="en-US" sz="1600" dirty="0" err="1" smtClean="0">
                <a:latin typeface="Bahnschrift" panose="020B0502040204020203" pitchFamily="34" charset="0"/>
              </a:rPr>
              <a:t>Apakah</a:t>
            </a:r>
            <a:r>
              <a:rPr lang="en-US" sz="1600" dirty="0" smtClean="0">
                <a:latin typeface="Bahnschrift" panose="020B0502040204020203" pitchFamily="34" charset="0"/>
              </a:rPr>
              <a:t> </a:t>
            </a:r>
            <a:r>
              <a:rPr lang="en-US" sz="1600" dirty="0" err="1">
                <a:latin typeface="Bahnschrift" panose="020B0502040204020203" pitchFamily="34" charset="0"/>
              </a:rPr>
              <a:t>halaman</a:t>
            </a:r>
            <a:r>
              <a:rPr lang="en-US" sz="1600" dirty="0">
                <a:latin typeface="Bahnschrift" panose="020B0502040204020203" pitchFamily="34" charset="0"/>
              </a:rPr>
              <a:t> yang </a:t>
            </a:r>
            <a:r>
              <a:rPr lang="en-US" sz="1600" dirty="0" err="1">
                <a:latin typeface="Bahnschrift" panose="020B0502040204020203" pitchFamily="34" charset="0"/>
              </a:rPr>
              <a:t>ditampilkan</a:t>
            </a:r>
            <a:r>
              <a:rPr lang="en-US" sz="1600" dirty="0">
                <a:latin typeface="Bahnschrift" panose="020B0502040204020203" pitchFamily="34" charset="0"/>
              </a:rPr>
              <a:t> bias </a:t>
            </a:r>
            <a:r>
              <a:rPr lang="en-US" sz="1600" dirty="0" err="1">
                <a:latin typeface="Bahnschrift" panose="020B0502040204020203" pitchFamily="34" charset="0"/>
              </a:rPr>
              <a:t>atau</a:t>
            </a:r>
            <a:r>
              <a:rPr lang="en-US" sz="1600" dirty="0">
                <a:latin typeface="Bahnschrift" panose="020B0502040204020203" pitchFamily="34" charset="0"/>
              </a:rPr>
              <a:t> </a:t>
            </a:r>
            <a:r>
              <a:rPr lang="en-US" sz="1600" dirty="0" err="1">
                <a:latin typeface="Bahnschrift" panose="020B0502040204020203" pitchFamily="34" charset="0"/>
              </a:rPr>
              <a:t>mengandung</a:t>
            </a:r>
            <a:r>
              <a:rPr lang="en-US" sz="1600" dirty="0">
                <a:latin typeface="Bahnschrift" panose="020B0502040204020203" pitchFamily="34" charset="0"/>
              </a:rPr>
              <a:t> </a:t>
            </a:r>
            <a:r>
              <a:rPr lang="en-US" sz="1600" dirty="0" err="1">
                <a:latin typeface="Bahnschrift" panose="020B0502040204020203" pitchFamily="34" charset="0"/>
              </a:rPr>
              <a:t>banyak</a:t>
            </a:r>
            <a:r>
              <a:rPr lang="en-US" sz="1600" dirty="0">
                <a:latin typeface="Bahnschrift" panose="020B0502040204020203" pitchFamily="34" charset="0"/>
              </a:rPr>
              <a:t> </a:t>
            </a:r>
            <a:r>
              <a:rPr lang="en-US" sz="1600" dirty="0" err="1">
                <a:latin typeface="Bahnschrift" panose="020B0502040204020203" pitchFamily="34" charset="0"/>
              </a:rPr>
              <a:t>perspektif</a:t>
            </a:r>
            <a:r>
              <a:rPr lang="en-US" sz="1600" dirty="0">
                <a:latin typeface="Bahnschrift" panose="020B0502040204020203" pitchFamily="34" charset="0"/>
              </a:rPr>
              <a:t>?</a:t>
            </a:r>
            <a:endParaRPr lang="id-ID" sz="1600" dirty="0">
              <a:latin typeface="Bahnschrift" panose="020B0502040204020203" pitchFamily="34" charset="0"/>
            </a:endParaRPr>
          </a:p>
          <a:p>
            <a:pPr lvl="0"/>
            <a:r>
              <a:rPr lang="id-ID" sz="1600" dirty="0" smtClean="0">
                <a:latin typeface="Bahnschrift" panose="020B0502040204020203" pitchFamily="34" charset="0"/>
              </a:rPr>
              <a:t>- </a:t>
            </a:r>
            <a:r>
              <a:rPr lang="en-US" sz="1600" dirty="0" err="1" smtClean="0">
                <a:latin typeface="Bahnschrift" panose="020B0502040204020203" pitchFamily="34" charset="0"/>
              </a:rPr>
              <a:t>Adakah</a:t>
            </a:r>
            <a:r>
              <a:rPr lang="en-US" sz="1600" dirty="0" smtClean="0">
                <a:latin typeface="Bahnschrift" panose="020B0502040204020203" pitchFamily="34" charset="0"/>
              </a:rPr>
              <a:t> </a:t>
            </a:r>
            <a:r>
              <a:rPr lang="en-US" sz="1600" dirty="0" err="1">
                <a:latin typeface="Bahnschrift" panose="020B0502040204020203" pitchFamily="34" charset="0"/>
              </a:rPr>
              <a:t>kejelasan</a:t>
            </a:r>
            <a:r>
              <a:rPr lang="en-US" sz="1600" dirty="0">
                <a:latin typeface="Bahnschrift" panose="020B0502040204020203" pitchFamily="34" charset="0"/>
              </a:rPr>
              <a:t> </a:t>
            </a:r>
            <a:r>
              <a:rPr lang="en-US" sz="1600" dirty="0" err="1">
                <a:latin typeface="Bahnschrift" panose="020B0502040204020203" pitchFamily="34" charset="0"/>
              </a:rPr>
              <a:t>tentang</a:t>
            </a:r>
            <a:r>
              <a:rPr lang="en-US" sz="1600" dirty="0">
                <a:latin typeface="Bahnschrift" panose="020B0502040204020203" pitchFamily="34" charset="0"/>
              </a:rPr>
              <a:t> </a:t>
            </a:r>
            <a:r>
              <a:rPr lang="en-US" sz="1600" dirty="0" err="1">
                <a:latin typeface="Bahnschrift" panose="020B0502040204020203" pitchFamily="34" charset="0"/>
              </a:rPr>
              <a:t>sudut</a:t>
            </a:r>
            <a:r>
              <a:rPr lang="en-US" sz="1600" dirty="0">
                <a:latin typeface="Bahnschrift" panose="020B0502040204020203" pitchFamily="34" charset="0"/>
              </a:rPr>
              <a:t> </a:t>
            </a:r>
            <a:r>
              <a:rPr lang="en-US" sz="1600" dirty="0" err="1">
                <a:latin typeface="Bahnschrift" panose="020B0502040204020203" pitchFamily="34" charset="0"/>
              </a:rPr>
              <a:t>pandang</a:t>
            </a:r>
            <a:r>
              <a:rPr lang="en-US" sz="1600" dirty="0">
                <a:latin typeface="Bahnschrift" panose="020B0502040204020203" pitchFamily="34" charset="0"/>
              </a:rPr>
              <a:t> lain </a:t>
            </a:r>
            <a:r>
              <a:rPr lang="en-US" sz="1600" dirty="0" err="1">
                <a:latin typeface="Bahnschrift" panose="020B0502040204020203" pitchFamily="34" charset="0"/>
              </a:rPr>
              <a:t>dari</a:t>
            </a:r>
            <a:r>
              <a:rPr lang="en-US" sz="1600" dirty="0">
                <a:latin typeface="Bahnschrift" panose="020B0502040204020203" pitchFamily="34" charset="0"/>
              </a:rPr>
              <a:t> </a:t>
            </a:r>
            <a:r>
              <a:rPr lang="en-US" sz="1600" dirty="0" err="1">
                <a:latin typeface="Bahnschrift" panose="020B0502040204020203" pitchFamily="34" charset="0"/>
              </a:rPr>
              <a:t>subjek</a:t>
            </a:r>
            <a:r>
              <a:rPr lang="en-US" sz="1600" dirty="0">
                <a:latin typeface="Bahnschrift" panose="020B0502040204020203" pitchFamily="34" charset="0"/>
              </a:rPr>
              <a:t> </a:t>
            </a:r>
            <a:r>
              <a:rPr lang="en-US" sz="1600" dirty="0" err="1">
                <a:latin typeface="Bahnschrift" panose="020B0502040204020203" pitchFamily="34" charset="0"/>
              </a:rPr>
              <a:t>tersebut</a:t>
            </a:r>
            <a:r>
              <a:rPr lang="en-US" sz="1600" dirty="0">
                <a:latin typeface="Bahnschrift" panose="020B0502040204020203" pitchFamily="34" charset="0"/>
              </a:rPr>
              <a:t> di </a:t>
            </a:r>
            <a:r>
              <a:rPr lang="en-US" sz="1600" dirty="0" err="1">
                <a:latin typeface="Bahnschrift" panose="020B0502040204020203" pitchFamily="34" charset="0"/>
              </a:rPr>
              <a:t>masa</a:t>
            </a:r>
            <a:r>
              <a:rPr lang="en-US" sz="1600" dirty="0">
                <a:latin typeface="Bahnschrift" panose="020B0502040204020203" pitchFamily="34" charset="0"/>
              </a:rPr>
              <a:t> yang </a:t>
            </a:r>
            <a:r>
              <a:rPr lang="en-US" sz="1600" dirty="0" err="1">
                <a:latin typeface="Bahnschrift" panose="020B0502040204020203" pitchFamily="34" charset="0"/>
              </a:rPr>
              <a:t>akan</a:t>
            </a:r>
            <a:r>
              <a:rPr lang="en-US" sz="1600" dirty="0">
                <a:latin typeface="Bahnschrift" panose="020B0502040204020203" pitchFamily="34" charset="0"/>
              </a:rPr>
              <a:t> dating? </a:t>
            </a:r>
            <a:endParaRPr lang="id-ID" sz="1600" dirty="0">
              <a:latin typeface="Bahnschrift" panose="020B0502040204020203" pitchFamily="34" charset="0"/>
            </a:endParaRPr>
          </a:p>
        </p:txBody>
      </p:sp>
    </p:spTree>
    <p:extLst>
      <p:ext uri="{BB962C8B-B14F-4D97-AF65-F5344CB8AC3E}">
        <p14:creationId xmlns:p14="http://schemas.microsoft.com/office/powerpoint/2010/main" val="16986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build="p"/>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580</Words>
  <Application>Microsoft Office PowerPoint</Application>
  <PresentationFormat>On-screen Show (16:9)</PresentationFormat>
  <Paragraphs>75</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맑은 고딕</vt:lpstr>
      <vt:lpstr>Arial</vt:lpstr>
      <vt:lpstr>Bahnschrift</vt:lpstr>
      <vt:lpstr>Calibri</vt:lpstr>
      <vt:lpstr>Javanese Text</vt:lpstr>
      <vt:lpstr>Office Theme</vt:lpstr>
      <vt:lpstr>Custom Design</vt:lpstr>
      <vt:lpstr>PowerPoint Presentation</vt:lpstr>
      <vt:lpstr>PowerPoint Presentation</vt:lpstr>
      <vt:lpstr>PowerPoint Presentation</vt:lpstr>
      <vt:lpstr>TUJUAN EVALUASI</vt:lpstr>
      <vt:lpstr>Fungsi Evaluasi </vt:lpstr>
      <vt:lpstr>EVALUASI SUMBER INFORMASI TERCETAK </vt:lpstr>
      <vt:lpstr>PowerPoint Presentation</vt:lpstr>
      <vt:lpstr>  Evaluasi Sumber Informasi Non Tercetak </vt:lpstr>
      <vt:lpstr>PowerPoint Presentation</vt:lpstr>
      <vt:lpstr>PowerPoint Presentation</vt:lpstr>
      <vt:lpstr> Kesimpulan </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Mel_Za</cp:lastModifiedBy>
  <cp:revision>35</cp:revision>
  <dcterms:created xsi:type="dcterms:W3CDTF">2014-04-01T16:27:38Z</dcterms:created>
  <dcterms:modified xsi:type="dcterms:W3CDTF">2020-04-08T12:40:31Z</dcterms:modified>
</cp:coreProperties>
</file>