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D88D53-ACCC-4C36-8210-DFB6561371EC}" type="datetimeFigureOut">
              <a:rPr lang="id-ID" smtClean="0"/>
              <a:t>19/11/2013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4166B18-D98A-4F19-8B4C-23D585DE442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FRAUD AUDITING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TANDA-TANDA DAN PENCEGAHAN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3497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KECURANGAN TINGKAT </a:t>
            </a:r>
            <a:r>
              <a:rPr lang="id-ID" sz="3100" dirty="0" smtClean="0"/>
              <a:t>RENDAH</a:t>
            </a:r>
            <a:r>
              <a:rPr lang="id-ID" dirty="0" smtClean="0"/>
              <a:t> DAN TINGKAT TINGGI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BERBAGAI FAKTOR MEMPENGARUHI POTENSI KECURANGAN YANG DAPAT TERJADI DI PERUSAHAAN, ANTARA LAIN: </a:t>
            </a:r>
          </a:p>
          <a:p>
            <a:r>
              <a:rPr lang="id-ID" dirty="0" smtClean="0"/>
              <a:t>GAYA MANAJEMEN YANG OTOKRASI MEMILIKI POTENSI KECURANGAN YANG LEBIH TINGGI DARIPADA GAYA MANAJEMEN YANG PARTISIPASI</a:t>
            </a:r>
          </a:p>
          <a:p>
            <a:r>
              <a:rPr lang="id-ID" dirty="0" smtClean="0"/>
              <a:t>PERENCANAAN JANGKA PENDEK DAN SENTRALITATIF MEMILIKI POTENSI LEBIH TINGGI DARIPADA PERENCANAAN JANGKA PANJANG DAN DI DESENTRALISASIKAN</a:t>
            </a:r>
          </a:p>
          <a:p>
            <a:r>
              <a:rPr lang="id-ID" dirty="0" smtClean="0"/>
              <a:t>HADIAH YANG TERUTAMA BERUPA UANG MEMILIKI POTENSI LEBIH TINGGI DARIPADA YANG BERUPA PENGAKUAN ATAU PENINGKATAN TANGGUNG JAWAB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5689136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SISTEM PENGHARGAAN YANG DIKELOLA SECARA POLITIK DAN HUKUMAN MEMILIKI POTENSI KECURANGAN LEBIH TINGGI DARIPADA SISTEM PENGHARGAAN YANG MURAH HATI DAN DIKELOLA SECARA WAJAR</a:t>
            </a:r>
          </a:p>
          <a:p>
            <a:r>
              <a:rPr lang="id-ID" dirty="0" smtClean="0"/>
              <a:t>UMPAN BALIK ATAS KINERJA YANG KRITIS DAN NEGATIF MEMILIKI POTENSI LEBIH TINGGI DARIPADA YANG MEMUJI DAN MENDUKUNG</a:t>
            </a:r>
          </a:p>
          <a:p>
            <a:r>
              <a:rPr lang="id-ID" dirty="0" smtClean="0"/>
              <a:t>STRUKTUR ORGANISASI YANG BERTINGKAT VERTIKAL LEBIH MEMILIKI POTENSI KECURANGAN DARIPADA YANG FLAT / HORIZONTAL</a:t>
            </a:r>
          </a:p>
          <a:p>
            <a:r>
              <a:rPr lang="id-ID" dirty="0" smtClean="0"/>
              <a:t>SIKAP DENGAN PARA PESAING YANG BERMUSUHAN MEMILIKI POTENSI KECURANGAN LEBIH TINGGI DARIPADA YANG PROFESIONAL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855193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KECURANGAN YANG MEMERLUKAN PERTIMBANGAN, MEMILIKI ARTI LEBIH DARIPADA PENGGELEAPAN / KECURANGAN / PENCURIAN</a:t>
            </a:r>
          </a:p>
          <a:p>
            <a:r>
              <a:rPr lang="id-ID" dirty="0" smtClean="0"/>
              <a:t>KECURANGAN INI SERING DITUTUPI KORBAN UNTUK MENGHINDARI AKIBAT PUBLIKASI JELEK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8499348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UNSUR 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REPRESENTASI PALSU DARI FAKTA MATERIAL ATAU DALAM KASUS TERTENTU SUATU PENDAPAT</a:t>
            </a:r>
          </a:p>
          <a:p>
            <a:r>
              <a:rPr lang="id-ID" dirty="0" smtClean="0"/>
              <a:t>KEINGINAN MELAKUKAN SUATU TINDAKAN YANG SALAH ATAU UNTUK MENCAPAI TUJUAN YANG TIDAK KONSISTEN DENGAN PERATURAN ATAU KEBIJAKAN PUBLIK</a:t>
            </a:r>
          </a:p>
          <a:p>
            <a:r>
              <a:rPr lang="id-ID" dirty="0" smtClean="0"/>
              <a:t>MENYAMAR SUATU TUJUAN MELALUI PEMALSUAN DAN KESALAHAN REPRESENTASI UNTUK MELAKSANAKAN SUATU RENCANA</a:t>
            </a:r>
          </a:p>
          <a:p>
            <a:r>
              <a:rPr lang="id-ID" dirty="0" smtClean="0"/>
              <a:t>KEPERCAYAAN PELANGGAR TERHADAP KELALAIAN ATAU KETIDAKTELITIAN KORBAN</a:t>
            </a:r>
          </a:p>
          <a:p>
            <a:r>
              <a:rPr lang="id-ID" dirty="0" smtClean="0"/>
              <a:t>PENYEMBUNYIAN DARI KEJAHATAN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1585113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TEKANAN SITUASI YANG DIALAMI KARYAWAN SUATU PERUSAHAAN</a:t>
            </a:r>
          </a:p>
          <a:p>
            <a:r>
              <a:rPr lang="id-ID" dirty="0" smtClean="0"/>
              <a:t>AKSES TERHADAP ASET PERUSAHAAN YANG TIDAK DIAWASI</a:t>
            </a:r>
          </a:p>
          <a:p>
            <a:r>
              <a:rPr lang="id-ID" dirty="0" smtClean="0"/>
              <a:t>SIFAT KEPRIBADIAN MANAJEMEN YANG MERUSAK INTEGRITAS MANAJEMEN DENGAN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818981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ALASAN YANG MELATARBELAKANGI 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EKSEKUTIF TERKADANG MENGAMBIL LANGKAH YANG GEGABAH YANG TIDAK DAPAT MEREKA TARIK KEMBALI (SEBAGAI CONTOH PERNYATAAN LABA YANG TERLALU TINGGI PADA AWAL PERIODE MENYEBABKAN POTENSI KECURANGAN LEBIH TINGGI PULA)</a:t>
            </a:r>
          </a:p>
          <a:p>
            <a:r>
              <a:rPr lang="id-ID" dirty="0" smtClean="0"/>
              <a:t>PUSAT LABA DAPAT MENDISTORSI FAKTA UNTUK MEMPERTAHANKAN DIRI SENDIRI</a:t>
            </a:r>
          </a:p>
          <a:p>
            <a:r>
              <a:rPr lang="id-ID" dirty="0" smtClean="0"/>
              <a:t>MANAJER YANG TIDAK KOMPETEN MUNGKIN MAMPU UNTUK MEMPERTAHANKAN DIRI</a:t>
            </a:r>
          </a:p>
          <a:p>
            <a:r>
              <a:rPr lang="id-ID" dirty="0" smtClean="0"/>
              <a:t>KINERJA MUNGKIN MENDISTORSI UNTUK MENJAMIN BONUS YANG LEBIH BESAR (TERUTAMA PADA RENCANA INSENTIF MANAJEMEN BERUPA PERSENTASE LABA)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8058613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KEBUTUHAN UNTUK BERHASIL DAPAT MENGAKIBATKAN MANAJER MELAKUKAN PENIPUAN</a:t>
            </a:r>
          </a:p>
          <a:p>
            <a:r>
              <a:rPr lang="id-ID" dirty="0" smtClean="0"/>
              <a:t>MANAJER YANG TIDAK MENGINDAHKAN MORAL MUNGKIN  MEMBANTU KEPENTINGAN YANG BERTENTANGAN (TIDAK LOYAL)</a:t>
            </a:r>
          </a:p>
          <a:p>
            <a:r>
              <a:rPr lang="id-ID" dirty="0" smtClean="0"/>
              <a:t>LABA MUNGKIN DITINGKATKAN UNTUK MENDAPATKAN KEUNTUNGAN DI PASAR</a:t>
            </a:r>
          </a:p>
          <a:p>
            <a:r>
              <a:rPr lang="id-ID" dirty="0" smtClean="0"/>
              <a:t>ORANG YANG MENGAWASI ASET MAUPUN CATATAN ADALAH ORANG YANG SAMA DAN DALAM POSISI YANG SEMPURNA UNTUK MEMALSUKAN CATATAN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0313684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GEJALA 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KETERLAMBATAN LAPORAN YANG TERUS MENERUS TERJADI (KEMUNGKINAN REKAYASA DAN MANIPULASI)</a:t>
            </a:r>
          </a:p>
          <a:p>
            <a:r>
              <a:rPr lang="id-ID" dirty="0" smtClean="0"/>
              <a:t>MANAJER SECARA REGULER MENGERJAKAN TANGGUNG JAWAB YANG SEHARUSNYA MILIK BAWAHANNYA</a:t>
            </a:r>
          </a:p>
          <a:p>
            <a:r>
              <a:rPr lang="id-ID" dirty="0" smtClean="0"/>
              <a:t>KETIDAKTAATAN TERHADAP ARAHAN/KEBIJAKAN DAN PROSEDUR PERUSAHAAN</a:t>
            </a:r>
          </a:p>
          <a:p>
            <a:r>
              <a:rPr lang="id-ID" dirty="0" smtClean="0"/>
              <a:t>MANAJER BERURUSAN DALAM MASALAH DILUAR RUANG LINGKUP PUSAT LABA MEREKA</a:t>
            </a:r>
          </a:p>
          <a:p>
            <a:r>
              <a:rPr lang="id-ID" dirty="0" smtClean="0"/>
              <a:t>PEMBAYARAN KEPADA PEMASOK MENGGUNAKAN BUKTI COPY DARIPADA BUKTI ASLI</a:t>
            </a:r>
          </a:p>
          <a:p>
            <a:r>
              <a:rPr lang="id-ID" dirty="0" smtClean="0"/>
              <a:t>KOMISI TIDAK SEBANDING DENGAN KENAIKAN PENJUALAN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3701739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PENGENDALIAN TERHADAP KECURANGAN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MENGADAKAN STANDAR ANGGARAN DAN STATISTIKAL, SERTA INVESTIGASI SEMUA PENYIMPANGAN YANG MATERIAL</a:t>
            </a:r>
          </a:p>
          <a:p>
            <a:r>
              <a:rPr lang="id-ID" dirty="0" smtClean="0"/>
              <a:t>MENGGUNAKAN TEKNIK KUANTITATIF DAN ANALITIKAL UNTUK MENYOROTI PERILAKU YANG MENYIMPANG DARI KEBIASAAN SEPERTI WAKTU YANG DIGUNAKAN DAN BIAYA YANG DIGUNAKAN</a:t>
            </a:r>
          </a:p>
          <a:p>
            <a:r>
              <a:rPr lang="id-ID" dirty="0" smtClean="0"/>
              <a:t>MEMBANDINGKAN KINERJA DENGAN NORMA INDUSTRI</a:t>
            </a:r>
          </a:p>
          <a:p>
            <a:r>
              <a:rPr lang="id-ID" dirty="0" smtClean="0"/>
              <a:t>MENGIDENTIFIKASI INDIKATOR PROSES YANG KRITIKAL SEPERTI KERUGIAN DALAM PRODUK, PENGERJAAN KEMBALI DALAM MANUFAKTURING DAN PERAKITAN DAN PENGUJIAN LABA KOTOR DALAM JUAL BELI ATAU ECERAN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34717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MENCEGAH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MEMBERIKAN INSENTIF / BENEFIT YANG MEMADAI</a:t>
            </a:r>
          </a:p>
          <a:p>
            <a:r>
              <a:rPr lang="id-ID" dirty="0" smtClean="0"/>
              <a:t>PENYEDERHANAAN STRUKTUR ORGANISASI</a:t>
            </a:r>
          </a:p>
          <a:p>
            <a:r>
              <a:rPr lang="id-ID" dirty="0" smtClean="0"/>
              <a:t>PEMISAHAN FUNGSI (YANG MEMBUAT TRANSAKSI TIDAK BOLEH SAMA DENGAN YANG MELAKSANAKAN TRANSAKSI)</a:t>
            </a:r>
          </a:p>
          <a:p>
            <a:r>
              <a:rPr lang="id-ID" dirty="0" smtClean="0"/>
              <a:t>PENGAWASAN YANG CUKUP</a:t>
            </a:r>
          </a:p>
          <a:p>
            <a:r>
              <a:rPr lang="id-ID" dirty="0" smtClean="0"/>
              <a:t>EVALUASI DARI KEWAJARAN TRANSAKSI HUBUNGAN ISTIMEWA</a:t>
            </a:r>
          </a:p>
          <a:p>
            <a:r>
              <a:rPr lang="id-ID" dirty="0" smtClean="0"/>
              <a:t>ROTASI PEGAWAI</a:t>
            </a:r>
          </a:p>
          <a:p>
            <a:r>
              <a:rPr lang="id-ID" dirty="0" smtClean="0"/>
              <a:t>TINDAKAN TEGAS BAGI PELAKU KECURANGAN</a:t>
            </a:r>
          </a:p>
          <a:p>
            <a:r>
              <a:rPr lang="id-ID" dirty="0" smtClean="0"/>
              <a:t>TERSEDIANYA CATATAN YANG MEMADAI</a:t>
            </a:r>
          </a:p>
          <a:p>
            <a:r>
              <a:rPr lang="id-ID" dirty="0" smtClean="0"/>
              <a:t>PENGENDALAIAN FISIK PADA TIAP ASET DAN CATATAN PERUSAHAAN</a:t>
            </a:r>
          </a:p>
          <a:p>
            <a:r>
              <a:rPr lang="id-ID" dirty="0" smtClean="0"/>
              <a:t>MENGASURANSIKAN KERUGIAN / KEHILANGAN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6728749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SUATU PERBUATAN YANG BERTENTANGAN DENGAN KEBENARAN YANG DIBUAT SECARA SENGAJA DENGAN TUJUAN UNTUK MEMPEROLEH SESUATU YANG BUKAN MERUPAKAN HAK PELAKUNYA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9093653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KLASIK TERHADAP PENGURANGAN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PENDEKATAN PERINTAH (JANGAN MENCURI, JIKA ANDA MELAKUKAN, KONSEKUENSINYA AKAN SANGAT BERBAHAYA BAGI ANDA)</a:t>
            </a:r>
          </a:p>
          <a:p>
            <a:r>
              <a:rPr lang="id-ID" dirty="0" smtClean="0"/>
              <a:t>PENDEKATAN PENCEGAHAN ( PENGUJIAN LATAR BELAKANG DAN PSIKOLOGI CALON PEGAWAI)</a:t>
            </a:r>
          </a:p>
          <a:p>
            <a:r>
              <a:rPr lang="id-ID" dirty="0" smtClean="0"/>
              <a:t>PENDEKATAN DETEKSI (PENGENDALIAN AKUNTANSI DAN AUDIT INTERNAL UNTUK MEMERIKSA SECARA PERIODIK SAHNYA TRANSAKSI)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995422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PENDEKATAN OBSERVASI (MEMANTAU TINGKAH LAKU KARYAWAN, TINGKAT PERSEDIAN BARANG, DAN BARANG KELUAR)</a:t>
            </a:r>
          </a:p>
          <a:p>
            <a:r>
              <a:rPr lang="id-ID" dirty="0" smtClean="0"/>
              <a:t>PENDEKATAN INVESTIGASI (MENINDAKLANJUTI SEMUA DUGAAN PENCURIAN, SELISIH PERSEDIAAN, DAN ALAT TULIS KANTOR UNTUK MENENTUKAN TINGKAT KERUGIAN DAN SIFAT PENCURI)</a:t>
            </a:r>
          </a:p>
          <a:p>
            <a:r>
              <a:rPr lang="id-ID" dirty="0" smtClean="0"/>
              <a:t>PENDEKATAN ASURANSI (MELINDUNGI PERUSAHAAN DARI KERUGIAN SUBSTANSIAL)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3968587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TANDA  TANDA  ADANYA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PERBEDAAN MENCOLOK PADA ANGKA LAPORAN KEUANGAN DIBANDING TAHUN-TAHUN SEBELUMNYA</a:t>
            </a:r>
          </a:p>
          <a:p>
            <a:r>
              <a:rPr lang="id-ID" dirty="0" smtClean="0"/>
              <a:t>TRANSAKSI YANG TIDAK DIDUKUNG BUKTI YANG MEMADAI</a:t>
            </a:r>
          </a:p>
          <a:p>
            <a:r>
              <a:rPr lang="id-ID" dirty="0" smtClean="0"/>
              <a:t>TRANSAKSI TIDAK DICATAT SESUAI DENGAN OTORISASI</a:t>
            </a:r>
          </a:p>
          <a:p>
            <a:r>
              <a:rPr lang="id-ID" dirty="0" smtClean="0"/>
              <a:t>PENYELESAIAN YANG TIDAK LAZIM MENJELANG TANGGAL NERACA</a:t>
            </a:r>
          </a:p>
          <a:p>
            <a:r>
              <a:rPr lang="id-ID" dirty="0" smtClean="0"/>
              <a:t>PENCATATAN SENGAJA DIRUMITKAN</a:t>
            </a:r>
          </a:p>
          <a:p>
            <a:r>
              <a:rPr lang="id-ID" dirty="0" smtClean="0"/>
              <a:t>PEMBATASAN YANG DIBERIKAN BAGI AUDITOR OLEH KARYAWAN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9477766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ADA PEMBAGIAN TUGAS DAN TANGGUNG JAWAB YANG JELAS</a:t>
            </a:r>
          </a:p>
          <a:p>
            <a:r>
              <a:rPr lang="id-ID" dirty="0" smtClean="0"/>
              <a:t>TERLALU BANYAK HUTANG SEHINGGA SULIT MENDAPATKAN KREDIT</a:t>
            </a:r>
          </a:p>
          <a:p>
            <a:r>
              <a:rPr lang="id-ID" dirty="0" smtClean="0"/>
              <a:t>KOMPETISI MENINGKAT</a:t>
            </a:r>
          </a:p>
          <a:p>
            <a:r>
              <a:rPr lang="id-ID" dirty="0" smtClean="0"/>
              <a:t>TERDAPAT PERBEDAAN KEPENTINGAN PADA TUGAS PEKERJAAN KARYAWAN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6813073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TANDA TANDA ADANYA KECURANGAN MANAJEMEN PUNCAK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CENDERUNG UNTUK MERAIH KEKAYAAN PRIBADI SEBANYAK-BANYAKNYA</a:t>
            </a:r>
          </a:p>
          <a:p>
            <a:r>
              <a:rPr lang="id-ID" dirty="0" smtClean="0"/>
              <a:t>EGOIS</a:t>
            </a:r>
          </a:p>
          <a:p>
            <a:r>
              <a:rPr lang="id-ID" dirty="0" smtClean="0"/>
              <a:t>LEBIH BANYAK MEMBUAL TENTANG PRESTASI DAN KEUNGGULAN YANG MEREKA RAIH</a:t>
            </a:r>
          </a:p>
          <a:p>
            <a:r>
              <a:rPr lang="id-ID" dirty="0" smtClean="0"/>
              <a:t>CENDERUNG MEMPERLAKUKAN ORANG LAIN SEBAGAI OBYEK, BUKAN PRIBADI</a:t>
            </a:r>
          </a:p>
          <a:p>
            <a:r>
              <a:rPr lang="id-ID" dirty="0" smtClean="0"/>
              <a:t>SERING MELAKUKAN CARA YANG EKSENTRIK UNTUK MEMAMERKAN KEKAYAANNYA ATAU MEMBELANJAKAN UANGNYA</a:t>
            </a:r>
          </a:p>
          <a:p>
            <a:r>
              <a:rPr lang="id-ID" dirty="0" smtClean="0"/>
              <a:t>SEMBRONO DAN TIDAK HATI-HATI TERHADAP FAKTA</a:t>
            </a:r>
          </a:p>
          <a:p>
            <a:r>
              <a:rPr lang="id-ID" dirty="0" smtClean="0"/>
              <a:t>MEMBELI HADIAH MAHAL UNTUK KELUARGANYA, SEBAGAI KOMPENSASI KARENA JARANG MENYEMPATKAN 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6771782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MENGANAKEMASKAN BAWAHAN FAVORITNYA (HUBUNGAN DAPAT LANGSUNG MENDINGAN DENGAN TIBA-TIBA HANYA DENGAN 1 ALASAN)</a:t>
            </a:r>
          </a:p>
          <a:p>
            <a:r>
              <a:rPr lang="id-ID" dirty="0" smtClean="0"/>
              <a:t>MENUNTUT LOYALITAS MUTLAK DARI BAWAHANNYA</a:t>
            </a:r>
          </a:p>
          <a:p>
            <a:r>
              <a:rPr lang="id-ID" dirty="0" smtClean="0"/>
              <a:t>MEMUSUHI ORANG YANG MEMILIKI PENDAPAT YANG BERLAWANAN</a:t>
            </a:r>
          </a:p>
          <a:p>
            <a:r>
              <a:rPr lang="id-ID" dirty="0" smtClean="0"/>
              <a:t>MEMILIKI SEDIKIT TEMAN SEJATI DI BIDANGNYA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367600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TANDA TANDA KECURANGAN DI TINGKAT YANG RENDAH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TEKANAN ATASAN  UNTUK MERAIH PRESTASI YANG TINGGI</a:t>
            </a:r>
          </a:p>
          <a:p>
            <a:r>
              <a:rPr lang="id-ID" dirty="0" smtClean="0"/>
              <a:t>BONUS TERGANTUNG PADA TINGKAT KINERJA JANGKA  PENDEK </a:t>
            </a:r>
          </a:p>
          <a:p>
            <a:r>
              <a:rPr lang="id-ID" dirty="0" smtClean="0"/>
              <a:t>KEPENTINGAN EKONOMI DIDAHULUKAN DARIPADA ETIKA BISNIS</a:t>
            </a:r>
          </a:p>
          <a:p>
            <a:r>
              <a:rPr lang="id-ID" dirty="0" smtClean="0"/>
              <a:t>TINGKAT PERMUSUHAN YANG TINGGI ANTAR PARA BAWAHAN</a:t>
            </a:r>
          </a:p>
          <a:p>
            <a:r>
              <a:rPr lang="id-ID" dirty="0" smtClean="0"/>
              <a:t>BAWAHAN YAKIN TINGKAT TANGGUNG JAWAB YANG ADA MELAMPAUI URAIAN TUGAS YANG SEBENARNYA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0175337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APA YANG HARUS </a:t>
            </a:r>
            <a:r>
              <a:rPr lang="id-ID" dirty="0" smtClean="0"/>
              <a:t>DILAKUKAN?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MENENTUKAN STANDAR, YANG BERARTI </a:t>
            </a:r>
            <a:r>
              <a:rPr lang="id-ID" dirty="0" smtClean="0"/>
              <a:t> </a:t>
            </a:r>
            <a:r>
              <a:rPr lang="id-ID" dirty="0" smtClean="0"/>
              <a:t>HARUS TERJUN KE LAPANGAN DAN BERKOMUNIKASI DENGAN SEMUA KARYAWAN DAN MENGERTI TUJUAN MANAJEMEN</a:t>
            </a:r>
          </a:p>
          <a:p>
            <a:r>
              <a:rPr lang="id-ID" dirty="0" smtClean="0"/>
              <a:t>MEMILIKI PENGETAHUAN TENTANG KEMUNGKINAN KECURANGAN DAN DAPAT MENGHUBUNGKANNYA DENGAN BERBAGAI SEGMEN SISTEM AKUNTANSI</a:t>
            </a:r>
          </a:p>
          <a:p>
            <a:r>
              <a:rPr lang="id-ID" dirty="0" smtClean="0"/>
              <a:t>MENGETAHUI PROSEDUR TERBAIK UNTUK MENYELIDIKI KEBERADAAN KABAR ANGIN YANG BELUM MEMPUNYAI BUKTI PENDUKUNG</a:t>
            </a:r>
          </a:p>
          <a:p>
            <a:r>
              <a:rPr lang="id-ID" dirty="0" smtClean="0"/>
              <a:t>MEMPERHATIKAN MOTIVASI KARYAWAN DI LINGKUNGAN KERJA</a:t>
            </a:r>
          </a:p>
          <a:p>
            <a:r>
              <a:rPr lang="id-ID" dirty="0" smtClean="0"/>
              <a:t>MEMILIKI SENSITIFITAS TERHADAP KEMUNGKINAN KECURANGAN</a:t>
            </a:r>
          </a:p>
          <a:p>
            <a:r>
              <a:rPr lang="id-ID" dirty="0" smtClean="0"/>
              <a:t>MEMPEROLEH BUKTI YANG CUKUP DAN KOMPETEN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1463558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DEMIKIAN SEORANG </a:t>
            </a:r>
            <a:r>
              <a:rPr lang="en-US" dirty="0" err="1" smtClean="0"/>
              <a:t>Pimpinan</a:t>
            </a:r>
            <a:r>
              <a:rPr lang="id-ID" dirty="0" smtClean="0"/>
              <a:t> </a:t>
            </a:r>
            <a:r>
              <a:rPr lang="id-ID" dirty="0" smtClean="0"/>
              <a:t>HARUS MENGETAHUI BERBAGAI PERSPEKTIF SEPERTI:</a:t>
            </a:r>
          </a:p>
          <a:p>
            <a:pPr lvl="1"/>
            <a:r>
              <a:rPr lang="id-ID" dirty="0" smtClean="0"/>
              <a:t>MANUSIA DAN INDIVIDU</a:t>
            </a:r>
          </a:p>
          <a:p>
            <a:pPr lvl="1"/>
            <a:r>
              <a:rPr lang="id-ID" dirty="0" smtClean="0"/>
              <a:t>ASPEK MOTIVASI, BUDAYA, DAN ORGANISASI</a:t>
            </a:r>
          </a:p>
          <a:p>
            <a:pPr lvl="1"/>
            <a:r>
              <a:rPr lang="id-ID" dirty="0" smtClean="0"/>
              <a:t>PEREKONOMIAN DAN PERSAINGAN</a:t>
            </a:r>
          </a:p>
          <a:p>
            <a:pPr lvl="1"/>
            <a:r>
              <a:rPr lang="id-ID" dirty="0" smtClean="0"/>
              <a:t>SOSIAL POLITIK DAN LINGKUNGAN</a:t>
            </a:r>
          </a:p>
          <a:p>
            <a:pPr lvl="1"/>
            <a:r>
              <a:rPr lang="id-ID" dirty="0" smtClean="0"/>
              <a:t>HUKUM, UNDANG-UNDANG, DAN PEMBUKTIAN</a:t>
            </a:r>
          </a:p>
          <a:p>
            <a:pPr lvl="1"/>
            <a:r>
              <a:rPr lang="id-ID" dirty="0" smtClean="0"/>
              <a:t>AKUNTANSI, AUDIT AKUNTANSI, DAN PENGENDALIAN INTERNAL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76838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SEORANG FRAUD AUDITOR JUGA HARUS EFEKTIF UNTUK MELAKUKAN HAL-HAL BERIKUT:</a:t>
            </a:r>
          </a:p>
          <a:p>
            <a:pPr lvl="1"/>
            <a:r>
              <a:rPr lang="id-ID" dirty="0" smtClean="0"/>
              <a:t>MENGKAJI PENGENDALIAN INTERNAL UNTUK MENGETAHUI KEKUATAN DAN KELEMAHAN</a:t>
            </a:r>
          </a:p>
          <a:p>
            <a:pPr lvl="1"/>
            <a:r>
              <a:rPr lang="id-ID" dirty="0" smtClean="0"/>
              <a:t>MENGIDENTIFIKASI POTENSI KECURANGAN BERDASAR KELEMAHAN YANG ADA</a:t>
            </a:r>
          </a:p>
          <a:p>
            <a:pPr lvl="1"/>
            <a:r>
              <a:rPr lang="id-ID" dirty="0" smtClean="0"/>
              <a:t>MENGIDENTIFIKASI HAL-HAL YANG MENIMBULKAN TANDA TANYA DAN TRANSAKSI ISTIMEWA</a:t>
            </a:r>
          </a:p>
          <a:p>
            <a:pPr lvl="1"/>
            <a:r>
              <a:rPr lang="id-ID" dirty="0" smtClean="0"/>
              <a:t>MENELITI DOKUMEN PENDUKUNG YANG MENIMBULKAN TANDA TANYA</a:t>
            </a:r>
          </a:p>
          <a:p>
            <a:pPr lvl="1"/>
            <a:r>
              <a:rPr lang="id-ID" dirty="0" smtClean="0"/>
              <a:t>MENGERTI DAN MENYADARI PROSEDUR MANAJEMEN DAN ADMINISTRASI</a:t>
            </a:r>
          </a:p>
          <a:p>
            <a:pPr lvl="1"/>
            <a:r>
              <a:rPr lang="id-ID" dirty="0" smtClean="0"/>
              <a:t>DAPAT MEMBUAT LAPORAN ATAS KERUGIAN KECURANGAN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1726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TERDAPAT PENYAJIAN YANG KELIRU </a:t>
            </a:r>
          </a:p>
          <a:p>
            <a:r>
              <a:rPr lang="id-ID" dirty="0" smtClean="0"/>
              <a:t>TERJADI MASA LAMPAU BAHKAN SEKARANG</a:t>
            </a:r>
          </a:p>
          <a:p>
            <a:r>
              <a:rPr lang="id-ID" dirty="0" smtClean="0"/>
              <a:t>DILAKUKAN SECARA SENGAJA ATAU TANPA PERHITUNGAN</a:t>
            </a:r>
          </a:p>
          <a:p>
            <a:r>
              <a:rPr lang="id-ID" dirty="0" smtClean="0"/>
              <a:t>DILAKUKAN DENGAN MAKSUD UNTUK MENYEBABKAN SUATU PIHAK BERAKSI</a:t>
            </a:r>
          </a:p>
          <a:p>
            <a:r>
              <a:rPr lang="id-ID" dirty="0" smtClean="0"/>
              <a:t>PIHAK YANG TERLUKA HARUS BERAKSI TERHADAP KEKELIRUAN</a:t>
            </a:r>
          </a:p>
          <a:p>
            <a:r>
              <a:rPr lang="id-ID" dirty="0" smtClean="0"/>
              <a:t>MENGAKIBATKAN KERUGIAN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6319086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63424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fraud di </a:t>
            </a:r>
            <a:r>
              <a:rPr lang="en-US" dirty="0" err="1" smtClean="0"/>
              <a:t>perusahaan</a:t>
            </a:r>
            <a:r>
              <a:rPr lang="en-US" smtClean="0"/>
              <a:t>. 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82302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KONDISI YANG MENYEBABKAN TERJADINYA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TEKANAN, MANAJEMEN ATAU PEGAWAI LAINNYA MEMILIKI INTENSIF ATAU TEKANAN UNTUK MELAKUKAN TEKANAN</a:t>
            </a:r>
          </a:p>
          <a:p>
            <a:r>
              <a:rPr lang="id-ID" dirty="0" smtClean="0"/>
              <a:t>KESEMPATAN, SITUASI YANG MEMBERIKAN KESEMPATAN BAGI MANAJEMEN ATAU PEGAWAI UNTUK MELAKUKAN KECURANGAN</a:t>
            </a:r>
          </a:p>
          <a:p>
            <a:r>
              <a:rPr lang="id-ID" dirty="0" smtClean="0"/>
              <a:t>SIKAP, ADANYA SIKAP ATAU SEPERANGKAT NILAI ETIKA YANG MEMUNGKINKAN MANAJEMEN ATAU PEGAWAI UNTUK MELAKUKAN TINDAKAN TIDAK JUJUR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674527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SIKAP MANAJEMEN TERHADAP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MANAJEMEN TIDAK MENGERTI RESIKO, MANAJER YANG BAIK ADALAH MANAJER YANG BERANI MENGAMBIL RESIKO, AKAN TETAPI KURANG MEMAHAMI KONSEKUENSI BURUK DARI RESIKO KECURANGAN JUGA</a:t>
            </a:r>
          </a:p>
          <a:p>
            <a:r>
              <a:rPr lang="id-ID" dirty="0" smtClean="0"/>
              <a:t>MANAJEMEN TERLALU MENGESAMPINGKAN RESIKO KECURANGAN KARENA BERPIKIR KECURANGAN TIDAK AKAN TERJADI PADA MANAJEMEN</a:t>
            </a:r>
          </a:p>
          <a:p>
            <a:r>
              <a:rPr lang="id-ID" dirty="0" smtClean="0"/>
              <a:t>MENGANGGAP TIDAK DAPAT MENANGGUNG BIAYA PENGENDALIAN</a:t>
            </a:r>
          </a:p>
          <a:p>
            <a:r>
              <a:rPr lang="id-ID" dirty="0" smtClean="0"/>
              <a:t>MANAJEMEN TIDAK BERKEYAKINAN PENUH TERHADAP PROSES PENGENDALIAN</a:t>
            </a:r>
          </a:p>
          <a:p>
            <a:r>
              <a:rPr lang="id-ID" dirty="0" smtClean="0"/>
              <a:t>BENTROK MASALAH PERSONAL DENGAN KEAMANAN PERUSAHAAN</a:t>
            </a:r>
          </a:p>
          <a:p>
            <a:r>
              <a:rPr lang="id-ID" dirty="0" smtClean="0"/>
              <a:t>MENGANDALKAN AUDITOR EKSTERNAL UNTUK MENEMUKAN KECURANGAN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955930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SIAPA YANG MELAKUKAN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ORANG DENGAN PENGALAMAN MEMBUAT KESALAHAN</a:t>
            </a:r>
          </a:p>
          <a:p>
            <a:r>
              <a:rPr lang="id-ID" dirty="0" smtClean="0"/>
              <a:t>ORANG YANG TIDAK DISUKAI DAN ATAU TIDAK MENYUKAI MEREKA SENDIRI</a:t>
            </a:r>
          </a:p>
          <a:p>
            <a:r>
              <a:rPr lang="id-ID" dirty="0" smtClean="0"/>
              <a:t>ORANG YANG IMPULSIF BINGUNG DAN TIDAK DAPAT MENUNDA KEGEMBIRAAN</a:t>
            </a:r>
          </a:p>
          <a:p>
            <a:r>
              <a:rPr lang="id-ID" dirty="0" smtClean="0"/>
              <a:t>KEBUTUHAN YANG MENDESAK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74318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CORPORATE FRAUD, SEBUAH KECURANGAN UNTUK ATAU TERHADAP SUATU PERUSAHAAN </a:t>
            </a:r>
          </a:p>
          <a:p>
            <a:r>
              <a:rPr lang="id-ID" dirty="0" smtClean="0"/>
              <a:t>FRAUDULENT FINANCIAL REPORTING, KECURANGAN YANG MELIBATKAN PENGGUNAAN SISTEM AKUNTANSI UNTUK MENGGAMBARKAN CITRA YANG PALSU SUATU PERUSAHAAN</a:t>
            </a:r>
          </a:p>
          <a:p>
            <a:r>
              <a:rPr lang="id-ID" dirty="0" smtClean="0"/>
              <a:t>KECURANGAN JUGA DAPAT TERJADI KARENA KEGAGALAN AUDITOR UNTUK </a:t>
            </a:r>
            <a:r>
              <a:rPr lang="id-ID" smtClean="0"/>
              <a:t>MENDETEKSI KESALAHAN (AUDIT FAILURE)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892524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GEJALA / SINYAL KECURANGAN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LABA YANG DILAPORKAN TIDAK MENINGKAT SESUAI HARAPAN</a:t>
            </a:r>
          </a:p>
          <a:p>
            <a:r>
              <a:rPr lang="id-ID" dirty="0" smtClean="0"/>
              <a:t>PENYIMPANGAN DALAM BARANG JADI, BAKU, ATAU SUPLAI</a:t>
            </a:r>
          </a:p>
          <a:p>
            <a:r>
              <a:rPr lang="id-ID" dirty="0" smtClean="0"/>
              <a:t>PENINGKATAN JUMLAH BIAYA YANG TIDAK DAPAT DIJELASKAN</a:t>
            </a:r>
          </a:p>
          <a:p>
            <a:r>
              <a:rPr lang="id-ID" dirty="0" smtClean="0"/>
              <a:t>LAPORAN TANPA NAMA DARI TRANSAKSI YANG DIPERTANYAKAN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6587442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KECURANGAN KARYAWAN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TIPE TRANSAKSI ATAS KEJADIAN INI BIASANYA BERUPA TRANSAKSI REPETITIF DAN TIDAK BERVOLUME TINGGI</a:t>
            </a:r>
          </a:p>
          <a:p>
            <a:r>
              <a:rPr lang="id-ID" dirty="0" smtClean="0"/>
              <a:t>KECURANGAN KARYAWAN BIASANYA JUGA MELIBATKAN PERPINDAHAN ASET DARI PEMBERI KERJA</a:t>
            </a:r>
          </a:p>
          <a:p>
            <a:r>
              <a:rPr lang="id-ID" dirty="0" smtClean="0"/>
              <a:t>KECURANGAN JUGA TERJADI YAITU PENCURI SECARA BANGGA BERPENDAPAT BAHWA PEMBERI KERJA TIDAK KEHILANGAN APA-APA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785536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</TotalTime>
  <Words>1353</Words>
  <Application>Microsoft Office PowerPoint</Application>
  <PresentationFormat>On-screen Show (4:3)</PresentationFormat>
  <Paragraphs>161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FRAUD AUDITING</vt:lpstr>
      <vt:lpstr>KECURANGAN</vt:lpstr>
      <vt:lpstr>UNSUR KECURANGAN</vt:lpstr>
      <vt:lpstr>KONDISI YANG MENYEBABKAN TERJADINYA KECURANGAN</vt:lpstr>
      <vt:lpstr>SIKAP MANAJEMEN TERHADAP KECURANGAN</vt:lpstr>
      <vt:lpstr>SIAPA YANG MELAKUKAN KECURANGAN</vt:lpstr>
      <vt:lpstr>JENIS KECURANGAN</vt:lpstr>
      <vt:lpstr>GEJALA / SINYAL KECURANGAN</vt:lpstr>
      <vt:lpstr>KECURANGAN KARYAWAN</vt:lpstr>
      <vt:lpstr>LINGKUNGAN KECURANGAN TINGKAT RENDAH DAN TINGKAT TINGGI</vt:lpstr>
      <vt:lpstr>...</vt:lpstr>
      <vt:lpstr>KECURANGAN MANAJEMEN</vt:lpstr>
      <vt:lpstr>UNSUR KECURANGAN MANAJEMEN</vt:lpstr>
      <vt:lpstr>LINGKUNGAN KECURANGAN MANAJEMEN</vt:lpstr>
      <vt:lpstr>ALASAN YANG MELATARBELAKANGI KECURANGAN MANAJEMEN</vt:lpstr>
      <vt:lpstr>...</vt:lpstr>
      <vt:lpstr>GEJALA KECURANGAN MANAJEMEN</vt:lpstr>
      <vt:lpstr>PENGENDALIAN TERHADAP KECURANGAN MANAJEMEN</vt:lpstr>
      <vt:lpstr>MENCEGAH KECURANGAN</vt:lpstr>
      <vt:lpstr>PENDEKATAN KLASIK TERHADAP PENGURANGAN KECURANGAN</vt:lpstr>
      <vt:lpstr>...</vt:lpstr>
      <vt:lpstr>TANDA  TANDA  ADANYA KECURANGAN</vt:lpstr>
      <vt:lpstr>...</vt:lpstr>
      <vt:lpstr>TANDA TANDA ADANYA KECURANGAN MANAJEMEN PUNCAK</vt:lpstr>
      <vt:lpstr>...</vt:lpstr>
      <vt:lpstr>TANDA TANDA KECURANGAN DI TINGKAT YANG RENDAH</vt:lpstr>
      <vt:lpstr>APA YANG HARUS DILAKUKAN?</vt:lpstr>
      <vt:lpstr>...</vt:lpstr>
      <vt:lpstr>...</vt:lpstr>
      <vt:lpstr>TERIMA KASIH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AUDITING</dc:title>
  <dc:creator>ASUS</dc:creator>
  <cp:lastModifiedBy>User</cp:lastModifiedBy>
  <cp:revision>66</cp:revision>
  <dcterms:created xsi:type="dcterms:W3CDTF">2013-10-25T14:03:06Z</dcterms:created>
  <dcterms:modified xsi:type="dcterms:W3CDTF">2013-11-19T20:28:19Z</dcterms:modified>
</cp:coreProperties>
</file>