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0B04-B986-4DB5-ADC5-0D20B7D3AB05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5407DB-F3C4-47D5-92D0-DB48042CFC3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0B04-B986-4DB5-ADC5-0D20B7D3AB05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7DB-F3C4-47D5-92D0-DB48042CFC3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0B04-B986-4DB5-ADC5-0D20B7D3AB05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7DB-F3C4-47D5-92D0-DB48042CFC3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0B04-B986-4DB5-ADC5-0D20B7D3AB05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5407DB-F3C4-47D5-92D0-DB48042CFC3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0B04-B986-4DB5-ADC5-0D20B7D3AB05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7DB-F3C4-47D5-92D0-DB48042CFC3C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0B04-B986-4DB5-ADC5-0D20B7D3AB05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7DB-F3C4-47D5-92D0-DB48042CFC3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0B04-B986-4DB5-ADC5-0D20B7D3AB05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5407DB-F3C4-47D5-92D0-DB48042CFC3C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0B04-B986-4DB5-ADC5-0D20B7D3AB05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7DB-F3C4-47D5-92D0-DB48042CFC3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0B04-B986-4DB5-ADC5-0D20B7D3AB05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7DB-F3C4-47D5-92D0-DB48042CFC3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0B04-B986-4DB5-ADC5-0D20B7D3AB05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7DB-F3C4-47D5-92D0-DB48042CFC3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0B04-B986-4DB5-ADC5-0D20B7D3AB05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07DB-F3C4-47D5-92D0-DB48042CFC3C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4E0B04-B986-4DB5-ADC5-0D20B7D3AB05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5407DB-F3C4-47D5-92D0-DB48042CFC3C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/>
          </a:bodyPr>
          <a:lstStyle/>
          <a:p>
            <a:pPr algn="ctr"/>
            <a:r>
              <a:rPr lang="id-ID" sz="4800" b="1" dirty="0" smtClean="0">
                <a:latin typeface="Aharoni" pitchFamily="2" charset="-79"/>
                <a:cs typeface="Aharoni" pitchFamily="2" charset="-79"/>
              </a:rPr>
              <a:t>FUNGSI DAN MANFAAT REKAM KESEHATAN</a:t>
            </a:r>
            <a:endParaRPr lang="id-ID" sz="48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631032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</a:rPr>
              <a:t>Materi 5</a:t>
            </a:r>
          </a:p>
          <a:p>
            <a:pPr algn="ctr"/>
            <a:r>
              <a:rPr lang="id-ID" sz="3200" b="1" dirty="0" smtClean="0">
                <a:solidFill>
                  <a:schemeClr val="tx1"/>
                </a:solidFill>
              </a:rPr>
              <a:t>Audit Data Medis</a:t>
            </a:r>
          </a:p>
          <a:p>
            <a:pPr algn="ctr"/>
            <a:r>
              <a:rPr lang="id-ID" sz="3200" b="1" dirty="0" smtClean="0">
                <a:solidFill>
                  <a:schemeClr val="tx1"/>
                </a:solidFill>
              </a:rPr>
              <a:t>MIK-smt 7</a:t>
            </a:r>
            <a:endParaRPr lang="id-ID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33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KUALITAS INFORMASI KLINIS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  <a:tabLst>
                <a:tab pos="354013" algn="l"/>
              </a:tabLst>
            </a:pPr>
            <a:r>
              <a:rPr lang="id-ID" b="1" dirty="0" smtClean="0"/>
              <a:t>Peningkatan Kinerja Rekam Kesehatan :</a:t>
            </a:r>
          </a:p>
          <a:p>
            <a:pPr marL="633413" indent="-633413">
              <a:buNone/>
              <a:tabLst>
                <a:tab pos="354013" algn="l"/>
              </a:tabLst>
            </a:pPr>
            <a:r>
              <a:rPr lang="id-ID" dirty="0"/>
              <a:t>	</a:t>
            </a:r>
            <a:r>
              <a:rPr lang="id-ID" dirty="0" smtClean="0"/>
              <a:t>- Perlunya pelayanan kesehatan yang memberikan pelayanan medis untuk meningkatkan proses pengobatan dan terapi pasien dengan menerapkan peningkatan kinerjanya.</a:t>
            </a:r>
          </a:p>
          <a:p>
            <a:pPr marL="633413" indent="-633413">
              <a:buNone/>
              <a:tabLst>
                <a:tab pos="354013" algn="l"/>
              </a:tabLst>
            </a:pPr>
            <a:r>
              <a:rPr lang="id-ID" dirty="0"/>
              <a:t>	</a:t>
            </a:r>
            <a:r>
              <a:rPr lang="id-ID" dirty="0" smtClean="0"/>
              <a:t>- Kualitas pelayananan kesehatan khususnya rumah sakit sesuai dengan standar JCI (</a:t>
            </a:r>
            <a:r>
              <a:rPr lang="id-ID" i="1" dirty="0" smtClean="0"/>
              <a:t>The Joint Commision</a:t>
            </a:r>
            <a:r>
              <a:rPr lang="id-ID" dirty="0" smtClean="0"/>
              <a:t>) (2006)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43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KUALITAS INFORMASI KLINIS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04056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  <a:tabLst>
                <a:tab pos="354013" algn="l"/>
              </a:tabLst>
            </a:pPr>
            <a:r>
              <a:rPr lang="id-ID" b="1" dirty="0" smtClean="0"/>
              <a:t>Peningkatan Kinerja Rekam Kesehatan :</a:t>
            </a:r>
          </a:p>
          <a:p>
            <a:pPr marL="633413" indent="-633413">
              <a:buNone/>
              <a:tabLst>
                <a:tab pos="354013" algn="l"/>
              </a:tabLst>
            </a:pPr>
            <a:r>
              <a:rPr lang="id-ID" dirty="0"/>
              <a:t>	</a:t>
            </a:r>
            <a:r>
              <a:rPr lang="id-ID" dirty="0" smtClean="0"/>
              <a:t>- saat ini banyak pelayanan kesehatan yang memanfaatkan Peningkatan Kualitas Berkelanjutan (CQI), yang mempunyai filosofi:</a:t>
            </a:r>
          </a:p>
          <a:p>
            <a:pPr marL="1076325" indent="-1076325">
              <a:buNone/>
              <a:tabLst>
                <a:tab pos="354013" algn="l"/>
                <a:tab pos="722313" algn="l"/>
              </a:tabLst>
            </a:pPr>
            <a:r>
              <a:rPr lang="id-ID" dirty="0"/>
              <a:t>	</a:t>
            </a:r>
            <a:r>
              <a:rPr lang="id-ID" dirty="0" smtClean="0"/>
              <a:t>	1. Mengetahui dan menemukan harapan dari konsumen</a:t>
            </a:r>
          </a:p>
          <a:p>
            <a:pPr marL="1076325" indent="-1076325">
              <a:buNone/>
              <a:tabLst>
                <a:tab pos="354013" algn="l"/>
                <a:tab pos="722313" algn="l"/>
              </a:tabLst>
            </a:pPr>
            <a:r>
              <a:rPr lang="id-ID" dirty="0"/>
              <a:t>		</a:t>
            </a:r>
            <a:r>
              <a:rPr lang="id-ID" dirty="0" smtClean="0"/>
              <a:t>2. Mengurangi variasi dalam proses </a:t>
            </a:r>
          </a:p>
          <a:p>
            <a:pPr marL="1076325" indent="-1076325">
              <a:buNone/>
              <a:tabLst>
                <a:tab pos="354013" algn="l"/>
                <a:tab pos="722313" algn="l"/>
              </a:tabLst>
            </a:pPr>
            <a:r>
              <a:rPr lang="id-ID" dirty="0"/>
              <a:t>	</a:t>
            </a:r>
            <a:r>
              <a:rPr lang="id-ID" dirty="0" smtClean="0"/>
              <a:t>	3. Mengandalkan pada data untuk membangun pengetahuan pada peningkatan proses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583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KUALITAS INFORMASI KLINIS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04056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  <a:tabLst>
                <a:tab pos="354013" algn="l"/>
              </a:tabLst>
            </a:pPr>
            <a:r>
              <a:rPr lang="id-ID" b="1" dirty="0" smtClean="0"/>
              <a:t>Peningkatan Kinerja Rekam Kesehatan :</a:t>
            </a:r>
          </a:p>
          <a:p>
            <a:pPr marL="633413" indent="-633413">
              <a:buNone/>
              <a:tabLst>
                <a:tab pos="354013" algn="l"/>
              </a:tabLst>
            </a:pPr>
            <a:r>
              <a:rPr lang="id-ID" dirty="0"/>
              <a:t>	</a:t>
            </a:r>
            <a:r>
              <a:rPr lang="id-ID" dirty="0" smtClean="0"/>
              <a:t>- Rumah sakit banyak yang menggunakan model yang dikembangkan oleh The Hospital Corporation of America (LeBlanc, 2006) </a:t>
            </a:r>
            <a:r>
              <a:rPr lang="id-ID" dirty="0" smtClean="0">
                <a:sym typeface="Wingdings" pitchFamily="2" charset="2"/>
              </a:rPr>
              <a:t> FOCUS-PDCA =</a:t>
            </a:r>
          </a:p>
          <a:p>
            <a:pPr marL="1076325" indent="-1076325">
              <a:buNone/>
              <a:tabLst>
                <a:tab pos="354013" algn="l"/>
                <a:tab pos="722313" algn="l"/>
                <a:tab pos="1076325" algn="l"/>
              </a:tabLst>
            </a:pPr>
            <a:r>
              <a:rPr lang="id-ID" dirty="0">
                <a:sym typeface="Wingdings" pitchFamily="2" charset="2"/>
              </a:rPr>
              <a:t>	</a:t>
            </a:r>
            <a:r>
              <a:rPr lang="id-ID" dirty="0" smtClean="0">
                <a:sym typeface="Wingdings" pitchFamily="2" charset="2"/>
              </a:rPr>
              <a:t>	1.	Find (menemukan proses klinis untuk meningkat) </a:t>
            </a:r>
          </a:p>
          <a:p>
            <a:pPr marL="1076325" indent="-1076325">
              <a:buNone/>
              <a:tabLst>
                <a:tab pos="354013" algn="l"/>
                <a:tab pos="722313" algn="l"/>
                <a:tab pos="1076325" algn="l"/>
              </a:tabLst>
            </a:pPr>
            <a:r>
              <a:rPr lang="id-ID" dirty="0">
                <a:sym typeface="Wingdings" pitchFamily="2" charset="2"/>
              </a:rPr>
              <a:t>	</a:t>
            </a:r>
            <a:r>
              <a:rPr lang="id-ID" dirty="0" smtClean="0">
                <a:sym typeface="Wingdings" pitchFamily="2" charset="2"/>
              </a:rPr>
              <a:t>	2. Organize (mengatur) tim dari orang-orang yang mengerti prosesnya</a:t>
            </a:r>
          </a:p>
          <a:p>
            <a:pPr marL="1076325" indent="-1076325">
              <a:buNone/>
              <a:tabLst>
                <a:tab pos="354013" algn="l"/>
                <a:tab pos="722313" algn="l"/>
                <a:tab pos="1076325" algn="l"/>
              </a:tabLst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355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KUALITAS INFORMASI KLINIS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04056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UcPeriod"/>
              <a:tabLst>
                <a:tab pos="354013" algn="l"/>
              </a:tabLst>
            </a:pPr>
            <a:r>
              <a:rPr lang="id-ID" b="1" dirty="0" smtClean="0"/>
              <a:t>Peningkatan Kinerja Rekam Kesehatan :</a:t>
            </a:r>
          </a:p>
          <a:p>
            <a:pPr marL="633413" indent="-633413">
              <a:buNone/>
              <a:tabLst>
                <a:tab pos="354013" algn="l"/>
              </a:tabLst>
            </a:pPr>
            <a:r>
              <a:rPr lang="id-ID" dirty="0"/>
              <a:t>	</a:t>
            </a:r>
            <a:r>
              <a:rPr lang="id-ID" dirty="0" smtClean="0"/>
              <a:t>- Rumah sakit banyak yang menggunakan model yang dikembangkan oleh The Hospital Corporation of America (LeBlanc, 2006) </a:t>
            </a:r>
            <a:r>
              <a:rPr lang="id-ID" dirty="0" smtClean="0">
                <a:sym typeface="Wingdings" pitchFamily="2" charset="2"/>
              </a:rPr>
              <a:t> FOCUS-PDCA =</a:t>
            </a:r>
          </a:p>
          <a:p>
            <a:pPr marL="1076325" indent="-1076325">
              <a:buNone/>
              <a:tabLst>
                <a:tab pos="354013" algn="l"/>
                <a:tab pos="722313" algn="l"/>
                <a:tab pos="1076325" algn="l"/>
              </a:tabLst>
            </a:pPr>
            <a:r>
              <a:rPr lang="id-ID" dirty="0">
                <a:sym typeface="Wingdings" pitchFamily="2" charset="2"/>
              </a:rPr>
              <a:t>	</a:t>
            </a:r>
            <a:r>
              <a:rPr lang="id-ID" dirty="0" smtClean="0">
                <a:sym typeface="Wingdings" pitchFamily="2" charset="2"/>
              </a:rPr>
              <a:t>	3. Clarify (Klarifikasi) pengetahuan terkini dari tim dari proses</a:t>
            </a:r>
          </a:p>
          <a:p>
            <a:pPr marL="1076325" indent="-1076325">
              <a:buNone/>
              <a:tabLst>
                <a:tab pos="354013" algn="l"/>
                <a:tab pos="722313" algn="l"/>
                <a:tab pos="1076325" algn="l"/>
              </a:tabLst>
            </a:pPr>
            <a:r>
              <a:rPr lang="id-ID" dirty="0">
                <a:sym typeface="Wingdings" pitchFamily="2" charset="2"/>
              </a:rPr>
              <a:t>	</a:t>
            </a:r>
            <a:r>
              <a:rPr lang="id-ID" dirty="0" smtClean="0">
                <a:sym typeface="Wingdings" pitchFamily="2" charset="2"/>
              </a:rPr>
              <a:t>	4. Understood (mengerti) penyebab dari variasi yang tidak diinginkan</a:t>
            </a:r>
          </a:p>
          <a:p>
            <a:pPr marL="1076325" indent="-1076325">
              <a:buNone/>
              <a:tabLst>
                <a:tab pos="354013" algn="l"/>
                <a:tab pos="722313" algn="l"/>
                <a:tab pos="1076325" algn="l"/>
              </a:tabLst>
            </a:pPr>
            <a:r>
              <a:rPr lang="id-ID" dirty="0">
                <a:sym typeface="Wingdings" pitchFamily="2" charset="2"/>
              </a:rPr>
              <a:t>		</a:t>
            </a:r>
            <a:r>
              <a:rPr lang="id-ID" dirty="0" smtClean="0">
                <a:sym typeface="Wingdings" pitchFamily="2" charset="2"/>
              </a:rPr>
              <a:t>5. Select (memilih) peningkatan dari suatu proses yang ada</a:t>
            </a:r>
          </a:p>
          <a:p>
            <a:pPr marL="1076325" indent="-1076325">
              <a:buNone/>
              <a:tabLst>
                <a:tab pos="354013" algn="l"/>
                <a:tab pos="722313" algn="l"/>
                <a:tab pos="1076325" algn="l"/>
              </a:tabLst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6357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Fungsi tambahan rekam kesehatan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7704856" cy="4536504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  <a:tabLst>
                <a:tab pos="354013" algn="l"/>
              </a:tabLst>
            </a:pPr>
            <a:r>
              <a:rPr lang="id-ID" b="1" dirty="0" smtClean="0"/>
              <a:t>Akreditasi, Sertifikasi</a:t>
            </a:r>
          </a:p>
          <a:p>
            <a:pPr marL="514350" indent="-514350">
              <a:buAutoNum type="alphaUcPeriod"/>
              <a:tabLst>
                <a:tab pos="354013" algn="l"/>
              </a:tabLst>
            </a:pPr>
            <a:r>
              <a:rPr lang="id-ID" b="1" dirty="0" smtClean="0">
                <a:sym typeface="Wingdings" pitchFamily="2" charset="2"/>
              </a:rPr>
              <a:t>Penelitian Biomedis</a:t>
            </a:r>
          </a:p>
          <a:p>
            <a:pPr marL="514350" indent="-514350">
              <a:buAutoNum type="alphaUcPeriod"/>
              <a:tabLst>
                <a:tab pos="354013" algn="l"/>
              </a:tabLst>
            </a:pPr>
            <a:r>
              <a:rPr lang="id-ID" b="1" dirty="0" smtClean="0">
                <a:sym typeface="Wingdings" pitchFamily="2" charset="2"/>
              </a:rPr>
              <a:t>Pendidikan </a:t>
            </a:r>
          </a:p>
          <a:p>
            <a:pPr marL="514350" indent="-514350">
              <a:buAutoNum type="alphaUcPeriod"/>
              <a:tabLst>
                <a:tab pos="354013" algn="l"/>
              </a:tabLst>
            </a:pPr>
            <a:endParaRPr lang="id-ID" dirty="0" smtClean="0">
              <a:sym typeface="Wingdings" pitchFamily="2" charset="2"/>
            </a:endParaRPr>
          </a:p>
          <a:p>
            <a:pPr marL="1076325" indent="-1076325">
              <a:buNone/>
              <a:tabLst>
                <a:tab pos="354013" algn="l"/>
                <a:tab pos="722313" algn="l"/>
                <a:tab pos="1076325" algn="l"/>
              </a:tabLst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493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Evaluasi dokumen rekam kesehatan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04056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lphaUcPeriod"/>
              <a:tabLst>
                <a:tab pos="354013" algn="l"/>
              </a:tabLst>
            </a:pPr>
            <a:r>
              <a:rPr lang="id-ID" b="1" dirty="0" smtClean="0"/>
              <a:t>Bentuk pertanyaan :</a:t>
            </a:r>
          </a:p>
          <a:p>
            <a:pPr marL="722313" indent="-368300">
              <a:buNone/>
              <a:tabLst>
                <a:tab pos="354013" algn="l"/>
                <a:tab pos="633413" algn="l"/>
              </a:tabLst>
            </a:pPr>
            <a:r>
              <a:rPr lang="id-ID" b="1" dirty="0" smtClean="0">
                <a:sym typeface="Wingdings" pitchFamily="2" charset="2"/>
              </a:rPr>
              <a:t>1. Apakah pemimpin pelayanan kesehatan mendokumentasikan komplain dan atau penyebab pasien dirawat?</a:t>
            </a:r>
          </a:p>
          <a:p>
            <a:pPr marL="868363" indent="-514350">
              <a:buAutoNum type="arabicPeriod" startAt="2"/>
              <a:tabLst>
                <a:tab pos="354013" algn="l"/>
                <a:tab pos="633413" algn="l"/>
              </a:tabLst>
            </a:pPr>
            <a:r>
              <a:rPr lang="id-ID" b="1" dirty="0" smtClean="0">
                <a:sym typeface="Wingdings" pitchFamily="2" charset="2"/>
              </a:rPr>
              <a:t>Apakah permintaan untuk perawatan pasien setiap tingkatan disediakan?</a:t>
            </a:r>
          </a:p>
          <a:p>
            <a:pPr marL="868363" indent="-514350">
              <a:buAutoNum type="arabicPeriod" startAt="2"/>
              <a:tabLst>
                <a:tab pos="354013" algn="l"/>
                <a:tab pos="633413" algn="l"/>
              </a:tabLst>
            </a:pPr>
            <a:r>
              <a:rPr lang="id-ID" b="1" dirty="0" smtClean="0">
                <a:sym typeface="Wingdings" pitchFamily="2" charset="2"/>
              </a:rPr>
              <a:t>Apakah ada riwayat dan perawatan atau terapi pasien?</a:t>
            </a:r>
          </a:p>
          <a:p>
            <a:pPr marL="868363" indent="-514350">
              <a:buAutoNum type="arabicPeriod" startAt="2"/>
              <a:tabLst>
                <a:tab pos="354013" algn="l"/>
                <a:tab pos="633413" algn="l"/>
              </a:tabLst>
            </a:pPr>
            <a:r>
              <a:rPr lang="id-ID" b="1" dirty="0" smtClean="0">
                <a:sym typeface="Wingdings" pitchFamily="2" charset="2"/>
              </a:rPr>
              <a:t>Apakah semua jenis pelayanan terdokumentasi?</a:t>
            </a:r>
          </a:p>
          <a:p>
            <a:pPr marL="868363" indent="-514350">
              <a:buAutoNum type="arabicPeriod" startAt="2"/>
              <a:tabLst>
                <a:tab pos="354013" algn="l"/>
                <a:tab pos="633413" algn="l"/>
              </a:tabLst>
            </a:pPr>
            <a:r>
              <a:rPr lang="id-ID" b="1" dirty="0" smtClean="0">
                <a:sym typeface="Wingdings" pitchFamily="2" charset="2"/>
              </a:rPr>
              <a:t>Apakah dokumentasi menjelaskan alasan yang mendukung pelayanan, prosedur, dan penyediaan tersedia?</a:t>
            </a:r>
            <a:endParaRPr lang="id-ID" dirty="0" smtClean="0">
              <a:sym typeface="Wingdings" pitchFamily="2" charset="2"/>
            </a:endParaRPr>
          </a:p>
          <a:p>
            <a:pPr marL="1076325" indent="-1076325">
              <a:buNone/>
              <a:tabLst>
                <a:tab pos="354013" algn="l"/>
                <a:tab pos="722313" algn="l"/>
                <a:tab pos="1076325" algn="l"/>
              </a:tabLst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0969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Evaluasi dokumen rekam kesehatan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04056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  <a:tabLst>
                <a:tab pos="354013" algn="l"/>
              </a:tabLst>
            </a:pPr>
            <a:r>
              <a:rPr lang="id-ID" b="1" dirty="0" smtClean="0"/>
              <a:t>Bentuk pertanyaan :</a:t>
            </a:r>
          </a:p>
          <a:p>
            <a:pPr marL="900113" indent="-900113">
              <a:buNone/>
              <a:tabLst>
                <a:tab pos="354013" algn="l"/>
                <a:tab pos="722313" algn="l"/>
              </a:tabLst>
            </a:pPr>
            <a:r>
              <a:rPr lang="id-ID" dirty="0" smtClean="0"/>
              <a:t>	6. Apakah assesment  kondisi pasien terdokumentasi?</a:t>
            </a:r>
          </a:p>
          <a:p>
            <a:pPr marL="900113" indent="-900113">
              <a:buNone/>
              <a:tabLst>
                <a:tab pos="354013" algn="l"/>
                <a:tab pos="722313" algn="l"/>
              </a:tabLst>
            </a:pPr>
            <a:r>
              <a:rPr lang="id-ID" dirty="0"/>
              <a:t>	</a:t>
            </a:r>
            <a:r>
              <a:rPr lang="id-ID" dirty="0" smtClean="0"/>
              <a:t>7. Apakah perencanaan terapi pasien terdokumentasi?</a:t>
            </a:r>
          </a:p>
          <a:p>
            <a:pPr marL="900113" indent="-900113">
              <a:buNone/>
              <a:tabLst>
                <a:tab pos="354013" algn="l"/>
                <a:tab pos="722313" algn="l"/>
              </a:tabLst>
            </a:pPr>
            <a:r>
              <a:rPr lang="id-ID" dirty="0"/>
              <a:t>	</a:t>
            </a:r>
            <a:r>
              <a:rPr lang="id-ID" dirty="0" smtClean="0"/>
              <a:t>8. Apakah perubahan treatment atau pengobatan pasien terdokumentasi?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8970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1132</TotalTime>
  <Words>120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FUNGSI DAN MANFAAT REKAM KESEHATAN</vt:lpstr>
      <vt:lpstr>KUALITAS INFORMASI KLINIS</vt:lpstr>
      <vt:lpstr>KUALITAS INFORMASI KLINIS</vt:lpstr>
      <vt:lpstr>KUALITAS INFORMASI KLINIS</vt:lpstr>
      <vt:lpstr>KUALITAS INFORMASI KLINIS</vt:lpstr>
      <vt:lpstr>Fungsi tambahan rekam kesehatan</vt:lpstr>
      <vt:lpstr>Evaluasi dokumen rekam kesehatan</vt:lpstr>
      <vt:lpstr>Evaluasi dokumen rekam kesehatan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DAN MANFAAT REKAM KESEHATAN</dc:title>
  <dc:creator>sony</dc:creator>
  <cp:lastModifiedBy>sony</cp:lastModifiedBy>
  <cp:revision>10</cp:revision>
  <dcterms:created xsi:type="dcterms:W3CDTF">2016-10-09T06:58:21Z</dcterms:created>
  <dcterms:modified xsi:type="dcterms:W3CDTF">2016-10-10T07:18:58Z</dcterms:modified>
</cp:coreProperties>
</file>