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86" r:id="rId6"/>
    <p:sldId id="264" r:id="rId7"/>
    <p:sldId id="285" r:id="rId8"/>
    <p:sldId id="265" r:id="rId9"/>
    <p:sldId id="275" r:id="rId10"/>
    <p:sldId id="269" r:id="rId11"/>
    <p:sldId id="259" r:id="rId12"/>
    <p:sldId id="260" r:id="rId13"/>
    <p:sldId id="263" r:id="rId14"/>
    <p:sldId id="271" r:id="rId15"/>
    <p:sldId id="272" r:id="rId16"/>
    <p:sldId id="273" r:id="rId17"/>
    <p:sldId id="278" r:id="rId18"/>
    <p:sldId id="279" r:id="rId19"/>
    <p:sldId id="280" r:id="rId20"/>
    <p:sldId id="281" r:id="rId21"/>
    <p:sldId id="282" r:id="rId22"/>
    <p:sldId id="277" r:id="rId23"/>
    <p:sldId id="270" r:id="rId24"/>
    <p:sldId id="267" r:id="rId25"/>
    <p:sldId id="268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en-US" sz="2400" b="0" dirty="0" smtClean="0">
                <a:solidFill>
                  <a:srgbClr val="C00000"/>
                </a:solidFill>
                <a:latin typeface="Algerian" pitchFamily="82" charset="0"/>
              </a:rPr>
              <a:t>EPIDEMIOLOGI  PENYAKIT TIDAK MENULAR</a:t>
            </a:r>
            <a:endParaRPr lang="en-US" sz="2400" b="0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Acer\Downloads\HT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95600"/>
            <a:ext cx="5029200" cy="3666331"/>
          </a:xfrm>
          <a:prstGeom prst="rect">
            <a:avLst/>
          </a:prstGeom>
          <a:noFill/>
        </p:spPr>
      </p:pic>
      <p:pic>
        <p:nvPicPr>
          <p:cNvPr id="1027" name="Picture 3" descr="C:\Users\Acer\Downloads\H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3200400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304800"/>
            <a:ext cx="51816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FAKTOR RISIKO KEJADIAN HIPERTENSI DI WILAYAH KERJA PUSKESMAS </a:t>
            </a:r>
          </a:p>
          <a:p>
            <a:pPr algn="ctr"/>
            <a:r>
              <a:rPr lang="en-US" sz="3200" b="1" dirty="0" smtClean="0"/>
              <a:t>BANGKALA KABUPATEN JENEPONTO TAHUN 2012 </a:t>
            </a:r>
            <a:endParaRPr lang="en-US" sz="32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FAKTOR – FAKTOR YANG MEMPENGARUHI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495800" cy="5791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1.  </a:t>
            </a:r>
            <a:r>
              <a:rPr lang="en-US" sz="2000" b="1" dirty="0" err="1" smtClean="0"/>
              <a:t>Faktor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Ginetik</a:t>
            </a:r>
            <a:endParaRPr lang="en-US" sz="2000" dirty="0" smtClean="0"/>
          </a:p>
          <a:p>
            <a:r>
              <a:rPr lang="en-US" sz="2000" b="1" dirty="0" err="1" smtClean="0"/>
              <a:t>Usia</a:t>
            </a:r>
            <a:r>
              <a:rPr lang="en-US" sz="2000" b="1" dirty="0" smtClean="0"/>
              <a:t>,</a:t>
            </a:r>
            <a:r>
              <a:rPr lang="en-US" sz="2000" dirty="0" smtClean="0"/>
              <a:t> 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 45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JenisKelamin</a:t>
            </a:r>
            <a:r>
              <a:rPr lang="en-US" sz="2000" dirty="0" smtClean="0"/>
              <a:t>,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menderita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,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umur</a:t>
            </a:r>
            <a:r>
              <a:rPr lang="en-US" sz="2000" dirty="0" smtClean="0"/>
              <a:t> &lt; 45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proporsi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 55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Ras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Suku</a:t>
            </a:r>
            <a:r>
              <a:rPr lang="en-US" sz="2000" b="1" dirty="0" smtClean="0"/>
              <a:t>), 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orang-orang</a:t>
            </a:r>
            <a:r>
              <a:rPr lang="en-US" sz="2000" dirty="0" smtClean="0"/>
              <a:t> </a:t>
            </a:r>
            <a:r>
              <a:rPr lang="en-US" sz="2000" dirty="0" err="1" smtClean="0"/>
              <a:t>Amerika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Keturunan</a:t>
            </a:r>
            <a:r>
              <a:rPr lang="en-US" sz="2000" b="1" dirty="0" smtClean="0"/>
              <a:t>, 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riwayat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(30-60% </a:t>
            </a:r>
            <a:r>
              <a:rPr lang="en-US" sz="2000" dirty="0" err="1" smtClean="0"/>
              <a:t>diturunkan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genetis</a:t>
            </a:r>
            <a:r>
              <a:rPr lang="en-US" sz="2000" dirty="0" smtClean="0"/>
              <a:t>). </a:t>
            </a:r>
            <a:r>
              <a:rPr lang="en-US" sz="2000" baseline="30000" dirty="0" smtClean="0"/>
              <a:t>7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2. </a:t>
            </a:r>
            <a:r>
              <a:rPr lang="en-US" sz="3800" b="1" dirty="0" err="1" smtClean="0"/>
              <a:t>Faktor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Lingkungan</a:t>
            </a:r>
            <a:r>
              <a:rPr lang="en-US" sz="3800" b="1" dirty="0" smtClean="0"/>
              <a:t> </a:t>
            </a:r>
            <a:endParaRPr lang="en-US" sz="3800" dirty="0" smtClean="0"/>
          </a:p>
          <a:p>
            <a:r>
              <a:rPr lang="en-US" sz="3800" b="1" dirty="0" err="1" smtClean="0"/>
              <a:t>Pola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makan</a:t>
            </a:r>
            <a:r>
              <a:rPr lang="en-US" sz="3800" b="1" dirty="0" smtClean="0"/>
              <a:t>,</a:t>
            </a:r>
            <a:r>
              <a:rPr lang="en-US" sz="3800" dirty="0" smtClean="0"/>
              <a:t> diet, </a:t>
            </a:r>
            <a:r>
              <a:rPr lang="en-US" sz="3800" dirty="0" err="1" smtClean="0"/>
              <a:t>makan</a:t>
            </a:r>
            <a:r>
              <a:rPr lang="en-US" sz="3800" dirty="0" smtClean="0"/>
              <a:t> </a:t>
            </a:r>
            <a:r>
              <a:rPr lang="en-US" sz="3800" dirty="0" err="1" smtClean="0"/>
              <a:t>makanan</a:t>
            </a:r>
            <a:r>
              <a:rPr lang="en-US" sz="3800" dirty="0" smtClean="0"/>
              <a:t> </a:t>
            </a:r>
            <a:r>
              <a:rPr lang="en-US" sz="3800" dirty="0" err="1" smtClean="0"/>
              <a:t>kadar</a:t>
            </a:r>
            <a:r>
              <a:rPr lang="en-US" sz="3800" dirty="0" smtClean="0"/>
              <a:t> </a:t>
            </a:r>
            <a:r>
              <a:rPr lang="en-US" sz="3800" dirty="0" err="1" smtClean="0"/>
              <a:t>garam</a:t>
            </a:r>
            <a:r>
              <a:rPr lang="en-US" sz="3800" dirty="0" smtClean="0"/>
              <a:t> </a:t>
            </a:r>
            <a:r>
              <a:rPr lang="en-US" sz="3800" dirty="0" err="1" smtClean="0"/>
              <a:t>tinggi</a:t>
            </a:r>
            <a:r>
              <a:rPr lang="en-US" sz="3800" dirty="0" smtClean="0"/>
              <a:t>, </a:t>
            </a:r>
            <a:r>
              <a:rPr lang="en-US" sz="3800" dirty="0" err="1" smtClean="0"/>
              <a:t>makan</a:t>
            </a:r>
            <a:r>
              <a:rPr lang="en-US" sz="3800" dirty="0" smtClean="0"/>
              <a:t> </a:t>
            </a:r>
            <a:r>
              <a:rPr lang="en-US" sz="3800" dirty="0" err="1" smtClean="0"/>
              <a:t>kudapan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jumlah</a:t>
            </a:r>
            <a:r>
              <a:rPr lang="en-US" sz="3800" dirty="0" smtClean="0"/>
              <a:t> </a:t>
            </a:r>
            <a:r>
              <a:rPr lang="en-US" sz="3800" dirty="0" err="1" smtClean="0"/>
              <a:t>banyak</a:t>
            </a:r>
            <a:r>
              <a:rPr lang="en-US" sz="3800" dirty="0" smtClean="0"/>
              <a:t>.</a:t>
            </a:r>
          </a:p>
          <a:p>
            <a:r>
              <a:rPr lang="en-US" sz="3800" b="1" dirty="0" err="1" smtClean="0"/>
              <a:t>Merokok</a:t>
            </a:r>
            <a:r>
              <a:rPr lang="en-US" sz="3800" b="1" dirty="0" smtClean="0"/>
              <a:t>, </a:t>
            </a:r>
            <a:r>
              <a:rPr lang="en-US" sz="3800" dirty="0" err="1" smtClean="0"/>
              <a:t>sering</a:t>
            </a:r>
            <a:r>
              <a:rPr lang="en-US" sz="3800" dirty="0" smtClean="0"/>
              <a:t> </a:t>
            </a:r>
            <a:r>
              <a:rPr lang="en-US" sz="3800" dirty="0" err="1" smtClean="0"/>
              <a:t>minum-minuman</a:t>
            </a:r>
            <a:r>
              <a:rPr lang="en-US" sz="3800" dirty="0" smtClean="0"/>
              <a:t> yang </a:t>
            </a:r>
            <a:r>
              <a:rPr lang="en-US" sz="3800" dirty="0" err="1" smtClean="0"/>
              <a:t>beralkohol</a:t>
            </a:r>
            <a:r>
              <a:rPr lang="en-US" sz="3800" dirty="0" smtClean="0"/>
              <a:t>.</a:t>
            </a:r>
          </a:p>
          <a:p>
            <a:r>
              <a:rPr lang="en-US" sz="3800" b="1" dirty="0" err="1" smtClean="0"/>
              <a:t>Inaktivitas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fisik</a:t>
            </a:r>
            <a:r>
              <a:rPr lang="en-US" sz="3800" b="1" dirty="0" smtClean="0"/>
              <a:t>, </a:t>
            </a:r>
            <a:r>
              <a:rPr lang="en-US" sz="3800" dirty="0" err="1" smtClean="0"/>
              <a:t>olahraga</a:t>
            </a:r>
            <a:r>
              <a:rPr lang="en-US" sz="3800" dirty="0" smtClean="0"/>
              <a:t> </a:t>
            </a:r>
            <a:r>
              <a:rPr lang="en-US" sz="3800" dirty="0" err="1" smtClean="0"/>
              <a:t>tidak</a:t>
            </a:r>
            <a:r>
              <a:rPr lang="en-US" sz="3800" dirty="0" smtClean="0"/>
              <a:t> </a:t>
            </a:r>
            <a:r>
              <a:rPr lang="en-US" sz="3800" dirty="0" err="1" smtClean="0"/>
              <a:t>teratur</a:t>
            </a:r>
            <a:r>
              <a:rPr lang="en-US" sz="3800" dirty="0" smtClean="0"/>
              <a:t>, </a:t>
            </a:r>
            <a:r>
              <a:rPr lang="en-US" sz="3800" dirty="0" err="1" smtClean="0"/>
              <a:t>istirahat</a:t>
            </a:r>
            <a:r>
              <a:rPr lang="en-US" sz="3800" dirty="0" smtClean="0"/>
              <a:t> </a:t>
            </a:r>
            <a:r>
              <a:rPr lang="en-US" sz="3800" dirty="0" err="1" smtClean="0"/>
              <a:t>kurang</a:t>
            </a:r>
            <a:r>
              <a:rPr lang="en-US" sz="3800" dirty="0" smtClean="0"/>
              <a:t>, </a:t>
            </a:r>
            <a:r>
              <a:rPr lang="en-US" sz="3800" dirty="0" err="1" smtClean="0"/>
              <a:t>pekerja</a:t>
            </a:r>
            <a:r>
              <a:rPr lang="en-US" sz="3800" dirty="0" smtClean="0"/>
              <a:t> </a:t>
            </a:r>
            <a:r>
              <a:rPr lang="en-US" sz="3800" dirty="0" err="1" smtClean="0"/>
              <a:t>berat</a:t>
            </a:r>
            <a:r>
              <a:rPr lang="en-US" sz="3800" dirty="0" smtClean="0"/>
              <a:t>. </a:t>
            </a:r>
            <a:r>
              <a:rPr lang="en-US" sz="3800" baseline="30000" dirty="0" smtClean="0"/>
              <a:t>7</a:t>
            </a:r>
            <a:endParaRPr lang="en-US" sz="3800" dirty="0" smtClean="0"/>
          </a:p>
          <a:p>
            <a:r>
              <a:rPr lang="en-US" sz="3800" b="1" dirty="0" err="1" smtClean="0"/>
              <a:t>Obesitas</a:t>
            </a:r>
            <a:r>
              <a:rPr lang="en-US" sz="3800" b="1" dirty="0" smtClean="0"/>
              <a:t>. </a:t>
            </a:r>
          </a:p>
          <a:p>
            <a:r>
              <a:rPr lang="en-US" sz="3800" b="1" dirty="0" smtClean="0"/>
              <a:t>3.  </a:t>
            </a:r>
            <a:r>
              <a:rPr lang="en-US" sz="3800" b="1" dirty="0" err="1" smtClean="0"/>
              <a:t>Faktor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Psikologis</a:t>
            </a:r>
            <a:r>
              <a:rPr lang="en-US" sz="3800" b="1" dirty="0" smtClean="0"/>
              <a:t> </a:t>
            </a:r>
            <a:endParaRPr lang="en-US" sz="3800" dirty="0" smtClean="0"/>
          </a:p>
          <a:p>
            <a:r>
              <a:rPr lang="en-US" sz="3800" b="1" dirty="0" err="1" smtClean="0"/>
              <a:t>Beban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ekonomi</a:t>
            </a:r>
            <a:r>
              <a:rPr lang="en-US" sz="3800" b="1" dirty="0" smtClean="0"/>
              <a:t>, </a:t>
            </a:r>
            <a:r>
              <a:rPr lang="en-US" sz="3800" dirty="0" smtClean="0"/>
              <a:t> </a:t>
            </a:r>
            <a:r>
              <a:rPr lang="en-US" sz="3800" dirty="0" err="1" smtClean="0"/>
              <a:t>dimana</a:t>
            </a:r>
            <a:r>
              <a:rPr lang="en-US" sz="3800" dirty="0" smtClean="0"/>
              <a:t> yang </a:t>
            </a:r>
            <a:r>
              <a:rPr lang="en-US" sz="3800" dirty="0" err="1" smtClean="0"/>
              <a:t>telah</a:t>
            </a:r>
            <a:r>
              <a:rPr lang="en-US" sz="3800" dirty="0" smtClean="0"/>
              <a:t> </a:t>
            </a:r>
            <a:r>
              <a:rPr lang="en-US" sz="3800" dirty="0" err="1" smtClean="0"/>
              <a:t>mengalami</a:t>
            </a:r>
            <a:r>
              <a:rPr lang="en-US" sz="3800" dirty="0" smtClean="0"/>
              <a:t> </a:t>
            </a:r>
            <a:r>
              <a:rPr lang="en-US" sz="3800" dirty="0" err="1" smtClean="0"/>
              <a:t>hipertensi</a:t>
            </a:r>
            <a:r>
              <a:rPr lang="en-US" sz="3800" dirty="0" smtClean="0"/>
              <a:t> </a:t>
            </a:r>
            <a:r>
              <a:rPr lang="en-US" sz="3800" dirty="0" err="1" smtClean="0"/>
              <a:t>harus</a:t>
            </a:r>
            <a:r>
              <a:rPr lang="en-US" sz="3800" dirty="0" smtClean="0"/>
              <a:t> </a:t>
            </a:r>
            <a:r>
              <a:rPr lang="en-US" sz="3800" dirty="0" err="1" smtClean="0"/>
              <a:t>memikirkan</a:t>
            </a:r>
            <a:r>
              <a:rPr lang="en-US" sz="3800" dirty="0" smtClean="0"/>
              <a:t> </a:t>
            </a:r>
            <a:r>
              <a:rPr lang="en-US" sz="3800" dirty="0" err="1" smtClean="0"/>
              <a:t>biaya</a:t>
            </a:r>
            <a:r>
              <a:rPr lang="en-US" sz="3800" dirty="0" smtClean="0"/>
              <a:t> </a:t>
            </a:r>
            <a:r>
              <a:rPr lang="en-US" sz="3800" dirty="0" err="1" smtClean="0"/>
              <a:t>pengobatan</a:t>
            </a:r>
            <a:r>
              <a:rPr lang="en-US" sz="3800" dirty="0" smtClean="0"/>
              <a:t>, </a:t>
            </a:r>
            <a:r>
              <a:rPr lang="en-US" sz="3800" dirty="0" err="1" smtClean="0"/>
              <a:t>biaya</a:t>
            </a:r>
            <a:r>
              <a:rPr lang="en-US" sz="3800" dirty="0" smtClean="0"/>
              <a:t> </a:t>
            </a:r>
            <a:r>
              <a:rPr lang="en-US" sz="3800" dirty="0" err="1" smtClean="0"/>
              <a:t>hidup</a:t>
            </a:r>
            <a:r>
              <a:rPr lang="en-US" sz="3800" dirty="0" smtClean="0"/>
              <a:t>.</a:t>
            </a:r>
          </a:p>
          <a:p>
            <a:r>
              <a:rPr lang="en-US" sz="3800" b="1" dirty="0" smtClean="0"/>
              <a:t>Stress</a:t>
            </a:r>
            <a:r>
              <a:rPr lang="en-US" sz="3800" dirty="0" smtClean="0"/>
              <a:t>, </a:t>
            </a:r>
            <a:r>
              <a:rPr lang="en-US" sz="3800" dirty="0" err="1" smtClean="0"/>
              <a:t>adanya</a:t>
            </a:r>
            <a:r>
              <a:rPr lang="en-US" sz="3800" dirty="0" smtClean="0"/>
              <a:t> </a:t>
            </a:r>
            <a:r>
              <a:rPr lang="en-US" sz="3800" dirty="0" err="1" smtClean="0"/>
              <a:t>beban</a:t>
            </a:r>
            <a:r>
              <a:rPr lang="en-US" sz="3800" dirty="0" smtClean="0"/>
              <a:t> </a:t>
            </a:r>
            <a:r>
              <a:rPr lang="en-US" sz="3800" dirty="0" err="1" smtClean="0"/>
              <a:t>psikologis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diri</a:t>
            </a:r>
            <a:r>
              <a:rPr lang="en-US" sz="3800" dirty="0" smtClean="0"/>
              <a:t>, </a:t>
            </a:r>
            <a:r>
              <a:rPr lang="en-US" sz="3800" dirty="0" err="1" smtClean="0"/>
              <a:t>pekerjaan</a:t>
            </a:r>
            <a:r>
              <a:rPr lang="en-US" sz="3800" dirty="0" smtClean="0"/>
              <a:t> yang </a:t>
            </a:r>
            <a:r>
              <a:rPr lang="en-US" sz="3800" dirty="0" err="1" smtClean="0"/>
              <a:t>bera</a:t>
            </a:r>
            <a:r>
              <a:rPr lang="en-US" dirty="0" err="1" smtClean="0"/>
              <a:t>t</a:t>
            </a:r>
            <a:r>
              <a:rPr lang="en-US" dirty="0" smtClean="0"/>
              <a:t>. </a:t>
            </a:r>
            <a:r>
              <a:rPr lang="en-US" baseline="30000" dirty="0" smtClean="0"/>
              <a:t>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BAHAN  DAN  METODE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Pengumpulan</a:t>
            </a:r>
            <a:r>
              <a:rPr lang="en-US" sz="2000" dirty="0" smtClean="0"/>
              <a:t>  data 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dua</a:t>
            </a:r>
            <a:r>
              <a:rPr lang="en-US" sz="2000" dirty="0" smtClean="0"/>
              <a:t>  </a:t>
            </a:r>
            <a:r>
              <a:rPr lang="en-US" sz="2000" dirty="0" err="1" smtClean="0"/>
              <a:t>cara</a:t>
            </a:r>
            <a:r>
              <a:rPr lang="en-US" sz="2000" dirty="0" smtClean="0"/>
              <a:t>,:</a:t>
            </a:r>
          </a:p>
          <a:p>
            <a:pPr>
              <a:buNone/>
            </a:pPr>
            <a:r>
              <a:rPr lang="en-US" sz="2000" dirty="0" smtClean="0"/>
              <a:t>	1. data  primer  (</a:t>
            </a:r>
            <a:r>
              <a:rPr lang="en-US" sz="2000" dirty="0" err="1" smtClean="0"/>
              <a:t>wawancara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berpedoman</a:t>
            </a:r>
            <a:r>
              <a:rPr lang="en-US" sz="2000" dirty="0" smtClean="0"/>
              <a:t>  </a:t>
            </a:r>
            <a:r>
              <a:rPr lang="en-US" sz="2000" dirty="0" err="1" smtClean="0"/>
              <a:t>pada</a:t>
            </a:r>
            <a:r>
              <a:rPr lang="en-US" sz="2000" dirty="0" smtClean="0"/>
              <a:t>  </a:t>
            </a:r>
            <a:r>
              <a:rPr lang="en-US" sz="2000" dirty="0" err="1" smtClean="0"/>
              <a:t>kuesioner</a:t>
            </a:r>
            <a:r>
              <a:rPr lang="en-US" sz="2000" dirty="0" smtClean="0"/>
              <a:t>)  </a:t>
            </a:r>
          </a:p>
          <a:p>
            <a:pPr>
              <a:buNone/>
            </a:pPr>
            <a:r>
              <a:rPr lang="en-US" sz="2000" dirty="0" smtClean="0"/>
              <a:t>	2. data  </a:t>
            </a:r>
            <a:r>
              <a:rPr lang="en-US" sz="2000" dirty="0" err="1" smtClean="0"/>
              <a:t>sekunder</a:t>
            </a:r>
            <a:r>
              <a:rPr lang="en-US" sz="2000" dirty="0" smtClean="0"/>
              <a:t> 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 </a:t>
            </a:r>
            <a:r>
              <a:rPr lang="en-US" sz="2000" dirty="0" err="1" smtClean="0"/>
              <a:t>dari</a:t>
            </a:r>
            <a:r>
              <a:rPr lang="en-US" sz="2000" dirty="0" smtClean="0"/>
              <a:t> 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Provinsi</a:t>
            </a:r>
            <a:r>
              <a:rPr lang="en-US" sz="2000" dirty="0" smtClean="0"/>
              <a:t> Sulawesi Selatan,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Jeneponto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Bangkala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DATA SDH DIOLAH DGN MENGGUNAKAN SPSS  DAN DISAJIKAN DALAM BENTUK TABEL DAN NARASI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648200" cy="5211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PENELITIAN DILAKUKAN DI 10 DESA /KELURAHAN WIL. KERJA PUSKESMAS BANGKALA</a:t>
            </a:r>
          </a:p>
          <a:p>
            <a:r>
              <a:rPr lang="en-US" sz="2000" dirty="0" smtClean="0"/>
              <a:t>PENGUMPULAN DATA DILAKUKAN  SEJAK TANGGAL 1-28 FEB 2013</a:t>
            </a:r>
          </a:p>
          <a:p>
            <a:r>
              <a:rPr lang="en-US" sz="2000" dirty="0" smtClean="0"/>
              <a:t>MENGGUNAKAN OBSERVASI ANALITIK </a:t>
            </a:r>
          </a:p>
          <a:p>
            <a:r>
              <a:rPr lang="en-US" sz="2000" dirty="0" smtClean="0"/>
              <a:t>RANCANGAN CASE CONTROL STUDY DIIKUTI DENGAN RETROSPEKTIF / ADA TIDAKNYA FAKTOR RESIKO</a:t>
            </a:r>
          </a:p>
          <a:p>
            <a:r>
              <a:rPr lang="en-US" sz="2000" dirty="0" smtClean="0"/>
              <a:t>POPULASI YG DIGUNAKAN ADALAH ORG YG DTNG BEROBAT KE PUSKESMAS TAHUN 2012</a:t>
            </a:r>
          </a:p>
          <a:p>
            <a:r>
              <a:rPr lang="en-US" sz="2000" dirty="0" smtClean="0"/>
              <a:t>PENARIKAN SAMPEL YG DIGUNAKAN ADALAH KELOMPOK KASUS ADLH PURPOSIVE SAMPLING 82 ORG</a:t>
            </a:r>
          </a:p>
          <a:p>
            <a:r>
              <a:rPr lang="en-US" sz="2000" dirty="0" smtClean="0"/>
              <a:t>KELOMPOK KONTROL DENGAN CARA RANDOM SAMPLING 82 ORG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 err="1" smtClean="0"/>
              <a:t>Distribusi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Responden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Berdasarkan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Karakteristik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Responden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 Wilayah 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Puskesmas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Bangkala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Jeneponto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2012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7772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687"/>
                <a:gridCol w="2282296"/>
                <a:gridCol w="2650417"/>
              </a:tblGrid>
              <a:tr h="3122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KARAKTERISTIK RESPONDEN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JUMLAH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JENIS KELAMIN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Laki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laki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59,8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Perempuan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40,2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UMUR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 -33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28,0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34 - 47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23,2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48 - 61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29,3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62 - 75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17,7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76 - 89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TINGKAT  PENDIDIKAN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Tidak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Tamat</a:t>
                      </a:r>
                      <a:r>
                        <a:rPr lang="en-US" sz="1400" baseline="0" dirty="0" smtClean="0"/>
                        <a:t> 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14,6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</a:t>
                      </a:r>
                      <a:r>
                        <a:rPr lang="en-US" sz="1400" baseline="0" dirty="0" smtClean="0"/>
                        <a:t> / SEDERAJAT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44,5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SMP / SEDERAJAT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17,7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 / SEDERAJAT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16,5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DIII / 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6,7</a:t>
                      </a:r>
                      <a:endParaRPr lang="en-US" sz="1400" dirty="0"/>
                    </a:p>
                  </a:txBody>
                  <a:tcPr/>
                </a:tc>
              </a:tr>
              <a:tr h="2838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Distribusi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Responden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Karakteristik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Responden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 Wilayah 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Puskesmas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Bangkala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Kab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Jeneponto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2012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39665"/>
          <a:ext cx="8534400" cy="624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1422400"/>
                <a:gridCol w="1422400"/>
                <a:gridCol w="1422400"/>
                <a:gridCol w="1422400"/>
              </a:tblGrid>
              <a:tr h="266875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VARIABEL JNDEPENDENT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KEJADIAN HIPERTENSI</a:t>
                      </a:r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KASUS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KONTROL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RIWAYAT KELUARGA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TINGGI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84,1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54,9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RENDAH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15,9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45,1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PERILAKU MEROKOK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TINGGI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57,3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36,6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RENDAH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42,7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63,4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AKTIFITAS</a:t>
                      </a:r>
                      <a:r>
                        <a:rPr lang="en-US" sz="1600" b="1" baseline="0" dirty="0" smtClean="0"/>
                        <a:t> FISIK /OR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TINGGI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29,3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13,4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RENDAH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70,7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86,6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KONSUMSI KOPI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TINGGI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11,0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7,3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RE3NDAH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89,0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92,7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KONSUMSI GARAM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TINGGI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69,5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35,4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RESIKO RENDAH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30,5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64,6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HASIL PENELITIAN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KARAKTERISTIK RESPONDEN</a:t>
            </a:r>
          </a:p>
          <a:p>
            <a:r>
              <a:rPr lang="en-US" sz="2400" dirty="0" err="1" smtClean="0"/>
              <a:t>Responden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,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</a:t>
            </a:r>
            <a:r>
              <a:rPr lang="en-US" sz="2400" dirty="0" err="1" smtClean="0"/>
              <a:t>desa</a:t>
            </a:r>
            <a:r>
              <a:rPr lang="en-US" sz="2400" dirty="0" smtClean="0"/>
              <a:t> / </a:t>
            </a:r>
            <a:r>
              <a:rPr lang="en-US" sz="2400" dirty="0" err="1" smtClean="0"/>
              <a:t>kelurahan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Responden</a:t>
            </a:r>
            <a:r>
              <a:rPr lang="en-US" sz="2400" dirty="0" smtClean="0"/>
              <a:t> </a:t>
            </a:r>
            <a:r>
              <a:rPr lang="en-US" sz="2400" dirty="0" err="1" smtClean="0"/>
              <a:t>laki-laki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59,8 %</a:t>
            </a:r>
          </a:p>
          <a:p>
            <a:r>
              <a:rPr lang="en-US" sz="2400" dirty="0" err="1" smtClean="0"/>
              <a:t>Rentang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48 – 61 = 29,3 %</a:t>
            </a:r>
          </a:p>
          <a:p>
            <a:r>
              <a:rPr lang="en-US" sz="2400" dirty="0" smtClean="0"/>
              <a:t>Tingkat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SD = 44,5 %</a:t>
            </a:r>
          </a:p>
          <a:p>
            <a:r>
              <a:rPr lang="en-US" sz="2400" dirty="0" err="1" smtClean="0"/>
              <a:t>Petani</a:t>
            </a:r>
            <a:r>
              <a:rPr lang="en-US" sz="2400" dirty="0" smtClean="0"/>
              <a:t> / </a:t>
            </a:r>
            <a:r>
              <a:rPr lang="en-US" sz="2400" dirty="0" err="1" smtClean="0"/>
              <a:t>buruh</a:t>
            </a:r>
            <a:r>
              <a:rPr lang="en-US" sz="2400" dirty="0" smtClean="0"/>
              <a:t> = 50,6 %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ANALISA BIVARIAT</a:t>
            </a:r>
          </a:p>
          <a:p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bivariat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.  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2, </a:t>
            </a:r>
            <a:r>
              <a:rPr lang="en-US" sz="2400" dirty="0" err="1" smtClean="0"/>
              <a:t>riwayat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, 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 </a:t>
            </a:r>
            <a:r>
              <a:rPr lang="en-US" sz="2400" dirty="0" err="1" smtClean="0"/>
              <a:t>merokok</a:t>
            </a:r>
            <a:r>
              <a:rPr lang="en-US" sz="2400" dirty="0" smtClean="0"/>
              <a:t>, 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konsumsi</a:t>
            </a:r>
            <a:r>
              <a:rPr lang="en-US" sz="2400" dirty="0" smtClean="0"/>
              <a:t>  </a:t>
            </a:r>
            <a:r>
              <a:rPr lang="en-US" sz="2400" dirty="0" err="1" smtClean="0"/>
              <a:t>garam</a:t>
            </a:r>
            <a:r>
              <a:rPr lang="en-US" sz="2400" dirty="0" smtClean="0"/>
              <a:t> 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hipertensi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Hasil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Analisa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penelitian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faktor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resiko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 yang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berisiko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4,36  kali  </a:t>
            </a:r>
            <a:r>
              <a:rPr lang="en-US" dirty="0" err="1" smtClean="0"/>
              <a:t>menderita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dibandingkan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yang 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memiliki</a:t>
            </a:r>
            <a:r>
              <a:rPr lang="en-US" dirty="0" smtClean="0"/>
              <a:t>  </a:t>
            </a:r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yang  </a:t>
            </a:r>
            <a:r>
              <a:rPr lang="en-US" dirty="0" err="1" smtClean="0"/>
              <a:t>hipertensi</a:t>
            </a:r>
            <a:r>
              <a:rPr lang="en-US" dirty="0" smtClean="0"/>
              <a:t>,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risiko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 </a:t>
            </a:r>
            <a:r>
              <a:rPr lang="en-US" dirty="0" err="1" smtClean="0"/>
              <a:t>analisis</a:t>
            </a:r>
            <a:r>
              <a:rPr lang="en-US" dirty="0" smtClean="0"/>
              <a:t>  </a:t>
            </a:r>
            <a:r>
              <a:rPr lang="en-US" dirty="0" err="1" smtClean="0"/>
              <a:t>variabel</a:t>
            </a:r>
            <a:r>
              <a:rPr lang="en-US" dirty="0" smtClean="0"/>
              <a:t> 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banyak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berisiko</a:t>
            </a:r>
            <a:r>
              <a:rPr lang="en-US" dirty="0" smtClean="0"/>
              <a:t> 2,32 kali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banyak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beraktivitas</a:t>
            </a:r>
            <a:r>
              <a:rPr lang="en-US" dirty="0" smtClean="0"/>
              <a:t>  </a:t>
            </a:r>
            <a:r>
              <a:rPr lang="en-US" dirty="0" err="1" smtClean="0"/>
              <a:t>fisik</a:t>
            </a:r>
            <a:r>
              <a:rPr lang="en-US" dirty="0" smtClean="0"/>
              <a:t>/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 </a:t>
            </a:r>
            <a:r>
              <a:rPr lang="en-US" dirty="0" err="1" smtClean="0"/>
              <a:t>aktivitas</a:t>
            </a:r>
            <a:r>
              <a:rPr lang="en-US" dirty="0" smtClean="0"/>
              <a:t>  </a:t>
            </a:r>
            <a:r>
              <a:rPr lang="en-US" dirty="0" err="1" smtClean="0"/>
              <a:t>fisik</a:t>
            </a:r>
            <a:r>
              <a:rPr lang="en-US" dirty="0" smtClean="0"/>
              <a:t>/</a:t>
            </a:r>
            <a:r>
              <a:rPr lang="en-US" dirty="0" err="1" smtClean="0"/>
              <a:t>olahraga</a:t>
            </a:r>
            <a:r>
              <a:rPr lang="en-US" dirty="0" smtClean="0"/>
              <a:t>  </a:t>
            </a:r>
            <a:r>
              <a:rPr lang="en-US" dirty="0" err="1" smtClean="0"/>
              <a:t>berisiko</a:t>
            </a:r>
            <a:r>
              <a:rPr lang="en-US" dirty="0" smtClean="0"/>
              <a:t>  2,67  kali  </a:t>
            </a:r>
            <a:r>
              <a:rPr lang="en-US" dirty="0" err="1" smtClean="0"/>
              <a:t>menderita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beraktivitas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/</a:t>
            </a:r>
            <a:r>
              <a:rPr lang="en-US" dirty="0" err="1" smtClean="0"/>
              <a:t>olahraga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Hasil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Analisa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penelitian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faktor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resiko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kopi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yang </a:t>
            </a:r>
            <a:r>
              <a:rPr lang="en-US" dirty="0" err="1" smtClean="0"/>
              <a:t>mengkonsumsi</a:t>
            </a:r>
            <a:r>
              <a:rPr lang="en-US" dirty="0" smtClean="0"/>
              <a:t> kopi . </a:t>
            </a:r>
            <a:r>
              <a:rPr lang="en-US" dirty="0" err="1" smtClean="0"/>
              <a:t>Konsumsi</a:t>
            </a:r>
            <a:r>
              <a:rPr lang="en-US" dirty="0" smtClean="0"/>
              <a:t> kopi ≥ 4 </a:t>
            </a:r>
            <a:r>
              <a:rPr lang="en-US" dirty="0" err="1" smtClean="0"/>
              <a:t>cangkir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berisiko</a:t>
            </a:r>
            <a:r>
              <a:rPr lang="en-US" dirty="0" smtClean="0"/>
              <a:t> 1,56 kali 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yang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mengkonsumsi</a:t>
            </a:r>
            <a:r>
              <a:rPr lang="en-US" dirty="0" smtClean="0"/>
              <a:t>  kopi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kopi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 </a:t>
            </a:r>
            <a:r>
              <a:rPr lang="en-US" dirty="0" err="1" smtClean="0"/>
              <a:t>analisis</a:t>
            </a:r>
            <a:r>
              <a:rPr lang="en-US" dirty="0" smtClean="0"/>
              <a:t>  </a:t>
            </a:r>
            <a:r>
              <a:rPr lang="en-US" dirty="0" err="1" smtClean="0"/>
              <a:t>variabel</a:t>
            </a:r>
            <a:r>
              <a:rPr lang="en-US" dirty="0" smtClean="0"/>
              <a:t>  </a:t>
            </a:r>
            <a:r>
              <a:rPr lang="en-US" dirty="0" err="1" smtClean="0"/>
              <a:t>konsumsi</a:t>
            </a:r>
            <a:r>
              <a:rPr lang="en-US" dirty="0" smtClean="0"/>
              <a:t>  </a:t>
            </a:r>
            <a:r>
              <a:rPr lang="en-US" dirty="0" err="1" smtClean="0"/>
              <a:t>garam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banyak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skor</a:t>
            </a:r>
            <a:r>
              <a:rPr lang="en-US" dirty="0" smtClean="0"/>
              <a:t>  </a:t>
            </a:r>
            <a:r>
              <a:rPr lang="en-US" dirty="0" err="1" smtClean="0"/>
              <a:t>konsumsi</a:t>
            </a:r>
            <a:r>
              <a:rPr lang="en-US" dirty="0" smtClean="0"/>
              <a:t>  </a:t>
            </a:r>
            <a:r>
              <a:rPr lang="en-US" dirty="0" err="1" smtClean="0"/>
              <a:t>garamnya</a:t>
            </a:r>
            <a:r>
              <a:rPr lang="en-US" dirty="0" smtClean="0"/>
              <a:t>  </a:t>
            </a:r>
            <a:r>
              <a:rPr lang="en-US" dirty="0" err="1" smtClean="0"/>
              <a:t>melebihi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nilai</a:t>
            </a:r>
            <a:r>
              <a:rPr lang="en-US" dirty="0" smtClean="0"/>
              <a:t>  rata-rata </a:t>
            </a:r>
            <a:r>
              <a:rPr lang="en-US" dirty="0" err="1" smtClean="0"/>
              <a:t>seluruh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 </a:t>
            </a:r>
            <a:r>
              <a:rPr lang="en-US" dirty="0" err="1" smtClean="0"/>
              <a:t>garam</a:t>
            </a:r>
            <a:r>
              <a:rPr lang="en-US" dirty="0" smtClean="0"/>
              <a:t>  </a:t>
            </a:r>
            <a:r>
              <a:rPr lang="en-US" dirty="0" err="1" smtClean="0"/>
              <a:t>berlebih</a:t>
            </a:r>
            <a:r>
              <a:rPr lang="en-US" dirty="0" smtClean="0"/>
              <a:t>  </a:t>
            </a:r>
            <a:r>
              <a:rPr lang="en-US" dirty="0" err="1" smtClean="0"/>
              <a:t>berisiko</a:t>
            </a:r>
            <a:r>
              <a:rPr lang="en-US" dirty="0" smtClean="0"/>
              <a:t>  4,16  kali  </a:t>
            </a:r>
            <a:r>
              <a:rPr lang="en-US" dirty="0" err="1" smtClean="0"/>
              <a:t>menderita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garamnya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PEMBAHASAN HASIL 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RIWAYAT  KELUARGA</a:t>
            </a:r>
          </a:p>
          <a:p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klg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HT       </a:t>
            </a:r>
            <a:r>
              <a:rPr lang="en-US" dirty="0" err="1" smtClean="0"/>
              <a:t>resiko</a:t>
            </a:r>
            <a:r>
              <a:rPr lang="en-US" dirty="0" smtClean="0"/>
              <a:t> HT primer</a:t>
            </a:r>
          </a:p>
          <a:p>
            <a:r>
              <a:rPr lang="en-US" dirty="0" smtClean="0"/>
              <a:t>HT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,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slh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org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25%,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org </a:t>
            </a:r>
            <a:r>
              <a:rPr lang="en-US" dirty="0" err="1" smtClean="0"/>
              <a:t>tua</a:t>
            </a:r>
            <a:r>
              <a:rPr lang="en-US" dirty="0" smtClean="0"/>
              <a:t> HT </a:t>
            </a:r>
            <a:r>
              <a:rPr lang="en-US" dirty="0" err="1" smtClean="0"/>
              <a:t>kemungkinan</a:t>
            </a:r>
            <a:r>
              <a:rPr lang="en-US" dirty="0" smtClean="0"/>
              <a:t> 60 %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= RK </a:t>
            </a:r>
            <a:r>
              <a:rPr lang="en-US" dirty="0" err="1" smtClean="0"/>
              <a:t>mrpkn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HT </a:t>
            </a:r>
            <a:r>
              <a:rPr lang="en-US" dirty="0" err="1" smtClean="0"/>
              <a:t>utk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RK HT 4,36 kali &gt;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RK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7244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statistik</a:t>
            </a:r>
            <a:r>
              <a:rPr lang="en-US" dirty="0" smtClean="0"/>
              <a:t> 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risiko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,  </a:t>
            </a:r>
            <a:r>
              <a:rPr lang="en-US" dirty="0" err="1" smtClean="0"/>
              <a:t>hal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dikarenakan</a:t>
            </a:r>
            <a:r>
              <a:rPr lang="en-US" dirty="0" smtClean="0"/>
              <a:t>  </a:t>
            </a:r>
            <a:r>
              <a:rPr lang="en-US" dirty="0" err="1" smtClean="0"/>
              <a:t>sebagian</a:t>
            </a:r>
            <a:r>
              <a:rPr lang="en-US" dirty="0" smtClean="0"/>
              <a:t> 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menjadi</a:t>
            </a:r>
            <a:r>
              <a:rPr lang="en-US" dirty="0" smtClean="0"/>
              <a:t>  </a:t>
            </a:r>
            <a:r>
              <a:rPr lang="en-US" dirty="0" err="1" smtClean="0"/>
              <a:t>sampel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penelitian</a:t>
            </a:r>
            <a:r>
              <a:rPr lang="en-US" dirty="0" smtClean="0"/>
              <a:t>  </a:t>
            </a:r>
            <a:r>
              <a:rPr lang="en-US" dirty="0" err="1" smtClean="0"/>
              <a:t>baik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kelompok</a:t>
            </a:r>
            <a:r>
              <a:rPr lang="en-US" dirty="0" smtClean="0"/>
              <a:t>  </a:t>
            </a:r>
            <a:r>
              <a:rPr lang="en-US" dirty="0" err="1" smtClean="0"/>
              <a:t>kasus</a:t>
            </a:r>
            <a:r>
              <a:rPr lang="en-US" dirty="0" smtClean="0"/>
              <a:t> 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 yang  </a:t>
            </a:r>
            <a:r>
              <a:rPr lang="en-US" dirty="0" err="1" smtClean="0"/>
              <a:t>menderita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(</a:t>
            </a:r>
            <a:r>
              <a:rPr lang="en-US" dirty="0" err="1" smtClean="0"/>
              <a:t>bapak</a:t>
            </a:r>
            <a:r>
              <a:rPr lang="en-US" dirty="0" smtClean="0"/>
              <a:t>/</a:t>
            </a:r>
            <a:r>
              <a:rPr lang="en-US" dirty="0" err="1" smtClean="0"/>
              <a:t>Ibu</a:t>
            </a:r>
            <a:r>
              <a:rPr lang="en-US" dirty="0" smtClean="0"/>
              <a:t>)  </a:t>
            </a:r>
            <a:r>
              <a:rPr lang="en-US" dirty="0" err="1" smtClean="0"/>
              <a:t>maupun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kakek</a:t>
            </a:r>
            <a:r>
              <a:rPr lang="en-US" dirty="0" smtClean="0"/>
              <a:t>/</a:t>
            </a:r>
            <a:r>
              <a:rPr lang="en-US" dirty="0" err="1" smtClean="0"/>
              <a:t>nenek</a:t>
            </a:r>
            <a:r>
              <a:rPr lang="en-US" dirty="0" smtClean="0"/>
              <a:t>  </a:t>
            </a:r>
            <a:r>
              <a:rPr lang="en-US" dirty="0" err="1" smtClean="0"/>
              <a:t>ataupun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paman</a:t>
            </a:r>
            <a:r>
              <a:rPr lang="en-US" dirty="0" smtClean="0"/>
              <a:t>/</a:t>
            </a:r>
            <a:r>
              <a:rPr lang="en-US" dirty="0" err="1" smtClean="0"/>
              <a:t>bibi</a:t>
            </a:r>
            <a:r>
              <a:rPr lang="en-US" dirty="0" smtClean="0"/>
              <a:t>.  </a:t>
            </a:r>
            <a:r>
              <a:rPr lang="en-US" dirty="0" err="1" smtClean="0"/>
              <a:t>Sebagaimana</a:t>
            </a:r>
            <a:r>
              <a:rPr lang="en-US" dirty="0" smtClean="0"/>
              <a:t>  yang </a:t>
            </a:r>
            <a:r>
              <a:rPr lang="en-US" dirty="0" err="1" smtClean="0"/>
              <a:t>dikemukakan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Aris</a:t>
            </a:r>
            <a:r>
              <a:rPr lang="en-US" dirty="0" smtClean="0"/>
              <a:t> </a:t>
            </a:r>
            <a:r>
              <a:rPr lang="en-US" dirty="0" err="1" smtClean="0"/>
              <a:t>Sugiharto</a:t>
            </a:r>
            <a:r>
              <a:rPr lang="en-US" dirty="0" smtClean="0"/>
              <a:t> (2007),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penelitiannya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 </a:t>
            </a:r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,  </a:t>
            </a:r>
            <a:r>
              <a:rPr lang="en-US" dirty="0" err="1" smtClean="0"/>
              <a:t>berisiko</a:t>
            </a:r>
            <a:r>
              <a:rPr lang="en-US" dirty="0" smtClean="0"/>
              <a:t>  </a:t>
            </a:r>
            <a:r>
              <a:rPr lang="en-US" dirty="0" err="1" smtClean="0"/>
              <a:t>terkena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sebesar</a:t>
            </a:r>
            <a:r>
              <a:rPr lang="en-US" dirty="0" smtClean="0"/>
              <a:t>  4,04  kali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66800" y="2133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Perilaku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merokok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Nikotin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tembakau</a:t>
            </a:r>
            <a:r>
              <a:rPr lang="en-US" dirty="0" smtClean="0"/>
              <a:t> 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penyebab</a:t>
            </a:r>
            <a:r>
              <a:rPr lang="en-US" dirty="0" smtClean="0"/>
              <a:t>  </a:t>
            </a:r>
            <a:r>
              <a:rPr lang="en-US" dirty="0" err="1" smtClean="0"/>
              <a:t>meningkatnya</a:t>
            </a:r>
            <a:r>
              <a:rPr lang="en-US" dirty="0" smtClean="0"/>
              <a:t> 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darah</a:t>
            </a:r>
            <a:r>
              <a:rPr lang="en-US" dirty="0" smtClean="0"/>
              <a:t>  </a:t>
            </a:r>
            <a:r>
              <a:rPr lang="en-US" dirty="0" err="1" smtClean="0"/>
              <a:t>segera</a:t>
            </a:r>
            <a:r>
              <a:rPr lang="en-US" dirty="0" smtClean="0"/>
              <a:t>  </a:t>
            </a:r>
            <a:r>
              <a:rPr lang="en-US" dirty="0" err="1" smtClean="0"/>
              <a:t>setelah</a:t>
            </a:r>
            <a:r>
              <a:rPr lang="en-US" dirty="0" smtClean="0"/>
              <a:t>  </a:t>
            </a:r>
            <a:r>
              <a:rPr lang="en-US" dirty="0" err="1" smtClean="0"/>
              <a:t>hisapan</a:t>
            </a:r>
            <a:r>
              <a:rPr lang="en-US" dirty="0" smtClean="0"/>
              <a:t>  </a:t>
            </a:r>
            <a:r>
              <a:rPr lang="en-US" dirty="0" err="1" smtClean="0"/>
              <a:t>pertama</a:t>
            </a:r>
            <a:r>
              <a:rPr lang="en-US" dirty="0" smtClean="0"/>
              <a:t>. 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zat-zat</a:t>
            </a:r>
            <a:r>
              <a:rPr lang="en-US" dirty="0" smtClean="0"/>
              <a:t>  </a:t>
            </a:r>
            <a:r>
              <a:rPr lang="en-US" dirty="0" err="1" smtClean="0"/>
              <a:t>kimia</a:t>
            </a:r>
            <a:r>
              <a:rPr lang="en-US" dirty="0" smtClean="0"/>
              <a:t>  lain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asap</a:t>
            </a:r>
            <a:r>
              <a:rPr lang="en-US" dirty="0" smtClean="0"/>
              <a:t>  </a:t>
            </a:r>
            <a:r>
              <a:rPr lang="en-US" dirty="0" err="1" smtClean="0"/>
              <a:t>rokok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nikotin</a:t>
            </a:r>
            <a:r>
              <a:rPr lang="en-US" dirty="0" smtClean="0"/>
              <a:t>  </a:t>
            </a:r>
            <a:r>
              <a:rPr lang="en-US" dirty="0" err="1" smtClean="0"/>
              <a:t>diserap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 </a:t>
            </a:r>
            <a:r>
              <a:rPr lang="en-US" dirty="0" err="1" smtClean="0"/>
              <a:t>pembuluh-pembuluh</a:t>
            </a:r>
            <a:r>
              <a:rPr lang="en-US" dirty="0" smtClean="0"/>
              <a:t>  </a:t>
            </a:r>
            <a:r>
              <a:rPr lang="en-US" dirty="0" err="1" smtClean="0"/>
              <a:t>darah</a:t>
            </a:r>
            <a:r>
              <a:rPr lang="en-US" dirty="0" smtClean="0"/>
              <a:t>  </a:t>
            </a:r>
            <a:r>
              <a:rPr lang="en-US" dirty="0" err="1" smtClean="0"/>
              <a:t>amat</a:t>
            </a:r>
            <a:r>
              <a:rPr lang="en-US" dirty="0" smtClean="0"/>
              <a:t>  </a:t>
            </a:r>
            <a:r>
              <a:rPr lang="en-US" dirty="0" err="1" smtClean="0"/>
              <a:t>kecil</a:t>
            </a:r>
            <a:r>
              <a:rPr lang="en-US" dirty="0" smtClean="0"/>
              <a:t>  </a:t>
            </a:r>
            <a:r>
              <a:rPr lang="en-US" dirty="0" err="1" smtClean="0"/>
              <a:t>di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paru-paru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diedarkan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aliran</a:t>
            </a:r>
            <a:r>
              <a:rPr lang="en-US" dirty="0" smtClean="0"/>
              <a:t>  </a:t>
            </a:r>
            <a:r>
              <a:rPr lang="en-US" dirty="0" err="1" smtClean="0"/>
              <a:t>darah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 lain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risiko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.  Hal 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dikarenakan</a:t>
            </a:r>
            <a:r>
              <a:rPr lang="en-US" dirty="0" smtClean="0"/>
              <a:t>  </a:t>
            </a:r>
            <a:r>
              <a:rPr lang="en-US" dirty="0" err="1" smtClean="0"/>
              <a:t>sebanyak</a:t>
            </a:r>
            <a:r>
              <a:rPr lang="en-US" dirty="0" smtClean="0"/>
              <a:t>  58,9% </a:t>
            </a:r>
          </a:p>
          <a:p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merokok</a:t>
            </a:r>
            <a:r>
              <a:rPr lang="en-US" dirty="0" smtClean="0"/>
              <a:t>,  </a:t>
            </a:r>
            <a:r>
              <a:rPr lang="en-US" dirty="0" err="1" smtClean="0"/>
              <a:t>bahkan</a:t>
            </a:r>
            <a:r>
              <a:rPr lang="en-US" dirty="0" smtClean="0"/>
              <a:t>  </a:t>
            </a:r>
            <a:r>
              <a:rPr lang="en-US" dirty="0" err="1" smtClean="0"/>
              <a:t>ada</a:t>
            </a:r>
            <a:r>
              <a:rPr lang="en-US" dirty="0" smtClean="0"/>
              <a:t>  </a:t>
            </a:r>
            <a:r>
              <a:rPr lang="en-US" dirty="0" err="1" smtClean="0"/>
              <a:t>beberapa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 </a:t>
            </a:r>
            <a:r>
              <a:rPr lang="en-US" dirty="0" err="1" smtClean="0"/>
              <a:t>kelamin</a:t>
            </a:r>
            <a:r>
              <a:rPr lang="en-US" dirty="0" smtClean="0"/>
              <a:t>  </a:t>
            </a:r>
            <a:r>
              <a:rPr lang="en-US" dirty="0" err="1" smtClean="0"/>
              <a:t>perempuan</a:t>
            </a:r>
            <a:r>
              <a:rPr lang="en-US" dirty="0" smtClean="0"/>
              <a:t>  yang 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Hal 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disebabkan</a:t>
            </a:r>
            <a:r>
              <a:rPr lang="en-US" dirty="0" smtClean="0"/>
              <a:t> 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  </a:t>
            </a:r>
            <a:r>
              <a:rPr lang="en-US" dirty="0" err="1" smtClean="0"/>
              <a:t>sudah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 </a:t>
            </a:r>
            <a:r>
              <a:rPr lang="en-US" dirty="0" err="1" smtClean="0"/>
              <a:t>kebiasaan</a:t>
            </a:r>
            <a:r>
              <a:rPr lang="en-US" dirty="0" smtClean="0"/>
              <a:t>  </a:t>
            </a:r>
            <a:r>
              <a:rPr lang="en-US" dirty="0" err="1" smtClean="0"/>
              <a:t>masyarakat</a:t>
            </a:r>
            <a:r>
              <a:rPr lang="en-US" dirty="0" smtClean="0"/>
              <a:t>  yang  </a:t>
            </a:r>
            <a:r>
              <a:rPr lang="en-US" dirty="0" err="1" smtClean="0"/>
              <a:t>sudah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melihat</a:t>
            </a:r>
            <a:r>
              <a:rPr lang="en-US" dirty="0" smtClean="0"/>
              <a:t>  </a:t>
            </a:r>
            <a:r>
              <a:rPr lang="en-US" dirty="0" err="1" smtClean="0"/>
              <a:t>perbedaan</a:t>
            </a:r>
            <a:r>
              <a:rPr lang="en-US" dirty="0" smtClean="0"/>
              <a:t>  gender.  </a:t>
            </a:r>
            <a:r>
              <a:rPr lang="en-US" dirty="0" err="1" smtClean="0"/>
              <a:t>Selain</a:t>
            </a:r>
            <a:r>
              <a:rPr lang="en-US" dirty="0" smtClean="0"/>
              <a:t>  </a:t>
            </a:r>
            <a:r>
              <a:rPr lang="en-US" dirty="0" err="1" smtClean="0"/>
              <a:t>itu</a:t>
            </a:r>
            <a:r>
              <a:rPr lang="en-US" dirty="0" smtClean="0"/>
              <a:t>  </a:t>
            </a:r>
            <a:r>
              <a:rPr lang="en-US" dirty="0" err="1" smtClean="0"/>
              <a:t>sebagian</a:t>
            </a:r>
            <a:r>
              <a:rPr lang="en-US" dirty="0" smtClean="0"/>
              <a:t>  </a:t>
            </a:r>
            <a:r>
              <a:rPr lang="en-US" dirty="0" err="1" smtClean="0"/>
              <a:t>besar</a:t>
            </a:r>
            <a:r>
              <a:rPr lang="en-US" dirty="0" smtClean="0"/>
              <a:t> 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petani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mengisi</a:t>
            </a:r>
            <a:r>
              <a:rPr lang="en-US" dirty="0" smtClean="0"/>
              <a:t>  </a:t>
            </a:r>
            <a:r>
              <a:rPr lang="en-US" dirty="0" err="1" smtClean="0"/>
              <a:t>waktu</a:t>
            </a:r>
            <a:r>
              <a:rPr lang="en-US" dirty="0" smtClean="0"/>
              <a:t>  </a:t>
            </a:r>
            <a:r>
              <a:rPr lang="en-US" dirty="0" err="1" smtClean="0"/>
              <a:t>disaat</a:t>
            </a:r>
            <a:r>
              <a:rPr lang="en-US" dirty="0" smtClean="0"/>
              <a:t>  </a:t>
            </a:r>
            <a:r>
              <a:rPr lang="en-US" dirty="0" err="1" smtClean="0"/>
              <a:t>beristirahat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849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AKTIFITAS FISIK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Kurangnya</a:t>
            </a:r>
            <a:r>
              <a:rPr lang="en-US" sz="1800" dirty="0" smtClean="0"/>
              <a:t>  </a:t>
            </a:r>
            <a:r>
              <a:rPr lang="en-US" sz="1800" dirty="0" err="1" smtClean="0"/>
              <a:t>aktifitas</a:t>
            </a:r>
            <a:r>
              <a:rPr lang="en-US" sz="1800" dirty="0" smtClean="0"/>
              <a:t>  </a:t>
            </a:r>
            <a:r>
              <a:rPr lang="en-US" sz="1800" dirty="0" err="1" smtClean="0"/>
              <a:t>fisik</a:t>
            </a:r>
            <a:r>
              <a:rPr lang="en-US" sz="1800" dirty="0" smtClean="0"/>
              <a:t> 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 </a:t>
            </a:r>
            <a:r>
              <a:rPr lang="en-US" sz="1800" dirty="0" err="1" smtClean="0"/>
              <a:t>menderita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 </a:t>
            </a:r>
            <a:r>
              <a:rPr lang="en-US" sz="1800" dirty="0" err="1" smtClean="0"/>
              <a:t>kelebihan</a:t>
            </a:r>
            <a:r>
              <a:rPr lang="en-US" sz="1800" dirty="0" smtClean="0"/>
              <a:t>  </a:t>
            </a:r>
            <a:r>
              <a:rPr lang="en-US" sz="1800" dirty="0" err="1" smtClean="0"/>
              <a:t>berat</a:t>
            </a:r>
            <a:r>
              <a:rPr lang="en-US" sz="1800" dirty="0" smtClean="0"/>
              <a:t>  </a:t>
            </a:r>
            <a:r>
              <a:rPr lang="en-US" sz="1800" dirty="0" err="1" smtClean="0"/>
              <a:t>badan</a:t>
            </a:r>
            <a:endParaRPr lang="en-US" sz="1800" dirty="0" smtClean="0"/>
          </a:p>
          <a:p>
            <a:r>
              <a:rPr lang="en-US" sz="1800" dirty="0" err="1" smtClean="0"/>
              <a:t>Tekanan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r>
              <a:rPr lang="en-US" sz="1800" dirty="0" smtClean="0"/>
              <a:t> </a:t>
            </a:r>
            <a:r>
              <a:rPr lang="en-US" sz="1800" dirty="0" err="1" smtClean="0"/>
              <a:t>dipengaruhi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. </a:t>
            </a:r>
            <a:r>
              <a:rPr lang="en-US" sz="1800" dirty="0" err="1" smtClean="0"/>
              <a:t>Tekanan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 </a:t>
            </a:r>
            <a:r>
              <a:rPr lang="en-US" sz="1800" dirty="0" err="1" smtClean="0"/>
              <a:t>fisik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lebih</a:t>
            </a:r>
            <a:r>
              <a:rPr lang="en-US" sz="1800" dirty="0" smtClean="0"/>
              <a:t> 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 </a:t>
            </a:r>
            <a:r>
              <a:rPr lang="en-US" sz="1800" dirty="0" err="1" smtClean="0"/>
              <a:t>beristirahat</a:t>
            </a:r>
            <a:r>
              <a:rPr lang="en-US" sz="1800" dirty="0" smtClean="0"/>
              <a:t>. 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 </a:t>
            </a:r>
            <a:r>
              <a:rPr lang="en-US" sz="1800" dirty="0" err="1" smtClean="0"/>
              <a:t>fisik</a:t>
            </a:r>
            <a:r>
              <a:rPr lang="en-US" sz="1800" dirty="0" smtClean="0"/>
              <a:t> 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gerakan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 </a:t>
            </a:r>
            <a:r>
              <a:rPr lang="en-US" sz="1800" dirty="0" err="1" smtClean="0"/>
              <a:t>oleh</a:t>
            </a:r>
            <a:r>
              <a:rPr lang="en-US" sz="1800" dirty="0" smtClean="0"/>
              <a:t>  </a:t>
            </a:r>
            <a:r>
              <a:rPr lang="en-US" sz="1800" dirty="0" err="1" smtClean="0"/>
              <a:t>otot</a:t>
            </a:r>
            <a:r>
              <a:rPr lang="en-US" sz="1800" dirty="0" smtClean="0"/>
              <a:t>  </a:t>
            </a:r>
            <a:r>
              <a:rPr lang="en-US" sz="1800" dirty="0" err="1" smtClean="0"/>
              <a:t>tubuh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 </a:t>
            </a:r>
            <a:r>
              <a:rPr lang="en-US" sz="1800" dirty="0" err="1" smtClean="0"/>
              <a:t>penunjangnya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penelitiannya</a:t>
            </a:r>
            <a:r>
              <a:rPr lang="en-US" sz="1800" dirty="0" smtClean="0"/>
              <a:t> </a:t>
            </a:r>
            <a:r>
              <a:rPr lang="en-US" sz="1800" dirty="0" err="1" smtClean="0"/>
              <a:t>menyimpulkan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kurang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 </a:t>
            </a:r>
            <a:r>
              <a:rPr lang="en-US" sz="1800" dirty="0" err="1" smtClean="0"/>
              <a:t>fisik</a:t>
            </a:r>
            <a:r>
              <a:rPr lang="en-US" sz="1800" dirty="0" smtClean="0"/>
              <a:t>  </a:t>
            </a:r>
            <a:r>
              <a:rPr lang="en-US" sz="1800" dirty="0" err="1" smtClean="0"/>
              <a:t>berisiko</a:t>
            </a:r>
            <a:r>
              <a:rPr lang="en-US" sz="1800" dirty="0" smtClean="0"/>
              <a:t>  </a:t>
            </a:r>
            <a:r>
              <a:rPr lang="en-US" sz="1800" dirty="0" err="1" smtClean="0"/>
              <a:t>untuk</a:t>
            </a:r>
            <a:r>
              <a:rPr lang="en-US" sz="1800" dirty="0" smtClean="0"/>
              <a:t>  </a:t>
            </a:r>
            <a:r>
              <a:rPr lang="en-US" sz="1800" dirty="0" err="1" smtClean="0"/>
              <a:t>terkena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sebesar</a:t>
            </a:r>
            <a:r>
              <a:rPr lang="en-US" sz="1800" dirty="0" smtClean="0"/>
              <a:t>  1,05  kali  </a:t>
            </a:r>
            <a:r>
              <a:rPr lang="en-US" sz="1800" dirty="0" err="1" smtClean="0"/>
              <a:t>dibandingkan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 </a:t>
            </a:r>
            <a:r>
              <a:rPr lang="en-US" sz="1800" dirty="0" err="1" smtClean="0"/>
              <a:t>orang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 </a:t>
            </a:r>
            <a:r>
              <a:rPr lang="en-US" sz="1800" dirty="0" err="1" smtClean="0"/>
              <a:t>fisik</a:t>
            </a:r>
            <a:r>
              <a:rPr lang="en-US" sz="1800" dirty="0" smtClean="0"/>
              <a:t>  </a:t>
            </a:r>
            <a:r>
              <a:rPr lang="en-US" sz="1800" dirty="0" err="1" smtClean="0"/>
              <a:t>cukup</a:t>
            </a:r>
            <a:r>
              <a:rPr lang="en-US" sz="1800" dirty="0" smtClean="0"/>
              <a:t>. 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 </a:t>
            </a:r>
            <a:r>
              <a:rPr lang="en-US" sz="1800" dirty="0" err="1" smtClean="0"/>
              <a:t>demikian</a:t>
            </a:r>
            <a:r>
              <a:rPr lang="en-US" sz="1800" dirty="0" smtClean="0"/>
              <a:t>  </a:t>
            </a:r>
            <a:r>
              <a:rPr lang="en-US" sz="1800" dirty="0" err="1" smtClean="0"/>
              <a:t>dapat</a:t>
            </a:r>
            <a:r>
              <a:rPr lang="en-US" sz="1800" dirty="0" smtClean="0"/>
              <a:t>  </a:t>
            </a:r>
            <a:r>
              <a:rPr lang="en-US" sz="1800" dirty="0" err="1" smtClean="0"/>
              <a:t>disimpulkan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risiko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kejadian</a:t>
            </a:r>
            <a:r>
              <a:rPr lang="en-US" sz="1800" dirty="0" smtClean="0"/>
              <a:t>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91000" cy="5287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kejadian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OR = 2,67 (CI 95%LL=1,20  UL=5,90).  Hal 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 </a:t>
            </a:r>
            <a:r>
              <a:rPr lang="en-US" sz="2000" dirty="0" err="1" smtClean="0"/>
              <a:t>bahwa</a:t>
            </a:r>
            <a:r>
              <a:rPr lang="en-US" sz="2000" dirty="0" smtClean="0"/>
              <a:t>  </a:t>
            </a:r>
            <a:r>
              <a:rPr lang="en-US" sz="2000" dirty="0" err="1" smtClean="0"/>
              <a:t>responden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 </a:t>
            </a:r>
            <a:r>
              <a:rPr lang="en-US" sz="2000" dirty="0" err="1" smtClean="0"/>
              <a:t>beraktivitas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fisik</a:t>
            </a:r>
            <a:r>
              <a:rPr lang="en-US" sz="2000" dirty="0" smtClean="0"/>
              <a:t>/</a:t>
            </a:r>
            <a:r>
              <a:rPr lang="en-US" sz="2000" dirty="0" err="1" smtClean="0"/>
              <a:t>olahraga</a:t>
            </a:r>
            <a:r>
              <a:rPr lang="en-US" sz="2000" dirty="0" smtClean="0"/>
              <a:t>  </a:t>
            </a:r>
            <a:r>
              <a:rPr lang="en-US" sz="2000" dirty="0" err="1" smtClean="0"/>
              <a:t>berisiko</a:t>
            </a:r>
            <a:r>
              <a:rPr lang="en-US" sz="2000" dirty="0" smtClean="0"/>
              <a:t> 2,67 kali  </a:t>
            </a:r>
            <a:r>
              <a:rPr lang="en-US" sz="2000" dirty="0" err="1" smtClean="0"/>
              <a:t>menderita</a:t>
            </a:r>
            <a:r>
              <a:rPr lang="en-US" sz="2000" dirty="0" smtClean="0"/>
              <a:t> 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responden</a:t>
            </a:r>
            <a:r>
              <a:rPr lang="en-US" sz="2000" dirty="0" smtClean="0"/>
              <a:t> 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 </a:t>
            </a:r>
            <a:r>
              <a:rPr lang="en-US" sz="2000" dirty="0" err="1" smtClean="0"/>
              <a:t>fisik</a:t>
            </a:r>
            <a:r>
              <a:rPr lang="en-US" sz="2000" dirty="0" smtClean="0"/>
              <a:t>.  </a:t>
            </a:r>
            <a:r>
              <a:rPr lang="en-US" sz="2000" dirty="0" err="1" smtClean="0"/>
              <a:t>Hasil</a:t>
            </a:r>
            <a:r>
              <a:rPr lang="en-US" sz="2000" dirty="0" smtClean="0"/>
              <a:t> 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 </a:t>
            </a:r>
            <a:r>
              <a:rPr lang="en-US" sz="2000" dirty="0" err="1" smtClean="0"/>
              <a:t>bahwa</a:t>
            </a:r>
            <a:r>
              <a:rPr lang="en-US" sz="2000" dirty="0" smtClean="0"/>
              <a:t> 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 86,6% </a:t>
            </a:r>
            <a:r>
              <a:rPr lang="en-US" sz="2000" dirty="0" err="1" smtClean="0"/>
              <a:t>responden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 </a:t>
            </a:r>
            <a:r>
              <a:rPr lang="en-US" sz="2000" dirty="0" err="1" smtClean="0"/>
              <a:t>fisik</a:t>
            </a:r>
            <a:r>
              <a:rPr lang="en-US" sz="2000" dirty="0" smtClean="0"/>
              <a:t> 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 </a:t>
            </a:r>
            <a:r>
              <a:rPr lang="en-US" sz="2000" dirty="0" err="1" smtClean="0"/>
              <a:t>fisik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LATAR  BELAKANG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Hipertensi</a:t>
            </a:r>
            <a:r>
              <a:rPr lang="en-US" sz="2400" dirty="0" smtClean="0"/>
              <a:t>  </a:t>
            </a:r>
            <a:r>
              <a:rPr lang="en-US" sz="2400" dirty="0" err="1" smtClean="0"/>
              <a:t>kini</a:t>
            </a:r>
            <a:r>
              <a:rPr lang="en-US" sz="2400" dirty="0" smtClean="0"/>
              <a:t> 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 yang 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 </a:t>
            </a:r>
            <a:r>
              <a:rPr lang="en-US" sz="2400" dirty="0" err="1" smtClean="0"/>
              <a:t>prevalensinya</a:t>
            </a:r>
            <a:r>
              <a:rPr lang="en-US" sz="2400" dirty="0" smtClean="0"/>
              <a:t> 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, </a:t>
            </a:r>
            <a:r>
              <a:rPr lang="en-US" sz="2400" dirty="0" err="1" smtClean="0"/>
              <a:t>diperkirakan</a:t>
            </a:r>
            <a:r>
              <a:rPr lang="en-US" sz="2400" dirty="0" smtClean="0"/>
              <a:t> </a:t>
            </a:r>
            <a:r>
              <a:rPr lang="en-US" sz="2400" dirty="0" err="1" smtClean="0"/>
              <a:t>prevalensi</a:t>
            </a:r>
            <a:r>
              <a:rPr lang="en-US" sz="2400" dirty="0" smtClean="0"/>
              <a:t> </a:t>
            </a:r>
            <a:r>
              <a:rPr lang="en-US" sz="2400" dirty="0" err="1" smtClean="0"/>
              <a:t>hipertensi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15-20%</a:t>
            </a:r>
          </a:p>
          <a:p>
            <a:r>
              <a:rPr lang="en-US" sz="2400" dirty="0" err="1" smtClean="0"/>
              <a:t>Kenaikkan</a:t>
            </a:r>
            <a:r>
              <a:rPr lang="en-US" sz="2400" dirty="0" smtClean="0"/>
              <a:t> HT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80 % pd </a:t>
            </a:r>
            <a:r>
              <a:rPr lang="en-US" sz="2400" dirty="0" err="1" smtClean="0"/>
              <a:t>th</a:t>
            </a:r>
            <a:r>
              <a:rPr lang="en-US" sz="2400" dirty="0" smtClean="0"/>
              <a:t> 2025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fi-FI" sz="2400" dirty="0" smtClean="0"/>
              <a:t>639 juta kasus di tahun 2000, di perkirakan menjadi 1,15 milyar kasus  di  tahun  2025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Hipertensi</a:t>
            </a:r>
            <a:r>
              <a:rPr lang="en-US" sz="2200" dirty="0" smtClean="0"/>
              <a:t> 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 </a:t>
            </a:r>
            <a:r>
              <a:rPr lang="en-US" sz="2200" dirty="0" err="1" smtClean="0"/>
              <a:t>tekanan</a:t>
            </a:r>
            <a:r>
              <a:rPr lang="en-US" sz="2200" dirty="0" smtClean="0"/>
              <a:t>  </a:t>
            </a:r>
            <a:r>
              <a:rPr lang="en-US" sz="2200" dirty="0" err="1" smtClean="0"/>
              <a:t>darah</a:t>
            </a:r>
            <a:r>
              <a:rPr lang="en-US" sz="2200" dirty="0" smtClean="0"/>
              <a:t>  yang  </a:t>
            </a:r>
            <a:r>
              <a:rPr lang="en-US" sz="2200" dirty="0" err="1" smtClean="0"/>
              <a:t>dapat</a:t>
            </a:r>
            <a:r>
              <a:rPr lang="en-US" sz="2200" dirty="0" smtClean="0"/>
              <a:t>  </a:t>
            </a:r>
            <a:r>
              <a:rPr lang="en-US" sz="2200" dirty="0" err="1" smtClean="0"/>
              <a:t>menimbulkan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komplikasi,MIS</a:t>
            </a:r>
            <a:r>
              <a:rPr lang="en-US" sz="2200" dirty="0" smtClean="0"/>
              <a:t>: stroke, </a:t>
            </a:r>
            <a:r>
              <a:rPr lang="en-US" sz="2200" dirty="0" err="1" smtClean="0"/>
              <a:t>gagal</a:t>
            </a:r>
            <a:r>
              <a:rPr lang="en-US" sz="2200" dirty="0" smtClean="0"/>
              <a:t> </a:t>
            </a:r>
            <a:r>
              <a:rPr lang="en-US" sz="2200" dirty="0" err="1" smtClean="0"/>
              <a:t>ginjal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hipertrofi</a:t>
            </a:r>
            <a:r>
              <a:rPr lang="en-US" sz="2200" dirty="0" smtClean="0"/>
              <a:t> </a:t>
            </a:r>
            <a:r>
              <a:rPr lang="en-US" sz="2200" dirty="0" err="1" smtClean="0"/>
              <a:t>ventrikel</a:t>
            </a:r>
            <a:r>
              <a:rPr lang="en-US" sz="2200" dirty="0" smtClean="0"/>
              <a:t> </a:t>
            </a:r>
            <a:r>
              <a:rPr lang="en-US" sz="2200" dirty="0" err="1" smtClean="0"/>
              <a:t>kanan</a:t>
            </a:r>
            <a:r>
              <a:rPr lang="en-US" sz="2200" dirty="0" smtClean="0"/>
              <a:t> (</a:t>
            </a:r>
            <a:r>
              <a:rPr lang="en-US" sz="2200" dirty="0" err="1" smtClean="0"/>
              <a:t>Bustan</a:t>
            </a:r>
            <a:r>
              <a:rPr lang="en-US" sz="2200" dirty="0" smtClean="0"/>
              <a:t> MN, 2007).</a:t>
            </a:r>
          </a:p>
          <a:p>
            <a:r>
              <a:rPr lang="en-US" sz="2200" dirty="0" smtClean="0"/>
              <a:t> American  Society  of  Hypertension  (ASH)  </a:t>
            </a:r>
            <a:r>
              <a:rPr lang="en-US" sz="2200" dirty="0" err="1" smtClean="0"/>
              <a:t>mendefinisikan</a:t>
            </a:r>
            <a:r>
              <a:rPr lang="en-US" sz="2200" dirty="0" smtClean="0"/>
              <a:t>  </a:t>
            </a:r>
            <a:r>
              <a:rPr lang="en-US" sz="2200" dirty="0" err="1" smtClean="0"/>
              <a:t>hipertensi</a:t>
            </a:r>
            <a:r>
              <a:rPr lang="en-US" sz="2200" dirty="0" smtClean="0"/>
              <a:t> 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sindrom</a:t>
            </a:r>
            <a:r>
              <a:rPr lang="en-US" sz="2200" dirty="0" smtClean="0"/>
              <a:t> </a:t>
            </a:r>
            <a:r>
              <a:rPr lang="en-US" sz="2200" dirty="0" err="1" smtClean="0"/>
              <a:t>Kardiovaskuler</a:t>
            </a:r>
            <a:r>
              <a:rPr lang="en-US" sz="2200" dirty="0" smtClean="0"/>
              <a:t> yang </a:t>
            </a:r>
            <a:r>
              <a:rPr lang="en-US" sz="2200" dirty="0" err="1" smtClean="0"/>
              <a:t>Progresif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akibat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 lain  yang </a:t>
            </a:r>
            <a:r>
              <a:rPr lang="en-US" sz="2200" dirty="0" err="1" smtClean="0"/>
              <a:t>kompleks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berhubungan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KONSUMSI KOPI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4403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Minum  kopi  berbahaya  bagi  penderita HT karena  senyawa  kafein  bisa menyebabkan  tekanan  darah  meningkat  tajam.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 kopi 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risiko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OR  =  1,56  (CI 95% LL=0,52 UL=4,60). Hal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mengkonsumsi</a:t>
            </a:r>
            <a:r>
              <a:rPr lang="en-US" dirty="0" smtClean="0"/>
              <a:t> kopi </a:t>
            </a:r>
            <a:r>
              <a:rPr lang="en-US" dirty="0" err="1" smtClean="0"/>
              <a:t>berisiko</a:t>
            </a:r>
            <a:r>
              <a:rPr lang="en-US" dirty="0" smtClean="0"/>
              <a:t> 1,56 kali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kopi.  </a:t>
            </a:r>
            <a:r>
              <a:rPr lang="en-US" dirty="0" err="1" smtClean="0"/>
              <a:t>Namun</a:t>
            </a:r>
            <a:r>
              <a:rPr lang="en-US" dirty="0" smtClean="0"/>
              <a:t>  </a:t>
            </a:r>
            <a:r>
              <a:rPr lang="en-US" dirty="0" err="1" smtClean="0"/>
              <a:t>jika</a:t>
            </a:r>
            <a:r>
              <a:rPr lang="en-US" dirty="0" smtClean="0"/>
              <a:t>  </a:t>
            </a:r>
            <a:r>
              <a:rPr lang="en-US" dirty="0" err="1" smtClean="0"/>
              <a:t>dilihat</a:t>
            </a:r>
            <a:r>
              <a:rPr lang="en-US" dirty="0" smtClean="0"/>
              <a:t>  </a:t>
            </a:r>
            <a:r>
              <a:rPr lang="en-US" dirty="0" err="1" smtClean="0"/>
              <a:t>nilai</a:t>
            </a:r>
            <a:r>
              <a:rPr lang="en-US" dirty="0" smtClean="0"/>
              <a:t>  LL  </a:t>
            </a:r>
            <a:r>
              <a:rPr lang="en-US" dirty="0" err="1" smtClean="0"/>
              <a:t>dan</a:t>
            </a:r>
            <a:r>
              <a:rPr lang="en-US" dirty="0" smtClean="0"/>
              <a:t>  UL,  </a:t>
            </a:r>
            <a:r>
              <a:rPr lang="en-US" dirty="0" err="1" smtClean="0"/>
              <a:t>maka</a:t>
            </a:r>
            <a:r>
              <a:rPr lang="en-US" dirty="0" smtClean="0"/>
              <a:t>  </a:t>
            </a:r>
            <a:r>
              <a:rPr lang="en-US" dirty="0" err="1" smtClean="0"/>
              <a:t>variabel</a:t>
            </a:r>
            <a:r>
              <a:rPr lang="en-US" dirty="0" smtClean="0"/>
              <a:t>  </a:t>
            </a:r>
            <a:r>
              <a:rPr lang="en-US" dirty="0" err="1" smtClean="0"/>
              <a:t>konsumsi</a:t>
            </a:r>
            <a:r>
              <a:rPr lang="en-US" dirty="0" smtClean="0"/>
              <a:t>  kopi 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statistik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.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 </a:t>
            </a:r>
            <a:r>
              <a:rPr lang="en-US" dirty="0" err="1" smtClean="0"/>
              <a:t>analisis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mengkonsumsi</a:t>
            </a:r>
            <a:r>
              <a:rPr lang="en-US" dirty="0" smtClean="0"/>
              <a:t> kopi  </a:t>
            </a:r>
            <a:r>
              <a:rPr lang="en-US" dirty="0" err="1" smtClean="0"/>
              <a:t>sebesar</a:t>
            </a:r>
            <a:r>
              <a:rPr lang="en-US" dirty="0" smtClean="0"/>
              <a:t>  63,6%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separuh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</a:t>
            </a:r>
            <a:r>
              <a:rPr lang="en-US" dirty="0" err="1" smtClean="0"/>
              <a:t>sementara</a:t>
            </a:r>
            <a:r>
              <a:rPr lang="en-US" dirty="0" smtClean="0"/>
              <a:t>  </a:t>
            </a:r>
            <a:r>
              <a:rPr lang="en-US" dirty="0" err="1" smtClean="0"/>
              <a:t>hasil</a:t>
            </a:r>
            <a:r>
              <a:rPr lang="en-US" dirty="0" smtClean="0"/>
              <a:t>  yang 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 </a:t>
            </a:r>
            <a:r>
              <a:rPr lang="en-US" dirty="0" err="1" smtClean="0"/>
              <a:t>hasil</a:t>
            </a:r>
            <a:r>
              <a:rPr lang="en-US" dirty="0" smtClean="0"/>
              <a:t>  yang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bermakna</a:t>
            </a:r>
            <a:r>
              <a:rPr lang="en-US" dirty="0" smtClean="0"/>
              <a:t>. Hal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 kopi  </a:t>
            </a:r>
            <a:r>
              <a:rPr lang="en-US" dirty="0" err="1" smtClean="0"/>
              <a:t>hanya</a:t>
            </a:r>
            <a:r>
              <a:rPr lang="en-US" dirty="0" smtClean="0"/>
              <a:t>  1  </a:t>
            </a:r>
            <a:r>
              <a:rPr lang="en-US" dirty="0" err="1" smtClean="0"/>
              <a:t>cangkir</a:t>
            </a:r>
            <a:r>
              <a:rPr lang="en-US" dirty="0" smtClean="0"/>
              <a:t>  </a:t>
            </a:r>
            <a:r>
              <a:rPr lang="en-US" dirty="0" err="1" smtClean="0"/>
              <a:t>saja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sehari</a:t>
            </a:r>
            <a:r>
              <a:rPr lang="en-US" dirty="0" smtClean="0"/>
              <a:t>  </a:t>
            </a:r>
            <a:r>
              <a:rPr lang="en-US" dirty="0" err="1" smtClean="0"/>
              <a:t>sementara</a:t>
            </a:r>
            <a:r>
              <a:rPr lang="en-US" dirty="0" smtClean="0"/>
              <a:t>  </a:t>
            </a:r>
            <a:r>
              <a:rPr lang="en-US" dirty="0" err="1" smtClean="0"/>
              <a:t>standar</a:t>
            </a:r>
            <a:r>
              <a:rPr lang="en-US" dirty="0" smtClean="0"/>
              <a:t>  yang 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≥4 </a:t>
            </a:r>
            <a:r>
              <a:rPr lang="en-US" dirty="0" err="1" smtClean="0"/>
              <a:t>cangkir</a:t>
            </a:r>
            <a:r>
              <a:rPr lang="en-US" dirty="0" smtClean="0"/>
              <a:t>/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berisiko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KONSUMSI GARAM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287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 </a:t>
            </a:r>
            <a:r>
              <a:rPr lang="en-US" sz="2200" dirty="0" err="1" smtClean="0"/>
              <a:t>Garam</a:t>
            </a:r>
            <a:r>
              <a:rPr lang="en-US" sz="2200" dirty="0" smtClean="0"/>
              <a:t> 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 </a:t>
            </a:r>
            <a:r>
              <a:rPr lang="en-US" sz="2200" dirty="0" err="1" smtClean="0"/>
              <a:t>hal</a:t>
            </a:r>
            <a:r>
              <a:rPr lang="en-US" sz="2200" dirty="0" smtClean="0"/>
              <a:t>  yang 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ekanisme</a:t>
            </a:r>
            <a:r>
              <a:rPr lang="en-US" sz="2200" dirty="0" smtClean="0"/>
              <a:t>  </a:t>
            </a:r>
            <a:r>
              <a:rPr lang="en-US" sz="2200" dirty="0" err="1" smtClean="0"/>
              <a:t>timbulnya</a:t>
            </a:r>
            <a:r>
              <a:rPr lang="en-US" sz="2200" dirty="0" smtClean="0"/>
              <a:t>  </a:t>
            </a:r>
            <a:r>
              <a:rPr lang="en-US" sz="2200" dirty="0" err="1" smtClean="0"/>
              <a:t>hipertensi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Pengaruh</a:t>
            </a:r>
            <a:r>
              <a:rPr lang="en-US" sz="2200" dirty="0" smtClean="0"/>
              <a:t>  </a:t>
            </a:r>
            <a:r>
              <a:rPr lang="en-US" sz="2200" dirty="0" err="1" smtClean="0"/>
              <a:t>asupan</a:t>
            </a:r>
            <a:r>
              <a:rPr lang="en-US" sz="2200" dirty="0" smtClean="0"/>
              <a:t>  </a:t>
            </a:r>
            <a:r>
              <a:rPr lang="en-US" sz="2200" dirty="0" err="1" smtClean="0"/>
              <a:t>garam</a:t>
            </a:r>
            <a:r>
              <a:rPr lang="en-US" sz="2200" dirty="0" smtClean="0"/>
              <a:t> 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 </a:t>
            </a:r>
            <a:r>
              <a:rPr lang="en-US" sz="2200" dirty="0" err="1" smtClean="0"/>
              <a:t>hipertensi</a:t>
            </a:r>
            <a:r>
              <a:rPr lang="en-US" sz="2200" dirty="0" smtClean="0"/>
              <a:t> 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 volume  plasma  (</a:t>
            </a:r>
            <a:r>
              <a:rPr lang="en-US" sz="2200" dirty="0" err="1" smtClean="0"/>
              <a:t>cairan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)  </a:t>
            </a:r>
            <a:r>
              <a:rPr lang="en-US" sz="2200" dirty="0" err="1" smtClean="0"/>
              <a:t>dan</a:t>
            </a:r>
            <a:r>
              <a:rPr lang="en-US" sz="2200" dirty="0" smtClean="0"/>
              <a:t>  </a:t>
            </a:r>
            <a:r>
              <a:rPr lang="en-US" sz="2200" dirty="0" err="1" smtClean="0"/>
              <a:t>tekanan</a:t>
            </a:r>
            <a:r>
              <a:rPr lang="en-US" sz="2200" dirty="0" smtClean="0"/>
              <a:t>  </a:t>
            </a:r>
            <a:r>
              <a:rPr lang="en-US" sz="2200" dirty="0" err="1" smtClean="0"/>
              <a:t>darah</a:t>
            </a:r>
            <a:r>
              <a:rPr lang="en-US" sz="2200" dirty="0" smtClean="0"/>
              <a:t>. 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 </a:t>
            </a:r>
            <a:r>
              <a:rPr lang="en-US" sz="2200" dirty="0" err="1" smtClean="0"/>
              <a:t>ini</a:t>
            </a:r>
            <a:r>
              <a:rPr lang="en-US" sz="2200" dirty="0" smtClean="0"/>
              <a:t>  </a:t>
            </a:r>
            <a:r>
              <a:rPr lang="en-US" sz="2200" dirty="0" err="1" smtClean="0"/>
              <a:t>akan</a:t>
            </a:r>
            <a:r>
              <a:rPr lang="en-US" sz="2200" dirty="0" smtClean="0"/>
              <a:t>  </a:t>
            </a:r>
            <a:r>
              <a:rPr lang="en-US" sz="2200" dirty="0" err="1" smtClean="0"/>
              <a:t>diikuti</a:t>
            </a:r>
            <a:r>
              <a:rPr lang="en-US" sz="2200" dirty="0" smtClean="0"/>
              <a:t>  </a:t>
            </a:r>
            <a:r>
              <a:rPr lang="en-US" sz="2200" dirty="0" err="1" smtClean="0"/>
              <a:t>oleh</a:t>
            </a:r>
            <a:r>
              <a:rPr lang="en-US" sz="2200" dirty="0" smtClean="0"/>
              <a:t>  </a:t>
            </a:r>
            <a:r>
              <a:rPr lang="en-US" sz="2200" dirty="0" err="1" smtClean="0"/>
              <a:t>peningkatan</a:t>
            </a:r>
            <a:r>
              <a:rPr lang="en-US" sz="2200" dirty="0" smtClean="0"/>
              <a:t>  </a:t>
            </a:r>
            <a:r>
              <a:rPr lang="en-US" sz="2200" dirty="0" err="1" smtClean="0"/>
              <a:t>ekskresi</a:t>
            </a:r>
            <a:r>
              <a:rPr lang="en-US" sz="2200" dirty="0" smtClean="0"/>
              <a:t>  </a:t>
            </a:r>
            <a:r>
              <a:rPr lang="en-US" sz="2200" dirty="0" err="1" smtClean="0"/>
              <a:t>kelebihan</a:t>
            </a:r>
            <a:r>
              <a:rPr lang="en-US" sz="2200" dirty="0" smtClean="0"/>
              <a:t> </a:t>
            </a:r>
            <a:r>
              <a:rPr lang="en-US" sz="2200" dirty="0" err="1" smtClean="0"/>
              <a:t>garam</a:t>
            </a:r>
            <a:r>
              <a:rPr lang="en-US" sz="2200" dirty="0" smtClean="0"/>
              <a:t> </a:t>
            </a:r>
            <a:r>
              <a:rPr lang="en-US" sz="2200" dirty="0" err="1" smtClean="0"/>
              <a:t>shg</a:t>
            </a:r>
            <a:r>
              <a:rPr lang="en-US" sz="2200" dirty="0" smtClean="0"/>
              <a:t> </a:t>
            </a:r>
            <a:r>
              <a:rPr lang="en-US" sz="2200" dirty="0" err="1" smtClean="0"/>
              <a:t>kmb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</a:t>
            </a:r>
            <a:r>
              <a:rPr lang="en-US" sz="2200" dirty="0" err="1" smtClean="0"/>
              <a:t>hemodinamik</a:t>
            </a:r>
            <a:r>
              <a:rPr lang="en-US" sz="2200" dirty="0" smtClean="0"/>
              <a:t> (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pendarahan</a:t>
            </a:r>
            <a:r>
              <a:rPr lang="en-US" sz="2200" dirty="0" smtClean="0"/>
              <a:t>) yang normal</a:t>
            </a:r>
          </a:p>
          <a:p>
            <a:r>
              <a:rPr lang="sv-SE" sz="2200" dirty="0" smtClean="0"/>
              <a:t> Pengaruh asupan terhadap timbulnya hipertensi terjadi melalui peningkatan volume plasma, curah jantung dan TD. 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 = 4,16  Hal 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 </a:t>
            </a:r>
            <a:r>
              <a:rPr lang="en-US" dirty="0" err="1" smtClean="0"/>
              <a:t>bahwa</a:t>
            </a:r>
            <a:r>
              <a:rPr lang="en-US" dirty="0" smtClean="0"/>
              <a:t> 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garamnya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rata-rata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berisiko</a:t>
            </a:r>
            <a:r>
              <a:rPr lang="en-US" dirty="0" smtClean="0"/>
              <a:t> 4,16  kali  </a:t>
            </a:r>
            <a:r>
              <a:rPr lang="en-US" dirty="0" err="1" smtClean="0"/>
              <a:t>menderita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dibandingkan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yang  </a:t>
            </a:r>
            <a:r>
              <a:rPr lang="en-US" dirty="0" err="1" smtClean="0"/>
              <a:t>konsumsi</a:t>
            </a:r>
            <a:r>
              <a:rPr lang="en-US" dirty="0" smtClean="0"/>
              <a:t>  </a:t>
            </a:r>
            <a:r>
              <a:rPr lang="en-US" dirty="0" err="1" smtClean="0"/>
              <a:t>garamnya</a:t>
            </a:r>
            <a:r>
              <a:rPr lang="en-US" dirty="0" smtClean="0"/>
              <a:t>  </a:t>
            </a:r>
            <a:r>
              <a:rPr lang="en-US" dirty="0" err="1" smtClean="0"/>
              <a:t>rendah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nilai</a:t>
            </a:r>
            <a:r>
              <a:rPr lang="en-US" dirty="0" smtClean="0"/>
              <a:t> rata-rata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. 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 </a:t>
            </a:r>
            <a:r>
              <a:rPr lang="en-US" dirty="0" err="1" smtClean="0"/>
              <a:t>nilai</a:t>
            </a:r>
            <a:r>
              <a:rPr lang="en-US" dirty="0" smtClean="0"/>
              <a:t>  LL </a:t>
            </a:r>
            <a:r>
              <a:rPr lang="en-US" dirty="0" err="1" smtClean="0"/>
              <a:t>dan</a:t>
            </a:r>
            <a:r>
              <a:rPr lang="en-US" dirty="0" smtClean="0"/>
              <a:t> UL,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52,4%  </a:t>
            </a:r>
            <a:r>
              <a:rPr lang="en-US" dirty="0" err="1" smtClean="0"/>
              <a:t>responden</a:t>
            </a:r>
            <a:r>
              <a:rPr lang="en-US" dirty="0" smtClean="0"/>
              <a:t>  yang  </a:t>
            </a:r>
            <a:r>
              <a:rPr lang="en-US" dirty="0" err="1" smtClean="0"/>
              <a:t>konsumsi</a:t>
            </a:r>
            <a:r>
              <a:rPr lang="en-US" dirty="0" smtClean="0"/>
              <a:t>  </a:t>
            </a:r>
            <a:r>
              <a:rPr lang="en-US" dirty="0" err="1" smtClean="0"/>
              <a:t>garamnya</a:t>
            </a:r>
            <a:r>
              <a:rPr lang="en-US" dirty="0" smtClean="0"/>
              <a:t>  </a:t>
            </a:r>
            <a:r>
              <a:rPr lang="en-US" dirty="0" err="1" smtClean="0"/>
              <a:t>tinggi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melihat</a:t>
            </a:r>
            <a:r>
              <a:rPr lang="en-US" dirty="0" smtClean="0"/>
              <a:t>  </a:t>
            </a:r>
            <a:r>
              <a:rPr lang="en-US" dirty="0" err="1" smtClean="0"/>
              <a:t>skor</a:t>
            </a:r>
            <a:r>
              <a:rPr lang="en-US" dirty="0" smtClean="0"/>
              <a:t>  yang 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rata-rata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MODIFIKASI LIFESTYLE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343400" cy="5287963"/>
          </a:xfrm>
        </p:spPr>
        <p:txBody>
          <a:bodyPr>
            <a:normAutofit fontScale="92500" lnSpcReduction="20000"/>
          </a:bodyPr>
          <a:lstStyle/>
          <a:p>
            <a:r>
              <a:rPr lang="id-ID" sz="2400" b="1" dirty="0" smtClean="0"/>
              <a:t>1.    Fase Pre-Pathogenesis</a:t>
            </a:r>
            <a:endParaRPr lang="id-ID" sz="2400" dirty="0" smtClean="0"/>
          </a:p>
          <a:p>
            <a:r>
              <a:rPr lang="id-ID" sz="2400" b="1" dirty="0" smtClean="0"/>
              <a:t>(pencegahan Primer)</a:t>
            </a:r>
            <a:endParaRPr lang="id-ID" sz="2400" dirty="0" smtClean="0"/>
          </a:p>
          <a:p>
            <a:r>
              <a:rPr lang="id-ID" sz="2400" dirty="0" smtClean="0"/>
              <a:t>Meningkatkan pengetahuan dan pendidikan tentang bahaya penyakit hipertensi</a:t>
            </a:r>
          </a:p>
          <a:p>
            <a:r>
              <a:rPr lang="id-ID" sz="2400" dirty="0" smtClean="0"/>
              <a:t>Menerapkan dan meningkatkan perilaku hidup sehat</a:t>
            </a:r>
          </a:p>
          <a:p>
            <a:r>
              <a:rPr lang="id-ID" sz="2400" dirty="0" smtClean="0"/>
              <a:t>Makan cukup sayur dan buah</a:t>
            </a:r>
          </a:p>
          <a:p>
            <a:r>
              <a:rPr lang="id-ID" sz="2400" dirty="0" smtClean="0"/>
              <a:t>Rendah garam dan lemak</a:t>
            </a:r>
          </a:p>
          <a:p>
            <a:r>
              <a:rPr lang="id-ID" sz="2400" dirty="0" smtClean="0"/>
              <a:t>Tidak merokok dan tidak konsumsi alkohol</a:t>
            </a:r>
          </a:p>
          <a:p>
            <a:r>
              <a:rPr lang="id-ID" sz="2400" dirty="0" smtClean="0"/>
              <a:t>Istirahat yang cukup dan olahraga</a:t>
            </a:r>
          </a:p>
          <a:p>
            <a:r>
              <a:rPr lang="id-ID" sz="2400" dirty="0" smtClean="0"/>
              <a:t>Hindari kegiatan yang menimbulkan stress</a:t>
            </a:r>
          </a:p>
          <a:p>
            <a:r>
              <a:rPr lang="id-ID" sz="2400" dirty="0" smtClean="0"/>
              <a:t>Mengenali penyakit lain pemicu hipertensi</a:t>
            </a:r>
            <a:endParaRPr lang="id-ID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838200"/>
            <a:ext cx="4876800" cy="60198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2.   </a:t>
            </a:r>
            <a:r>
              <a:rPr lang="en-US" sz="2200" b="1" dirty="0" err="1" smtClean="0"/>
              <a:t>Fase</a:t>
            </a:r>
            <a:r>
              <a:rPr lang="en-US" sz="2200" b="1" dirty="0" smtClean="0"/>
              <a:t> Pathogenesis</a:t>
            </a:r>
            <a:endParaRPr lang="en-US" sz="2200" dirty="0" smtClean="0"/>
          </a:p>
          <a:p>
            <a:r>
              <a:rPr lang="en-US" sz="2200" b="1" dirty="0" smtClean="0"/>
              <a:t>      (</a:t>
            </a:r>
            <a:r>
              <a:rPr lang="en-US" sz="2200" b="1" dirty="0" err="1" smtClean="0"/>
              <a:t>Pencegahan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Sekunder</a:t>
            </a:r>
            <a:r>
              <a:rPr lang="en-US" sz="2200" b="1" dirty="0" smtClean="0"/>
              <a:t>)</a:t>
            </a:r>
          </a:p>
          <a:p>
            <a:pPr>
              <a:buNone/>
            </a:pPr>
            <a:r>
              <a:rPr lang="en-US" sz="2200" b="1" dirty="0" smtClean="0"/>
              <a:t>-   </a:t>
            </a:r>
            <a:r>
              <a:rPr lang="en-US" sz="2200" dirty="0" err="1" smtClean="0"/>
              <a:t>Pemeriksaan</a:t>
            </a:r>
            <a:r>
              <a:rPr lang="en-US" sz="2200" dirty="0" smtClean="0"/>
              <a:t> </a:t>
            </a:r>
            <a:r>
              <a:rPr lang="en-US" sz="2200" dirty="0" err="1" smtClean="0"/>
              <a:t>berkala</a:t>
            </a:r>
            <a:endParaRPr lang="en-US" sz="2200" dirty="0" smtClean="0"/>
          </a:p>
          <a:p>
            <a:pPr lvl="0"/>
            <a:r>
              <a:rPr lang="en-US" sz="2200" dirty="0" smtClean="0"/>
              <a:t>1.     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Tekanan</a:t>
            </a:r>
            <a:r>
              <a:rPr lang="en-US" sz="2200" dirty="0" smtClean="0"/>
              <a:t> </a:t>
            </a:r>
            <a:r>
              <a:rPr lang="en-US" sz="2200" dirty="0" err="1" smtClean="0"/>
              <a:t>Darah</a:t>
            </a:r>
            <a:endParaRPr lang="en-US" sz="2200" dirty="0" smtClean="0"/>
          </a:p>
          <a:p>
            <a:pPr lvl="0"/>
            <a:r>
              <a:rPr lang="en-US" sz="2200" dirty="0" smtClean="0"/>
              <a:t>2.      </a:t>
            </a:r>
            <a:r>
              <a:rPr lang="en-US" sz="2200" dirty="0" err="1" smtClean="0"/>
              <a:t>Mengendalikan</a:t>
            </a:r>
            <a:r>
              <a:rPr lang="en-US" sz="2200" dirty="0" smtClean="0"/>
              <a:t> </a:t>
            </a:r>
            <a:r>
              <a:rPr lang="en-US" sz="2200" dirty="0" err="1" smtClean="0"/>
              <a:t>tensi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	</a:t>
            </a:r>
            <a:r>
              <a:rPr lang="en-US" sz="2200" dirty="0" err="1" smtClean="0"/>
              <a:t>teratur</a:t>
            </a:r>
            <a:r>
              <a:rPr lang="en-US" sz="2200" dirty="0" smtClean="0"/>
              <a:t> agar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stabil</a:t>
            </a:r>
            <a:r>
              <a:rPr lang="en-US" sz="2200" dirty="0" smtClean="0"/>
              <a:t>             </a:t>
            </a:r>
          </a:p>
          <a:p>
            <a:pPr lvl="0">
              <a:buNone/>
            </a:pPr>
            <a:r>
              <a:rPr lang="en-US" sz="2200" dirty="0" smtClean="0"/>
              <a:t>- </a:t>
            </a:r>
            <a:r>
              <a:rPr lang="en-US" sz="2200" dirty="0" err="1" smtClean="0"/>
              <a:t>Pengobatan</a:t>
            </a:r>
            <a:r>
              <a:rPr lang="en-US" sz="2200" dirty="0" smtClean="0"/>
              <a:t>/</a:t>
            </a:r>
            <a:r>
              <a:rPr lang="en-US" sz="2200" dirty="0" err="1" smtClean="0"/>
              <a:t>Perawatan</a:t>
            </a:r>
            <a:endParaRPr lang="en-US" sz="2200" dirty="0" smtClean="0"/>
          </a:p>
          <a:p>
            <a:pPr lvl="0"/>
            <a:r>
              <a:rPr lang="en-US" sz="2000" dirty="0" smtClean="0"/>
              <a:t>1.      </a:t>
            </a:r>
            <a:r>
              <a:rPr lang="en-US" sz="2000" dirty="0" err="1" smtClean="0"/>
              <a:t>Pengobatan</a:t>
            </a:r>
            <a:r>
              <a:rPr lang="en-US" sz="2000" dirty="0" smtClean="0"/>
              <a:t> </a:t>
            </a:r>
            <a:r>
              <a:rPr lang="en-US" sz="2000" dirty="0" err="1" smtClean="0"/>
              <a:t>segera</a:t>
            </a:r>
            <a:endParaRPr lang="en-US" sz="2000" dirty="0" smtClean="0"/>
          </a:p>
          <a:p>
            <a:pPr lvl="0"/>
            <a:r>
              <a:rPr lang="en-US" sz="2000" dirty="0" smtClean="0"/>
              <a:t>2.     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komplikasi</a:t>
            </a:r>
            <a:endParaRPr lang="en-US" sz="2000" dirty="0" smtClean="0"/>
          </a:p>
          <a:p>
            <a:pPr lvl="0"/>
            <a:r>
              <a:rPr lang="en-US" sz="2000" dirty="0" smtClean="0"/>
              <a:t>3.      </a:t>
            </a:r>
            <a:r>
              <a:rPr lang="en-US" sz="2000" dirty="0" err="1" smtClean="0"/>
              <a:t>Menstabilkan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endParaRPr lang="en-US" sz="2000" dirty="0" smtClean="0"/>
          </a:p>
          <a:p>
            <a:pPr lvl="0"/>
            <a:r>
              <a:rPr lang="en-US" sz="2000" dirty="0" smtClean="0"/>
              <a:t>4.      </a:t>
            </a:r>
            <a:r>
              <a:rPr lang="en-US" sz="2000" dirty="0" err="1" smtClean="0"/>
              <a:t>Memperkecil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pengobatan</a:t>
            </a:r>
            <a:endParaRPr lang="en-US" sz="2000" dirty="0" smtClean="0"/>
          </a:p>
          <a:p>
            <a:pPr lvl="0"/>
            <a:r>
              <a:rPr lang="en-US" sz="2000" dirty="0" smtClean="0"/>
              <a:t>5.      </a:t>
            </a:r>
            <a:r>
              <a:rPr lang="en-US" sz="2000" dirty="0" err="1" smtClean="0"/>
              <a:t>Mengobati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penyerta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; DM, PJK, </a:t>
            </a:r>
            <a:r>
              <a:rPr lang="en-US" sz="2000" dirty="0" err="1" smtClean="0"/>
              <a:t>dll</a:t>
            </a:r>
            <a:endParaRPr lang="en-US" sz="2000" dirty="0" smtClean="0"/>
          </a:p>
          <a:p>
            <a:pPr lvl="0"/>
            <a:r>
              <a:rPr lang="en-US" sz="2000" dirty="0" smtClean="0"/>
              <a:t>6.     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MODIFIKASI LIFESTYLE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114800" cy="5638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err="1" smtClean="0"/>
              <a:t>Pencegahan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Tersier</a:t>
            </a:r>
            <a:r>
              <a:rPr lang="en-US" sz="2000" b="1" dirty="0" smtClean="0"/>
              <a:t>)</a:t>
            </a:r>
          </a:p>
          <a:p>
            <a:r>
              <a:rPr lang="en-US" sz="2000" dirty="0" smtClean="0"/>
              <a:t>1.  </a:t>
            </a:r>
            <a:r>
              <a:rPr lang="en-US" sz="2000" dirty="0" err="1" smtClean="0"/>
              <a:t>Menurunkan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ketingkat</a:t>
            </a:r>
            <a:r>
              <a:rPr lang="en-US" sz="2000" dirty="0" smtClean="0"/>
              <a:t> normal</a:t>
            </a:r>
          </a:p>
          <a:p>
            <a:r>
              <a:rPr lang="en-US" sz="2000" dirty="0" smtClean="0"/>
              <a:t>2.  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memberatnya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 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 </a:t>
            </a:r>
            <a:r>
              <a:rPr lang="en-US" sz="2000" dirty="0" err="1" smtClean="0"/>
              <a:t>pada</a:t>
            </a:r>
            <a:r>
              <a:rPr lang="en-US" sz="2000" dirty="0" smtClean="0"/>
              <a:t>  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endParaRPr lang="en-US" sz="2000" dirty="0" smtClean="0"/>
          </a:p>
          <a:p>
            <a:r>
              <a:rPr lang="en-US" sz="2000" dirty="0" smtClean="0"/>
              <a:t>3.  </a:t>
            </a:r>
            <a:r>
              <a:rPr lang="en-US" sz="2000" dirty="0" err="1" smtClean="0"/>
              <a:t>Memulihkan</a:t>
            </a:r>
            <a:r>
              <a:rPr lang="en-US" sz="2000" dirty="0" smtClean="0"/>
              <a:t>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organ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r>
              <a:rPr lang="en-US" sz="2000" dirty="0" smtClean="0"/>
              <a:t> </a:t>
            </a:r>
            <a:r>
              <a:rPr lang="en-US" sz="2000" dirty="0" err="1" smtClean="0"/>
              <a:t>anthipertensi</a:t>
            </a:r>
            <a:endParaRPr lang="en-US" sz="2000" dirty="0" smtClean="0"/>
          </a:p>
          <a:p>
            <a:r>
              <a:rPr lang="en-US" sz="2000" dirty="0" smtClean="0"/>
              <a:t>4.  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stroke, PJK </a:t>
            </a:r>
            <a:r>
              <a:rPr lang="en-US" sz="2000" dirty="0" err="1" smtClean="0"/>
              <a:t>dll</a:t>
            </a:r>
            <a:endParaRPr lang="en-US" sz="2000" dirty="0" smtClean="0"/>
          </a:p>
          <a:p>
            <a:r>
              <a:rPr lang="en-US" sz="2000" dirty="0" smtClean="0"/>
              <a:t>5.  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,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kecacatan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  </a:t>
            </a:r>
            <a:r>
              <a:rPr lang="en-US" sz="2000" dirty="0" err="1" smtClean="0"/>
              <a:t>terkendali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6" name="Picture 2" descr="C:\Users\Acer\Downloads\HT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41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EDUKASI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8006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Seimbangkan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gizi</a:t>
            </a:r>
            <a:r>
              <a:rPr lang="en-US" sz="2200" dirty="0" smtClean="0"/>
              <a:t> –&gt; Diet </a:t>
            </a:r>
            <a:r>
              <a:rPr lang="en-US" sz="2200" dirty="0" err="1" smtClean="0"/>
              <a:t>rendah</a:t>
            </a:r>
            <a:r>
              <a:rPr lang="en-US" sz="2200" dirty="0" smtClean="0"/>
              <a:t> </a:t>
            </a:r>
            <a:r>
              <a:rPr lang="en-US" sz="2200" dirty="0" err="1" smtClean="0"/>
              <a:t>garam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rokok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Hindari</a:t>
            </a:r>
            <a:r>
              <a:rPr lang="en-US" sz="2200" dirty="0" smtClean="0"/>
              <a:t> stress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Awasi</a:t>
            </a:r>
            <a:r>
              <a:rPr lang="en-US" sz="2200" dirty="0" smtClean="0"/>
              <a:t> </a:t>
            </a:r>
            <a:r>
              <a:rPr lang="en-US" sz="2200" dirty="0" err="1" smtClean="0"/>
              <a:t>tekanan</a:t>
            </a:r>
            <a:r>
              <a:rPr lang="en-US" sz="2200" dirty="0" smtClean="0"/>
              <a:t> </a:t>
            </a:r>
            <a:r>
              <a:rPr lang="en-US" sz="2200" dirty="0" err="1" smtClean="0"/>
              <a:t>darah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Teratur</a:t>
            </a:r>
            <a:r>
              <a:rPr lang="en-US" sz="2200" dirty="0" smtClean="0"/>
              <a:t> </a:t>
            </a:r>
            <a:r>
              <a:rPr lang="en-US" sz="2200" dirty="0" err="1" smtClean="0"/>
              <a:t>olahraga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Turunkan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 </a:t>
            </a:r>
            <a:r>
              <a:rPr lang="en-US" sz="2200" dirty="0" err="1" smtClean="0"/>
              <a:t>badan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Batasi</a:t>
            </a:r>
            <a:r>
              <a:rPr lang="en-US" sz="2200" dirty="0" smtClean="0"/>
              <a:t> </a:t>
            </a:r>
            <a:r>
              <a:rPr lang="en-US" sz="2200" dirty="0" err="1" smtClean="0"/>
              <a:t>asupan</a:t>
            </a:r>
            <a:r>
              <a:rPr lang="en-US" sz="2200" dirty="0" smtClean="0"/>
              <a:t> </a:t>
            </a:r>
            <a:r>
              <a:rPr lang="en-US" sz="2200" dirty="0" err="1" smtClean="0"/>
              <a:t>alkohol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Kurangi</a:t>
            </a:r>
            <a:r>
              <a:rPr lang="en-US" sz="2200" dirty="0" smtClean="0"/>
              <a:t> </a:t>
            </a:r>
            <a:r>
              <a:rPr lang="en-US" sz="2200" dirty="0" err="1" smtClean="0"/>
              <a:t>makanan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kandungan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lemak</a:t>
            </a:r>
            <a:r>
              <a:rPr lang="en-US" sz="2200" dirty="0" smtClean="0"/>
              <a:t> </a:t>
            </a:r>
            <a:r>
              <a:rPr lang="en-US" sz="2200" dirty="0" err="1" smtClean="0"/>
              <a:t>jenuh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kolesterol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Kontrol</a:t>
            </a:r>
            <a:r>
              <a:rPr lang="en-US" sz="2200" dirty="0" smtClean="0"/>
              <a:t>/follow up </a:t>
            </a:r>
            <a:r>
              <a:rPr lang="en-US" sz="2200" dirty="0" err="1" smtClean="0"/>
              <a:t>tiap</a:t>
            </a:r>
            <a:r>
              <a:rPr lang="en-US" sz="2200" dirty="0" smtClean="0"/>
              <a:t> 1 </a:t>
            </a:r>
            <a:r>
              <a:rPr lang="en-US" sz="2200" dirty="0" err="1" smtClean="0"/>
              <a:t>bulan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sering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hipertensi</a:t>
            </a:r>
            <a:r>
              <a:rPr lang="en-US" sz="2200" dirty="0" smtClean="0"/>
              <a:t> stage 2 </a:t>
            </a:r>
            <a:r>
              <a:rPr lang="en-US" sz="2200" dirty="0" err="1" smtClean="0"/>
              <a:t>atau</a:t>
            </a:r>
            <a:r>
              <a:rPr lang="en-US" sz="2200" dirty="0" smtClean="0"/>
              <a:t> yang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comorbid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Cek</a:t>
            </a:r>
            <a:r>
              <a:rPr lang="en-US" sz="2200" dirty="0" smtClean="0"/>
              <a:t> serum </a:t>
            </a:r>
            <a:r>
              <a:rPr lang="en-US" sz="2200" dirty="0" err="1" smtClean="0"/>
              <a:t>potasium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cretinine</a:t>
            </a:r>
            <a:r>
              <a:rPr lang="en-US" sz="2200" dirty="0" smtClean="0"/>
              <a:t> 1-2 kali per </a:t>
            </a:r>
            <a:r>
              <a:rPr lang="en-US" sz="2200" dirty="0" err="1" smtClean="0"/>
              <a:t>tahun</a:t>
            </a:r>
            <a:endParaRPr lang="en-US" sz="2200" dirty="0"/>
          </a:p>
        </p:txBody>
      </p:sp>
      <p:pic>
        <p:nvPicPr>
          <p:cNvPr id="4098" name="Picture 2" descr="C:\Users\Acer\Downloads\HT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PENCEGAHAN HIPERTENSI</a:t>
            </a:r>
            <a:endParaRPr lang="en-US" sz="2400" b="1" dirty="0"/>
          </a:p>
        </p:txBody>
      </p:sp>
      <p:pic>
        <p:nvPicPr>
          <p:cNvPr id="5122" name="Picture 2" descr="C:\Users\Acer\Downloads\HT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2819401" cy="5410200"/>
          </a:xfrm>
          <a:prstGeom prst="rect">
            <a:avLst/>
          </a:prstGeom>
          <a:noFill/>
        </p:spPr>
      </p:pic>
      <p:pic>
        <p:nvPicPr>
          <p:cNvPr id="5123" name="Picture 3" descr="C:\Users\Acer\Downloads\gambar fakor risik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38200"/>
            <a:ext cx="6172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KESIMPULAN  DAN  SARAN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KESIMPULAN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Puskesmas</a:t>
            </a:r>
            <a:r>
              <a:rPr lang="en-US" dirty="0" smtClean="0"/>
              <a:t>  </a:t>
            </a:r>
            <a:r>
              <a:rPr lang="en-US" dirty="0" err="1" smtClean="0"/>
              <a:t>Bangkala</a:t>
            </a:r>
            <a:r>
              <a:rPr lang="en-US" dirty="0" smtClean="0"/>
              <a:t>  </a:t>
            </a:r>
            <a:r>
              <a:rPr lang="en-US" dirty="0" err="1" smtClean="0"/>
              <a:t>Kabupaten</a:t>
            </a:r>
            <a:r>
              <a:rPr lang="en-US" dirty="0" smtClean="0"/>
              <a:t>  </a:t>
            </a:r>
            <a:r>
              <a:rPr lang="en-US" dirty="0" err="1" smtClean="0"/>
              <a:t>Jeneponto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,  </a:t>
            </a:r>
            <a:r>
              <a:rPr lang="en-US" dirty="0" err="1" smtClean="0"/>
              <a:t>perilaku</a:t>
            </a:r>
            <a:r>
              <a:rPr lang="en-US" dirty="0" smtClean="0"/>
              <a:t>  </a:t>
            </a:r>
            <a:r>
              <a:rPr lang="en-US" dirty="0" err="1" smtClean="0"/>
              <a:t>merokok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. 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kopi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 yang 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bermakna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kejadian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karena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statistik</a:t>
            </a:r>
            <a:r>
              <a:rPr lang="en-US" dirty="0" smtClean="0"/>
              <a:t>  </a:t>
            </a:r>
            <a:r>
              <a:rPr lang="en-US" dirty="0" err="1" smtClean="0"/>
              <a:t>hasil</a:t>
            </a:r>
            <a:r>
              <a:rPr lang="en-US" dirty="0" smtClean="0"/>
              <a:t>  yang </a:t>
            </a:r>
          </a:p>
          <a:p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SARAN</a:t>
            </a:r>
          </a:p>
          <a:p>
            <a:r>
              <a:rPr lang="en-US" dirty="0" err="1" smtClean="0"/>
              <a:t>Sebaiknya</a:t>
            </a:r>
            <a:r>
              <a:rPr lang="en-US" dirty="0" smtClean="0"/>
              <a:t>  </a:t>
            </a:r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r>
              <a:rPr lang="en-US" dirty="0" err="1" smtClean="0"/>
              <a:t>melakukan</a:t>
            </a:r>
            <a:r>
              <a:rPr lang="en-US" dirty="0" smtClean="0"/>
              <a:t>  </a:t>
            </a:r>
            <a:r>
              <a:rPr lang="en-US" dirty="0" err="1" smtClean="0"/>
              <a:t>pemeriksaan</a:t>
            </a:r>
            <a:r>
              <a:rPr lang="en-US" dirty="0" smtClean="0"/>
              <a:t>  </a:t>
            </a:r>
            <a:r>
              <a:rPr lang="en-US" dirty="0" err="1" smtClean="0"/>
              <a:t>tekanan</a:t>
            </a:r>
            <a:r>
              <a:rPr lang="en-US" dirty="0" smtClean="0"/>
              <a:t>  </a:t>
            </a:r>
            <a:r>
              <a:rPr lang="en-US" dirty="0" err="1" smtClean="0"/>
              <a:t>darah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rutin</a:t>
            </a:r>
            <a:r>
              <a:rPr lang="en-US" dirty="0" smtClean="0"/>
              <a:t>  </a:t>
            </a:r>
            <a:r>
              <a:rPr lang="en-US" dirty="0" err="1" smtClean="0"/>
              <a:t>terutama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bagi</a:t>
            </a:r>
            <a:r>
              <a:rPr lang="en-US" dirty="0" smtClean="0"/>
              <a:t>  </a:t>
            </a:r>
            <a:r>
              <a:rPr lang="en-US" dirty="0" err="1" smtClean="0"/>
              <a:t>masyarakat</a:t>
            </a:r>
            <a:r>
              <a:rPr lang="en-US" dirty="0" smtClean="0"/>
              <a:t>  yang  </a:t>
            </a:r>
            <a:r>
              <a:rPr lang="en-US" dirty="0" err="1" smtClean="0"/>
              <a:t>memiliki</a:t>
            </a:r>
            <a:r>
              <a:rPr lang="en-US" dirty="0" smtClean="0"/>
              <a:t>  </a:t>
            </a:r>
            <a:r>
              <a:rPr lang="en-US" dirty="0" err="1" smtClean="0"/>
              <a:t>riwayat</a:t>
            </a:r>
            <a:r>
              <a:rPr lang="en-US" dirty="0" smtClean="0"/>
              <a:t>  </a:t>
            </a:r>
            <a:r>
              <a:rPr lang="en-US" dirty="0" err="1" smtClean="0"/>
              <a:t>keluarga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agar  </a:t>
            </a:r>
            <a:r>
              <a:rPr lang="en-US" dirty="0" err="1" smtClean="0"/>
              <a:t>tekanan</a:t>
            </a:r>
            <a:r>
              <a:rPr lang="en-US" dirty="0" smtClean="0"/>
              <a:t>  </a:t>
            </a:r>
            <a:r>
              <a:rPr lang="en-US" dirty="0" err="1" smtClean="0"/>
              <a:t>darahnya</a:t>
            </a:r>
            <a:r>
              <a:rPr lang="en-US" dirty="0" smtClean="0"/>
              <a:t> 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dikontrol</a:t>
            </a:r>
            <a:r>
              <a:rPr lang="en-US" dirty="0" smtClean="0"/>
              <a:t>  </a:t>
            </a:r>
            <a:r>
              <a:rPr lang="en-US" dirty="0" err="1" smtClean="0"/>
              <a:t>setiap</a:t>
            </a:r>
            <a:r>
              <a:rPr lang="en-US" dirty="0" smtClean="0"/>
              <a:t>  </a:t>
            </a:r>
            <a:r>
              <a:rPr lang="en-US" dirty="0" err="1" smtClean="0"/>
              <a:t>waktu</a:t>
            </a:r>
            <a:r>
              <a:rPr lang="en-US" dirty="0" smtClean="0"/>
              <a:t>.  </a:t>
            </a:r>
            <a:r>
              <a:rPr lang="en-US" dirty="0" err="1" smtClean="0"/>
              <a:t>Selain</a:t>
            </a:r>
            <a:r>
              <a:rPr lang="en-US" dirty="0" smtClean="0"/>
              <a:t>  </a:t>
            </a:r>
            <a:r>
              <a:rPr lang="en-US" dirty="0" err="1" smtClean="0"/>
              <a:t>itu</a:t>
            </a:r>
            <a:r>
              <a:rPr lang="en-US" dirty="0" smtClean="0"/>
              <a:t>  </a:t>
            </a:r>
            <a:r>
              <a:rPr lang="en-US" dirty="0" err="1" smtClean="0"/>
              <a:t>perlunya</a:t>
            </a:r>
            <a:r>
              <a:rPr lang="en-US" dirty="0" smtClean="0"/>
              <a:t>  </a:t>
            </a:r>
            <a:r>
              <a:rPr lang="en-US" dirty="0" err="1" smtClean="0"/>
              <a:t>tindakan</a:t>
            </a:r>
            <a:r>
              <a:rPr lang="en-US" dirty="0" smtClean="0"/>
              <a:t>  </a:t>
            </a:r>
            <a:r>
              <a:rPr lang="en-US" dirty="0" err="1" smtClean="0"/>
              <a:t>pencegahan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 </a:t>
            </a:r>
            <a:r>
              <a:rPr lang="en-US" dirty="0" err="1" smtClean="0"/>
              <a:t>upaya</a:t>
            </a:r>
            <a:r>
              <a:rPr lang="en-US" dirty="0" smtClean="0"/>
              <a:t> 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kesehatan</a:t>
            </a:r>
            <a:r>
              <a:rPr lang="en-US" dirty="0" smtClean="0"/>
              <a:t>,  </a:t>
            </a:r>
            <a:r>
              <a:rPr lang="en-US" dirty="0" err="1" smtClean="0"/>
              <a:t>penyuluhan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sosialisasi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229600" cy="566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IT’S  BETTER  TO  </a:t>
            </a:r>
            <a:r>
              <a:rPr lang="en-US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PREVENT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THAN  CURE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10200"/>
            <a:ext cx="5486400" cy="804862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TERIMA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5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KASIH</a:t>
            </a:r>
            <a:endParaRPr lang="en-US" sz="5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074" name="Picture 2" descr="C:\Users\Acer\Downloads\HT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820" b="882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 anchor="ctr">
            <a:noAutofit/>
          </a:bodyPr>
          <a:lstStyle/>
          <a:p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HT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Riskesdas</a:t>
            </a:r>
            <a:r>
              <a:rPr lang="en-US" dirty="0" smtClean="0"/>
              <a:t> (2010)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stroke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r>
              <a:rPr lang="en-US" dirty="0" smtClean="0"/>
              <a:t>, </a:t>
            </a:r>
            <a:r>
              <a:rPr lang="en-US" dirty="0" err="1" smtClean="0"/>
              <a:t>jml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6,8%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(</a:t>
            </a:r>
            <a:r>
              <a:rPr lang="en-US" dirty="0" err="1" smtClean="0"/>
              <a:t>Depkes</a:t>
            </a:r>
            <a:r>
              <a:rPr lang="en-US" dirty="0" smtClean="0"/>
              <a:t>, 2010). 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data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Bangkala</a:t>
            </a:r>
            <a:r>
              <a:rPr lang="en-US" dirty="0" smtClean="0"/>
              <a:t>  </a:t>
            </a:r>
            <a:r>
              <a:rPr lang="en-US" dirty="0" err="1" smtClean="0"/>
              <a:t>menunjukkan</a:t>
            </a:r>
            <a:r>
              <a:rPr lang="en-US" dirty="0" smtClean="0"/>
              <a:t>  </a:t>
            </a:r>
            <a:r>
              <a:rPr lang="en-US" dirty="0" err="1" smtClean="0"/>
              <a:t>bahwa</a:t>
            </a:r>
            <a:r>
              <a:rPr lang="en-US" dirty="0" smtClean="0"/>
              <a:t>  </a:t>
            </a:r>
            <a:r>
              <a:rPr lang="en-US" dirty="0" err="1" smtClean="0"/>
              <a:t>jumlah</a:t>
            </a:r>
            <a:r>
              <a:rPr lang="en-US" dirty="0" smtClean="0"/>
              <a:t>  </a:t>
            </a:r>
            <a:r>
              <a:rPr lang="en-US" dirty="0" err="1" smtClean="0"/>
              <a:t>kasus</a:t>
            </a:r>
            <a:r>
              <a:rPr lang="en-US" dirty="0" smtClean="0"/>
              <a:t>  </a:t>
            </a:r>
            <a:r>
              <a:rPr lang="en-US" dirty="0" err="1" smtClean="0"/>
              <a:t>hipertensi</a:t>
            </a:r>
            <a:r>
              <a:rPr lang="en-US" dirty="0" smtClean="0"/>
              <a:t>  </a:t>
            </a:r>
            <a:r>
              <a:rPr lang="en-US" dirty="0" err="1" smtClean="0"/>
              <a:t>meningkat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tahun</a:t>
            </a:r>
            <a:r>
              <a:rPr lang="en-US" dirty="0" smtClean="0"/>
              <a:t>  2011 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 2012.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tahun</a:t>
            </a:r>
            <a:r>
              <a:rPr lang="en-US" dirty="0" smtClean="0"/>
              <a:t>  2011  </a:t>
            </a:r>
            <a:r>
              <a:rPr lang="en-US" dirty="0" err="1" smtClean="0"/>
              <a:t>sebanyak</a:t>
            </a:r>
            <a:r>
              <a:rPr lang="en-US" dirty="0" smtClean="0"/>
              <a:t>  997  </a:t>
            </a:r>
            <a:r>
              <a:rPr lang="en-US" dirty="0" err="1" smtClean="0"/>
              <a:t>kasus</a:t>
            </a:r>
            <a:r>
              <a:rPr lang="en-US" dirty="0" smtClean="0"/>
              <a:t>,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tahun</a:t>
            </a:r>
            <a:r>
              <a:rPr lang="en-US" dirty="0" smtClean="0"/>
              <a:t>  2012  </a:t>
            </a:r>
            <a:r>
              <a:rPr lang="en-US" dirty="0" err="1" smtClean="0"/>
              <a:t>sebanyak</a:t>
            </a:r>
            <a:r>
              <a:rPr lang="en-US" dirty="0" smtClean="0"/>
              <a:t>  1.260 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Di  Indonesia  </a:t>
            </a:r>
            <a:r>
              <a:rPr lang="en-US" sz="1800" dirty="0" err="1" smtClean="0"/>
              <a:t>banyaknya</a:t>
            </a:r>
            <a:r>
              <a:rPr lang="en-US" sz="1800" dirty="0" smtClean="0"/>
              <a:t>  </a:t>
            </a:r>
            <a:r>
              <a:rPr lang="en-US" sz="1800" dirty="0" err="1" smtClean="0"/>
              <a:t>penderita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diperkirakan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15 </a:t>
            </a:r>
            <a:r>
              <a:rPr lang="en-US" sz="1800" dirty="0" err="1" smtClean="0"/>
              <a:t>juta</a:t>
            </a:r>
            <a:r>
              <a:rPr lang="en-US" sz="1800" dirty="0" smtClean="0"/>
              <a:t>  </a:t>
            </a:r>
            <a:r>
              <a:rPr lang="en-US" sz="1800" dirty="0" err="1" smtClean="0"/>
              <a:t>orang</a:t>
            </a:r>
            <a:r>
              <a:rPr lang="en-US" sz="1800" dirty="0" smtClean="0"/>
              <a:t> 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 </a:t>
            </a:r>
            <a:r>
              <a:rPr lang="en-US" sz="1800" dirty="0" err="1" smtClean="0"/>
              <a:t>hanya</a:t>
            </a:r>
            <a:r>
              <a:rPr lang="en-US" sz="1800" dirty="0" smtClean="0"/>
              <a:t>  4%  yang 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terkontrol</a:t>
            </a:r>
            <a:r>
              <a:rPr lang="en-US" sz="1800" dirty="0" smtClean="0"/>
              <a:t>.  </a:t>
            </a:r>
            <a:r>
              <a:rPr lang="en-US" sz="1800" dirty="0" err="1" smtClean="0"/>
              <a:t>Prevalensi</a:t>
            </a:r>
            <a:r>
              <a:rPr lang="en-US" sz="1800" dirty="0" smtClean="0"/>
              <a:t>  6-15% </a:t>
            </a:r>
          </a:p>
          <a:p>
            <a:r>
              <a:rPr lang="en-US" sz="1800" dirty="0" err="1" smtClean="0"/>
              <a:t>pada</a:t>
            </a:r>
            <a:r>
              <a:rPr lang="en-US" sz="1800" dirty="0" smtClean="0"/>
              <a:t>  </a:t>
            </a:r>
            <a:r>
              <a:rPr lang="en-US" sz="1800" dirty="0" err="1" smtClean="0"/>
              <a:t>orang</a:t>
            </a:r>
            <a:r>
              <a:rPr lang="en-US" sz="1800" dirty="0" smtClean="0"/>
              <a:t>  </a:t>
            </a:r>
            <a:r>
              <a:rPr lang="en-US" sz="1800" dirty="0" err="1" smtClean="0"/>
              <a:t>dewasa</a:t>
            </a:r>
            <a:r>
              <a:rPr lang="en-US" sz="1800" dirty="0" smtClean="0"/>
              <a:t>,  50%  </a:t>
            </a:r>
            <a:r>
              <a:rPr lang="en-US" sz="1800" dirty="0" err="1" smtClean="0"/>
              <a:t>diantaranya</a:t>
            </a:r>
            <a:r>
              <a:rPr lang="en-US" sz="1800" dirty="0" smtClean="0"/>
              <a:t>  </a:t>
            </a:r>
            <a:r>
              <a:rPr lang="en-US" sz="1800" dirty="0" err="1" smtClean="0"/>
              <a:t>tidak</a:t>
            </a:r>
            <a:r>
              <a:rPr lang="en-US" sz="1800" dirty="0" smtClean="0"/>
              <a:t>  </a:t>
            </a:r>
            <a:r>
              <a:rPr lang="en-US" sz="1800" dirty="0" err="1" smtClean="0"/>
              <a:t>menyadari</a:t>
            </a:r>
            <a:r>
              <a:rPr lang="en-US" sz="1800" dirty="0" smtClean="0"/>
              <a:t> 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 </a:t>
            </a:r>
            <a:r>
              <a:rPr lang="en-US" sz="1800" dirty="0" err="1" smtClean="0"/>
              <a:t>penderita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sehingga</a:t>
            </a:r>
            <a:r>
              <a:rPr lang="en-US" sz="1800" dirty="0" smtClean="0"/>
              <a:t> 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 </a:t>
            </a:r>
            <a:r>
              <a:rPr lang="en-US" sz="1800" dirty="0" err="1" smtClean="0"/>
              <a:t>cenderung</a:t>
            </a:r>
            <a:r>
              <a:rPr lang="en-US" sz="1800" dirty="0" smtClean="0"/>
              <a:t>  </a:t>
            </a:r>
            <a:r>
              <a:rPr lang="en-US" sz="1800" dirty="0" err="1" smtClean="0"/>
              <a:t>untuk</a:t>
            </a:r>
            <a:r>
              <a:rPr lang="en-US" sz="1800" dirty="0" smtClean="0"/>
              <a:t> 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berat</a:t>
            </a:r>
            <a:r>
              <a:rPr lang="en-US" sz="1800" dirty="0" smtClean="0"/>
              <a:t> 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 </a:t>
            </a:r>
            <a:r>
              <a:rPr lang="en-US" sz="1800" dirty="0" err="1" smtClean="0"/>
              <a:t>menghindari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tidak</a:t>
            </a:r>
            <a:r>
              <a:rPr lang="en-US" sz="1800" dirty="0" smtClean="0"/>
              <a:t>  </a:t>
            </a:r>
            <a:r>
              <a:rPr lang="en-US" sz="1800" dirty="0" err="1" smtClean="0"/>
              <a:t>mengetahui</a:t>
            </a:r>
            <a:r>
              <a:rPr lang="en-US" sz="1800" dirty="0" smtClean="0"/>
              <a:t>  </a:t>
            </a:r>
            <a:r>
              <a:rPr lang="en-US" sz="1800" dirty="0" err="1" smtClean="0"/>
              <a:t>faktor</a:t>
            </a:r>
            <a:r>
              <a:rPr lang="en-US" sz="1800" dirty="0" smtClean="0"/>
              <a:t>  </a:t>
            </a:r>
            <a:r>
              <a:rPr lang="en-US" sz="1800" dirty="0" err="1" smtClean="0"/>
              <a:t>risikonya</a:t>
            </a:r>
            <a:r>
              <a:rPr lang="en-US" sz="1800" dirty="0" smtClean="0"/>
              <a:t>,  </a:t>
            </a:r>
            <a:r>
              <a:rPr lang="en-US" sz="1800" dirty="0" err="1" smtClean="0"/>
              <a:t>dan</a:t>
            </a:r>
            <a:r>
              <a:rPr lang="en-US" sz="1800" dirty="0" smtClean="0"/>
              <a:t>  90% 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 </a:t>
            </a:r>
            <a:r>
              <a:rPr lang="en-US" sz="1800" dirty="0" err="1" smtClean="0"/>
              <a:t>hipertensi</a:t>
            </a:r>
            <a:r>
              <a:rPr lang="en-US" sz="1800" dirty="0" smtClean="0"/>
              <a:t>  </a:t>
            </a:r>
            <a:r>
              <a:rPr lang="en-US" sz="1800" dirty="0" err="1" smtClean="0"/>
              <a:t>esensial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(</a:t>
            </a:r>
            <a:r>
              <a:rPr lang="en-US" sz="1800" dirty="0" err="1" smtClean="0"/>
              <a:t>Armilawaty</a:t>
            </a:r>
            <a:r>
              <a:rPr lang="en-US" sz="1800" dirty="0" smtClean="0"/>
              <a:t>, 2007).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Acer\Downloads\8508639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95800" cy="5867400"/>
          </a:xfrm>
          <a:prstGeom prst="rect">
            <a:avLst/>
          </a:prstGeom>
          <a:noFill/>
        </p:spPr>
      </p:pic>
      <p:pic>
        <p:nvPicPr>
          <p:cNvPr id="1027" name="Picture 3" descr="C:\Users\Acer\Downloads\gambar fakor risik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4958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49538" y="3084513"/>
          <a:ext cx="3844925" cy="687387"/>
        </p:xfrm>
        <a:graphic>
          <a:graphicData uri="http://schemas.openxmlformats.org/presentationml/2006/ole">
            <p:oleObj spid="_x0000_s1029" name="Packager Shell Object" showAsIcon="1" r:id="rId3" imgW="3835400" imgH="673100" progId="Packag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ETIOLOGI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r>
              <a:rPr lang="en-US" dirty="0" smtClean="0"/>
              <a:t>,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1.      </a:t>
            </a:r>
            <a:r>
              <a:rPr lang="en-US" dirty="0" err="1" smtClean="0"/>
              <a:t>Hipertensi</a:t>
            </a:r>
            <a:r>
              <a:rPr lang="en-US" dirty="0" smtClean="0"/>
              <a:t> Primer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Hipertensi</a:t>
            </a:r>
            <a:r>
              <a:rPr lang="en-US" dirty="0" smtClean="0"/>
              <a:t> primer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r>
              <a:rPr lang="en-US" dirty="0" smtClean="0"/>
              <a:t>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Taropatik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95 % </a:t>
            </a:r>
            <a:r>
              <a:rPr lang="en-US" dirty="0" err="1" smtClean="0"/>
              <a:t>kasus</a:t>
            </a:r>
            <a:r>
              <a:rPr lang="en-US" dirty="0" smtClean="0"/>
              <a:t>. </a:t>
            </a:r>
            <a:r>
              <a:rPr lang="en-US" dirty="0" err="1" smtClean="0"/>
              <a:t>Banyak</a:t>
            </a:r>
            <a:r>
              <a:rPr lang="en-US" dirty="0" smtClean="0"/>
              <a:t> factor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genetic,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hiperaktivitas</a:t>
            </a:r>
            <a:r>
              <a:rPr lang="en-US" dirty="0" smtClean="0"/>
              <a:t>,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simpatis</a:t>
            </a:r>
            <a:r>
              <a:rPr lang="en-US" dirty="0" smtClean="0"/>
              <a:t>, </a:t>
            </a:r>
            <a:r>
              <a:rPr lang="en-US" dirty="0" err="1" smtClean="0"/>
              <a:t>sistim</a:t>
            </a:r>
            <a:r>
              <a:rPr lang="en-US" dirty="0" smtClean="0"/>
              <a:t> rennin </a:t>
            </a:r>
            <a:r>
              <a:rPr lang="en-US" dirty="0" err="1" smtClean="0"/>
              <a:t>angiostensin</a:t>
            </a:r>
            <a:r>
              <a:rPr lang="en-US" dirty="0" smtClean="0"/>
              <a:t>, </a:t>
            </a:r>
            <a:r>
              <a:rPr lang="en-US" dirty="0" err="1" smtClean="0"/>
              <a:t>defek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ekskresi</a:t>
            </a:r>
            <a:r>
              <a:rPr lang="en-US" dirty="0" smtClean="0"/>
              <a:t> Na, </a:t>
            </a:r>
            <a:r>
              <a:rPr lang="en-US" dirty="0" err="1" smtClean="0"/>
              <a:t>peningkatan</a:t>
            </a:r>
            <a:r>
              <a:rPr lang="en-US" dirty="0" smtClean="0"/>
              <a:t> Na </a:t>
            </a:r>
            <a:r>
              <a:rPr lang="en-US" dirty="0" err="1" smtClean="0"/>
              <a:t>dan</a:t>
            </a:r>
            <a:r>
              <a:rPr lang="en-US" dirty="0" smtClean="0"/>
              <a:t> Ca </a:t>
            </a:r>
            <a:r>
              <a:rPr lang="en-US" dirty="0" err="1" smtClean="0"/>
              <a:t>Intraseluler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factor-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obesitas</a:t>
            </a:r>
            <a:r>
              <a:rPr lang="en-US" dirty="0" smtClean="0"/>
              <a:t>, alcohol,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polisetemia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2.     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Renal</a:t>
            </a:r>
          </a:p>
          <a:p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biasnya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gejala-gejala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PATOFISIOLOGI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495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TD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              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mlli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 </a:t>
            </a:r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Cardiac output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slaing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( </a:t>
            </a:r>
            <a:r>
              <a:rPr lang="en-US" dirty="0" err="1" smtClean="0"/>
              <a:t>asupan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 , stress , </a:t>
            </a:r>
            <a:r>
              <a:rPr lang="en-US" dirty="0" err="1" smtClean="0"/>
              <a:t>obesitas</a:t>
            </a:r>
            <a:r>
              <a:rPr lang="en-US" dirty="0" smtClean="0"/>
              <a:t> , </a:t>
            </a:r>
            <a:r>
              <a:rPr lang="en-US" dirty="0" err="1" smtClean="0"/>
              <a:t>genetik</a:t>
            </a:r>
            <a:r>
              <a:rPr lang="en-US" dirty="0" smtClean="0"/>
              <a:t> 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smtClean="0"/>
              <a:t>HT </a:t>
            </a:r>
            <a:r>
              <a:rPr lang="en-US" dirty="0" err="1" smtClean="0"/>
              <a:t>tjd</a:t>
            </a:r>
            <a:r>
              <a:rPr lang="en-US" dirty="0" smtClean="0"/>
              <a:t>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tdpt</a:t>
            </a:r>
            <a:r>
              <a:rPr lang="en-US" dirty="0" smtClean="0"/>
              <a:t> </a:t>
            </a:r>
            <a:r>
              <a:rPr lang="en-US" dirty="0" err="1" smtClean="0"/>
              <a:t>abnormalitas</a:t>
            </a:r>
            <a:r>
              <a:rPr lang="en-US" dirty="0" smtClean="0"/>
              <a:t> faktor2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Acer\Downloads\HT 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267200" cy="61722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019800" y="21336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MANIFESTASI KLINIK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Gejala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bervariasi</a:t>
            </a:r>
            <a:r>
              <a:rPr lang="en-US" sz="2000" dirty="0" smtClean="0"/>
              <a:t>,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rendahnya</a:t>
            </a:r>
            <a:r>
              <a:rPr lang="en-US" sz="2000" dirty="0" smtClean="0"/>
              <a:t> </a:t>
            </a:r>
            <a:r>
              <a:rPr lang="en-US" sz="2000" dirty="0" err="1" smtClean="0"/>
              <a:t>derajat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1.     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endParaRPr lang="en-US" sz="2000" dirty="0" smtClean="0"/>
          </a:p>
          <a:p>
            <a:r>
              <a:rPr lang="en-US" sz="2000" dirty="0" smtClean="0"/>
              <a:t>2.      Vertigo</a:t>
            </a:r>
          </a:p>
          <a:p>
            <a:r>
              <a:rPr lang="en-US" sz="2000" dirty="0" smtClean="0"/>
              <a:t>3.     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retina</a:t>
            </a:r>
          </a:p>
          <a:p>
            <a:r>
              <a:rPr lang="en-US" sz="2000" dirty="0" smtClean="0"/>
              <a:t>4.     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5.      </a:t>
            </a:r>
            <a:r>
              <a:rPr lang="en-US" sz="2000" dirty="0" err="1" smtClean="0"/>
              <a:t>Proteinuria</a:t>
            </a:r>
            <a:endParaRPr lang="en-US" sz="2000" dirty="0" smtClean="0"/>
          </a:p>
          <a:p>
            <a:r>
              <a:rPr lang="en-US" sz="2000" dirty="0" smtClean="0"/>
              <a:t>6.      </a:t>
            </a:r>
            <a:r>
              <a:rPr lang="en-US" sz="2000" dirty="0" err="1" smtClean="0"/>
              <a:t>Hematuria</a:t>
            </a:r>
            <a:endParaRPr lang="en-US" sz="2000" dirty="0" smtClean="0"/>
          </a:p>
          <a:p>
            <a:r>
              <a:rPr lang="en-US" sz="2000" dirty="0" smtClean="0"/>
              <a:t>7.      </a:t>
            </a:r>
            <a:r>
              <a:rPr lang="en-US" sz="2000" dirty="0" err="1" smtClean="0"/>
              <a:t>Tachhicardi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8.      </a:t>
            </a:r>
            <a:r>
              <a:rPr lang="en-US" sz="2000" dirty="0" err="1" smtClean="0"/>
              <a:t>Palpitasi</a:t>
            </a:r>
            <a:endParaRPr lang="en-US" sz="2000" dirty="0" smtClean="0"/>
          </a:p>
          <a:p>
            <a:r>
              <a:rPr lang="en-US" sz="2000" dirty="0" smtClean="0"/>
              <a:t>9.      </a:t>
            </a:r>
            <a:r>
              <a:rPr lang="en-US" sz="2000" dirty="0" err="1" smtClean="0"/>
              <a:t>Pucat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lelah</a:t>
            </a:r>
            <a:endParaRPr lang="en-US" sz="2000" dirty="0" smtClean="0"/>
          </a:p>
          <a:p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pula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menderita</a:t>
            </a:r>
            <a:r>
              <a:rPr lang="en-US" sz="2000" dirty="0" smtClean="0"/>
              <a:t> </a:t>
            </a:r>
            <a:r>
              <a:rPr lang="en-US" sz="2000" dirty="0" err="1" smtClean="0"/>
              <a:t>hipertensi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keluhan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  <p:pic>
        <p:nvPicPr>
          <p:cNvPr id="1026" name="Picture 2" descr="C:\Users\Acer\Downloads\HT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3962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39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KOMPLIKASI  HIPERTENSI</a:t>
            </a:r>
            <a:endParaRPr lang="en-US" sz="2800" b="1" dirty="0"/>
          </a:p>
        </p:txBody>
      </p:sp>
      <p:pic>
        <p:nvPicPr>
          <p:cNvPr id="2050" name="Picture 2" descr="C:\Users\Acer\Downloads\HT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4114800" cy="2819400"/>
          </a:xfrm>
          <a:prstGeom prst="rect">
            <a:avLst/>
          </a:prstGeom>
          <a:noFill/>
        </p:spPr>
      </p:pic>
      <p:pic>
        <p:nvPicPr>
          <p:cNvPr id="2051" name="Picture 3" descr="C:\Users\Acer\Downloads\HT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3962400" cy="2667000"/>
          </a:xfrm>
          <a:prstGeom prst="rect">
            <a:avLst/>
          </a:prstGeom>
          <a:noFill/>
        </p:spPr>
      </p:pic>
      <p:pic>
        <p:nvPicPr>
          <p:cNvPr id="2052" name="Picture 4" descr="C:\Users\Acer\Downloads\HT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85800"/>
            <a:ext cx="41148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1625</Words>
  <Application>Microsoft Office PowerPoint</Application>
  <PresentationFormat>On-screen Show (4:3)</PresentationFormat>
  <Paragraphs>286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EPIDEMIOLOGI  PENYAKIT TIDAK MENULAR</vt:lpstr>
      <vt:lpstr>LATAR  BELAKANG</vt:lpstr>
      <vt:lpstr>Bagaimana dgn HT di Indonesia ?</vt:lpstr>
      <vt:lpstr>Slide 4</vt:lpstr>
      <vt:lpstr>Slide 5</vt:lpstr>
      <vt:lpstr>ETIOLOGI</vt:lpstr>
      <vt:lpstr>PATOFISIOLOGI</vt:lpstr>
      <vt:lpstr>MANIFESTASI KLINIK</vt:lpstr>
      <vt:lpstr>KOMPLIKASI  HIPERTENSI</vt:lpstr>
      <vt:lpstr>FAKTOR – FAKTOR YANG MEMPENGARUHI</vt:lpstr>
      <vt:lpstr>BAHAN  DAN  METODE</vt:lpstr>
      <vt:lpstr>Distribusi  Responden  Berdasarkan  Karakteristik  Responden  di  Wilayah  Kerja Puskesmas Bangkala Kab. Jeneponto Tahun 2012</vt:lpstr>
      <vt:lpstr>Distribusi  Responden  Berdasarkan  Karakteristik  Responden  di  Wilayah  Kerja Puskesmas Bangkala Kab. Jeneponto Tahun 2012</vt:lpstr>
      <vt:lpstr>HASIL PENELITIAN</vt:lpstr>
      <vt:lpstr>Hasil Analisa penelitian hubungan faktor resiko</vt:lpstr>
      <vt:lpstr>Hasil Analisa penelitian hubungan faktor resiko</vt:lpstr>
      <vt:lpstr>PEMBAHASAN HASIL PENELITIAN</vt:lpstr>
      <vt:lpstr>Perilaku merokok</vt:lpstr>
      <vt:lpstr>AKTIFITAS FISIK</vt:lpstr>
      <vt:lpstr>KONSUMSI KOPI</vt:lpstr>
      <vt:lpstr>KONSUMSI GARAM </vt:lpstr>
      <vt:lpstr>MODIFIKASI LIFESTYLE</vt:lpstr>
      <vt:lpstr>MODIFIKASI LIFESTYLE</vt:lpstr>
      <vt:lpstr>EDUKASI</vt:lpstr>
      <vt:lpstr>PENCEGAHAN HIPERTENSI</vt:lpstr>
      <vt:lpstr>KESIMPULAN  DAN  SARAN</vt:lpstr>
      <vt:lpstr>IT’S  BETTER  TO  PREVENT  THAN  CURE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 PENYAKIT TIDAK MENULAR</dc:title>
  <dc:creator>Acer</dc:creator>
  <cp:lastModifiedBy>user</cp:lastModifiedBy>
  <cp:revision>58</cp:revision>
  <dcterms:created xsi:type="dcterms:W3CDTF">2006-08-16T00:00:00Z</dcterms:created>
  <dcterms:modified xsi:type="dcterms:W3CDTF">2017-04-05T11:46:35Z</dcterms:modified>
</cp:coreProperties>
</file>