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5" r:id="rId19"/>
    <p:sldId id="276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5D41-58B8-4369-804F-CED6EFB880B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18FB-C0FF-4070-AD19-3CA0970BF9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2communit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Pemrograman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</a:t>
            </a:r>
            <a:r>
              <a:rPr lang="en-US" dirty="0" err="1" smtClean="0"/>
              <a:t>Pemakaian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Internet </a:t>
            </a:r>
            <a:r>
              <a:rPr lang="en-US" dirty="0" err="1" smtClean="0"/>
              <a:t>dunia</a:t>
            </a:r>
            <a:r>
              <a:rPr lang="en-US" dirty="0" smtClean="0"/>
              <a:t> 2016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miliar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internet (42% 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 smtClean="0">
                <a:hlinkClick r:id="rId2"/>
              </a:rPr>
              <a:t>www.business2community.com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Pengguna</a:t>
            </a:r>
            <a:r>
              <a:rPr lang="en-US" dirty="0" smtClean="0"/>
              <a:t> Internet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 lvl="1"/>
            <a:r>
              <a:rPr lang="en-US" dirty="0" smtClean="0"/>
              <a:t>88 ,1juta </a:t>
            </a:r>
            <a:r>
              <a:rPr lang="en-US" dirty="0" err="1" smtClean="0"/>
              <a:t>pengguna</a:t>
            </a:r>
            <a:r>
              <a:rPr lang="en-US" dirty="0" smtClean="0"/>
              <a:t> internet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(tekno.liputan6.com)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 smtClean="0"/>
              <a:t>Survei yang dilakukan oleh MARS Indonesia pada tahun 2015 </a:t>
            </a:r>
          </a:p>
          <a:p>
            <a:pPr lvl="1"/>
            <a:r>
              <a:rPr lang="nn-NO" dirty="0" smtClean="0"/>
              <a:t>Masyarakat menggunakan Internet untuk keperluan browsing, yaitu sebanyak 74,3%.</a:t>
            </a:r>
          </a:p>
          <a:p>
            <a:pPr lvl="1"/>
            <a:r>
              <a:rPr lang="nn-NO" dirty="0" smtClean="0"/>
              <a:t>Facebook, yaitu sebanyak 60,8%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mengakses</a:t>
            </a:r>
            <a:r>
              <a:rPr lang="fr-FR" dirty="0" smtClean="0"/>
              <a:t> email, </a:t>
            </a:r>
            <a:r>
              <a:rPr lang="fr-FR" dirty="0" err="1" smtClean="0"/>
              <a:t>yaitu</a:t>
            </a:r>
            <a:r>
              <a:rPr lang="fr-FR" dirty="0" smtClean="0"/>
              <a:t> </a:t>
            </a:r>
            <a:r>
              <a:rPr lang="fr-FR" dirty="0" err="1" smtClean="0"/>
              <a:t>sebanyak</a:t>
            </a:r>
            <a:r>
              <a:rPr lang="fr-FR" dirty="0" smtClean="0"/>
              <a:t> 38,2%</a:t>
            </a:r>
          </a:p>
          <a:p>
            <a:pPr lvl="1"/>
            <a:r>
              <a:rPr lang="nn-NO" dirty="0" smtClean="0"/>
              <a:t>chatting (34%) </a:t>
            </a:r>
          </a:p>
          <a:p>
            <a:pPr lvl="1"/>
            <a:r>
              <a:rPr lang="nn-NO" dirty="0" smtClean="0"/>
              <a:t> youtube (31,8%)</a:t>
            </a:r>
          </a:p>
          <a:p>
            <a:pPr lvl="1"/>
            <a:r>
              <a:rPr lang="nn-NO" dirty="0" smtClean="0"/>
              <a:t> 5,5%  untuk melakukan pemesanan barang</a:t>
            </a:r>
          </a:p>
          <a:p>
            <a:pPr lvl="1"/>
            <a:r>
              <a:rPr lang="nn-NO" dirty="0" smtClean="0"/>
              <a:t>Internet banking  6,2%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 </a:t>
            </a:r>
            <a:r>
              <a:rPr lang="en-US" dirty="0" err="1" smtClean="0"/>
              <a:t>penggunaan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online shopping</a:t>
            </a:r>
          </a:p>
          <a:p>
            <a:pPr lvl="1"/>
            <a:r>
              <a:rPr lang="en-US" dirty="0" err="1" smtClean="0"/>
              <a:t>Pakaian</a:t>
            </a:r>
            <a:r>
              <a:rPr lang="en-US" dirty="0" smtClean="0"/>
              <a:t>  :  55,2%. </a:t>
            </a:r>
          </a:p>
          <a:p>
            <a:pPr lvl="1"/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:  20,7%</a:t>
            </a:r>
          </a:p>
          <a:p>
            <a:pPr lvl="1"/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(TV, radio, </a:t>
            </a:r>
            <a:r>
              <a:rPr lang="en-US" dirty="0" err="1" smtClean="0"/>
              <a:t>ponsel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):  10,3%</a:t>
            </a:r>
          </a:p>
          <a:p>
            <a:pPr>
              <a:buNone/>
            </a:pPr>
            <a:r>
              <a:rPr lang="en-US" dirty="0" smtClean="0"/>
              <a:t>	 (http://www.marsindonesia.com)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US" dirty="0"/>
              <a:t>HTML stands for Hyper Text Markup Language</a:t>
            </a:r>
          </a:p>
          <a:p>
            <a:r>
              <a:rPr lang="en-US" dirty="0"/>
              <a:t>HTML describes the structure of Web pages using markup</a:t>
            </a:r>
          </a:p>
          <a:p>
            <a:r>
              <a:rPr lang="en-US" dirty="0"/>
              <a:t>HTML elements are the building blocks of HTML pages</a:t>
            </a:r>
          </a:p>
          <a:p>
            <a:r>
              <a:rPr lang="en-US" dirty="0"/>
              <a:t>HTML elements are represented by tags</a:t>
            </a:r>
          </a:p>
          <a:p>
            <a:r>
              <a:rPr lang="en-US" dirty="0" smtClean="0"/>
              <a:t>Browsers </a:t>
            </a:r>
            <a:r>
              <a:rPr lang="en-US" dirty="0"/>
              <a:t>do not display the HTML tags, but use them to render the content of the page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Versi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125" t="17895" r="25000" b="45263"/>
          <a:stretch>
            <a:fillRect/>
          </a:stretch>
        </p:blipFill>
        <p:spPr bwMode="auto">
          <a:xfrm>
            <a:off x="457200" y="15240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&lt;!DOCTYPE&gt;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Membantu</a:t>
            </a:r>
            <a:r>
              <a:rPr lang="en-US" dirty="0" smtClean="0"/>
              <a:t> browser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dg </a:t>
            </a:r>
            <a:r>
              <a:rPr lang="en-US" dirty="0" err="1" smtClean="0"/>
              <a:t>benar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094" t="31579" r="22070" b="41776"/>
          <a:stretch>
            <a:fillRect/>
          </a:stretch>
        </p:blipFill>
        <p:spPr bwMode="auto">
          <a:xfrm>
            <a:off x="381000" y="2590800"/>
            <a:ext cx="74718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&lt;!DOCTYPE&gt;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508" t="18750" r="20898" b="46710"/>
          <a:stretch>
            <a:fillRect/>
          </a:stretch>
        </p:blipFill>
        <p:spPr bwMode="auto">
          <a:xfrm>
            <a:off x="428596" y="1571612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Notepad</a:t>
            </a:r>
          </a:p>
          <a:p>
            <a:r>
              <a:rPr lang="en-US" dirty="0" smtClean="0"/>
              <a:t>Notepad++</a:t>
            </a:r>
          </a:p>
          <a:p>
            <a:r>
              <a:rPr lang="en-US" dirty="0" smtClean="0"/>
              <a:t>Adobe Dreamweaver</a:t>
            </a:r>
          </a:p>
          <a:p>
            <a:r>
              <a:rPr lang="en-US" dirty="0" smtClean="0"/>
              <a:t>Microsoft Expression Web</a:t>
            </a:r>
          </a:p>
          <a:p>
            <a:r>
              <a:rPr lang="en-US" dirty="0" err="1" smtClean="0"/>
              <a:t>CoffeeCup</a:t>
            </a:r>
            <a:r>
              <a:rPr lang="en-US" dirty="0" smtClean="0"/>
              <a:t> HTML Editor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6316" r="28750" b="42105"/>
          <a:stretch>
            <a:fillRect/>
          </a:stretch>
        </p:blipFill>
        <p:spPr bwMode="auto">
          <a:xfrm>
            <a:off x="304800" y="15240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500" t="25263" r="16250" b="5263"/>
          <a:stretch>
            <a:fillRect/>
          </a:stretch>
        </p:blipFill>
        <p:spPr bwMode="auto">
          <a:xfrm>
            <a:off x="457200" y="16002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r>
              <a:rPr lang="en-US" dirty="0"/>
              <a:t> Internet:</a:t>
            </a:r>
          </a:p>
          <a:p>
            <a:pPr lvl="1"/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smtClean="0"/>
              <a:t>internet (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/>
              <a:t>internet</a:t>
            </a:r>
            <a:r>
              <a:rPr lang="en-US" dirty="0" smtClean="0"/>
              <a:t>)</a:t>
            </a:r>
          </a:p>
          <a:p>
            <a:r>
              <a:rPr lang="fi-FI" dirty="0" smtClean="0"/>
              <a:t>Aplikasi Internet merupakan suatu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terdistribusi</a:t>
            </a:r>
            <a:r>
              <a:rPr lang="en-US" b="1" dirty="0" smtClean="0"/>
              <a:t> </a:t>
            </a:r>
            <a:r>
              <a:rPr lang="en-US" dirty="0" smtClean="0"/>
              <a:t>(client-server/peer to peer)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smtClean="0"/>
              <a:t>internet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komponennya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HTML element usually consists of a </a:t>
            </a:r>
            <a:r>
              <a:rPr lang="en-US" b="1" dirty="0"/>
              <a:t>start</a:t>
            </a:r>
            <a:r>
              <a:rPr lang="en-US" dirty="0"/>
              <a:t> tag and </a:t>
            </a:r>
            <a:r>
              <a:rPr lang="en-US" b="1" dirty="0"/>
              <a:t>end</a:t>
            </a:r>
            <a:r>
              <a:rPr lang="en-US" dirty="0"/>
              <a:t> tag, with the content inserted in between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smtClean="0"/>
              <a:t>&lt;</a:t>
            </a:r>
            <a:r>
              <a:rPr lang="en-US" dirty="0"/>
              <a:t>p&gt;My first paragraph.&lt;/p</a:t>
            </a:r>
            <a:r>
              <a:rPr lang="en-US" dirty="0" smtClean="0"/>
              <a:t>&gt;</a:t>
            </a:r>
          </a:p>
          <a:p>
            <a:pPr algn="ctr">
              <a:buNone/>
            </a:pPr>
            <a:endParaRPr lang="en-US" dirty="0"/>
          </a:p>
          <a:p>
            <a:r>
              <a:rPr lang="en-US" dirty="0"/>
              <a:t>Empty HTML </a:t>
            </a:r>
            <a:r>
              <a:rPr lang="en-US" dirty="0" smtClean="0"/>
              <a:t>Elements</a:t>
            </a:r>
          </a:p>
          <a:p>
            <a:pPr>
              <a:buNone/>
            </a:pPr>
            <a:r>
              <a:rPr lang="en-US" dirty="0" smtClean="0"/>
              <a:t>	HTML </a:t>
            </a:r>
            <a:r>
              <a:rPr lang="en-US" dirty="0"/>
              <a:t>elements with no content are called empty elements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&lt;</a:t>
            </a:r>
            <a:r>
              <a:rPr lang="en-US" dirty="0" err="1" smtClean="0"/>
              <a:t>br</a:t>
            </a:r>
            <a:r>
              <a:rPr lang="en-US" dirty="0" smtClean="0"/>
              <a:t> /&gt;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Search engines use the headings to index the structure and content of your web pages.</a:t>
            </a:r>
          </a:p>
          <a:p>
            <a:r>
              <a:rPr lang="en-US" sz="2800" dirty="0"/>
              <a:t>Users skim your pages by its headings. It is important to use headings to show the document structure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6316" r="29375" b="36842"/>
          <a:stretch>
            <a:fillRect/>
          </a:stretch>
        </p:blipFill>
        <p:spPr bwMode="auto">
          <a:xfrm>
            <a:off x="228600" y="38100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Rules &lt;hr&gt;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&lt;hr&gt; tag defines a thematic break in an HTML </a:t>
            </a:r>
            <a:r>
              <a:rPr lang="en-US" sz="2800" dirty="0" smtClean="0"/>
              <a:t>page.</a:t>
            </a:r>
            <a:endParaRPr lang="en-US" sz="2800" dirty="0"/>
          </a:p>
          <a:p>
            <a:r>
              <a:rPr lang="en-US" sz="2800" dirty="0"/>
              <a:t>The &lt;hr&gt; element is used to separate content (or define a change) in an HTML page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t="26842" r="26875" b="26842"/>
          <a:stretch>
            <a:fillRect/>
          </a:stretch>
        </p:blipFill>
        <p:spPr bwMode="auto">
          <a:xfrm>
            <a:off x="228600" y="33528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t="26316" r="2500" b="23158"/>
          <a:stretch>
            <a:fillRect/>
          </a:stretch>
        </p:blipFill>
        <p:spPr bwMode="auto">
          <a:xfrm>
            <a:off x="0" y="12954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6316" r="21875" b="28421"/>
          <a:stretch>
            <a:fillRect/>
          </a:stretch>
        </p:blipFill>
        <p:spPr bwMode="auto">
          <a:xfrm>
            <a:off x="228600" y="1524000"/>
            <a:ext cx="845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Atribut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the style of an HTML element, can be done with the </a:t>
            </a:r>
            <a:r>
              <a:rPr lang="en-US" b="1" dirty="0"/>
              <a:t>style attribute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&lt;</a:t>
            </a:r>
            <a:r>
              <a:rPr lang="en-US" dirty="0" err="1"/>
              <a:t>tagname</a:t>
            </a:r>
            <a:r>
              <a:rPr lang="en-US" dirty="0"/>
              <a:t> style="</a:t>
            </a:r>
            <a:r>
              <a:rPr lang="en-US" i="1" dirty="0" err="1"/>
              <a:t>property</a:t>
            </a:r>
            <a:r>
              <a:rPr lang="en-US" dirty="0" err="1"/>
              <a:t>:</a:t>
            </a:r>
            <a:r>
              <a:rPr lang="en-US" i="1" dirty="0" err="1"/>
              <a:t>value</a:t>
            </a:r>
            <a:r>
              <a:rPr lang="en-US" i="1" dirty="0"/>
              <a:t>;</a:t>
            </a:r>
            <a:r>
              <a:rPr lang="en-US" dirty="0"/>
              <a:t>"&gt;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Atribut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26316" r="36250" b="48421"/>
          <a:stretch>
            <a:fillRect/>
          </a:stretch>
        </p:blipFill>
        <p:spPr bwMode="auto">
          <a:xfrm>
            <a:off x="457200" y="609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26842" r="27500" b="50000"/>
          <a:stretch>
            <a:fillRect/>
          </a:stretch>
        </p:blipFill>
        <p:spPr bwMode="auto">
          <a:xfrm>
            <a:off x="533400" y="25146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 t="26842" r="29375" b="45790"/>
          <a:stretch>
            <a:fillRect/>
          </a:stretch>
        </p:blipFill>
        <p:spPr bwMode="auto">
          <a:xfrm>
            <a:off x="457200" y="45720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Atribut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27368" r="25000" b="48421"/>
          <a:stretch>
            <a:fillRect/>
          </a:stretch>
        </p:blipFill>
        <p:spPr bwMode="auto">
          <a:xfrm>
            <a:off x="152400" y="15240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t="26842" r="20000" b="51053"/>
          <a:stretch>
            <a:fillRect/>
          </a:stretch>
        </p:blipFill>
        <p:spPr bwMode="auto">
          <a:xfrm>
            <a:off x="152400" y="33528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 t="26842" r="12500" b="48947"/>
          <a:stretch>
            <a:fillRect/>
          </a:stretch>
        </p:blipFill>
        <p:spPr bwMode="auto">
          <a:xfrm>
            <a:off x="152400" y="5029200"/>
            <a:ext cx="899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Formatting elements were designed to display special </a:t>
            </a:r>
            <a:r>
              <a:rPr lang="en-US" dirty="0" smtClean="0"/>
              <a:t>types </a:t>
            </a:r>
            <a:r>
              <a:rPr lang="en-US" dirty="0"/>
              <a:t>of text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/>
              <a:t>&lt;b&gt; - Bold text</a:t>
            </a:r>
          </a:p>
          <a:p>
            <a:pPr lvl="1">
              <a:buNone/>
            </a:pPr>
            <a:r>
              <a:rPr lang="en-US" dirty="0"/>
              <a:t>&lt;strong&gt; - Important text</a:t>
            </a:r>
          </a:p>
          <a:p>
            <a:pPr lvl="1">
              <a:buNone/>
            </a:pPr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 - Italic text</a:t>
            </a:r>
          </a:p>
          <a:p>
            <a:pPr lvl="1">
              <a:buNone/>
            </a:pPr>
            <a:r>
              <a:rPr lang="en-US" dirty="0"/>
              <a:t>&lt;</a:t>
            </a:r>
            <a:r>
              <a:rPr lang="en-US" dirty="0" err="1"/>
              <a:t>em</a:t>
            </a:r>
            <a:r>
              <a:rPr lang="en-US" dirty="0"/>
              <a:t>&gt; - Emphasized text</a:t>
            </a:r>
          </a:p>
          <a:p>
            <a:pPr lvl="1">
              <a:buNone/>
            </a:pPr>
            <a:r>
              <a:rPr lang="en-US" dirty="0"/>
              <a:t>&lt;mark&gt; - Marked text</a:t>
            </a:r>
          </a:p>
          <a:p>
            <a:pPr lvl="1">
              <a:buNone/>
            </a:pPr>
            <a:r>
              <a:rPr lang="en-US" dirty="0"/>
              <a:t>&lt;small&gt; - Small text</a:t>
            </a:r>
          </a:p>
          <a:p>
            <a:pPr lvl="1">
              <a:buNone/>
            </a:pPr>
            <a:r>
              <a:rPr lang="en-US" dirty="0"/>
              <a:t>&lt;del&gt; - Deleted text</a:t>
            </a:r>
          </a:p>
          <a:p>
            <a:pPr lvl="1">
              <a:buNone/>
            </a:pPr>
            <a:r>
              <a:rPr lang="en-US" dirty="0"/>
              <a:t>&lt;ins&gt; - Inserted text</a:t>
            </a:r>
          </a:p>
          <a:p>
            <a:pPr lvl="1">
              <a:buNone/>
            </a:pPr>
            <a:r>
              <a:rPr lang="en-US" dirty="0"/>
              <a:t>&lt;sub&gt; - Subscript text</a:t>
            </a:r>
          </a:p>
          <a:p>
            <a:pPr lvl="1">
              <a:buNone/>
            </a:pPr>
            <a:r>
              <a:rPr lang="en-US" dirty="0"/>
              <a:t>&lt;sup&gt; - Superscript text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27368" r="30000" b="46316"/>
          <a:stretch>
            <a:fillRect/>
          </a:stretch>
        </p:blipFill>
        <p:spPr bwMode="auto">
          <a:xfrm>
            <a:off x="304800" y="12192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t="26842" r="25000" b="51053"/>
          <a:stretch>
            <a:fillRect/>
          </a:stretch>
        </p:blipFill>
        <p:spPr bwMode="auto">
          <a:xfrm>
            <a:off x="381000" y="28194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 t="26842" r="21875" b="45790"/>
          <a:stretch>
            <a:fillRect/>
          </a:stretch>
        </p:blipFill>
        <p:spPr bwMode="auto">
          <a:xfrm>
            <a:off x="381000" y="46482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05100"/>
            <a:ext cx="56007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via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Internet</a:t>
            </a:r>
          </a:p>
          <a:p>
            <a:pPr lvl="1"/>
            <a:r>
              <a:rPr lang="sv-SE" dirty="0" smtClean="0"/>
              <a:t>Sebuah </a:t>
            </a:r>
            <a:r>
              <a:rPr lang="sv-SE" dirty="0"/>
              <a:t>jaringan komputer yang </a:t>
            </a:r>
            <a:r>
              <a:rPr lang="sv-SE" dirty="0" smtClean="0"/>
              <a:t>sangat </a:t>
            </a:r>
            <a:r>
              <a:rPr lang="en-US" dirty="0" err="1" smtClean="0"/>
              <a:t>besar</a:t>
            </a:r>
            <a:r>
              <a:rPr lang="en-US" dirty="0" smtClean="0"/>
              <a:t>(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 smtClean="0"/>
              <a:t>jaringanjaringan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/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 smtClean="0"/>
              <a:t>transmisiberbasis</a:t>
            </a:r>
            <a:r>
              <a:rPr lang="en-US" dirty="0" smtClean="0"/>
              <a:t> TCP/IP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 Quotation and Citation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26316" r="10000" b="44210"/>
          <a:stretch>
            <a:fillRect/>
          </a:stretch>
        </p:blipFill>
        <p:spPr bwMode="auto">
          <a:xfrm>
            <a:off x="152400" y="14478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t="26842" r="5000" b="33158"/>
          <a:stretch>
            <a:fillRect/>
          </a:stretch>
        </p:blipFill>
        <p:spPr bwMode="auto">
          <a:xfrm>
            <a:off x="152400" y="38862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HTML Quotation and Citation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6000" r="3125" b="44000"/>
          <a:stretch>
            <a:fillRect/>
          </a:stretch>
        </p:blipFill>
        <p:spPr bwMode="auto">
          <a:xfrm>
            <a:off x="381000" y="15240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26316" r="29375" b="46316"/>
          <a:stretch>
            <a:fillRect/>
          </a:stretch>
        </p:blipFill>
        <p:spPr bwMode="auto">
          <a:xfrm>
            <a:off x="381000" y="16764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7368" r="11875" b="2105"/>
          <a:stretch>
            <a:fillRect/>
          </a:stretch>
        </p:blipFill>
        <p:spPr bwMode="auto">
          <a:xfrm>
            <a:off x="228600" y="1447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26316" r="6250" b="26316"/>
          <a:stretch>
            <a:fillRect/>
          </a:stretch>
        </p:blipFill>
        <p:spPr bwMode="auto">
          <a:xfrm>
            <a:off x="228600" y="14478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 </a:t>
            </a: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t="25789" r="21875" b="42632"/>
          <a:stretch>
            <a:fillRect/>
          </a:stretch>
        </p:blipFill>
        <p:spPr bwMode="auto">
          <a:xfrm>
            <a:off x="152400" y="15240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 t="26842" r="5000" b="42632"/>
          <a:stretch>
            <a:fillRect/>
          </a:stretch>
        </p:blipFill>
        <p:spPr bwMode="auto">
          <a:xfrm>
            <a:off x="228600" y="39624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26316" r="3125" b="33684"/>
          <a:stretch>
            <a:fillRect/>
          </a:stretch>
        </p:blipFill>
        <p:spPr bwMode="auto">
          <a:xfrm>
            <a:off x="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Links - bookmark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26316" r="25000" b="5263"/>
          <a:stretch>
            <a:fillRect/>
          </a:stretch>
        </p:blipFill>
        <p:spPr bwMode="auto">
          <a:xfrm>
            <a:off x="0" y="1295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t="26316" r="21875" b="32631"/>
          <a:stretch>
            <a:fillRect/>
          </a:stretch>
        </p:blipFill>
        <p:spPr bwMode="auto">
          <a:xfrm>
            <a:off x="381000" y="1523999"/>
            <a:ext cx="8632096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Floating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26316" b="11579"/>
          <a:stretch>
            <a:fillRect/>
          </a:stretch>
        </p:blipFill>
        <p:spPr bwMode="auto">
          <a:xfrm>
            <a:off x="0" y="14478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Layanan</a:t>
            </a:r>
            <a:r>
              <a:rPr lang="en-US" dirty="0"/>
              <a:t> Internet)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Web (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: HTTP)</a:t>
            </a:r>
          </a:p>
          <a:p>
            <a:r>
              <a:rPr lang="en-US" dirty="0" smtClean="0"/>
              <a:t>E-mail </a:t>
            </a:r>
            <a:r>
              <a:rPr lang="en-US" dirty="0"/>
              <a:t>(IMAP, POP, SMTP)</a:t>
            </a:r>
          </a:p>
          <a:p>
            <a:r>
              <a:rPr lang="en-US" dirty="0" smtClean="0"/>
              <a:t>Chatting</a:t>
            </a:r>
            <a:endParaRPr lang="en-US" dirty="0"/>
          </a:p>
          <a:p>
            <a:pPr lvl="1"/>
            <a:r>
              <a:rPr lang="en-US" dirty="0" smtClean="0"/>
              <a:t>open </a:t>
            </a:r>
            <a:r>
              <a:rPr lang="en-US" dirty="0"/>
              <a:t>standard: IRC</a:t>
            </a:r>
          </a:p>
          <a:p>
            <a:pPr lvl="1"/>
            <a:r>
              <a:rPr lang="en-US" dirty="0" smtClean="0"/>
              <a:t>non </a:t>
            </a:r>
            <a:r>
              <a:rPr lang="en-US" dirty="0"/>
              <a:t>standard: YM, ICQ, MSN chat, AOL,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smtClean="0"/>
              <a:t>File </a:t>
            </a:r>
            <a:r>
              <a:rPr lang="en-US" dirty="0"/>
              <a:t>transfer (FTP)</a:t>
            </a:r>
          </a:p>
          <a:p>
            <a:r>
              <a:rPr lang="en-US" dirty="0" smtClean="0"/>
              <a:t>Remote </a:t>
            </a:r>
            <a:r>
              <a:rPr lang="en-US" dirty="0"/>
              <a:t>terminal (telnet)</a:t>
            </a:r>
          </a:p>
          <a:p>
            <a:r>
              <a:rPr lang="en-US" dirty="0" smtClean="0"/>
              <a:t>Directory </a:t>
            </a:r>
            <a:r>
              <a:rPr lang="en-US" dirty="0"/>
              <a:t>service (LDAP)</a:t>
            </a:r>
          </a:p>
          <a:p>
            <a:r>
              <a:rPr lang="en-US" dirty="0" smtClean="0"/>
              <a:t>Network </a:t>
            </a:r>
            <a:r>
              <a:rPr lang="en-US" dirty="0"/>
              <a:t>monitoring (NMAP)</a:t>
            </a:r>
          </a:p>
          <a:p>
            <a:r>
              <a:rPr lang="en-US" dirty="0" smtClean="0"/>
              <a:t>Web </a:t>
            </a:r>
            <a:r>
              <a:rPr lang="en-US" dirty="0"/>
              <a:t>service (SOAP)</a:t>
            </a:r>
          </a:p>
          <a:p>
            <a:r>
              <a:rPr lang="en-US" dirty="0" smtClean="0"/>
              <a:t>Voice </a:t>
            </a:r>
            <a:r>
              <a:rPr lang="en-US" dirty="0"/>
              <a:t>(VoIP)</a:t>
            </a:r>
          </a:p>
          <a:p>
            <a:r>
              <a:rPr lang="en-US" dirty="0" err="1" smtClean="0"/>
              <a:t>dll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t="26316" r="19375" b="30526"/>
          <a:stretch>
            <a:fillRect/>
          </a:stretch>
        </p:blipFill>
        <p:spPr bwMode="auto">
          <a:xfrm>
            <a:off x="152400" y="14478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t="26316" r="3750" b="2105"/>
          <a:stretch>
            <a:fillRect/>
          </a:stretch>
        </p:blipFill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- 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t="26842" r="1250"/>
          <a:stretch>
            <a:fillRect/>
          </a:stretch>
        </p:blipFill>
        <p:spPr bwMode="auto">
          <a:xfrm>
            <a:off x="0" y="1143000"/>
            <a:ext cx="8991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-padding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26316" r="2500" b="1053"/>
          <a:stretch>
            <a:fillRect/>
          </a:stretch>
        </p:blipFill>
        <p:spPr bwMode="auto">
          <a:xfrm>
            <a:off x="228600" y="13716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Border-spacing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t="26316" r="4375" b="1053"/>
          <a:stretch>
            <a:fillRect/>
          </a:stretch>
        </p:blipFill>
        <p:spPr bwMode="auto">
          <a:xfrm>
            <a:off x="304800" y="12192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Table-</a:t>
            </a:r>
            <a:r>
              <a:rPr lang="en-US" dirty="0" err="1" smtClean="0"/>
              <a:t>colspan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26316" r="6250"/>
          <a:stretch>
            <a:fillRect/>
          </a:stretch>
        </p:blipFill>
        <p:spPr bwMode="auto">
          <a:xfrm>
            <a:off x="381000" y="15240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rowspan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26316" r="11875"/>
          <a:stretch>
            <a:fillRect/>
          </a:stretch>
        </p:blipFill>
        <p:spPr bwMode="auto">
          <a:xfrm>
            <a:off x="228600" y="13716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26316" r="4375"/>
          <a:stretch>
            <a:fillRect/>
          </a:stretch>
        </p:blipFill>
        <p:spPr bwMode="auto">
          <a:xfrm>
            <a:off x="76200" y="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t="40527" r="60000"/>
          <a:stretch>
            <a:fillRect/>
          </a:stretch>
        </p:blipFill>
        <p:spPr bwMode="auto">
          <a:xfrm>
            <a:off x="2438400" y="2362200"/>
            <a:ext cx="4876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</a:t>
            </a:r>
            <a:r>
              <a:rPr lang="en-US" dirty="0" smtClean="0"/>
              <a:t> Web </a:t>
            </a:r>
            <a:r>
              <a:rPr lang="en-US" dirty="0" err="1" smtClean="0"/>
              <a:t>bekerja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User </a:t>
            </a:r>
            <a:r>
              <a:rPr lang="en-US" dirty="0" err="1" smtClean="0"/>
              <a:t>mengetik</a:t>
            </a:r>
            <a:r>
              <a:rPr lang="en-US" dirty="0" smtClean="0"/>
              <a:t> URL </a:t>
            </a:r>
            <a:r>
              <a:rPr lang="en-US" dirty="0" err="1" smtClean="0"/>
              <a:t>di</a:t>
            </a:r>
            <a:r>
              <a:rPr lang="en-US" dirty="0" smtClean="0"/>
              <a:t> browser</a:t>
            </a:r>
          </a:p>
          <a:p>
            <a:r>
              <a:rPr lang="en-US" dirty="0" smtClean="0"/>
              <a:t>Browser </a:t>
            </a:r>
            <a:r>
              <a:rPr lang="en-US" dirty="0" err="1" smtClean="0"/>
              <a:t>menghubungi</a:t>
            </a:r>
            <a:r>
              <a:rPr lang="en-US" dirty="0" smtClean="0"/>
              <a:t> server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browser </a:t>
            </a:r>
            <a:r>
              <a:rPr lang="en-US" dirty="0" err="1" smtClean="0"/>
              <a:t>megirim</a:t>
            </a:r>
            <a:r>
              <a:rPr lang="en-US" dirty="0" smtClean="0"/>
              <a:t> http request</a:t>
            </a:r>
          </a:p>
          <a:p>
            <a:r>
              <a:rPr lang="en-US" dirty="0" smtClean="0"/>
              <a:t>Server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http response (</a:t>
            </a:r>
            <a:r>
              <a:rPr lang="en-US" dirty="0" err="1" smtClean="0"/>
              <a:t>berisi</a:t>
            </a:r>
            <a:r>
              <a:rPr lang="en-US" dirty="0" smtClean="0"/>
              <a:t> header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bbrp</a:t>
            </a:r>
            <a:r>
              <a:rPr lang="en-US" dirty="0" smtClean="0"/>
              <a:t> file, browser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http request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Browser 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User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6875" t="25263" r="19375" b="45263"/>
          <a:stretch>
            <a:fillRect/>
          </a:stretch>
        </p:blipFill>
        <p:spPr bwMode="auto">
          <a:xfrm>
            <a:off x="457200" y="15240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browser(Client)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 Browser</a:t>
            </a:r>
          </a:p>
          <a:p>
            <a:pPr lvl="1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user</a:t>
            </a:r>
          </a:p>
          <a:p>
            <a:pPr lvl="1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web</a:t>
            </a:r>
          </a:p>
          <a:p>
            <a:pPr lvl="1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web</a:t>
            </a:r>
          </a:p>
          <a:p>
            <a:r>
              <a:rPr lang="en-US" dirty="0" smtClean="0"/>
              <a:t>Software web browser </a:t>
            </a:r>
            <a:r>
              <a:rPr lang="en-US" dirty="0" err="1" smtClean="0"/>
              <a:t>populer</a:t>
            </a:r>
            <a:endParaRPr lang="en-US" dirty="0" smtClean="0"/>
          </a:p>
          <a:p>
            <a:r>
              <a:rPr lang="en-US" dirty="0" err="1" smtClean="0"/>
              <a:t>Mozila</a:t>
            </a:r>
            <a:r>
              <a:rPr lang="en-US" dirty="0" smtClean="0"/>
              <a:t> </a:t>
            </a:r>
            <a:r>
              <a:rPr lang="en-US" dirty="0" err="1" smtClean="0"/>
              <a:t>firefox</a:t>
            </a:r>
            <a:endParaRPr lang="en-US" dirty="0" smtClean="0"/>
          </a:p>
          <a:p>
            <a:r>
              <a:rPr lang="en-US" dirty="0" smtClean="0"/>
              <a:t>Google Chrome</a:t>
            </a:r>
          </a:p>
          <a:p>
            <a:r>
              <a:rPr lang="en-US" dirty="0" smtClean="0"/>
              <a:t>MS Internet Explore</a:t>
            </a:r>
          </a:p>
          <a:p>
            <a:r>
              <a:rPr lang="en-US" dirty="0" smtClean="0"/>
              <a:t>Opera</a:t>
            </a:r>
          </a:p>
          <a:p>
            <a:r>
              <a:rPr lang="en-US" dirty="0" smtClean="0"/>
              <a:t>Lynx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Server</a:t>
            </a:r>
          </a:p>
          <a:p>
            <a:pPr lvl="1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sotware</a:t>
            </a:r>
            <a:endParaRPr lang="en-US" dirty="0" smtClean="0"/>
          </a:p>
          <a:p>
            <a:pPr lvl="1"/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server</a:t>
            </a:r>
          </a:p>
          <a:p>
            <a:pPr lvl="1"/>
            <a:r>
              <a:rPr lang="en-US" dirty="0" err="1" smtClean="0"/>
              <a:t>Berfungsi</a:t>
            </a:r>
            <a:r>
              <a:rPr lang="en-US" dirty="0" smtClean="0"/>
              <a:t> agar </a:t>
            </a:r>
            <a:r>
              <a:rPr lang="en-US" dirty="0" err="1" smtClean="0"/>
              <a:t>dokumen</a:t>
            </a:r>
            <a:r>
              <a:rPr lang="en-US" dirty="0" smtClean="0"/>
              <a:t> web yang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server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 </a:t>
            </a:r>
            <a:r>
              <a:rPr lang="en-US" dirty="0" err="1" smtClean="0"/>
              <a:t>di</a:t>
            </a:r>
            <a:r>
              <a:rPr lang="en-US" dirty="0" smtClean="0"/>
              <a:t> Internet</a:t>
            </a:r>
          </a:p>
          <a:p>
            <a:r>
              <a:rPr lang="en-US" dirty="0" smtClean="0"/>
              <a:t>Software </a:t>
            </a:r>
            <a:r>
              <a:rPr lang="en-US" dirty="0" err="1" smtClean="0"/>
              <a:t>webserver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smtClean="0"/>
              <a:t>Apache (</a:t>
            </a:r>
            <a:r>
              <a:rPr lang="en-US" dirty="0" err="1" smtClean="0"/>
              <a:t>Linux,Windows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Internet Information Service IIS (windows)</a:t>
            </a:r>
          </a:p>
          <a:p>
            <a:pPr lvl="1"/>
            <a:r>
              <a:rPr lang="en-US" dirty="0" smtClean="0"/>
              <a:t>Tomcat, </a:t>
            </a:r>
            <a:r>
              <a:rPr lang="en-US" dirty="0" err="1" smtClean="0"/>
              <a:t>untuk</a:t>
            </a:r>
            <a:r>
              <a:rPr lang="en-US" dirty="0" smtClean="0"/>
              <a:t> Java (</a:t>
            </a:r>
            <a:r>
              <a:rPr lang="en-US" dirty="0" err="1" smtClean="0"/>
              <a:t>Windows&amp;Linux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URL(Uniform Resource Locator)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3750" t="32105" r="23750" b="14211"/>
          <a:stretch>
            <a:fillRect/>
          </a:stretch>
        </p:blipFill>
        <p:spPr bwMode="auto">
          <a:xfrm>
            <a:off x="457200" y="1600200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 (</a:t>
            </a:r>
            <a:r>
              <a:rPr lang="en-US" dirty="0" err="1" smtClean="0"/>
              <a:t>HyperText</a:t>
            </a:r>
            <a:r>
              <a:rPr lang="en-US" dirty="0" smtClean="0"/>
              <a:t> Transfer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000" t="25263" r="15625" b="9474"/>
          <a:stretch>
            <a:fillRect/>
          </a:stretch>
        </p:blipFill>
        <p:spPr bwMode="auto">
          <a:xfrm>
            <a:off x="4572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670</Words>
  <Application>Microsoft Office PowerPoint</Application>
  <PresentationFormat>On-screen Show (4:3)</PresentationFormat>
  <Paragraphs>144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Pemrograman Internet</vt:lpstr>
      <vt:lpstr>Konsep Pemrograman Internet</vt:lpstr>
      <vt:lpstr>Komunikasi via Internet</vt:lpstr>
      <vt:lpstr>(Layanan Internet)</vt:lpstr>
      <vt:lpstr>Bagaiman Web bekerja</vt:lpstr>
      <vt:lpstr>Web browser(Client)</vt:lpstr>
      <vt:lpstr>Web Server</vt:lpstr>
      <vt:lpstr>URL(Uniform Resource Locator)</vt:lpstr>
      <vt:lpstr>HTTP (HyperText Transfer Protocol)</vt:lpstr>
      <vt:lpstr>Trend Pemakaian Internet</vt:lpstr>
      <vt:lpstr>Tren penggunaan internet</vt:lpstr>
      <vt:lpstr>Trend penggunaan internet</vt:lpstr>
      <vt:lpstr>HTML</vt:lpstr>
      <vt:lpstr>Versi HTML</vt:lpstr>
      <vt:lpstr>&lt;!DOCTYPE&gt;</vt:lpstr>
      <vt:lpstr>&lt;!DOCTYPE&gt;</vt:lpstr>
      <vt:lpstr>Editor</vt:lpstr>
      <vt:lpstr>Contoh dokumen HTML</vt:lpstr>
      <vt:lpstr>Struktur halaman HTML</vt:lpstr>
      <vt:lpstr>Elemen HTML</vt:lpstr>
      <vt:lpstr>Heading</vt:lpstr>
      <vt:lpstr>Horizontal Rules &lt;hr&gt;</vt:lpstr>
      <vt:lpstr>Paragraf</vt:lpstr>
      <vt:lpstr>Paragraf</vt:lpstr>
      <vt:lpstr>Atribut Style</vt:lpstr>
      <vt:lpstr>Atribut Style</vt:lpstr>
      <vt:lpstr>Atribut Style</vt:lpstr>
      <vt:lpstr>Elemen Format</vt:lpstr>
      <vt:lpstr>Elemen Format</vt:lpstr>
      <vt:lpstr>HTML Quotation and Citation Elements</vt:lpstr>
      <vt:lpstr>HTML Quotation and Citation Elements</vt:lpstr>
      <vt:lpstr>Komentar</vt:lpstr>
      <vt:lpstr>Warna</vt:lpstr>
      <vt:lpstr>Warna</vt:lpstr>
      <vt:lpstr>HTML Links</vt:lpstr>
      <vt:lpstr>HTML Links</vt:lpstr>
      <vt:lpstr>HTML Links - bookmark</vt:lpstr>
      <vt:lpstr>Image</vt:lpstr>
      <vt:lpstr>Image Floating</vt:lpstr>
      <vt:lpstr>Image map</vt:lpstr>
      <vt:lpstr>Table</vt:lpstr>
      <vt:lpstr>Table - border</vt:lpstr>
      <vt:lpstr>Table -padding</vt:lpstr>
      <vt:lpstr>Border-spacing</vt:lpstr>
      <vt:lpstr>Table-colspan</vt:lpstr>
      <vt:lpstr>rowspan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Internet</dc:title>
  <dc:creator>yogi</dc:creator>
  <cp:lastModifiedBy>yogi</cp:lastModifiedBy>
  <cp:revision>128</cp:revision>
  <dcterms:created xsi:type="dcterms:W3CDTF">2016-09-22T13:18:23Z</dcterms:created>
  <dcterms:modified xsi:type="dcterms:W3CDTF">2016-09-23T09:42:26Z</dcterms:modified>
</cp:coreProperties>
</file>