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62" r:id="rId9"/>
    <p:sldId id="269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3" r:id="rId25"/>
    <p:sldId id="284" r:id="rId26"/>
    <p:sldId id="285" r:id="rId27"/>
    <p:sldId id="288" r:id="rId28"/>
    <p:sldId id="286" r:id="rId29"/>
    <p:sldId id="304" r:id="rId30"/>
    <p:sldId id="292" r:id="rId31"/>
    <p:sldId id="305" r:id="rId32"/>
    <p:sldId id="289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6" r:id="rId45"/>
    <p:sldId id="307" r:id="rId46"/>
    <p:sldId id="282" r:id="rId4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438BA-5A87-49C8-84D7-58182DB7C8BB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429E8-E6C4-4F42-9DC2-D5855EC5C4C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85005-340C-47D1-8491-6C128C4CCA46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F3310-1AB4-480D-A441-33260C68EB5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mtClean="0"/>
              <a:t> 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F3310-1AB4-480D-A441-33260C68EB51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5622-0A39-4F81-9A74-277213771922}" type="datetimeFigureOut">
              <a:rPr lang="id-ID" smtClean="0"/>
              <a:pPr/>
              <a:t>24/11/2017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46CC1-24D9-4DA9-8B8D-7F79B5B976A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.isvr.soton.ac.uk/HRV/VIBGUIDE/HAV%20Good%20practice%20Guide%20V7.7%20English%20260506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HUMAN RESPONSE </a:t>
            </a:r>
            <a:br>
              <a:rPr lang="id-ID" dirty="0" smtClean="0"/>
            </a:br>
            <a:r>
              <a:rPr lang="id-ID" dirty="0" smtClean="0"/>
              <a:t>TO VIBRATION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Pengukuran Getaran </a:t>
            </a:r>
            <a:br>
              <a:rPr lang="id-ID" dirty="0" smtClean="0"/>
            </a:br>
            <a:r>
              <a:rPr lang="id-ID" dirty="0" smtClean="0"/>
              <a:t>pada Lengan dan Tangan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Getaran didefinisikan melalui besar dan frekuensinya.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Besarnya getaran dapat digambarkan sebagai:</a:t>
            </a:r>
          </a:p>
          <a:p>
            <a:pPr>
              <a:buNone/>
            </a:pPr>
            <a:r>
              <a:rPr lang="id-ID" dirty="0" smtClean="0"/>
              <a:t>A. Perpindahan getaran (m)</a:t>
            </a:r>
          </a:p>
          <a:p>
            <a:pPr>
              <a:buNone/>
            </a:pPr>
            <a:r>
              <a:rPr lang="id-ID" dirty="0" smtClean="0"/>
              <a:t>B. Kecepatan getaran (m/s)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C. Percepatan getaran (m/s</a:t>
            </a:r>
            <a:r>
              <a:rPr lang="id-ID" baseline="30000" dirty="0" smtClean="0">
                <a:solidFill>
                  <a:srgbClr val="FF0000"/>
                </a:solidFill>
              </a:rPr>
              <a:t>2</a:t>
            </a:r>
            <a:r>
              <a:rPr lang="id-ID" dirty="0" smtClean="0">
                <a:solidFill>
                  <a:srgbClr val="FF0000"/>
                </a:solidFill>
              </a:rPr>
              <a:t>)</a:t>
            </a:r>
          </a:p>
          <a:p>
            <a:r>
              <a:rPr lang="id-ID" dirty="0" smtClean="0"/>
              <a:t>Getaran diukur dalam 3 sumbu: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 X, Y, Z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071810"/>
            <a:ext cx="24098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Minimal Sampel Pengukuran Getaran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Sampel dari pekerjaan dengan minimum waktu 20 detik harus diukur setidaknya dengan 3 kali pengulangan.</a:t>
            </a:r>
          </a:p>
          <a:p>
            <a:r>
              <a:rPr lang="id-ID" dirty="0" smtClean="0"/>
              <a:t>Jika getaran terjadi dalam waktu sangat singkat maka akan lebih banyak dibutuhkan replikasi saat pengukuran.</a:t>
            </a:r>
          </a:p>
          <a:p>
            <a:r>
              <a:rPr lang="id-ID" dirty="0" smtClean="0"/>
              <a:t>Berdasarkan pengalaman total waktu pengukuran harus mencapai setidaknya 60 detik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Frekuensi dan Pembobotan Frekuensi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Frekuensi:  jumlah kejadian perdetik, dimana getaran pada tubuh bergerak maju dan mundur, Hz</a:t>
            </a:r>
          </a:p>
          <a:p>
            <a:r>
              <a:rPr lang="id-ID" dirty="0" smtClean="0"/>
              <a:t>Pada peralatan yang berputar, frekuensi dominan ditentukan oleh kecepatan yaitu ketika peralatan sedang berputar (jumlah putaran per menit, rpm)</a:t>
            </a:r>
          </a:p>
          <a:p>
            <a:r>
              <a:rPr lang="id-ID" dirty="0" smtClean="0"/>
              <a:t>Rentang frekuensi getaran lengan dan tangan: 8-1000 Hz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Frekuensi dan Pembobotan Frekuensi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Risiko kesehatan pada tangan tidak sama untuk setiap frekuensi </a:t>
            </a:r>
            <a:r>
              <a:rPr lang="id-ID" dirty="0" smtClean="0">
                <a:sym typeface="Wingdings" pitchFamily="2" charset="2"/>
              </a:rPr>
              <a:t> pembobotan frekuensi</a:t>
            </a:r>
          </a:p>
          <a:p>
            <a:r>
              <a:rPr lang="id-ID" dirty="0" smtClean="0">
                <a:sym typeface="Wingdings" pitchFamily="2" charset="2"/>
              </a:rPr>
              <a:t>Hasil: pembobotan getaran akan menurun ketika frekuensi naik</a:t>
            </a:r>
          </a:p>
          <a:p>
            <a:r>
              <a:rPr lang="id-ID" dirty="0" smtClean="0">
                <a:sym typeface="Wingdings" pitchFamily="2" charset="2"/>
              </a:rPr>
              <a:t>Pada getaran lengan dan tangan, hanya satu kurva digunakan untuk ketiga sumbu yaitu: W</a:t>
            </a:r>
            <a:r>
              <a:rPr lang="id-ID" baseline="-25000" dirty="0" smtClean="0">
                <a:sym typeface="Wingdings" pitchFamily="2" charset="2"/>
              </a:rPr>
              <a:t>h</a:t>
            </a:r>
            <a:endParaRPr lang="id-ID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Parameter Getaran bagi </a:t>
            </a:r>
            <a:br>
              <a:rPr lang="id-ID" dirty="0" smtClean="0"/>
            </a:br>
            <a:r>
              <a:rPr lang="id-ID" dirty="0" smtClean="0"/>
              <a:t>Penilaian Pajanan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Dari pembobotan frekuensi tiap-tiap sumbu kemudian dihitung rata-rata getaran yaitu </a:t>
            </a:r>
            <a:r>
              <a:rPr lang="id-ID" dirty="0" smtClean="0">
                <a:sym typeface="Symbol"/>
              </a:rPr>
              <a:t>hw.</a:t>
            </a:r>
          </a:p>
          <a:p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86058"/>
            <a:ext cx="5572164" cy="137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Pajanan Getaran Harian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Total pajanan getaran harian, A8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r>
              <a:rPr lang="id-ID" dirty="0" smtClean="0">
                <a:sym typeface="Symbol"/>
              </a:rPr>
              <a:t>hv	: pembobotan frekuensi (m/s2)</a:t>
            </a:r>
          </a:p>
          <a:p>
            <a:r>
              <a:rPr lang="id-ID" dirty="0" smtClean="0">
                <a:sym typeface="Symbol"/>
              </a:rPr>
              <a:t>tn		: durasi pajanan (jam)</a:t>
            </a:r>
          </a:p>
          <a:p>
            <a:endParaRPr lang="id-ID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214554"/>
            <a:ext cx="2643206" cy="1597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Durasi Pajanan Getaran </a:t>
            </a:r>
            <a:br>
              <a:rPr lang="id-ID" dirty="0" smtClean="0"/>
            </a:br>
            <a:r>
              <a:rPr lang="id-ID" dirty="0" smtClean="0"/>
              <a:t>yang Dapat Diterima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Setelah nilai pajanan dari peralatan, mesin atau kendaraan telah diketahui, maka waktu maksimum pajanan harian yang sesuai dengan standar dapat dihitung:</a:t>
            </a:r>
          </a:p>
          <a:p>
            <a:r>
              <a:rPr lang="id-ID" dirty="0" smtClean="0"/>
              <a:t>TA8 = </a:t>
            </a:r>
            <a:r>
              <a:rPr lang="id-ID" b="1" dirty="0" smtClean="0"/>
              <a:t>8 X [A(8) : </a:t>
            </a:r>
            <a:r>
              <a:rPr lang="id-ID" b="1" dirty="0" smtClean="0">
                <a:sym typeface="Symbol"/>
              </a:rPr>
              <a:t>hv]</a:t>
            </a:r>
            <a:r>
              <a:rPr lang="id-ID" b="1" baseline="30000" dirty="0" smtClean="0">
                <a:sym typeface="Symbol"/>
              </a:rPr>
              <a:t>2 </a:t>
            </a:r>
            <a:endParaRPr lang="id-ID" b="1" dirty="0" smtClean="0">
              <a:sym typeface="Symbol"/>
            </a:endParaRPr>
          </a:p>
          <a:p>
            <a:r>
              <a:rPr lang="id-ID" dirty="0" smtClean="0">
                <a:sym typeface="Symbol"/>
              </a:rPr>
              <a:t>TA8 = waktu untuk mencapai nilai ambang batas A 8 jam</a:t>
            </a:r>
          </a:p>
          <a:p>
            <a:r>
              <a:rPr lang="id-ID" dirty="0" smtClean="0">
                <a:sym typeface="Symbol"/>
              </a:rPr>
              <a:t>A(8) = nilai ambang batas berdasarkan standar</a:t>
            </a:r>
          </a:p>
          <a:p>
            <a:r>
              <a:rPr lang="id-ID" dirty="0" smtClean="0">
                <a:sym typeface="Symbol"/>
              </a:rPr>
              <a:t>hv	: pembobotan frekuensi</a:t>
            </a:r>
          </a:p>
          <a:p>
            <a:pPr>
              <a:buNone/>
            </a:pPr>
            <a:endParaRPr lang="id-ID" dirty="0" smtClean="0">
              <a:sym typeface="Symbol"/>
            </a:endParaRPr>
          </a:p>
          <a:p>
            <a:endParaRPr lang="id-ID" dirty="0" smtClean="0">
              <a:sym typeface="Symbol"/>
            </a:endParaRPr>
          </a:p>
          <a:p>
            <a:pPr>
              <a:buNone/>
            </a:pPr>
            <a:endParaRPr lang="id-ID" b="1" baseline="30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2800" dirty="0" smtClean="0"/>
              <a:t>Batas pajanan Getaran Harian berdasarkan </a:t>
            </a:r>
            <a:br>
              <a:rPr lang="id-ID" sz="2800" dirty="0" smtClean="0"/>
            </a:br>
            <a:r>
              <a:rPr lang="id-ID" sz="2800" dirty="0" smtClean="0"/>
              <a:t>European Union Physical agent Vibration Directive 2002</a:t>
            </a:r>
            <a:endParaRPr lang="id-ID" sz="2800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5866" y="1928802"/>
            <a:ext cx="793846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493" y="285728"/>
            <a:ext cx="887101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500826" y="500042"/>
            <a:ext cx="2071702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Metode Penilaian Getaran Lengan dan Tangan, berdasarkan  European Union Physical agent Vibration Directive 2002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id-ID" sz="2800" dirty="0" smtClean="0"/>
              <a:t>Tindakan dalam Merespon Risk Assesment </a:t>
            </a:r>
            <a:br>
              <a:rPr lang="id-ID" sz="2800" dirty="0" smtClean="0"/>
            </a:br>
            <a:r>
              <a:rPr lang="id-ID" sz="2800" dirty="0" smtClean="0"/>
              <a:t>Pajanan Getaran menurut European Union Physical agent Vibration Directive 2002</a:t>
            </a:r>
            <a:endParaRPr lang="id-ID" sz="2800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57990"/>
            <a:ext cx="8612898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Component parts and </a:t>
            </a:r>
            <a:br>
              <a:rPr lang="en-US" sz="3200" dirty="0" smtClean="0"/>
            </a:br>
            <a:r>
              <a:rPr lang="en-US" sz="3200" dirty="0" smtClean="0"/>
              <a:t>topic areas for the discipline of </a:t>
            </a:r>
            <a:br>
              <a:rPr lang="en-US" sz="3200" dirty="0" smtClean="0"/>
            </a:br>
            <a:r>
              <a:rPr lang="en-US" sz="3200" dirty="0" smtClean="0"/>
              <a:t>“human response to vibration.” </a:t>
            </a:r>
            <a:endParaRPr lang="id-ID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218" y="2009523"/>
            <a:ext cx="8238021" cy="45720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Hand Arm Vibration Syndrome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Efek  vaskuler : pemucatan pada epiodik buku jari yang bertambah parah pada suhu dingin (fenomena raynauld) </a:t>
            </a:r>
          </a:p>
          <a:p>
            <a:r>
              <a:rPr lang="id-ID" dirty="0" smtClean="0"/>
              <a:t>Efek neurologic : buku jari ujung mengalami kesemuatan dan baal.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Derajat Penyakit Akibat Getaran Lengan Tangan      </a:t>
            </a:r>
            <a:br>
              <a:rPr lang="id-ID" sz="3200" dirty="0" smtClean="0"/>
            </a:br>
            <a:r>
              <a:rPr lang="id-ID" sz="3200" dirty="0" smtClean="0"/>
              <a:t>Berdasarakan Klasifikasi Stockholm</a:t>
            </a:r>
            <a:endParaRPr lang="id-ID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40" y="1785926"/>
            <a:ext cx="910666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Penyakit akibat paparan </a:t>
            </a:r>
            <a:br>
              <a:rPr lang="id-ID" dirty="0" smtClean="0"/>
            </a:br>
            <a:r>
              <a:rPr lang="id-ID" dirty="0" smtClean="0"/>
              <a:t>getaran lengan tangan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 Angioneurosis jari jari tangan </a:t>
            </a:r>
          </a:p>
          <a:p>
            <a:r>
              <a:rPr lang="id-ID" dirty="0" smtClean="0"/>
              <a:t>Gangguan tulang, sendi dan otot</a:t>
            </a:r>
          </a:p>
          <a:p>
            <a:r>
              <a:rPr lang="id-ID" dirty="0" smtClean="0"/>
              <a:t> Neuropati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Neuropati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Kerusakan syaraf yang disebabkan getaran meliputi </a:t>
            </a:r>
            <a:r>
              <a:rPr lang="id-ID" dirty="0" smtClean="0">
                <a:solidFill>
                  <a:srgbClr val="FF0000"/>
                </a:solidFill>
              </a:rPr>
              <a:t>persyarafan  otonom perifer</a:t>
            </a:r>
            <a:r>
              <a:rPr lang="id-ID" dirty="0" smtClean="0"/>
              <a:t> (pada angioneurosis).</a:t>
            </a:r>
          </a:p>
          <a:p>
            <a:r>
              <a:rPr lang="id-ID" dirty="0" smtClean="0"/>
              <a:t>Terkenanya serat sensoris menyebabkan  parastesia atau berkurangnya kepekaan serat motoric, gangguan ketangkasan, dan pada akhirnya  atrofi.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steel worker uses two tools, a grinder with</a:t>
            </a:r>
            <a:r>
              <a:rPr lang="id-ID" dirty="0" smtClean="0"/>
              <a:t> </a:t>
            </a:r>
            <a:r>
              <a:rPr lang="en-US" dirty="0" smtClean="0"/>
              <a:t>an in-use vibration emission of 7m/s² and a chipping hammer with an in-use emission of </a:t>
            </a:r>
            <a:r>
              <a:rPr lang="id-ID" dirty="0" smtClean="0"/>
              <a:t> </a:t>
            </a:r>
            <a:r>
              <a:rPr lang="en-US" dirty="0" smtClean="0"/>
              <a:t>16m/s². The grinder is used for a total of 2½ </a:t>
            </a:r>
            <a:r>
              <a:rPr lang="id-ID" dirty="0" smtClean="0"/>
              <a:t> </a:t>
            </a:r>
            <a:r>
              <a:rPr lang="en-US" dirty="0" smtClean="0"/>
              <a:t>hours per day, the chipping hammer for 15 </a:t>
            </a:r>
            <a:r>
              <a:rPr lang="id-ID" dirty="0" smtClean="0"/>
              <a:t> </a:t>
            </a:r>
            <a:r>
              <a:rPr lang="en-US" dirty="0" smtClean="0"/>
              <a:t>minutes: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id-ID" dirty="0" smtClean="0"/>
          </a:p>
          <a:p>
            <a:r>
              <a:rPr lang="id-ID" b="1" dirty="0" smtClean="0"/>
              <a:t>Hitung total pajanan yang diterima oleh pekerja...???</a:t>
            </a:r>
          </a:p>
          <a:p>
            <a:endParaRPr lang="en-US" dirty="0" smtClean="0"/>
          </a:p>
          <a:p>
            <a:r>
              <a:rPr lang="en-US" dirty="0" smtClean="0"/>
              <a:t>Grinder (7 m/s² for 2½ hours): 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</a:t>
            </a:r>
            <a:r>
              <a:rPr lang="en-US" dirty="0" smtClean="0"/>
              <a:t>A1(8)  = 7m/s² </a:t>
            </a:r>
            <a:r>
              <a:rPr lang="id-ID" dirty="0" smtClean="0"/>
              <a:t>.</a:t>
            </a:r>
            <a:r>
              <a:rPr lang="id-ID" dirty="0" smtClean="0">
                <a:sym typeface="Symbol"/>
              </a:rPr>
              <a:t> (2,5 : 8) = </a:t>
            </a:r>
            <a:r>
              <a:rPr lang="en-US" dirty="0" smtClean="0"/>
              <a:t>3.9 m/s²  </a:t>
            </a:r>
          </a:p>
          <a:p>
            <a:r>
              <a:rPr lang="en-US" dirty="0" smtClean="0"/>
              <a:t>Chipping hammer (16 m/s² for 15minutes): 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smtClean="0"/>
              <a:t>A2(8)  = 16 m/s² </a:t>
            </a:r>
            <a:r>
              <a:rPr lang="id-ID" dirty="0" smtClean="0"/>
              <a:t>. </a:t>
            </a:r>
            <a:r>
              <a:rPr lang="id-ID" dirty="0" smtClean="0">
                <a:sym typeface="Symbol"/>
              </a:rPr>
              <a:t> (0,25 : 8) =</a:t>
            </a:r>
            <a:r>
              <a:rPr lang="id-ID" dirty="0" smtClean="0"/>
              <a:t> </a:t>
            </a:r>
            <a:r>
              <a:rPr lang="en-US" dirty="0" smtClean="0"/>
              <a:t>2.8 m/s²  </a:t>
            </a:r>
          </a:p>
          <a:p>
            <a:r>
              <a:rPr lang="en-US" dirty="0" smtClean="0"/>
              <a:t>Total exposure:   A(8)  =</a:t>
            </a:r>
            <a:r>
              <a:rPr lang="id-ID" dirty="0" smtClean="0"/>
              <a:t> </a:t>
            </a:r>
            <a:r>
              <a:rPr lang="id-ID" dirty="0" smtClean="0">
                <a:sym typeface="Symbol"/>
              </a:rPr>
              <a:t> 3,9^2 + 2,8^2 =</a:t>
            </a:r>
            <a:r>
              <a:rPr lang="en-US" dirty="0" smtClean="0"/>
              <a:t> 4.8 m/s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fettler uses three tools during a working day: </a:t>
            </a:r>
          </a:p>
          <a:p>
            <a:r>
              <a:rPr lang="en-US" dirty="0" smtClean="0"/>
              <a:t>1. An angle grinder: 4m/s² for 2½ hours </a:t>
            </a:r>
          </a:p>
          <a:p>
            <a:r>
              <a:rPr lang="en-US" dirty="0" smtClean="0"/>
              <a:t>2. An angle cutter for 3 m/s² for 1 hour </a:t>
            </a:r>
          </a:p>
          <a:p>
            <a:r>
              <a:rPr lang="en-US" dirty="0" smtClean="0"/>
              <a:t>3. A chipping hammer 20 m/s² for 15 minutes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The daily vibration exposure is</a:t>
            </a:r>
            <a:r>
              <a:rPr lang="id-ID" dirty="0" smtClean="0"/>
              <a:t>....???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daily exposure of 4.3m/s² is above the exposure action value but below the exposure limit value.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i="1" dirty="0" smtClean="0"/>
              <a:t>Whole Body Vibration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The risk assessment should: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identify</a:t>
            </a:r>
            <a:r>
              <a:rPr lang="en-US" dirty="0" smtClean="0"/>
              <a:t> where there may be a health or safety risk for which whole-body vibration is </a:t>
            </a:r>
            <a:r>
              <a:rPr lang="en-US" dirty="0" smtClean="0">
                <a:solidFill>
                  <a:srgbClr val="FF0000"/>
                </a:solidFill>
              </a:rPr>
              <a:t>either the cause or a contributory factor;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estimate workers’ exposures </a:t>
            </a:r>
            <a:r>
              <a:rPr lang="en-US" dirty="0" smtClean="0"/>
              <a:t>and </a:t>
            </a:r>
            <a:r>
              <a:rPr lang="id-ID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compare them with the exposure action value </a:t>
            </a:r>
            <a:r>
              <a:rPr lang="en-US" dirty="0" smtClean="0"/>
              <a:t>and exposure limit value;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identify the available risk controls</a:t>
            </a:r>
            <a:r>
              <a:rPr lang="en-US" dirty="0" smtClean="0"/>
              <a:t>;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identify the steps you plan to take to control and monitor </a:t>
            </a:r>
            <a:r>
              <a:rPr lang="en-US" dirty="0" smtClean="0"/>
              <a:t>whole-body vibration risks; and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record the assessment</a:t>
            </a:r>
            <a:r>
              <a:rPr lang="en-US" dirty="0" smtClean="0"/>
              <a:t>, the steps that have been taken and their effectiveness.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Risiko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Mengidentifikasi faktor risiko penyebab gangguan kesehatan </a:t>
            </a:r>
            <a:r>
              <a:rPr lang="id-ID" dirty="0" smtClean="0"/>
              <a:t>atau keselamatan </a:t>
            </a:r>
            <a:r>
              <a:rPr lang="id-ID" dirty="0" smtClean="0"/>
              <a:t>akibat </a:t>
            </a:r>
            <a:r>
              <a:rPr lang="id-ID" dirty="0" smtClean="0"/>
              <a:t>getaran </a:t>
            </a:r>
            <a:r>
              <a:rPr lang="id-ID" dirty="0" smtClean="0"/>
              <a:t>pada seluruh </a:t>
            </a:r>
            <a:r>
              <a:rPr lang="id-ID" dirty="0" smtClean="0"/>
              <a:t>tubuh </a:t>
            </a:r>
            <a:endParaRPr lang="id-ID" dirty="0" smtClean="0"/>
          </a:p>
          <a:p>
            <a:r>
              <a:rPr lang="id-ID" dirty="0" smtClean="0"/>
              <a:t>Menghitung besarnya pajanan pada pekerja </a:t>
            </a:r>
            <a:r>
              <a:rPr lang="id-ID" dirty="0" smtClean="0"/>
              <a:t>dan membandingkannya dengan nilai </a:t>
            </a:r>
            <a:r>
              <a:rPr lang="id-ID" dirty="0" smtClean="0"/>
              <a:t>ambang batas</a:t>
            </a:r>
          </a:p>
          <a:p>
            <a:r>
              <a:rPr lang="id-ID" dirty="0" smtClean="0"/>
              <a:t>Mengidentifikasi </a:t>
            </a:r>
            <a:r>
              <a:rPr lang="id-ID" dirty="0" smtClean="0"/>
              <a:t>pengendalian risiko yang ada; </a:t>
            </a:r>
            <a:endParaRPr lang="id-ID" dirty="0" smtClean="0"/>
          </a:p>
          <a:p>
            <a:r>
              <a:rPr lang="id-ID" dirty="0" smtClean="0"/>
              <a:t>Kenali </a:t>
            </a:r>
            <a:r>
              <a:rPr lang="id-ID" dirty="0" smtClean="0"/>
              <a:t>langkah-langkah yang Anda rencanakan untuk mengendalikan dan memantau risiko getaran seluruh </a:t>
            </a:r>
            <a:r>
              <a:rPr lang="id-ID" dirty="0" smtClean="0"/>
              <a:t>tubuh</a:t>
            </a:r>
          </a:p>
          <a:p>
            <a:r>
              <a:rPr lang="id-ID" dirty="0" smtClean="0"/>
              <a:t>Catatlah hasil penilaian dan efektifitas dari langkah-langkah </a:t>
            </a:r>
            <a:r>
              <a:rPr lang="id-ID" dirty="0" smtClean="0"/>
              <a:t>yang telah </a:t>
            </a:r>
            <a:r>
              <a:rPr lang="id-ID" dirty="0" smtClean="0"/>
              <a:t>diambil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Getaran adalah bentuk gelombang mekanik yang mentransfer energi sama seperti semua gelombang</a:t>
            </a:r>
          </a:p>
          <a:p>
            <a:r>
              <a:rPr lang="id-ID" dirty="0" smtClean="0"/>
              <a:t>Getaran membutuhkan struktur mekanik yang digunakan sebagai media untuk bertransmisi (mesin, kendaraan, alat, manusia)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What is vibration?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Vibrations arise when a body moves back and forth due to external and internal forces, </a:t>
            </a:r>
            <a:endParaRPr lang="id-ID" dirty="0" smtClean="0"/>
          </a:p>
          <a:p>
            <a:r>
              <a:rPr lang="en-US" dirty="0" smtClean="0"/>
              <a:t>In the case of whole-body vibration, it may be the seat of a vehicle or the platform on which a worker is standing that vibrates, and this motion is transmitted into the body of the driver. </a:t>
            </a:r>
            <a:endParaRPr lang="id-ID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778896"/>
            <a:ext cx="2428860" cy="207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Getaran Seluruh Tubuh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Getaran </a:t>
            </a:r>
            <a:r>
              <a:rPr lang="id-ID" dirty="0" smtClean="0"/>
              <a:t>yang muncul </a:t>
            </a:r>
            <a:r>
              <a:rPr lang="id-ID" dirty="0" smtClean="0"/>
              <a:t>saat tubuh bergerak maju </a:t>
            </a:r>
            <a:r>
              <a:rPr lang="id-ID" dirty="0" smtClean="0"/>
              <a:t>dan mundur karena adanya gaya/ </a:t>
            </a:r>
            <a:r>
              <a:rPr lang="id-ID" dirty="0" smtClean="0"/>
              <a:t>kekuatan eksternal dan internal, </a:t>
            </a:r>
            <a:endParaRPr lang="id-ID" dirty="0" smtClean="0"/>
          </a:p>
          <a:p>
            <a:r>
              <a:rPr lang="id-ID" dirty="0" smtClean="0"/>
              <a:t>Tempat </a:t>
            </a:r>
            <a:r>
              <a:rPr lang="id-ID" dirty="0" smtClean="0"/>
              <a:t>duduk kendaraan </a:t>
            </a:r>
            <a:endParaRPr lang="id-ID" dirty="0" smtClean="0"/>
          </a:p>
          <a:p>
            <a:r>
              <a:rPr lang="id-ID" dirty="0" smtClean="0"/>
              <a:t>Landasan/bidang </a:t>
            </a:r>
            <a:r>
              <a:rPr lang="id-ID" dirty="0" smtClean="0"/>
              <a:t>tempat seorang pekerja berdiri yang bergetar, </a:t>
            </a:r>
            <a:endParaRPr lang="id-ID" dirty="0" smtClean="0"/>
          </a:p>
          <a:p>
            <a:r>
              <a:rPr lang="id-ID" dirty="0" smtClean="0"/>
              <a:t>Gerakan ditransmisikan </a:t>
            </a:r>
            <a:r>
              <a:rPr lang="id-ID" dirty="0" smtClean="0"/>
              <a:t>ke dalam tubuh pengemudi.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DAILY EXPOSURE, </a:t>
            </a:r>
            <a:br>
              <a:rPr lang="id-ID" dirty="0" smtClean="0"/>
            </a:br>
            <a:r>
              <a:rPr lang="en-US" dirty="0" smtClean="0"/>
              <a:t>where there is just one task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Step 1:  </a:t>
            </a:r>
            <a:endParaRPr lang="id-ID" dirty="0" smtClean="0"/>
          </a:p>
          <a:p>
            <a:r>
              <a:rPr lang="en-US" dirty="0" smtClean="0"/>
              <a:t>Determine the three frequency weighted </a:t>
            </a:r>
            <a:r>
              <a:rPr lang="en-US" dirty="0" err="1" smtClean="0"/>
              <a:t>r.m.s</a:t>
            </a:r>
            <a:r>
              <a:rPr lang="en-US" dirty="0" smtClean="0"/>
              <a:t> acceleration values </a:t>
            </a:r>
            <a:r>
              <a:rPr lang="en-US" dirty="0" err="1" smtClean="0"/>
              <a:t>awx</a:t>
            </a:r>
            <a:r>
              <a:rPr lang="en-US" dirty="0" smtClean="0"/>
              <a:t>, </a:t>
            </a:r>
            <a:r>
              <a:rPr lang="en-US" dirty="0" err="1" smtClean="0"/>
              <a:t>awy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awz</a:t>
            </a:r>
            <a:r>
              <a:rPr lang="en-US" dirty="0" smtClean="0"/>
              <a:t>., from manufacturer’s data, other sources, or measurement.</a:t>
            </a:r>
            <a:endParaRPr lang="id-ID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643050"/>
            <a:ext cx="2840319" cy="414340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 2: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Find the daily exposures in the three directions, x, y and z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id-ID" dirty="0" smtClean="0"/>
              <a:t>: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  </a:t>
            </a:r>
            <a:r>
              <a:rPr lang="en-US" dirty="0" err="1" smtClean="0"/>
              <a:t>Texp</a:t>
            </a:r>
            <a:r>
              <a:rPr lang="en-US" dirty="0" smtClean="0"/>
              <a:t> </a:t>
            </a:r>
            <a:r>
              <a:rPr lang="id-ID" dirty="0" smtClean="0"/>
              <a:t>= </a:t>
            </a:r>
            <a:r>
              <a:rPr lang="en-US" dirty="0" smtClean="0"/>
              <a:t>is the daily duration of exposure to the vibration   </a:t>
            </a:r>
          </a:p>
          <a:p>
            <a:pPr>
              <a:buNone/>
            </a:pPr>
            <a:r>
              <a:rPr lang="en-US" dirty="0" smtClean="0"/>
              <a:t>  T0 </a:t>
            </a:r>
            <a:r>
              <a:rPr lang="id-ID" dirty="0" smtClean="0"/>
              <a:t>= </a:t>
            </a:r>
            <a:r>
              <a:rPr lang="en-US" dirty="0" smtClean="0"/>
              <a:t>is the reference duration of eight hours. 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DAILY EXPOSURE (2)</a:t>
            </a:r>
            <a:endParaRPr lang="id-ID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85926"/>
            <a:ext cx="3413799" cy="428628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Step 3: 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The highest value of Ax(8), Ay(8) and </a:t>
            </a:r>
            <a:r>
              <a:rPr lang="en-US" dirty="0" err="1" smtClean="0"/>
              <a:t>Az</a:t>
            </a:r>
            <a:r>
              <a:rPr lang="en-US" dirty="0" smtClean="0"/>
              <a:t>(8) is the daily vibration exposure.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DAILY EXPOSURE (3)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A tree harvester driver operates the vehicle for 6½ hours a day.  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Step 1: </a:t>
            </a:r>
            <a:r>
              <a:rPr lang="en-US" dirty="0" smtClean="0">
                <a:solidFill>
                  <a:srgbClr val="FF0000"/>
                </a:solidFill>
              </a:rPr>
              <a:t>The vibration values on the seat are: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•  x-axis: 0.2 m/s²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•  y-axis: 0.4 m/s²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•  z-axis: 0.25 m/s²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0" y="500042"/>
            <a:ext cx="3543296" cy="54292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Step 3:  </a:t>
            </a:r>
            <a:endParaRPr lang="id-ID" dirty="0" smtClean="0"/>
          </a:p>
          <a:p>
            <a:r>
              <a:rPr lang="en-US" dirty="0" smtClean="0"/>
              <a:t>Daily vibration exposure, A(8) is the highest of these values. In this case it is the y-axis: </a:t>
            </a:r>
            <a:r>
              <a:rPr lang="en-US" dirty="0" smtClean="0"/>
              <a:t>0.5</a:t>
            </a:r>
            <a:r>
              <a:rPr lang="id-ID" dirty="0" smtClean="0"/>
              <a:t> </a:t>
            </a:r>
            <a:r>
              <a:rPr lang="en-US" dirty="0" smtClean="0"/>
              <a:t>m/s² </a:t>
            </a:r>
            <a:r>
              <a:rPr lang="en-US" dirty="0" smtClean="0"/>
              <a:t>(i.e. at the exposure action value)</a:t>
            </a:r>
            <a:endParaRPr lang="id-ID" dirty="0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4786346" cy="5429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Daily exposure: A(8),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where there is more than one task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Step 1: 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en-US" dirty="0" smtClean="0"/>
              <a:t>Determine the three frequency weighted </a:t>
            </a:r>
            <a:r>
              <a:rPr lang="en-US" dirty="0" err="1" smtClean="0"/>
              <a:t>r.m.s</a:t>
            </a:r>
            <a:r>
              <a:rPr lang="en-US" dirty="0" smtClean="0"/>
              <a:t> acceleration values </a:t>
            </a:r>
            <a:r>
              <a:rPr lang="en-US" dirty="0" err="1" smtClean="0"/>
              <a:t>awx</a:t>
            </a:r>
            <a:r>
              <a:rPr lang="en-US" dirty="0" smtClean="0"/>
              <a:t>, </a:t>
            </a:r>
            <a:r>
              <a:rPr lang="en-US" dirty="0" err="1" smtClean="0"/>
              <a:t>awy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awz</a:t>
            </a:r>
            <a:r>
              <a:rPr lang="en-US" dirty="0" smtClean="0"/>
              <a:t>, for each task or vehicle, from manufacturer’s data, other sources, or measurement.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Daily exposure: A(8),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where there is more than one task</a:t>
            </a:r>
            <a:r>
              <a:rPr lang="id-ID" dirty="0" smtClean="0"/>
              <a:t> (2)</a:t>
            </a:r>
            <a:endParaRPr lang="id-ID" dirty="0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6867" y="1857364"/>
            <a:ext cx="8367033" cy="45720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Getaran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i="1" dirty="0" smtClean="0"/>
              <a:t>Whole body vibration :</a:t>
            </a:r>
            <a:r>
              <a:rPr lang="id-ID" dirty="0" smtClean="0"/>
              <a:t> pemaparan seluruh tubuh terhadap getaran, pada saat pekerja sedang berdiri, atau getaran yang dirasakan pada saat pekerja duduk</a:t>
            </a:r>
          </a:p>
          <a:p>
            <a:r>
              <a:rPr lang="id-ID" i="1" dirty="0" smtClean="0"/>
              <a:t>Hand Arm Vibration</a:t>
            </a:r>
            <a:r>
              <a:rPr lang="id-ID" dirty="0" smtClean="0"/>
              <a:t> : pemaparan yang bersifat segmental yaitu hanya bagian tubuh tertentu (misalnya : lengan dan bahu) yang mengalami kontak dengan sumber getaran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Daily exposure: A(8),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where there is more than one task</a:t>
            </a:r>
            <a:r>
              <a:rPr lang="id-ID" dirty="0" smtClean="0"/>
              <a:t> (3)</a:t>
            </a:r>
            <a:endParaRPr lang="id-ID" dirty="0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227" y="1857364"/>
            <a:ext cx="8072863" cy="33292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5286388"/>
            <a:ext cx="814393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4:  The highest value of Ax(8), Ay(8) and </a:t>
            </a:r>
            <a:r>
              <a:rPr lang="en-US" sz="2400" dirty="0" err="1" smtClean="0"/>
              <a:t>Az</a:t>
            </a:r>
            <a:r>
              <a:rPr lang="en-US" sz="2400" dirty="0" smtClean="0"/>
              <a:t>(8) is the daily vibration exposure.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Example </a:t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delivery driver spends 1 hour loading his lorry using a small forklift truck,</a:t>
            </a:r>
            <a:r>
              <a:rPr lang="id-ID" dirty="0" smtClean="0"/>
              <a:t> </a:t>
            </a:r>
            <a:r>
              <a:rPr lang="en-US" dirty="0" smtClean="0"/>
              <a:t>followed by 6 hours driving the delivery lorry each day. </a:t>
            </a:r>
          </a:p>
          <a:p>
            <a:r>
              <a:rPr lang="en-US" dirty="0" smtClean="0"/>
              <a:t>Step 1:  The vibration values on the seat are</a:t>
            </a:r>
            <a:endParaRPr lang="id-ID" dirty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71942"/>
            <a:ext cx="69445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25" y="714356"/>
            <a:ext cx="885828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NAB Whole Body Vibration (ISO 2361)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Kurang dari 0,315 m/dt²    : nyaman. </a:t>
            </a:r>
          </a:p>
          <a:p>
            <a:r>
              <a:rPr lang="id-ID" dirty="0" smtClean="0"/>
              <a:t>0,315 </a:t>
            </a:r>
            <a:r>
              <a:rPr lang="id-ID" dirty="0" smtClean="0"/>
              <a:t>– 0,630 m/dt²   : sedikit kurang nyaman. </a:t>
            </a:r>
          </a:p>
          <a:p>
            <a:r>
              <a:rPr lang="id-ID" dirty="0" smtClean="0"/>
              <a:t>0,630 </a:t>
            </a:r>
            <a:r>
              <a:rPr lang="id-ID" dirty="0" smtClean="0"/>
              <a:t>– 1,000 m/dt²   : agak tidak nyaman. </a:t>
            </a:r>
          </a:p>
          <a:p>
            <a:r>
              <a:rPr lang="id-ID" dirty="0" smtClean="0"/>
              <a:t>1,000 </a:t>
            </a:r>
            <a:r>
              <a:rPr lang="id-ID" dirty="0" smtClean="0"/>
              <a:t>– 1,600 m/dt²   : tidak nyaman. </a:t>
            </a:r>
          </a:p>
          <a:p>
            <a:r>
              <a:rPr lang="id-ID" dirty="0" smtClean="0"/>
              <a:t>1,600 </a:t>
            </a:r>
            <a:r>
              <a:rPr lang="id-ID" dirty="0" smtClean="0"/>
              <a:t>– 2,000 m/dt²   : sangat tidak nyaman. </a:t>
            </a:r>
          </a:p>
          <a:p>
            <a:r>
              <a:rPr lang="id-ID" dirty="0" smtClean="0"/>
              <a:t>Lebih </a:t>
            </a:r>
            <a:r>
              <a:rPr lang="id-ID" dirty="0" smtClean="0"/>
              <a:t>dari 2,000 m/dt²  : sangat tidak nyaman ekstrim.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Seorang operator di industri “X”, menjalankan forklift selama 5 jam, dilanjutkan dengan exvacator selama 2,5 jam.</a:t>
            </a:r>
          </a:p>
          <a:p>
            <a:r>
              <a:rPr lang="id-ID" dirty="0" smtClean="0"/>
              <a:t>Diketahui: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Hitung nilai pajanan hariannya?</a:t>
            </a:r>
          </a:p>
          <a:p>
            <a:r>
              <a:rPr lang="id-ID" dirty="0" smtClean="0"/>
              <a:t>Buatlah analisis berdasarkan ISO 2361?</a:t>
            </a:r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4414" y="264318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Forklift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Exvacator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 = 0,9 m/s2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 = </a:t>
                      </a:r>
                      <a:r>
                        <a:rPr lang="id-ID" dirty="0" smtClean="0"/>
                        <a:t>1 </a:t>
                      </a:r>
                      <a:r>
                        <a:rPr lang="id-ID" dirty="0" smtClean="0"/>
                        <a:t>m/s2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 = 0,6 m/s2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Y = </a:t>
                      </a:r>
                      <a:r>
                        <a:rPr lang="id-ID" dirty="0" smtClean="0"/>
                        <a:t>0,9 </a:t>
                      </a:r>
                      <a:r>
                        <a:rPr lang="id-ID" dirty="0" smtClean="0"/>
                        <a:t>m/s2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 = 0,3 m/s2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 = </a:t>
                      </a:r>
                      <a:r>
                        <a:rPr lang="id-ID" dirty="0" smtClean="0"/>
                        <a:t>0,7 </a:t>
                      </a:r>
                      <a:r>
                        <a:rPr lang="id-ID" dirty="0" smtClean="0"/>
                        <a:t>m/s2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Sumber Pustaka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Neil J. Mansfield, Human Response To Vibration, CRC Press, 2005</a:t>
            </a:r>
          </a:p>
          <a:p>
            <a:r>
              <a:rPr lang="id-ID" dirty="0" smtClean="0"/>
              <a:t>Guide to Good Practice on Hand Arm Vibration, </a:t>
            </a:r>
            <a:r>
              <a:rPr lang="id-ID" dirty="0" smtClean="0">
                <a:hlinkClick r:id="rId2"/>
              </a:rPr>
              <a:t>http://resource.isvr.soton.ac.uk/HRV/VIBGUIDE/HAV%20Good%20practice%20Guide%20V7.7%20English%20260506.pdf</a:t>
            </a:r>
            <a:endParaRPr lang="id-ID" dirty="0" smtClean="0"/>
          </a:p>
          <a:p>
            <a:r>
              <a:rPr lang="id-ID" dirty="0" smtClean="0"/>
              <a:t>Guide to Good Practice on Whole Body Vibration,</a:t>
            </a:r>
          </a:p>
          <a:p>
            <a:r>
              <a:rPr lang="id-ID" dirty="0" smtClean="0"/>
              <a:t>http://www.fosterohs.com/EU%20Good%20Practice%20Guide%20on%20Whole-Body%20Vibration%20V6.7%20-%20HSE%202006.pdf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42291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0125" y="428604"/>
            <a:ext cx="43338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228763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358082" y="571480"/>
            <a:ext cx="1500198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Sumber &amp; Tipe Getaran Berdasar-kan Jenis Industri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 Getaran alat kerja</a:t>
            </a:r>
            <a:endParaRPr lang="id-ID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1785926"/>
            <a:ext cx="543949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928802"/>
            <a:ext cx="428628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Nilai Ambang Batas Getaran </a:t>
            </a:r>
            <a:br>
              <a:rPr lang="id-ID" dirty="0" smtClean="0"/>
            </a:br>
            <a:r>
              <a:rPr lang="id-ID" dirty="0" smtClean="0"/>
              <a:t>PER 13/MEN/X/2011 </a:t>
            </a:r>
            <a:endParaRPr lang="id-ID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072494" cy="392909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i="1" dirty="0" smtClean="0"/>
              <a:t>Hand Arm Vibration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1202</Words>
  <Application>Microsoft Office PowerPoint</Application>
  <PresentationFormat>On-screen Show (4:3)</PresentationFormat>
  <Paragraphs>159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HUMAN RESPONSE  TO VIBRATION</vt:lpstr>
      <vt:lpstr>Component parts and  topic areas for the discipline of  “human response to vibration.” </vt:lpstr>
      <vt:lpstr>Slide 3</vt:lpstr>
      <vt:lpstr>Jenis Getaran</vt:lpstr>
      <vt:lpstr>Slide 5</vt:lpstr>
      <vt:lpstr>Slide 6</vt:lpstr>
      <vt:lpstr>Pengukuran Getaran alat kerja</vt:lpstr>
      <vt:lpstr>Nilai Ambang Batas Getaran  PER 13/MEN/X/2011 </vt:lpstr>
      <vt:lpstr>Hand Arm Vibration</vt:lpstr>
      <vt:lpstr>Pengukuran Getaran  pada Lengan dan Tangan</vt:lpstr>
      <vt:lpstr>Minimal Sampel Pengukuran Getaran</vt:lpstr>
      <vt:lpstr>Frekuensi dan Pembobotan Frekuensi</vt:lpstr>
      <vt:lpstr>Frekuensi dan Pembobotan Frekuensi</vt:lpstr>
      <vt:lpstr>Parameter Getaran bagi  Penilaian Pajanan</vt:lpstr>
      <vt:lpstr>Pajanan Getaran Harian</vt:lpstr>
      <vt:lpstr>Durasi Pajanan Getaran  yang Dapat Diterima</vt:lpstr>
      <vt:lpstr>Batas pajanan Getaran Harian berdasarkan  European Union Physical agent Vibration Directive 2002</vt:lpstr>
      <vt:lpstr>Slide 18</vt:lpstr>
      <vt:lpstr>Tindakan dalam Merespon Risk Assesment  Pajanan Getaran menurut European Union Physical agent Vibration Directive 2002</vt:lpstr>
      <vt:lpstr>Hand Arm Vibration Syndrome</vt:lpstr>
      <vt:lpstr>Derajat Penyakit Akibat Getaran Lengan Tangan       Berdasarakan Klasifikasi Stockholm</vt:lpstr>
      <vt:lpstr>Penyakit akibat paparan  getaran lengan tangan </vt:lpstr>
      <vt:lpstr>Neuropati</vt:lpstr>
      <vt:lpstr>Example</vt:lpstr>
      <vt:lpstr>Latihan....</vt:lpstr>
      <vt:lpstr>Jawaban</vt:lpstr>
      <vt:lpstr>Whole Body Vibration</vt:lpstr>
      <vt:lpstr>The risk assessment should: </vt:lpstr>
      <vt:lpstr>Penilaian Risiko</vt:lpstr>
      <vt:lpstr>What is vibration? </vt:lpstr>
      <vt:lpstr>Getaran Seluruh Tubuh</vt:lpstr>
      <vt:lpstr>Slide 32</vt:lpstr>
      <vt:lpstr>DAILY EXPOSURE,  where there is just one task </vt:lpstr>
      <vt:lpstr>DAILY EXPOSURE (2)</vt:lpstr>
      <vt:lpstr>DAILY EXPOSURE (3)</vt:lpstr>
      <vt:lpstr>Contoh</vt:lpstr>
      <vt:lpstr>Slide 37</vt:lpstr>
      <vt:lpstr>Daily exposure: A(8),  where there is more than one task</vt:lpstr>
      <vt:lpstr>Daily exposure: A(8),  where there is more than one task (2)</vt:lpstr>
      <vt:lpstr>Daily exposure: A(8),  where there is more than one task (3)</vt:lpstr>
      <vt:lpstr> Example  </vt:lpstr>
      <vt:lpstr>Slide 42</vt:lpstr>
      <vt:lpstr>Slide 43</vt:lpstr>
      <vt:lpstr>NAB Whole Body Vibration (ISO 2361)</vt:lpstr>
      <vt:lpstr>Slide 45</vt:lpstr>
      <vt:lpstr>Sumber Pustaka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RESPONSE  TO VIBRATION</dc:title>
  <dc:creator>FKMDN</dc:creator>
  <cp:lastModifiedBy>FKMDN</cp:lastModifiedBy>
  <cp:revision>5</cp:revision>
  <dcterms:created xsi:type="dcterms:W3CDTF">2016-12-18T23:54:24Z</dcterms:created>
  <dcterms:modified xsi:type="dcterms:W3CDTF">2017-11-24T05:33:24Z</dcterms:modified>
</cp:coreProperties>
</file>