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75"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24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D25295C-A9D8-4C2F-AB7D-780A8B6ECEDF}" type="datetimeFigureOut">
              <a:rPr lang="id-ID" smtClean="0"/>
              <a:pPr/>
              <a:t>15/10/2015</a:t>
            </a:fld>
            <a:endParaRPr lang="id-ID"/>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id-ID"/>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ED2934A-4837-45AA-B3F8-0E7ED966D72B}"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25295C-A9D8-4C2F-AB7D-780A8B6ECEDF}" type="datetimeFigureOut">
              <a:rPr lang="id-ID" smtClean="0"/>
              <a:pPr/>
              <a:t>15/10/2015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7ED2934A-4837-45AA-B3F8-0E7ED966D72B}"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ED25295C-A9D8-4C2F-AB7D-780A8B6ECEDF}" type="datetimeFigureOut">
              <a:rPr lang="id-ID" smtClean="0"/>
              <a:pPr/>
              <a:t>15/10/2015</a:t>
            </a:fld>
            <a:endParaRPr lang="id-ID"/>
          </a:p>
        </p:txBody>
      </p:sp>
      <p:sp>
        <p:nvSpPr>
          <p:cNvPr id="5" name="Footer Placeholder 4"/>
          <p:cNvSpPr>
            <a:spLocks noGrp="1"/>
          </p:cNvSpPr>
          <p:nvPr>
            <p:ph type="ftr" sz="quarter" idx="11"/>
          </p:nvPr>
        </p:nvSpPr>
        <p:spPr>
          <a:xfrm>
            <a:off x="457200" y="6556248"/>
            <a:ext cx="3657600" cy="228600"/>
          </a:xfrm>
        </p:spPr>
        <p:txBody>
          <a:bodyPr/>
          <a:lstStyle>
            <a:extLst/>
          </a:lstStyle>
          <a:p>
            <a:endParaRPr lang="id-ID"/>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ED2934A-4837-45AA-B3F8-0E7ED966D72B}"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25295C-A9D8-4C2F-AB7D-780A8B6ECEDF}" type="datetimeFigureOut">
              <a:rPr lang="id-ID" smtClean="0"/>
              <a:pPr/>
              <a:t>15/10/2015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7ED2934A-4837-45AA-B3F8-0E7ED966D72B}"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D25295C-A9D8-4C2F-AB7D-780A8B6ECEDF}" type="datetimeFigureOut">
              <a:rPr lang="id-ID" smtClean="0"/>
              <a:pPr/>
              <a:t>15/10/2015</a:t>
            </a:fld>
            <a:endParaRPr lang="id-ID"/>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id-ID"/>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ED2934A-4837-45AA-B3F8-0E7ED966D72B}"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25295C-A9D8-4C2F-AB7D-780A8B6ECEDF}" type="datetimeFigureOut">
              <a:rPr lang="id-ID" smtClean="0"/>
              <a:pPr/>
              <a:t>15/10/2015</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7ED2934A-4837-45AA-B3F8-0E7ED966D72B}"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D25295C-A9D8-4C2F-AB7D-780A8B6ECEDF}" type="datetimeFigureOut">
              <a:rPr lang="id-ID" smtClean="0"/>
              <a:pPr/>
              <a:t>15/10/2015</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7ED2934A-4837-45AA-B3F8-0E7ED966D72B}"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D25295C-A9D8-4C2F-AB7D-780A8B6ECEDF}" type="datetimeFigureOut">
              <a:rPr lang="id-ID" smtClean="0"/>
              <a:pPr/>
              <a:t>15/10/2015</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7ED2934A-4837-45AA-B3F8-0E7ED966D72B}"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ED25295C-A9D8-4C2F-AB7D-780A8B6ECEDF}" type="datetimeFigureOut">
              <a:rPr lang="id-ID" smtClean="0"/>
              <a:pPr/>
              <a:t>15/10/2015</a:t>
            </a:fld>
            <a:endParaRPr lang="id-ID"/>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id-ID"/>
          </a:p>
        </p:txBody>
      </p:sp>
      <p:sp>
        <p:nvSpPr>
          <p:cNvPr id="4" name="Slide Number Placeholder 3"/>
          <p:cNvSpPr>
            <a:spLocks noGrp="1"/>
          </p:cNvSpPr>
          <p:nvPr>
            <p:ph type="sldNum" sz="quarter" idx="12"/>
          </p:nvPr>
        </p:nvSpPr>
        <p:spPr/>
        <p:txBody>
          <a:bodyPr/>
          <a:lstStyle>
            <a:extLst/>
          </a:lstStyle>
          <a:p>
            <a:fld id="{7ED2934A-4837-45AA-B3F8-0E7ED966D72B}"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25295C-A9D8-4C2F-AB7D-780A8B6ECEDF}" type="datetimeFigureOut">
              <a:rPr lang="id-ID" smtClean="0"/>
              <a:pPr/>
              <a:t>15/10/2015</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7ED2934A-4837-45AA-B3F8-0E7ED966D72B}"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ED25295C-A9D8-4C2F-AB7D-780A8B6ECEDF}" type="datetimeFigureOut">
              <a:rPr lang="id-ID" smtClean="0"/>
              <a:pPr/>
              <a:t>15/10/2015</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7ED2934A-4837-45AA-B3F8-0E7ED966D72B}" type="slidenum">
              <a:rPr lang="id-ID" smtClean="0"/>
              <a:pPr/>
              <a:t>‹#›</a:t>
            </a:fld>
            <a:endParaRPr lang="id-ID"/>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D25295C-A9D8-4C2F-AB7D-780A8B6ECEDF}" type="datetimeFigureOut">
              <a:rPr lang="id-ID" smtClean="0"/>
              <a:pPr/>
              <a:t>15/10/2015</a:t>
            </a:fld>
            <a:endParaRPr lang="id-ID"/>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id-ID"/>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ED2934A-4837-45AA-B3F8-0E7ED966D72B}"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71736" y="533400"/>
            <a:ext cx="5900532" cy="2824162"/>
          </a:xfrm>
        </p:spPr>
        <p:txBody>
          <a:bodyPr/>
          <a:lstStyle/>
          <a:p>
            <a:r>
              <a:rPr lang="id-ID" dirty="0" smtClean="0"/>
              <a:t>PENULISAN ILMIAH</a:t>
            </a:r>
            <a:br>
              <a:rPr lang="id-ID" dirty="0" smtClean="0"/>
            </a:br>
            <a:r>
              <a:rPr lang="id-ID" sz="3600" dirty="0" smtClean="0"/>
              <a:t>“HASIL &amp; PEMBAHASAN”</a:t>
            </a:r>
            <a:endParaRPr lang="id-ID" sz="3600" dirty="0"/>
          </a:p>
        </p:txBody>
      </p:sp>
      <p:sp>
        <p:nvSpPr>
          <p:cNvPr id="3" name="Subtitle 2"/>
          <p:cNvSpPr>
            <a:spLocks noGrp="1"/>
          </p:cNvSpPr>
          <p:nvPr>
            <p:ph type="subTitle" idx="1"/>
          </p:nvPr>
        </p:nvSpPr>
        <p:spPr>
          <a:xfrm>
            <a:off x="3643306" y="5000636"/>
            <a:ext cx="5114778" cy="1101248"/>
          </a:xfrm>
        </p:spPr>
        <p:txBody>
          <a:bodyPr/>
          <a:lstStyle/>
          <a:p>
            <a:r>
              <a:rPr lang="id-ID" dirty="0" smtClean="0"/>
              <a:t>Pertemuan ke-5</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idx="1"/>
          </p:nvPr>
        </p:nvSpPr>
        <p:spPr>
          <a:xfrm>
            <a:off x="457200" y="1219200"/>
            <a:ext cx="8229600" cy="4906963"/>
          </a:xfrm>
        </p:spPr>
        <p:txBody>
          <a:bodyPr/>
          <a:lstStyle/>
          <a:p>
            <a:pPr eaLnBrk="1" hangingPunct="1"/>
            <a:r>
              <a:rPr lang="en-US" dirty="0" err="1" smtClean="0"/>
              <a:t>Bagian</a:t>
            </a:r>
            <a:r>
              <a:rPr lang="en-US" dirty="0" smtClean="0"/>
              <a:t> </a:t>
            </a:r>
            <a:r>
              <a:rPr lang="en-US" dirty="0" err="1" smtClean="0"/>
              <a:t>naskah</a:t>
            </a:r>
            <a:r>
              <a:rPr lang="en-US" dirty="0" smtClean="0"/>
              <a:t> </a:t>
            </a:r>
            <a:r>
              <a:rPr lang="en-US" dirty="0" err="1" smtClean="0"/>
              <a:t>yg</a:t>
            </a:r>
            <a:r>
              <a:rPr lang="en-US" dirty="0" smtClean="0"/>
              <a:t> </a:t>
            </a:r>
            <a:r>
              <a:rPr lang="en-US" dirty="0" err="1" smtClean="0"/>
              <a:t>menjelaskan</a:t>
            </a:r>
            <a:r>
              <a:rPr lang="en-US" dirty="0" smtClean="0"/>
              <a:t> </a:t>
            </a:r>
            <a:r>
              <a:rPr lang="en-US" dirty="0" err="1" smtClean="0"/>
              <a:t>makna</a:t>
            </a:r>
            <a:r>
              <a:rPr lang="en-US" dirty="0" smtClean="0"/>
              <a:t> </a:t>
            </a:r>
            <a:r>
              <a:rPr lang="en-US" dirty="0" err="1" smtClean="0"/>
              <a:t>temuan</a:t>
            </a:r>
            <a:r>
              <a:rPr lang="en-US" dirty="0" smtClean="0"/>
              <a:t> yang </a:t>
            </a:r>
            <a:r>
              <a:rPr lang="en-US" dirty="0" err="1" smtClean="0"/>
              <a:t>ditemukan</a:t>
            </a:r>
            <a:r>
              <a:rPr lang="en-US" dirty="0" smtClean="0"/>
              <a:t> </a:t>
            </a:r>
            <a:r>
              <a:rPr lang="en-US" dirty="0" err="1" smtClean="0"/>
              <a:t>dalam</a:t>
            </a:r>
            <a:r>
              <a:rPr lang="en-US" dirty="0" smtClean="0"/>
              <a:t> </a:t>
            </a:r>
            <a:r>
              <a:rPr lang="en-US" dirty="0" err="1" smtClean="0"/>
              <a:t>hasil</a:t>
            </a:r>
            <a:endParaRPr lang="en-US" dirty="0" smtClean="0"/>
          </a:p>
          <a:p>
            <a:pPr eaLnBrk="1" hangingPunct="1"/>
            <a:r>
              <a:rPr lang="en-US" dirty="0" smtClean="0"/>
              <a:t>Kumpulan </a:t>
            </a:r>
            <a:r>
              <a:rPr lang="en-US" dirty="0" err="1" smtClean="0"/>
              <a:t>argumen</a:t>
            </a:r>
            <a:r>
              <a:rPr lang="en-US" dirty="0" smtClean="0"/>
              <a:t>: </a:t>
            </a:r>
            <a:r>
              <a:rPr lang="en-US" dirty="0" err="1" smtClean="0"/>
              <a:t>relevansi</a:t>
            </a:r>
            <a:r>
              <a:rPr lang="en-US" dirty="0" smtClean="0"/>
              <a:t>, </a:t>
            </a:r>
            <a:r>
              <a:rPr lang="en-US" dirty="0" err="1" smtClean="0"/>
              <a:t>manfaat</a:t>
            </a:r>
            <a:r>
              <a:rPr lang="en-US" dirty="0" smtClean="0"/>
              <a:t> &amp; </a:t>
            </a:r>
            <a:r>
              <a:rPr lang="en-US" dirty="0" err="1" smtClean="0"/>
              <a:t>keterbatasan</a:t>
            </a:r>
            <a:endParaRPr lang="en-US" dirty="0" smtClean="0"/>
          </a:p>
          <a:p>
            <a:pPr eaLnBrk="1" hangingPunct="1"/>
            <a:r>
              <a:rPr lang="en-US" dirty="0" err="1" smtClean="0"/>
              <a:t>Bagian</a:t>
            </a:r>
            <a:r>
              <a:rPr lang="en-US" dirty="0" smtClean="0"/>
              <a:t> </a:t>
            </a:r>
            <a:r>
              <a:rPr lang="en-US" dirty="0" err="1" smtClean="0"/>
              <a:t>utama</a:t>
            </a:r>
            <a:r>
              <a:rPr lang="en-US" dirty="0" smtClean="0"/>
              <a:t> </a:t>
            </a:r>
            <a:r>
              <a:rPr lang="en-US" dirty="0" err="1" smtClean="0"/>
              <a:t>naskah</a:t>
            </a:r>
            <a:r>
              <a:rPr lang="en-US" dirty="0" smtClean="0"/>
              <a:t>, </a:t>
            </a:r>
            <a:r>
              <a:rPr lang="en-US" dirty="0" err="1" smtClean="0"/>
              <a:t>tempat</a:t>
            </a:r>
            <a:r>
              <a:rPr lang="en-US" dirty="0" smtClean="0"/>
              <a:t> </a:t>
            </a:r>
            <a:r>
              <a:rPr lang="en-US" dirty="0" err="1" smtClean="0"/>
              <a:t>penulis</a:t>
            </a:r>
            <a:r>
              <a:rPr lang="en-US" dirty="0" smtClean="0"/>
              <a:t> </a:t>
            </a:r>
            <a:r>
              <a:rPr lang="en-US" dirty="0" err="1" smtClean="0"/>
              <a:t>bebas</a:t>
            </a:r>
            <a:r>
              <a:rPr lang="en-US" dirty="0" smtClean="0"/>
              <a:t> </a:t>
            </a:r>
            <a:r>
              <a:rPr lang="en-US" dirty="0" err="1" smtClean="0"/>
              <a:t>berekspresi</a:t>
            </a:r>
            <a:r>
              <a:rPr lang="en-US" dirty="0" smtClean="0"/>
              <a:t>, </a:t>
            </a:r>
            <a:r>
              <a:rPr lang="en-US" dirty="0" err="1" smtClean="0"/>
              <a:t>uraian</a:t>
            </a:r>
            <a:r>
              <a:rPr lang="en-US" dirty="0" smtClean="0"/>
              <a:t> </a:t>
            </a:r>
            <a:r>
              <a:rPr lang="en-US" dirty="0" err="1" smtClean="0"/>
              <a:t>singkat</a:t>
            </a:r>
            <a:r>
              <a:rPr lang="en-US" dirty="0" smtClean="0"/>
              <a:t> </a:t>
            </a:r>
            <a:r>
              <a:rPr lang="en-US" dirty="0" err="1" smtClean="0"/>
              <a:t>mengandung</a:t>
            </a:r>
            <a:r>
              <a:rPr lang="en-US" dirty="0" smtClean="0"/>
              <a:t> </a:t>
            </a:r>
            <a:r>
              <a:rPr lang="en-US" dirty="0" err="1" smtClean="0"/>
              <a:t>argumen</a:t>
            </a:r>
            <a:r>
              <a:rPr lang="en-US" dirty="0" smtClean="0"/>
              <a:t> </a:t>
            </a:r>
            <a:r>
              <a:rPr lang="en-US" dirty="0" err="1" smtClean="0"/>
              <a:t>logis</a:t>
            </a:r>
            <a:endParaRPr lang="en-US" dirty="0" smtClean="0"/>
          </a:p>
        </p:txBody>
      </p:sp>
      <p:sp>
        <p:nvSpPr>
          <p:cNvPr id="4" name="TextBox 3"/>
          <p:cNvSpPr txBox="1"/>
          <p:nvPr/>
        </p:nvSpPr>
        <p:spPr>
          <a:xfrm>
            <a:off x="357158" y="428604"/>
            <a:ext cx="6072230" cy="646331"/>
          </a:xfrm>
          <a:prstGeom prst="rect">
            <a:avLst/>
          </a:prstGeom>
          <a:noFill/>
        </p:spPr>
        <p:txBody>
          <a:bodyPr wrap="square" rtlCol="0">
            <a:spAutoFit/>
          </a:bodyPr>
          <a:lstStyle/>
          <a:p>
            <a:r>
              <a:rPr lang="id-ID" sz="3600" dirty="0" smtClean="0"/>
              <a:t>PEMBAHASAN</a:t>
            </a:r>
            <a:endParaRPr lang="id-ID" sz="360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US" sz="36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ea typeface="+mn-ea"/>
                <a:cs typeface="+mn-cs"/>
              </a:rPr>
              <a:t>KESALAHAN UMUM</a:t>
            </a:r>
          </a:p>
        </p:txBody>
      </p:sp>
      <p:sp>
        <p:nvSpPr>
          <p:cNvPr id="33795" name="Rectangle 3"/>
          <p:cNvSpPr>
            <a:spLocks noGrp="1" noChangeArrowheads="1"/>
          </p:cNvSpPr>
          <p:nvPr>
            <p:ph idx="1"/>
          </p:nvPr>
        </p:nvSpPr>
        <p:spPr>
          <a:xfrm>
            <a:off x="457200" y="1600200"/>
            <a:ext cx="8229600" cy="2743200"/>
          </a:xfrm>
        </p:spPr>
        <p:txBody>
          <a:bodyPr/>
          <a:lstStyle/>
          <a:p>
            <a:pPr eaLnBrk="1" hangingPunct="1"/>
            <a:r>
              <a:rPr lang="en-US" smtClean="0"/>
              <a:t>Hanya mengulang hasil</a:t>
            </a:r>
          </a:p>
          <a:p>
            <a:pPr eaLnBrk="1" hangingPunct="1"/>
            <a:r>
              <a:rPr lang="en-US" smtClean="0"/>
              <a:t>Mengutip sebagai hasil untuk memberi highlight</a:t>
            </a:r>
          </a:p>
          <a:p>
            <a:pPr eaLnBrk="1" hangingPunct="1"/>
            <a:r>
              <a:rPr lang="en-US" smtClean="0"/>
              <a:t>Mengulang sbagian besar data</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Pembahasan</a:t>
            </a:r>
          </a:p>
        </p:txBody>
      </p:sp>
      <p:sp>
        <p:nvSpPr>
          <p:cNvPr id="15363" name="Rectangle 3"/>
          <p:cNvSpPr>
            <a:spLocks noGrp="1" noChangeArrowheads="1"/>
          </p:cNvSpPr>
          <p:nvPr>
            <p:ph idx="1"/>
          </p:nvPr>
        </p:nvSpPr>
        <p:spPr/>
        <p:txBody>
          <a:bodyPr/>
          <a:lstStyle/>
          <a:p>
            <a:pPr eaLnBrk="1" hangingPunct="1">
              <a:lnSpc>
                <a:spcPct val="90000"/>
              </a:lnSpc>
            </a:pPr>
            <a:r>
              <a:rPr lang="en-US" sz="2100" smtClean="0"/>
              <a:t>bukan sekadar menarasikan data</a:t>
            </a:r>
          </a:p>
          <a:p>
            <a:pPr eaLnBrk="1" hangingPunct="1">
              <a:lnSpc>
                <a:spcPct val="90000"/>
              </a:lnSpc>
            </a:pPr>
            <a:r>
              <a:rPr lang="en-US" sz="2100" smtClean="0"/>
              <a:t>urutan pembahasan ~ urutan sajian data </a:t>
            </a:r>
          </a:p>
          <a:p>
            <a:pPr eaLnBrk="1" hangingPunct="1">
              <a:lnSpc>
                <a:spcPct val="90000"/>
              </a:lnSpc>
            </a:pPr>
            <a:r>
              <a:rPr lang="en-US" sz="2100" smtClean="0"/>
              <a:t>baca lagi tujuan dan hipotesis</a:t>
            </a:r>
          </a:p>
          <a:p>
            <a:pPr eaLnBrk="1" hangingPunct="1">
              <a:lnSpc>
                <a:spcPct val="90000"/>
              </a:lnSpc>
              <a:buFont typeface="Wingdings" pitchFamily="2" charset="2"/>
              <a:buNone/>
            </a:pPr>
            <a:r>
              <a:rPr lang="en-US" sz="2100" smtClean="0">
                <a:sym typeface="Symbol" pitchFamily="18" charset="2"/>
              </a:rPr>
              <a:t> </a:t>
            </a:r>
            <a:r>
              <a:rPr lang="en-US" sz="2100" smtClean="0"/>
              <a:t>cocokkan hipotesis/harapan dengan data</a:t>
            </a:r>
          </a:p>
          <a:p>
            <a:pPr eaLnBrk="1" hangingPunct="1">
              <a:lnSpc>
                <a:spcPct val="90000"/>
              </a:lnSpc>
            </a:pPr>
            <a:r>
              <a:rPr lang="en-US" sz="2100" smtClean="0"/>
              <a:t>berikan analisis atau tafsiran</a:t>
            </a:r>
          </a:p>
          <a:p>
            <a:pPr eaLnBrk="1" hangingPunct="1">
              <a:lnSpc>
                <a:spcPct val="90000"/>
              </a:lnSpc>
            </a:pPr>
            <a:r>
              <a:rPr lang="en-US" sz="2100" smtClean="0"/>
              <a:t>kembangkan gagasan atau argumentasi dengan mengaitkan hasil/teori/pendapat/temuan sebelumnya</a:t>
            </a:r>
          </a:p>
          <a:p>
            <a:pPr eaLnBrk="1" hangingPunct="1">
              <a:lnSpc>
                <a:spcPct val="90000"/>
              </a:lnSpc>
              <a:buFont typeface="Wingdings" pitchFamily="2" charset="2"/>
              <a:buNone/>
            </a:pPr>
            <a:r>
              <a:rPr lang="en-US" sz="2100" smtClean="0">
                <a:sym typeface="Symbol" pitchFamily="18" charset="2"/>
              </a:rPr>
              <a:t></a:t>
            </a:r>
            <a:r>
              <a:rPr lang="en-US" sz="2100" smtClean="0"/>
              <a:t> a.l. dengan membandingkan dengan temuan terdahulu</a:t>
            </a:r>
          </a:p>
          <a:p>
            <a:pPr eaLnBrk="1" hangingPunct="1">
              <a:lnSpc>
                <a:spcPct val="90000"/>
              </a:lnSpc>
              <a:buFont typeface="Wingdings" pitchFamily="2" charset="2"/>
              <a:buNone/>
            </a:pPr>
            <a:r>
              <a:rPr lang="en-US" sz="2100" smtClean="0">
                <a:sym typeface="Symbol" pitchFamily="18" charset="2"/>
              </a:rPr>
              <a:t></a:t>
            </a:r>
            <a:r>
              <a:rPr lang="en-US" sz="2100" smtClean="0"/>
              <a:t> adakah pertimbangan teoretis</a:t>
            </a:r>
          </a:p>
          <a:p>
            <a:pPr eaLnBrk="1" hangingPunct="1">
              <a:lnSpc>
                <a:spcPct val="90000"/>
              </a:lnSpc>
              <a:buFont typeface="Wingdings" pitchFamily="2" charset="2"/>
              <a:buNone/>
            </a:pPr>
            <a:r>
              <a:rPr lang="en-US" sz="2100" smtClean="0">
                <a:sym typeface="Symbol" pitchFamily="18" charset="2"/>
              </a:rPr>
              <a:t></a:t>
            </a:r>
            <a:r>
              <a:rPr lang="en-US" sz="2100" smtClean="0"/>
              <a:t> adakah kemungkinan manfaat</a:t>
            </a:r>
          </a:p>
          <a:p>
            <a:pPr eaLnBrk="1" hangingPunct="1">
              <a:lnSpc>
                <a:spcPct val="90000"/>
              </a:lnSpc>
              <a:buFont typeface="Wingdings" pitchFamily="2" charset="2"/>
              <a:buNone/>
            </a:pPr>
            <a:r>
              <a:rPr lang="en-US" sz="2100" smtClean="0">
                <a:sym typeface="Symbol" pitchFamily="18" charset="2"/>
              </a:rPr>
              <a:t></a:t>
            </a:r>
            <a:r>
              <a:rPr lang="en-US" sz="2100" smtClean="0"/>
              <a:t> adakah kemungkinan keterbatasan hasil</a:t>
            </a:r>
          </a:p>
          <a:p>
            <a:pPr eaLnBrk="1" hangingPunct="1">
              <a:lnSpc>
                <a:spcPct val="90000"/>
              </a:lnSpc>
            </a:pPr>
            <a:r>
              <a:rPr lang="en-US" sz="2100" smtClean="0"/>
              <a:t>kembangkan argumen dalam paragraf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3400" smtClean="0"/>
              <a:t>Contoh penyajian pembahasan – kurang baik</a:t>
            </a:r>
          </a:p>
        </p:txBody>
      </p:sp>
      <p:sp>
        <p:nvSpPr>
          <p:cNvPr id="17411" name="Rectangle 3"/>
          <p:cNvSpPr>
            <a:spLocks noGrp="1" noChangeArrowheads="1"/>
          </p:cNvSpPr>
          <p:nvPr>
            <p:ph idx="1"/>
          </p:nvPr>
        </p:nvSpPr>
        <p:spPr>
          <a:xfrm>
            <a:off x="0" y="1643050"/>
            <a:ext cx="8143900" cy="5214950"/>
          </a:xfrm>
        </p:spPr>
        <p:txBody>
          <a:bodyPr/>
          <a:lstStyle/>
          <a:p>
            <a:pPr marL="0" indent="0" eaLnBrk="1" hangingPunct="1">
              <a:lnSpc>
                <a:spcPct val="80000"/>
              </a:lnSpc>
              <a:buFont typeface="Wingdings" pitchFamily="2" charset="2"/>
              <a:buNone/>
            </a:pPr>
            <a:r>
              <a:rPr lang="en-US" sz="1900" dirty="0" smtClean="0"/>
              <a:t>     </a:t>
            </a:r>
            <a:r>
              <a:rPr lang="id-ID" sz="2000" dirty="0" smtClean="0"/>
              <a:t>Badan Koordinasi Penanaman Modal mencatat, khusus pada 2002 persetujuan PMDN sebanyak 185 proyek dengan nilai investasi Rp. 25,3 </a:t>
            </a:r>
            <a:r>
              <a:rPr lang="id-ID" sz="2000" dirty="0" smtClean="0">
                <a:solidFill>
                  <a:schemeClr val="accent2"/>
                </a:solidFill>
              </a:rPr>
              <a:t>trilyun</a:t>
            </a:r>
            <a:r>
              <a:rPr lang="id-ID" sz="2000" dirty="0" smtClean="0"/>
              <a:t>. Dibandingkan dengan 2001 pada periode yang sama yaitu tercatat 264 proyek dengan nilai investasi Rp. 58,8 triliun, terjadi penurunan jumlah proyek 29,9% dan nilai investasi 57 %. </a:t>
            </a:r>
            <a:r>
              <a:rPr lang="id-ID" sz="2000" dirty="0" smtClean="0">
                <a:solidFill>
                  <a:schemeClr val="accent2"/>
                </a:solidFill>
              </a:rPr>
              <a:t>Sedangkan</a:t>
            </a:r>
            <a:r>
              <a:rPr lang="id-ID" sz="2000" dirty="0" smtClean="0"/>
              <a:t> untuk PMA pada 2002 tercatat 1.148 proyek dengan nilai investasi US $ 9,8 miliar, dan jika dibandingkan dengan periode yang sama pada tahun 2001 </a:t>
            </a:r>
            <a:r>
              <a:rPr lang="id-ID" sz="2000" dirty="0" smtClean="0">
                <a:solidFill>
                  <a:schemeClr val="accent2"/>
                </a:solidFill>
              </a:rPr>
              <a:t>dimana</a:t>
            </a:r>
            <a:r>
              <a:rPr lang="id-ID" sz="2000" dirty="0" smtClean="0"/>
              <a:t> tercatat 1.333 proyek dengan nilai investasi sebesar US $ 15,0 miliar, terjadi penurunan jumlah proyek sebesar 14 %. Rencana investasi PMDN/PMA persetujuan 2002 tersebut akan menyerap tenaga kerja asing sebanyak lebih kurang 214.000 orang dan tenaga kerja asing sebanyak kurang kebih 5.459 orang. Perkembangan persetujuan PMA dari 1997-2002 masih banyak investasi berasal dari </a:t>
            </a:r>
            <a:r>
              <a:rPr lang="id-ID" sz="2000" dirty="0" smtClean="0">
                <a:solidFill>
                  <a:schemeClr val="accent2"/>
                </a:solidFill>
              </a:rPr>
              <a:t>Negara</a:t>
            </a:r>
            <a:r>
              <a:rPr lang="id-ID" sz="2000" dirty="0" smtClean="0"/>
              <a:t> Asia seperti Jepang, Korea Selatan, </a:t>
            </a:r>
            <a:r>
              <a:rPr lang="id-ID" sz="2000" dirty="0" smtClean="0">
                <a:solidFill>
                  <a:schemeClr val="accent2"/>
                </a:solidFill>
              </a:rPr>
              <a:t>Singapore</a:t>
            </a:r>
            <a:r>
              <a:rPr lang="id-ID" sz="2000" dirty="0" smtClean="0"/>
              <a:t>, kemudian dari benua Amerika seperti Amerika, Kanada, dan dari Eropa seperti Perancis, Jerman, Belanda dan I</a:t>
            </a:r>
            <a:r>
              <a:rPr lang="en-US" sz="2000" dirty="0" smtClean="0"/>
              <a:t>n</a:t>
            </a:r>
            <a:r>
              <a:rPr lang="id-ID" sz="2000" dirty="0" smtClean="0"/>
              <a:t>ggris serta dari Australia.</a:t>
            </a:r>
            <a:endParaRPr lang="en-US" sz="20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id-ID"/>
              <a:t>Pembahasan</a:t>
            </a:r>
          </a:p>
        </p:txBody>
      </p:sp>
      <p:sp>
        <p:nvSpPr>
          <p:cNvPr id="4099" name="Rectangle 3"/>
          <p:cNvSpPr>
            <a:spLocks noGrp="1" noChangeArrowheads="1"/>
          </p:cNvSpPr>
          <p:nvPr>
            <p:ph idx="1"/>
          </p:nvPr>
        </p:nvSpPr>
        <p:spPr/>
        <p:txBody>
          <a:bodyPr/>
          <a:lstStyle/>
          <a:p>
            <a:pPr marL="0" indent="0">
              <a:lnSpc>
                <a:spcPct val="80000"/>
              </a:lnSpc>
              <a:buFontTx/>
              <a:buNone/>
            </a:pPr>
            <a:r>
              <a:rPr lang="id-ID" sz="2400" dirty="0"/>
              <a:t>     </a:t>
            </a:r>
            <a:r>
              <a:rPr lang="id-ID" sz="2200" dirty="0"/>
              <a:t>Aktivitas SGOT dan SGPT yag tinggi pada kontrol negatif menunjukkan reaktivitas karbon tetraklorida (CCl</a:t>
            </a:r>
            <a:r>
              <a:rPr lang="id-ID" sz="2200" baseline="-25000" dirty="0"/>
              <a:t>4</a:t>
            </a:r>
            <a:r>
              <a:rPr lang="id-ID" sz="2200" dirty="0"/>
              <a:t>) dalam proses degenerasi sel hati yang ditandai dengan peningkatan aktivitas enzim SGPT dan SGOT. Dalam penelitian ini, peningkatan terlihat jelas apabila dibandingkan dengan nilai aktivitas normal untuk mencit, yaitu 76-208 U/L untuk SGPT dan 30-314 U/L untuk SGOT. Dalam model hepatitis oleh CCl4 (</a:t>
            </a:r>
            <a:r>
              <a:rPr lang="id-ID" sz="2200" dirty="0">
                <a:solidFill>
                  <a:srgbClr val="A50021"/>
                </a:solidFill>
              </a:rPr>
              <a:t>Saratkov 2001</a:t>
            </a:r>
            <a:r>
              <a:rPr lang="id-ID" sz="2200" dirty="0"/>
              <a:t>), molekul CCl</a:t>
            </a:r>
            <a:r>
              <a:rPr lang="id-ID" sz="2200" baseline="-25000" dirty="0"/>
              <a:t>4</a:t>
            </a:r>
            <a:r>
              <a:rPr lang="id-ID" sz="2200" dirty="0"/>
              <a:t> mampu membentuk triklorometil peroksida radikal yang dapat merusak membran sel dan membran organel. Degenerasi organel dalam sel memicu lisosom melepaskan enzim-enzim ke dalam darah sehingga aktivitas enzim SGPT dan SGOT meningkat. Menurut </a:t>
            </a:r>
            <a:r>
              <a:rPr lang="id-ID" sz="2200" dirty="0">
                <a:solidFill>
                  <a:srgbClr val="A50021"/>
                </a:solidFill>
              </a:rPr>
              <a:t>Lu (1995)</a:t>
            </a:r>
            <a:r>
              <a:rPr lang="id-ID" sz="2200" dirty="0"/>
              <a:t>, meningkatnya aktivitas serum tersebut sebanding dengan jumlah sel yang mengalami kerusakan. Dalam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id-ID" dirty="0"/>
              <a:t>Pembahasan (</a:t>
            </a:r>
            <a:r>
              <a:rPr lang="id-ID" dirty="0" smtClean="0"/>
              <a:t>lanjutan)</a:t>
            </a:r>
            <a:endParaRPr lang="id-ID" dirty="0"/>
          </a:p>
        </p:txBody>
      </p:sp>
      <p:sp>
        <p:nvSpPr>
          <p:cNvPr id="6147" name="Rectangle 3"/>
          <p:cNvSpPr>
            <a:spLocks noGrp="1" noChangeArrowheads="1"/>
          </p:cNvSpPr>
          <p:nvPr>
            <p:ph idx="1"/>
          </p:nvPr>
        </p:nvSpPr>
        <p:spPr/>
        <p:txBody>
          <a:bodyPr/>
          <a:lstStyle/>
          <a:p>
            <a:pPr marL="0" indent="0">
              <a:lnSpc>
                <a:spcPct val="90000"/>
              </a:lnSpc>
              <a:buFontTx/>
              <a:buNone/>
            </a:pPr>
            <a:r>
              <a:rPr lang="id-ID" sz="2200" dirty="0"/>
              <a:t>penelitian ini, terjadi penurunan aktivitas SGPT dan SGOT pada kelompok yang diberi buah merah dan obat standar (Hepasil) dibandingkan dengan kelompok yang tidak diberi kontrol negatif. Fakta ini menunjukkan bahwa keduanya memiliki aktivitas sebagai hepatoprotektor yang didukung oleh aktivitas senyawa antioksidan yang dikandungnya. Buah merah antara lain mengandung beta-karoten dan tokoferol, sedangkan obat standar mengandung senyawa kurkumin, silimarin, sinarin, dan echinakosid yang menunjukkan sebagai antioksidan (</a:t>
            </a:r>
            <a:r>
              <a:rPr lang="id-ID" sz="2200" dirty="0">
                <a:solidFill>
                  <a:srgbClr val="A50021"/>
                </a:solidFill>
              </a:rPr>
              <a:t>Motterlini </a:t>
            </a:r>
            <a:r>
              <a:rPr lang="id-ID" sz="2200" i="1" dirty="0">
                <a:solidFill>
                  <a:srgbClr val="A50021"/>
                </a:solidFill>
              </a:rPr>
              <a:t>et al</a:t>
            </a:r>
            <a:r>
              <a:rPr lang="id-ID" sz="2200" dirty="0">
                <a:solidFill>
                  <a:srgbClr val="A50021"/>
                </a:solidFill>
              </a:rPr>
              <a:t>. 2002</a:t>
            </a:r>
            <a:r>
              <a:rPr lang="id-ID" sz="2200" dirty="0"/>
              <a:t>; </a:t>
            </a:r>
            <a:r>
              <a:rPr lang="id-ID" sz="2200" dirty="0">
                <a:solidFill>
                  <a:srgbClr val="A50021"/>
                </a:solidFill>
              </a:rPr>
              <a:t>Pellati </a:t>
            </a:r>
            <a:r>
              <a:rPr lang="id-ID" sz="2200" i="1" dirty="0">
                <a:solidFill>
                  <a:srgbClr val="A50021"/>
                </a:solidFill>
              </a:rPr>
              <a:t>et al</a:t>
            </a:r>
            <a:r>
              <a:rPr lang="id-ID" sz="2200" dirty="0">
                <a:solidFill>
                  <a:srgbClr val="A50021"/>
                </a:solidFill>
              </a:rPr>
              <a:t>. 2005</a:t>
            </a:r>
            <a:r>
              <a:rPr lang="id-ID" sz="2200" dirty="0"/>
              <a:t>; </a:t>
            </a:r>
            <a:r>
              <a:rPr lang="id-ID" sz="2200" dirty="0">
                <a:solidFill>
                  <a:srgbClr val="A50021"/>
                </a:solidFill>
              </a:rPr>
              <a:t>Toklu </a:t>
            </a:r>
            <a:r>
              <a:rPr lang="id-ID" sz="2200" i="1" dirty="0">
                <a:solidFill>
                  <a:srgbClr val="A50021"/>
                </a:solidFill>
              </a:rPr>
              <a:t>et al</a:t>
            </a:r>
            <a:r>
              <a:rPr lang="id-ID" sz="2200" dirty="0">
                <a:solidFill>
                  <a:srgbClr val="A50021"/>
                </a:solidFill>
              </a:rPr>
              <a:t>. 2008</a:t>
            </a:r>
            <a:r>
              <a:rPr lang="id-ID" sz="2200" dirty="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en-US" sz="36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ea typeface="+mn-ea"/>
                <a:cs typeface="+mn-cs"/>
              </a:rPr>
              <a:t>SIMPULAN</a:t>
            </a:r>
          </a:p>
        </p:txBody>
      </p:sp>
      <p:sp>
        <p:nvSpPr>
          <p:cNvPr id="34819" name="Rectangle 3"/>
          <p:cNvSpPr>
            <a:spLocks noGrp="1" noChangeArrowheads="1"/>
          </p:cNvSpPr>
          <p:nvPr>
            <p:ph idx="1"/>
          </p:nvPr>
        </p:nvSpPr>
        <p:spPr/>
        <p:txBody>
          <a:bodyPr/>
          <a:lstStyle/>
          <a:p>
            <a:pPr eaLnBrk="1" hangingPunct="1"/>
            <a:r>
              <a:rPr lang="en-US" dirty="0" err="1" smtClean="0"/>
              <a:t>Turunan</a:t>
            </a:r>
            <a:r>
              <a:rPr lang="en-US" dirty="0" smtClean="0"/>
              <a:t> </a:t>
            </a:r>
            <a:r>
              <a:rPr lang="en-US" dirty="0" err="1" smtClean="0"/>
              <a:t>logis</a:t>
            </a:r>
            <a:r>
              <a:rPr lang="en-US" dirty="0" smtClean="0"/>
              <a:t> &amp; </a:t>
            </a:r>
            <a:r>
              <a:rPr lang="en-US" dirty="0" err="1" smtClean="0"/>
              <a:t>sahih</a:t>
            </a:r>
            <a:r>
              <a:rPr lang="en-US" dirty="0" smtClean="0"/>
              <a:t> </a:t>
            </a:r>
            <a:r>
              <a:rPr lang="en-US" dirty="0" err="1" smtClean="0"/>
              <a:t>dr</a:t>
            </a:r>
            <a:r>
              <a:rPr lang="en-US" dirty="0" smtClean="0"/>
              <a:t> </a:t>
            </a:r>
            <a:r>
              <a:rPr lang="en-US" dirty="0" err="1" smtClean="0"/>
              <a:t>temuan</a:t>
            </a:r>
            <a:endParaRPr lang="en-US" dirty="0" smtClean="0"/>
          </a:p>
          <a:p>
            <a:pPr eaLnBrk="1" hangingPunct="1"/>
            <a:r>
              <a:rPr lang="en-US" dirty="0" err="1" smtClean="0"/>
              <a:t>Merupakan</a:t>
            </a:r>
            <a:r>
              <a:rPr lang="en-US" dirty="0" smtClean="0"/>
              <a:t> </a:t>
            </a:r>
            <a:r>
              <a:rPr lang="en-US" dirty="0" err="1" smtClean="0"/>
              <a:t>jawaban</a:t>
            </a:r>
            <a:r>
              <a:rPr lang="en-US" dirty="0" smtClean="0"/>
              <a:t> </a:t>
            </a:r>
            <a:r>
              <a:rPr lang="en-US" dirty="0" err="1" smtClean="0"/>
              <a:t>permasalahan</a:t>
            </a:r>
            <a:r>
              <a:rPr lang="en-US" dirty="0" smtClean="0"/>
              <a:t> </a:t>
            </a:r>
            <a:r>
              <a:rPr lang="en-US" dirty="0" err="1" smtClean="0"/>
              <a:t>penelitian</a:t>
            </a:r>
            <a:endParaRPr lang="en-US" dirty="0" smtClean="0"/>
          </a:p>
          <a:p>
            <a:pPr eaLnBrk="1" hangingPunct="1"/>
            <a:r>
              <a:rPr lang="en-US" dirty="0" err="1" smtClean="0"/>
              <a:t>Dibuat</a:t>
            </a:r>
            <a:r>
              <a:rPr lang="en-US" dirty="0" smtClean="0"/>
              <a:t> </a:t>
            </a:r>
            <a:r>
              <a:rPr lang="en-US" dirty="0" err="1" smtClean="0"/>
              <a:t>berdasarkan</a:t>
            </a:r>
            <a:r>
              <a:rPr lang="en-US" dirty="0" smtClean="0"/>
              <a:t> </a:t>
            </a:r>
            <a:r>
              <a:rPr lang="en-US" dirty="0" err="1" smtClean="0"/>
              <a:t>fakta</a:t>
            </a:r>
            <a:endParaRPr lang="en-US" dirty="0" smtClean="0"/>
          </a:p>
          <a:p>
            <a:pPr eaLnBrk="1" hangingPunct="1"/>
            <a:r>
              <a:rPr lang="en-US" dirty="0" err="1" smtClean="0"/>
              <a:t>Merupakan</a:t>
            </a:r>
            <a:r>
              <a:rPr lang="en-US" dirty="0" smtClean="0"/>
              <a:t> </a:t>
            </a:r>
            <a:r>
              <a:rPr lang="en-US" dirty="0" err="1" smtClean="0"/>
              <a:t>pernyataan</a:t>
            </a:r>
            <a:r>
              <a:rPr lang="en-US" dirty="0" smtClean="0"/>
              <a:t> </a:t>
            </a:r>
            <a:r>
              <a:rPr lang="en-US" dirty="0" err="1" smtClean="0"/>
              <a:t>kehendak</a:t>
            </a:r>
            <a:r>
              <a:rPr lang="en-US" dirty="0" smtClean="0"/>
              <a:t> </a:t>
            </a:r>
            <a:r>
              <a:rPr lang="en-US" dirty="0" err="1" smtClean="0"/>
              <a:t>penulis</a:t>
            </a:r>
            <a:endParaRPr lang="en-US" dirty="0" smtClean="0"/>
          </a:p>
          <a:p>
            <a:pPr eaLnBrk="1" hangingPunct="1"/>
            <a:r>
              <a:rPr lang="en-US" dirty="0" err="1" smtClean="0"/>
              <a:t>Untu</a:t>
            </a:r>
            <a:r>
              <a:rPr lang="id-ID" dirty="0" smtClean="0"/>
              <a:t>k</a:t>
            </a:r>
            <a:r>
              <a:rPr lang="en-US" dirty="0" smtClean="0"/>
              <a:t> </a:t>
            </a:r>
            <a:r>
              <a:rPr lang="en-US" dirty="0" err="1" smtClean="0"/>
              <a:t>menunjukkan</a:t>
            </a:r>
            <a:r>
              <a:rPr lang="en-US" dirty="0" smtClean="0"/>
              <a:t> </a:t>
            </a:r>
            <a:r>
              <a:rPr lang="en-US" dirty="0" err="1" smtClean="0"/>
              <a:t>adanya</a:t>
            </a:r>
            <a:r>
              <a:rPr lang="en-US" dirty="0" smtClean="0"/>
              <a:t> </a:t>
            </a:r>
            <a:r>
              <a:rPr lang="en-US" dirty="0" err="1" smtClean="0"/>
              <a:t>hal-hal</a:t>
            </a:r>
            <a:r>
              <a:rPr lang="en-US" dirty="0" smtClean="0"/>
              <a:t> </a:t>
            </a:r>
            <a:r>
              <a:rPr lang="en-US" dirty="0" err="1" smtClean="0"/>
              <a:t>yg</a:t>
            </a:r>
            <a:r>
              <a:rPr lang="en-US" dirty="0" smtClean="0"/>
              <a:t> </a:t>
            </a:r>
            <a:r>
              <a:rPr lang="en-US" dirty="0" err="1" smtClean="0"/>
              <a:t>perlu</a:t>
            </a:r>
            <a:r>
              <a:rPr lang="en-US" dirty="0" smtClean="0"/>
              <a:t> </a:t>
            </a:r>
            <a:r>
              <a:rPr lang="en-US" dirty="0" err="1" smtClean="0"/>
              <a:t>dikembangkan</a:t>
            </a:r>
            <a:endParaRPr lang="en-US" dirty="0" smtClean="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n-US" sz="36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ea typeface="+mn-ea"/>
                <a:cs typeface="+mn-cs"/>
              </a:rPr>
              <a:t>SARAN</a:t>
            </a:r>
          </a:p>
        </p:txBody>
      </p:sp>
      <p:sp>
        <p:nvSpPr>
          <p:cNvPr id="35843" name="Rectangle 3"/>
          <p:cNvSpPr>
            <a:spLocks noGrp="1" noChangeArrowheads="1"/>
          </p:cNvSpPr>
          <p:nvPr>
            <p:ph idx="1"/>
          </p:nvPr>
        </p:nvSpPr>
        <p:spPr/>
        <p:txBody>
          <a:bodyPr/>
          <a:lstStyle/>
          <a:p>
            <a:pPr eaLnBrk="1" hangingPunct="1"/>
            <a:r>
              <a:rPr lang="en-US" smtClean="0"/>
              <a:t>Utk mengatasi atau membantu menyelesaikan masalah</a:t>
            </a:r>
          </a:p>
          <a:p>
            <a:pPr eaLnBrk="1" hangingPunct="1"/>
            <a:r>
              <a:rPr lang="en-US" smtClean="0"/>
              <a:t>Berkaitan dgn hal-hal yg dibahas</a:t>
            </a:r>
          </a:p>
          <a:p>
            <a:pPr eaLnBrk="1" hangingPunct="1"/>
            <a:r>
              <a:rPr lang="en-US" smtClean="0"/>
              <a:t>Logis, tidak mustahil</a:t>
            </a:r>
          </a:p>
          <a:p>
            <a:pPr eaLnBrk="1" hangingPunct="1"/>
            <a:r>
              <a:rPr lang="en-US" smtClean="0"/>
              <a:t>Ditujukan kpd orang , lembaga, satuan yg berwenang melaksanakan</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r>
              <a:rPr lang="en-US" sz="36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ea typeface="+mn-ea"/>
                <a:cs typeface="+mn-cs"/>
              </a:rPr>
              <a:t>UCAPAN TERIMA KASIH</a:t>
            </a:r>
          </a:p>
        </p:txBody>
      </p:sp>
      <p:sp>
        <p:nvSpPr>
          <p:cNvPr id="36867" name="Rectangle 3"/>
          <p:cNvSpPr>
            <a:spLocks noGrp="1" noChangeArrowheads="1"/>
          </p:cNvSpPr>
          <p:nvPr>
            <p:ph idx="1"/>
          </p:nvPr>
        </p:nvSpPr>
        <p:spPr/>
        <p:txBody>
          <a:bodyPr/>
          <a:lstStyle/>
          <a:p>
            <a:pPr eaLnBrk="1" hangingPunct="1">
              <a:lnSpc>
                <a:spcPct val="90000"/>
              </a:lnSpc>
            </a:pPr>
            <a:r>
              <a:rPr lang="en-US" smtClean="0"/>
              <a:t>Persantunan /sanwacana</a:t>
            </a:r>
          </a:p>
          <a:p>
            <a:pPr eaLnBrk="1" hangingPunct="1">
              <a:lnSpc>
                <a:spcPct val="90000"/>
              </a:lnSpc>
            </a:pPr>
            <a:r>
              <a:rPr lang="en-US" smtClean="0"/>
              <a:t>Ditujukan kepada pembimbing, teknisi, pakar, penyandang dana, sejawat yg membantu</a:t>
            </a:r>
          </a:p>
          <a:p>
            <a:pPr eaLnBrk="1" hangingPunct="1">
              <a:lnSpc>
                <a:spcPct val="90000"/>
              </a:lnSpc>
            </a:pPr>
            <a:r>
              <a:rPr lang="en-US" smtClean="0"/>
              <a:t>Contoh:</a:t>
            </a:r>
          </a:p>
          <a:p>
            <a:pPr eaLnBrk="1" hangingPunct="1">
              <a:lnSpc>
                <a:spcPct val="90000"/>
              </a:lnSpc>
              <a:buFontTx/>
              <a:buNone/>
            </a:pPr>
            <a:r>
              <a:rPr lang="en-US" smtClean="0"/>
              <a:t>	UCAPAN TERIMA KASIH</a:t>
            </a:r>
          </a:p>
          <a:p>
            <a:pPr eaLnBrk="1" hangingPunct="1">
              <a:lnSpc>
                <a:spcPct val="90000"/>
              </a:lnSpc>
              <a:buFontTx/>
              <a:buNone/>
            </a:pPr>
            <a:r>
              <a:rPr lang="en-US" smtClean="0"/>
              <a:t>	Ucapan terima kasih disampaikan kepada… yg telah membantu mengumpulkan data untuk penelitian ini.</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Diambil dari</a:t>
            </a:r>
            <a:endParaRPr lang="id-ID" dirty="0"/>
          </a:p>
        </p:txBody>
      </p:sp>
      <p:sp>
        <p:nvSpPr>
          <p:cNvPr id="3" name="Content Placeholder 2"/>
          <p:cNvSpPr>
            <a:spLocks noGrp="1"/>
          </p:cNvSpPr>
          <p:nvPr>
            <p:ph idx="1"/>
          </p:nvPr>
        </p:nvSpPr>
        <p:spPr/>
        <p:txBody>
          <a:bodyPr/>
          <a:lstStyle/>
          <a:p>
            <a:r>
              <a:rPr lang="en-US" dirty="0" err="1" smtClean="0"/>
              <a:t>Suminar</a:t>
            </a:r>
            <a:r>
              <a:rPr lang="en-US" dirty="0" smtClean="0"/>
              <a:t> </a:t>
            </a:r>
            <a:r>
              <a:rPr lang="en-US" dirty="0" err="1" smtClean="0"/>
              <a:t>Setiati</a:t>
            </a:r>
            <a:r>
              <a:rPr lang="en-US" dirty="0" smtClean="0"/>
              <a:t> </a:t>
            </a:r>
            <a:r>
              <a:rPr lang="en-US" dirty="0" err="1" smtClean="0"/>
              <a:t>Achmadi</a:t>
            </a:r>
            <a:r>
              <a:rPr lang="id-ID" dirty="0" smtClean="0"/>
              <a:t>. </a:t>
            </a:r>
            <a:r>
              <a:rPr lang="en-US" dirty="0" err="1" smtClean="0"/>
              <a:t>Hasil</a:t>
            </a:r>
            <a:r>
              <a:rPr lang="en-US" dirty="0" smtClean="0"/>
              <a:t>, </a:t>
            </a:r>
            <a:r>
              <a:rPr lang="en-US" dirty="0" err="1" smtClean="0"/>
              <a:t>Pembahasan</a:t>
            </a:r>
            <a:r>
              <a:rPr lang="en-US" dirty="0" smtClean="0"/>
              <a:t>, </a:t>
            </a:r>
            <a:r>
              <a:rPr lang="en-US" dirty="0" err="1" smtClean="0"/>
              <a:t>dan</a:t>
            </a:r>
            <a:r>
              <a:rPr lang="en-US" dirty="0" smtClean="0"/>
              <a:t> </a:t>
            </a:r>
            <a:r>
              <a:rPr lang="en-US" dirty="0" err="1" smtClean="0"/>
              <a:t>Simpulan</a:t>
            </a:r>
            <a:r>
              <a:rPr lang="id-ID" dirty="0" smtClean="0"/>
              <a:t>.</a:t>
            </a:r>
          </a:p>
          <a:p>
            <a:r>
              <a:rPr lang="id-ID" dirty="0" smtClean="0"/>
              <a:t>Barnawi &amp; M Arifin. </a:t>
            </a:r>
            <a:r>
              <a:rPr lang="id-ID" smtClean="0"/>
              <a:t>Teknik Penulisan Karya Ilmiah.</a:t>
            </a:r>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n-US" sz="3600" kern="10" dirty="0" smtClean="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ea typeface="+mn-ea"/>
                <a:cs typeface="+mn-cs"/>
              </a:rPr>
              <a:t>HASIL</a:t>
            </a:r>
          </a:p>
        </p:txBody>
      </p:sp>
      <p:sp>
        <p:nvSpPr>
          <p:cNvPr id="30723" name="Rectangle 3"/>
          <p:cNvSpPr>
            <a:spLocks noGrp="1" noChangeArrowheads="1"/>
          </p:cNvSpPr>
          <p:nvPr>
            <p:ph idx="1"/>
          </p:nvPr>
        </p:nvSpPr>
        <p:spPr/>
        <p:txBody>
          <a:bodyPr/>
          <a:lstStyle/>
          <a:p>
            <a:pPr eaLnBrk="1" hangingPunct="1"/>
            <a:r>
              <a:rPr lang="en-US" smtClean="0"/>
              <a:t>DEFINISI</a:t>
            </a:r>
          </a:p>
          <a:p>
            <a:pPr eaLnBrk="1" hangingPunct="1">
              <a:buFontTx/>
              <a:buNone/>
            </a:pPr>
            <a:r>
              <a:rPr lang="en-US" smtClean="0"/>
              <a:t>	Perolehan suatu penelitian, Bagian sentral, Penting</a:t>
            </a:r>
          </a:p>
          <a:p>
            <a:pPr eaLnBrk="1" hangingPunct="1"/>
            <a:r>
              <a:rPr lang="en-US" smtClean="0"/>
              <a:t>FUNGSI</a:t>
            </a:r>
          </a:p>
          <a:p>
            <a:pPr eaLnBrk="1" hangingPunct="1">
              <a:buFontTx/>
              <a:buNone/>
            </a:pPr>
            <a:r>
              <a:rPr lang="en-US" smtClean="0"/>
              <a:t>	Diharapkan dapat menjawab masalah di pendahuluan.</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a:xfrm>
            <a:off x="457200" y="1600200"/>
            <a:ext cx="8229600" cy="1752600"/>
          </a:xfrm>
        </p:spPr>
        <p:txBody>
          <a:bodyPr/>
          <a:lstStyle/>
          <a:p>
            <a:pPr eaLnBrk="1" hangingPunct="1"/>
            <a:r>
              <a:rPr lang="en-US" smtClean="0"/>
              <a:t>Merupakan data kualitatif dan atau kuantitatif yg berasal dr suatu pengamatan atau eksperimen ilmiah</a:t>
            </a:r>
          </a:p>
        </p:txBody>
      </p:sp>
      <p:sp>
        <p:nvSpPr>
          <p:cNvPr id="31748" name="Text Box 5"/>
          <p:cNvSpPr txBox="1">
            <a:spLocks noChangeArrowheads="1"/>
          </p:cNvSpPr>
          <p:nvPr/>
        </p:nvSpPr>
        <p:spPr bwMode="auto">
          <a:xfrm>
            <a:off x="685800" y="3886200"/>
            <a:ext cx="6934200" cy="1373188"/>
          </a:xfrm>
          <a:prstGeom prst="rect">
            <a:avLst/>
          </a:prstGeom>
          <a:noFill/>
          <a:ln w="9525">
            <a:noFill/>
            <a:miter lim="800000"/>
            <a:headEnd/>
            <a:tailEnd/>
          </a:ln>
        </p:spPr>
        <p:txBody>
          <a:bodyPr>
            <a:spAutoFit/>
          </a:bodyPr>
          <a:lstStyle/>
          <a:p>
            <a:pPr>
              <a:spcBef>
                <a:spcPct val="50000"/>
              </a:spcBef>
            </a:pPr>
            <a:r>
              <a:rPr lang="en-US" sz="2800"/>
              <a:t>Hasil penelitian dapat disajikan dalam bentuk uraian kalimat, tabel, gambar atau diagram</a:t>
            </a:r>
          </a:p>
        </p:txBody>
      </p:sp>
      <p:sp>
        <p:nvSpPr>
          <p:cNvPr id="5" name="TextBox 4"/>
          <p:cNvSpPr txBox="1"/>
          <p:nvPr/>
        </p:nvSpPr>
        <p:spPr>
          <a:xfrm>
            <a:off x="857224" y="285728"/>
            <a:ext cx="6500858" cy="769441"/>
          </a:xfrm>
          <a:prstGeom prst="rect">
            <a:avLst/>
          </a:prstGeom>
          <a:noFill/>
        </p:spPr>
        <p:txBody>
          <a:bodyPr wrap="square" rtlCol="0">
            <a:spAutoFit/>
          </a:bodyPr>
          <a:lstStyle/>
          <a:p>
            <a:r>
              <a:rPr lang="id-ID" sz="4400" dirty="0" smtClean="0"/>
              <a:t>HASIL</a:t>
            </a:r>
            <a:endParaRPr lang="id-ID" sz="44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3400" smtClean="0"/>
              <a:t>Jika Hasil dan Pembahasan digabung ...</a:t>
            </a:r>
          </a:p>
        </p:txBody>
      </p:sp>
      <p:sp>
        <p:nvSpPr>
          <p:cNvPr id="7171" name="Rectangle 4"/>
          <p:cNvSpPr>
            <a:spLocks noGrp="1" noChangeArrowheads="1"/>
          </p:cNvSpPr>
          <p:nvPr>
            <p:ph sz="half" idx="1"/>
          </p:nvPr>
        </p:nvSpPr>
        <p:spPr/>
        <p:txBody>
          <a:bodyPr/>
          <a:lstStyle/>
          <a:p>
            <a:pPr eaLnBrk="1" hangingPunct="1">
              <a:buFont typeface="Wingdings" pitchFamily="2" charset="2"/>
              <a:buNone/>
            </a:pPr>
            <a:r>
              <a:rPr lang="en-US" sz="2600" u="sng" smtClean="0"/>
              <a:t>Keuntungan</a:t>
            </a:r>
          </a:p>
          <a:p>
            <a:pPr eaLnBrk="1" hangingPunct="1"/>
            <a:r>
              <a:rPr lang="en-US" sz="2600" smtClean="0"/>
              <a:t>sederhana</a:t>
            </a:r>
          </a:p>
          <a:p>
            <a:pPr eaLnBrk="1" hangingPunct="1"/>
            <a:r>
              <a:rPr lang="en-US" sz="2600" smtClean="0"/>
              <a:t>hanya jika permasalahannya sederhana </a:t>
            </a:r>
          </a:p>
          <a:p>
            <a:pPr eaLnBrk="1" hangingPunct="1"/>
            <a:r>
              <a:rPr lang="en-US" sz="2600" smtClean="0"/>
              <a:t>cocok untuk jenis ‘catatan penelitian’ (</a:t>
            </a:r>
            <a:r>
              <a:rPr lang="en-US" sz="2600" i="1" smtClean="0"/>
              <a:t>short communication</a:t>
            </a:r>
            <a:r>
              <a:rPr lang="en-US" sz="2600" smtClean="0"/>
              <a:t>)</a:t>
            </a:r>
          </a:p>
        </p:txBody>
      </p:sp>
      <p:sp>
        <p:nvSpPr>
          <p:cNvPr id="7172" name="Rectangle 5"/>
          <p:cNvSpPr>
            <a:spLocks noGrp="1" noChangeArrowheads="1"/>
          </p:cNvSpPr>
          <p:nvPr>
            <p:ph sz="half" idx="2"/>
          </p:nvPr>
        </p:nvSpPr>
        <p:spPr/>
        <p:txBody>
          <a:bodyPr/>
          <a:lstStyle/>
          <a:p>
            <a:pPr eaLnBrk="1" hangingPunct="1">
              <a:buFont typeface="Wingdings" pitchFamily="2" charset="2"/>
              <a:buNone/>
            </a:pPr>
            <a:r>
              <a:rPr lang="en-US" sz="2600" u="sng" smtClean="0"/>
              <a:t>Kelemahan</a:t>
            </a:r>
          </a:p>
          <a:p>
            <a:pPr eaLnBrk="1" hangingPunct="1"/>
            <a:r>
              <a:rPr lang="en-US" sz="2600" smtClean="0"/>
              <a:t>kurang jelas mana hasil peneliti sendiri dan mana hasil peneliti lain</a:t>
            </a:r>
          </a:p>
          <a:p>
            <a:pPr eaLnBrk="1" hangingPunct="1"/>
            <a:r>
              <a:rPr lang="en-US" sz="2600" smtClean="0"/>
              <a:t>argumentasi penulis kurang dapat dikembangkan dengan baik</a:t>
            </a:r>
          </a:p>
          <a:p>
            <a:pPr eaLnBrk="1" hangingPunct="1">
              <a:buFont typeface="Wingdings" pitchFamily="2" charset="2"/>
              <a:buNone/>
            </a:pPr>
            <a:endParaRPr lang="en-US" sz="26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3400" dirty="0" err="1" smtClean="0"/>
              <a:t>Jika</a:t>
            </a:r>
            <a:r>
              <a:rPr lang="en-US" sz="3400" dirty="0" smtClean="0"/>
              <a:t> </a:t>
            </a:r>
            <a:r>
              <a:rPr lang="en-US" sz="3400" dirty="0" err="1" smtClean="0"/>
              <a:t>Hasil</a:t>
            </a:r>
            <a:r>
              <a:rPr lang="en-US" sz="3400" dirty="0" smtClean="0"/>
              <a:t> </a:t>
            </a:r>
            <a:r>
              <a:rPr lang="en-US" sz="3400" dirty="0" err="1" smtClean="0"/>
              <a:t>dan</a:t>
            </a:r>
            <a:r>
              <a:rPr lang="en-US" sz="3400" dirty="0" smtClean="0"/>
              <a:t> </a:t>
            </a:r>
            <a:r>
              <a:rPr lang="en-US" sz="3400" dirty="0" err="1" smtClean="0"/>
              <a:t>Pembahasan</a:t>
            </a:r>
            <a:r>
              <a:rPr lang="en-US" sz="3400" dirty="0" smtClean="0"/>
              <a:t> </a:t>
            </a:r>
            <a:r>
              <a:rPr lang="en-US" sz="3400" dirty="0" err="1" smtClean="0"/>
              <a:t>dipisah</a:t>
            </a:r>
            <a:r>
              <a:rPr lang="en-US" sz="3400" dirty="0" smtClean="0"/>
              <a:t> </a:t>
            </a:r>
          </a:p>
        </p:txBody>
      </p:sp>
      <p:sp>
        <p:nvSpPr>
          <p:cNvPr id="8195" name="Rectangle 3"/>
          <p:cNvSpPr>
            <a:spLocks noGrp="1" noChangeArrowheads="1"/>
          </p:cNvSpPr>
          <p:nvPr>
            <p:ph idx="1"/>
          </p:nvPr>
        </p:nvSpPr>
        <p:spPr/>
        <p:txBody>
          <a:bodyPr/>
          <a:lstStyle/>
          <a:p>
            <a:pPr eaLnBrk="1" hangingPunct="1">
              <a:lnSpc>
                <a:spcPct val="90000"/>
              </a:lnSpc>
            </a:pPr>
            <a:r>
              <a:rPr lang="en-US" sz="2600" dirty="0" smtClean="0"/>
              <a:t>format </a:t>
            </a:r>
            <a:r>
              <a:rPr lang="en-US" sz="2600" dirty="0" err="1" smtClean="0"/>
              <a:t>lebih</a:t>
            </a:r>
            <a:r>
              <a:rPr lang="en-US" sz="2600" dirty="0" smtClean="0"/>
              <a:t> </a:t>
            </a:r>
            <a:r>
              <a:rPr lang="en-US" sz="2600" dirty="0" err="1" smtClean="0"/>
              <a:t>rapi</a:t>
            </a:r>
            <a:endParaRPr lang="en-US" sz="2600" dirty="0" smtClean="0"/>
          </a:p>
          <a:p>
            <a:pPr eaLnBrk="1" hangingPunct="1">
              <a:lnSpc>
                <a:spcPct val="90000"/>
              </a:lnSpc>
            </a:pPr>
            <a:r>
              <a:rPr lang="en-US" sz="2600" dirty="0" err="1" smtClean="0"/>
              <a:t>pembaca</a:t>
            </a:r>
            <a:r>
              <a:rPr lang="en-US" sz="2600" dirty="0" smtClean="0"/>
              <a:t> </a:t>
            </a:r>
            <a:r>
              <a:rPr lang="en-US" sz="2600" dirty="0" err="1" smtClean="0"/>
              <a:t>bisa</a:t>
            </a:r>
            <a:r>
              <a:rPr lang="en-US" sz="2600" dirty="0" smtClean="0"/>
              <a:t> </a:t>
            </a:r>
            <a:r>
              <a:rPr lang="en-US" sz="2600" dirty="0" err="1" smtClean="0"/>
              <a:t>mengambil</a:t>
            </a:r>
            <a:r>
              <a:rPr lang="en-US" sz="2600" dirty="0" smtClean="0"/>
              <a:t> </a:t>
            </a:r>
            <a:r>
              <a:rPr lang="en-US" sz="2600" dirty="0" err="1" smtClean="0"/>
              <a:t>simpulan</a:t>
            </a:r>
            <a:r>
              <a:rPr lang="en-US" sz="2600" dirty="0" smtClean="0"/>
              <a:t> </a:t>
            </a:r>
            <a:r>
              <a:rPr lang="en-US" sz="2600" dirty="0" err="1" smtClean="0"/>
              <a:t>terlebih</a:t>
            </a:r>
            <a:r>
              <a:rPr lang="en-US" sz="2600" dirty="0" smtClean="0"/>
              <a:t> </a:t>
            </a:r>
            <a:r>
              <a:rPr lang="en-US" sz="2600" dirty="0" err="1" smtClean="0"/>
              <a:t>dulu</a:t>
            </a:r>
            <a:r>
              <a:rPr lang="en-US" sz="2600" dirty="0" smtClean="0"/>
              <a:t> </a:t>
            </a:r>
          </a:p>
          <a:p>
            <a:pPr eaLnBrk="1" hangingPunct="1">
              <a:lnSpc>
                <a:spcPct val="90000"/>
              </a:lnSpc>
              <a:buFont typeface="Wingdings" pitchFamily="2" charset="2"/>
              <a:buNone/>
            </a:pPr>
            <a:endParaRPr lang="en-US" dirty="0" smtClean="0"/>
          </a:p>
          <a:p>
            <a:pPr eaLnBrk="1" hangingPunct="1">
              <a:lnSpc>
                <a:spcPct val="90000"/>
              </a:lnSpc>
              <a:buFont typeface="Wingdings" pitchFamily="2" charset="2"/>
              <a:buNone/>
            </a:pPr>
            <a:r>
              <a:rPr lang="en-US" dirty="0" err="1" smtClean="0"/>
              <a:t>Jika</a:t>
            </a:r>
            <a:r>
              <a:rPr lang="en-US" dirty="0" smtClean="0"/>
              <a:t> </a:t>
            </a:r>
            <a:r>
              <a:rPr lang="en-US" dirty="0" err="1" smtClean="0"/>
              <a:t>tidak</a:t>
            </a:r>
            <a:r>
              <a:rPr lang="en-US" dirty="0" smtClean="0"/>
              <a:t> </a:t>
            </a:r>
            <a:r>
              <a:rPr lang="en-US" dirty="0" err="1" smtClean="0"/>
              <a:t>ada</a:t>
            </a:r>
            <a:r>
              <a:rPr lang="en-US" dirty="0" smtClean="0"/>
              <a:t> </a:t>
            </a:r>
            <a:r>
              <a:rPr lang="en-US" dirty="0" err="1" smtClean="0"/>
              <a:t>bagian</a:t>
            </a:r>
            <a:r>
              <a:rPr lang="en-US" dirty="0" smtClean="0"/>
              <a:t> </a:t>
            </a:r>
            <a:r>
              <a:rPr lang="en-US" dirty="0" err="1" smtClean="0"/>
              <a:t>Simpulan</a:t>
            </a:r>
            <a:r>
              <a:rPr lang="en-US" dirty="0" smtClean="0"/>
              <a:t> (</a:t>
            </a:r>
            <a:r>
              <a:rPr lang="en-US" dirty="0" err="1" smtClean="0"/>
              <a:t>dan</a:t>
            </a:r>
            <a:r>
              <a:rPr lang="en-US" dirty="0" smtClean="0"/>
              <a:t> Saran) </a:t>
            </a:r>
            <a:r>
              <a:rPr lang="en-US" dirty="0" err="1" smtClean="0"/>
              <a:t>secara</a:t>
            </a:r>
            <a:r>
              <a:rPr lang="en-US" dirty="0" smtClean="0"/>
              <a:t> </a:t>
            </a:r>
            <a:r>
              <a:rPr lang="en-US" dirty="0" err="1" smtClean="0"/>
              <a:t>terpisah</a:t>
            </a:r>
            <a:endParaRPr lang="en-US" dirty="0" smtClean="0"/>
          </a:p>
          <a:p>
            <a:pPr eaLnBrk="1" hangingPunct="1">
              <a:lnSpc>
                <a:spcPct val="90000"/>
              </a:lnSpc>
            </a:pPr>
            <a:r>
              <a:rPr lang="en-US" sz="2600" dirty="0" err="1" smtClean="0"/>
              <a:t>Simpulan</a:t>
            </a:r>
            <a:r>
              <a:rPr lang="en-US" sz="2600" dirty="0" smtClean="0"/>
              <a:t> </a:t>
            </a:r>
            <a:r>
              <a:rPr lang="en-US" sz="2600" dirty="0" err="1" smtClean="0"/>
              <a:t>dapat</a:t>
            </a:r>
            <a:r>
              <a:rPr lang="en-US" sz="2600" dirty="0" smtClean="0"/>
              <a:t> </a:t>
            </a:r>
            <a:r>
              <a:rPr lang="en-US" sz="2600" dirty="0" err="1" smtClean="0"/>
              <a:t>digabung</a:t>
            </a:r>
            <a:r>
              <a:rPr lang="en-US" sz="2600" dirty="0" smtClean="0"/>
              <a:t> </a:t>
            </a:r>
            <a:r>
              <a:rPr lang="en-US" sz="2600" dirty="0" err="1" smtClean="0"/>
              <a:t>dengan</a:t>
            </a:r>
            <a:r>
              <a:rPr lang="en-US" sz="2600" dirty="0" smtClean="0"/>
              <a:t> </a:t>
            </a:r>
            <a:r>
              <a:rPr lang="en-US" sz="2600" dirty="0" err="1" smtClean="0"/>
              <a:t>Pembahasan</a:t>
            </a:r>
            <a:endParaRPr lang="en-US" sz="2600" dirty="0" smtClean="0"/>
          </a:p>
          <a:p>
            <a:pPr eaLnBrk="1" hangingPunct="1">
              <a:lnSpc>
                <a:spcPct val="90000"/>
              </a:lnSpc>
            </a:pPr>
            <a:r>
              <a:rPr lang="en-US" sz="2600" dirty="0" err="1" smtClean="0"/>
              <a:t>Letakkan</a:t>
            </a:r>
            <a:r>
              <a:rPr lang="en-US" sz="2600" dirty="0" smtClean="0"/>
              <a:t> </a:t>
            </a:r>
            <a:r>
              <a:rPr lang="en-US" sz="2600" dirty="0" err="1" smtClean="0"/>
              <a:t>sebagai</a:t>
            </a:r>
            <a:r>
              <a:rPr lang="en-US" sz="2600" dirty="0" smtClean="0"/>
              <a:t> </a:t>
            </a:r>
            <a:r>
              <a:rPr lang="en-US" sz="2600" dirty="0" err="1" smtClean="0"/>
              <a:t>kalimat</a:t>
            </a:r>
            <a:r>
              <a:rPr lang="en-US" sz="2600" dirty="0" smtClean="0"/>
              <a:t> </a:t>
            </a:r>
            <a:r>
              <a:rPr lang="en-US" sz="2600" dirty="0" err="1" smtClean="0"/>
              <a:t>terakhir</a:t>
            </a:r>
            <a:r>
              <a:rPr lang="en-US" sz="2600" dirty="0" smtClean="0"/>
              <a:t> </a:t>
            </a:r>
            <a:r>
              <a:rPr lang="en-US" sz="2600" dirty="0" err="1" smtClean="0"/>
              <a:t>pada</a:t>
            </a:r>
            <a:r>
              <a:rPr lang="en-US" sz="2600" smtClean="0"/>
              <a:t> paragraf</a:t>
            </a:r>
            <a:r>
              <a:rPr lang="en-US" sz="2600" dirty="0" smtClean="0"/>
              <a:t> </a:t>
            </a:r>
            <a:r>
              <a:rPr lang="en-US" sz="2600" dirty="0" err="1" smtClean="0"/>
              <a:t>pembahasan</a:t>
            </a:r>
            <a:endParaRPr lang="en-US" sz="2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Hasil</a:t>
            </a:r>
          </a:p>
        </p:txBody>
      </p:sp>
      <p:sp>
        <p:nvSpPr>
          <p:cNvPr id="9219" name="Rectangle 3"/>
          <p:cNvSpPr>
            <a:spLocks noGrp="1" noChangeArrowheads="1"/>
          </p:cNvSpPr>
          <p:nvPr>
            <p:ph idx="1"/>
          </p:nvPr>
        </p:nvSpPr>
        <p:spPr/>
        <p:txBody>
          <a:bodyPr/>
          <a:lstStyle/>
          <a:p>
            <a:pPr eaLnBrk="1" hangingPunct="1">
              <a:lnSpc>
                <a:spcPct val="90000"/>
              </a:lnSpc>
            </a:pPr>
            <a:r>
              <a:rPr lang="en-US" sz="2100" smtClean="0"/>
              <a:t>sajikan hasil secara bersistem</a:t>
            </a:r>
          </a:p>
          <a:p>
            <a:pPr eaLnBrk="1" hangingPunct="1">
              <a:lnSpc>
                <a:spcPct val="90000"/>
              </a:lnSpc>
              <a:buFont typeface="Wingdings" pitchFamily="2" charset="2"/>
              <a:buNone/>
            </a:pPr>
            <a:r>
              <a:rPr lang="en-US" sz="2100" smtClean="0">
                <a:sym typeface="Symbol" pitchFamily="18" charset="2"/>
              </a:rPr>
              <a:t> </a:t>
            </a:r>
            <a:r>
              <a:rPr lang="en-US" sz="2100" smtClean="0"/>
              <a:t>lihat lagi Tujuan </a:t>
            </a:r>
          </a:p>
          <a:p>
            <a:pPr eaLnBrk="1" hangingPunct="1">
              <a:lnSpc>
                <a:spcPct val="90000"/>
              </a:lnSpc>
              <a:buFont typeface="Wingdings" pitchFamily="2" charset="2"/>
              <a:buNone/>
            </a:pPr>
            <a:r>
              <a:rPr lang="en-US" sz="2100" smtClean="0">
                <a:sym typeface="Symbol" pitchFamily="18" charset="2"/>
              </a:rPr>
              <a:t></a:t>
            </a:r>
            <a:r>
              <a:rPr lang="en-US" sz="2100" smtClean="0"/>
              <a:t> lihat lagi langkah-langkah dalam Metode</a:t>
            </a:r>
          </a:p>
          <a:p>
            <a:pPr eaLnBrk="1" hangingPunct="1">
              <a:lnSpc>
                <a:spcPct val="90000"/>
              </a:lnSpc>
            </a:pPr>
            <a:r>
              <a:rPr lang="en-US" sz="2100" smtClean="0"/>
              <a:t>narasi berisi informasi yang </a:t>
            </a:r>
            <a:r>
              <a:rPr lang="en-US" sz="2100" u="sng" smtClean="0"/>
              <a:t>disarikan</a:t>
            </a:r>
            <a:r>
              <a:rPr lang="en-US" sz="2100" smtClean="0"/>
              <a:t> dari data, bukan menarasikan data seperti apa adanya</a:t>
            </a:r>
          </a:p>
          <a:p>
            <a:pPr eaLnBrk="1" hangingPunct="1">
              <a:lnSpc>
                <a:spcPct val="90000"/>
              </a:lnSpc>
            </a:pPr>
            <a:r>
              <a:rPr lang="en-US" sz="2100" smtClean="0"/>
              <a:t>perjelas narasi dengan ilustrasi (gambar, tabel)</a:t>
            </a:r>
          </a:p>
          <a:p>
            <a:pPr eaLnBrk="1" hangingPunct="1">
              <a:lnSpc>
                <a:spcPct val="90000"/>
              </a:lnSpc>
              <a:buFont typeface="Symbol" pitchFamily="18" charset="2"/>
              <a:buChar char="Þ"/>
            </a:pPr>
            <a:r>
              <a:rPr lang="en-US" sz="2100" smtClean="0">
                <a:sym typeface="Symbol" pitchFamily="18" charset="2"/>
              </a:rPr>
              <a:t>uraian dalam narasi dan ilustrasi harus selaras (lonjakan? stabil? fluktuatif?)</a:t>
            </a:r>
          </a:p>
          <a:p>
            <a:pPr eaLnBrk="1" hangingPunct="1">
              <a:lnSpc>
                <a:spcPct val="90000"/>
              </a:lnSpc>
              <a:buFont typeface="Symbol" pitchFamily="18" charset="2"/>
              <a:buChar char="Þ"/>
            </a:pPr>
            <a:r>
              <a:rPr lang="en-US" sz="2100" smtClean="0"/>
              <a:t>nomori ilustrasi secara berurutan</a:t>
            </a:r>
          </a:p>
          <a:p>
            <a:pPr eaLnBrk="1" hangingPunct="1">
              <a:lnSpc>
                <a:spcPct val="90000"/>
              </a:lnSpc>
              <a:buFont typeface="Symbol" pitchFamily="18" charset="2"/>
              <a:buChar char="Þ"/>
            </a:pPr>
            <a:r>
              <a:rPr lang="en-US" sz="2100" smtClean="0"/>
              <a:t>ilustrasi harus diacu dalam teks</a:t>
            </a:r>
          </a:p>
          <a:p>
            <a:pPr eaLnBrk="1" hangingPunct="1">
              <a:lnSpc>
                <a:spcPct val="90000"/>
              </a:lnSpc>
            </a:pPr>
            <a:r>
              <a:rPr lang="en-US" sz="2100" smtClean="0"/>
              <a:t>sajikan data olahan, bukan data mentah</a:t>
            </a:r>
          </a:p>
          <a:p>
            <a:pPr eaLnBrk="1" hangingPunct="1">
              <a:lnSpc>
                <a:spcPct val="90000"/>
              </a:lnSpc>
              <a:buFont typeface="Wingdings" pitchFamily="2" charset="2"/>
              <a:buNone/>
            </a:pPr>
            <a:r>
              <a:rPr lang="en-US" sz="2100" smtClean="0">
                <a:sym typeface="Symbol" pitchFamily="18" charset="2"/>
              </a:rPr>
              <a:t></a:t>
            </a:r>
            <a:r>
              <a:rPr lang="en-US" sz="2100" smtClean="0"/>
              <a:t> kalau perlu: reduksi data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HASIL</a:t>
            </a:r>
            <a:endParaRPr lang="id-ID" dirty="0"/>
          </a:p>
        </p:txBody>
      </p:sp>
      <p:sp>
        <p:nvSpPr>
          <p:cNvPr id="3" name="Content Placeholder 2"/>
          <p:cNvSpPr>
            <a:spLocks noGrp="1"/>
          </p:cNvSpPr>
          <p:nvPr>
            <p:ph idx="1"/>
          </p:nvPr>
        </p:nvSpPr>
        <p:spPr/>
        <p:txBody>
          <a:bodyPr/>
          <a:lstStyle/>
          <a:p>
            <a:r>
              <a:rPr lang="id-ID" dirty="0" smtClean="0"/>
              <a:t>Bagian hasil harus menggambarkan hasil penelitian apa adanya, dilaporkan secara netral karena merupakan temuan.</a:t>
            </a:r>
          </a:p>
          <a:p>
            <a:r>
              <a:rPr lang="id-ID" dirty="0" smtClean="0"/>
              <a:t>Tidak ada pemaknaan hasil pada bagian ini karena akan disajikan dalam bagian pembahasan.</a:t>
            </a:r>
          </a:p>
          <a:p>
            <a:r>
              <a:rPr lang="id-ID" dirty="0" smtClean="0"/>
              <a:t>Sajiannya tersistem didukung oleh olahan data ilustrasi</a:t>
            </a:r>
          </a:p>
          <a:p>
            <a:r>
              <a:rPr lang="id-ID" dirty="0" smtClean="0"/>
              <a:t>Tidak boleh ada data yang berulang, hanya data yang berkaitan dengan tujuan yang dipaparkan dalam bagian ini</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3400" smtClean="0"/>
              <a:t>Contoh narasi hasil – kurang baik</a:t>
            </a:r>
          </a:p>
        </p:txBody>
      </p:sp>
      <p:sp>
        <p:nvSpPr>
          <p:cNvPr id="11267" name="Rectangle 3"/>
          <p:cNvSpPr>
            <a:spLocks noGrp="1" noChangeArrowheads="1"/>
          </p:cNvSpPr>
          <p:nvPr>
            <p:ph idx="1"/>
          </p:nvPr>
        </p:nvSpPr>
        <p:spPr/>
        <p:txBody>
          <a:bodyPr/>
          <a:lstStyle/>
          <a:p>
            <a:pPr marL="0" indent="0" eaLnBrk="1" hangingPunct="1">
              <a:lnSpc>
                <a:spcPct val="90000"/>
              </a:lnSpc>
              <a:buFont typeface="Wingdings" pitchFamily="2" charset="2"/>
              <a:buNone/>
            </a:pPr>
            <a:r>
              <a:rPr lang="id-ID" sz="2100" smtClean="0"/>
              <a:t>Judul: </a:t>
            </a:r>
            <a:r>
              <a:rPr lang="id-ID" sz="2100" b="1" smtClean="0"/>
              <a:t>Refleksi Sewindu Reformasi: Regulasi Investasi Masa Mendatang</a:t>
            </a:r>
            <a:endParaRPr lang="id-ID" sz="2100" smtClean="0"/>
          </a:p>
          <a:p>
            <a:pPr marL="0" indent="0" eaLnBrk="1" hangingPunct="1">
              <a:lnSpc>
                <a:spcPct val="90000"/>
              </a:lnSpc>
            </a:pPr>
            <a:endParaRPr lang="en-US" sz="2100" smtClean="0"/>
          </a:p>
          <a:p>
            <a:pPr marL="0" indent="0" eaLnBrk="1" hangingPunct="1">
              <a:lnSpc>
                <a:spcPct val="90000"/>
              </a:lnSpc>
              <a:buFont typeface="Wingdings" pitchFamily="2" charset="2"/>
              <a:buNone/>
            </a:pPr>
            <a:r>
              <a:rPr lang="en-US" sz="2100" smtClean="0"/>
              <a:t>     </a:t>
            </a:r>
            <a:r>
              <a:rPr lang="id-ID" sz="2100" smtClean="0"/>
              <a:t>Sejak terjadinya krisis ekonomi pertengahan 1997, minat investor baik Penanaman Modal Dalam Negeri (PMDN) maupun Penanaman Modal Asing (PMA) cenderung menurun jika dilihat dari nilai investasi. Namun bila dilihat dari jumlah proyek untuk PMA terlihat bahwa minat investor asing masih cukup tinggi terutama pada tahun 2000. Walaupun terjadi penurunan lagi pada 2001 dan 2002. Perkembangan persetujuan PMDN dan PMA di Indonesia dapat dilihat pada tabel berikut.</a:t>
            </a:r>
            <a:endParaRPr lang="en-US" sz="21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3400" smtClean="0"/>
              <a:t>Contoh narasi hasil – perbaikan 1</a:t>
            </a:r>
          </a:p>
        </p:txBody>
      </p:sp>
      <p:sp>
        <p:nvSpPr>
          <p:cNvPr id="13315" name="Rectangle 3"/>
          <p:cNvSpPr>
            <a:spLocks noGrp="1" noChangeArrowheads="1"/>
          </p:cNvSpPr>
          <p:nvPr>
            <p:ph idx="1"/>
          </p:nvPr>
        </p:nvSpPr>
        <p:spPr/>
        <p:txBody>
          <a:bodyPr/>
          <a:lstStyle/>
          <a:p>
            <a:pPr marL="0" indent="0" eaLnBrk="1" hangingPunct="1">
              <a:lnSpc>
                <a:spcPct val="90000"/>
              </a:lnSpc>
              <a:buFont typeface="Wingdings" pitchFamily="2" charset="2"/>
              <a:buNone/>
            </a:pPr>
            <a:r>
              <a:rPr lang="id-ID" sz="2100" b="1" smtClean="0"/>
              <a:t>Jumlah Proyek</a:t>
            </a:r>
            <a:endParaRPr lang="id-ID" sz="2100" smtClean="0"/>
          </a:p>
          <a:p>
            <a:pPr marL="0" indent="0" eaLnBrk="1" hangingPunct="1">
              <a:lnSpc>
                <a:spcPct val="90000"/>
              </a:lnSpc>
              <a:buFont typeface="Wingdings" pitchFamily="2" charset="2"/>
              <a:buNone/>
            </a:pPr>
            <a:endParaRPr lang="en-US" sz="2100" smtClean="0"/>
          </a:p>
          <a:p>
            <a:pPr marL="0" indent="0" eaLnBrk="1" hangingPunct="1">
              <a:lnSpc>
                <a:spcPct val="90000"/>
              </a:lnSpc>
              <a:buFont typeface="Wingdings" pitchFamily="2" charset="2"/>
              <a:buNone/>
            </a:pPr>
            <a:r>
              <a:rPr lang="en-US" sz="2100" smtClean="0"/>
              <a:t>     </a:t>
            </a:r>
            <a:r>
              <a:rPr lang="id-ID" sz="2100" smtClean="0"/>
              <a:t>Sejak terjadinya krisis ekonomi pertengahan 1997, minat investor baik </a:t>
            </a:r>
            <a:r>
              <a:rPr lang="en-US" sz="2100" smtClean="0"/>
              <a:t>melalui </a:t>
            </a:r>
            <a:r>
              <a:rPr lang="id-ID" sz="2100" smtClean="0"/>
              <a:t>Penanaman Modal Dalam Negeri (PMDN) maupun Penanaman Modal Asing (PMA) cenderung menurun dari segi jumlah proyek (Gambar 1).  Namun bila dilihat dari jumlah proyek PMA terlihat bahwa minat investor asing bahkan meningkat sampai tahun 2000, empat kali dibandingkan keadaan jumlah proyek PMDN saat itu. Penurunan jumlah proyek PMA baru terjadi 4 tahun setelah penurunan jumlah proyek PMDN.</a:t>
            </a:r>
            <a:endParaRPr lang="en-US" sz="210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172</TotalTime>
  <Words>1022</Words>
  <Application>Microsoft Office PowerPoint</Application>
  <PresentationFormat>On-screen Show (4:3)</PresentationFormat>
  <Paragraphs>95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Opulent</vt:lpstr>
      <vt:lpstr>PENULISAN ILMIAH “HASIL &amp; PEMBAHASAN”</vt:lpstr>
      <vt:lpstr>HASIL</vt:lpstr>
      <vt:lpstr>Slide 3</vt:lpstr>
      <vt:lpstr>Jika Hasil dan Pembahasan digabung ...</vt:lpstr>
      <vt:lpstr>Jika Hasil dan Pembahasan dipisah </vt:lpstr>
      <vt:lpstr>Hasil</vt:lpstr>
      <vt:lpstr>HASIL</vt:lpstr>
      <vt:lpstr>Contoh narasi hasil – kurang baik</vt:lpstr>
      <vt:lpstr>Contoh narasi hasil – perbaikan 1</vt:lpstr>
      <vt:lpstr>Slide 10</vt:lpstr>
      <vt:lpstr>KESALAHAN UMUM</vt:lpstr>
      <vt:lpstr>Pembahasan</vt:lpstr>
      <vt:lpstr>Contoh penyajian pembahasan – kurang baik</vt:lpstr>
      <vt:lpstr>Pembahasan</vt:lpstr>
      <vt:lpstr>Pembahasan (lanjutan)</vt:lpstr>
      <vt:lpstr>SIMPULAN</vt:lpstr>
      <vt:lpstr>SARAN</vt:lpstr>
      <vt:lpstr>UCAPAN TERIMA KASIH</vt:lpstr>
      <vt:lpstr>Diambil dari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PENULISAN ILMIAH “HASIL &amp; PEMBAHASAN”</dc:title>
  <dc:creator>TARI</dc:creator>
  <cp:lastModifiedBy>TARI</cp:lastModifiedBy>
  <cp:revision>14</cp:revision>
  <dcterms:created xsi:type="dcterms:W3CDTF">2015-10-12T02:32:56Z</dcterms:created>
  <dcterms:modified xsi:type="dcterms:W3CDTF">2015-10-15T01:04:25Z</dcterms:modified>
</cp:coreProperties>
</file>