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AEAE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FF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716526" y="5345176"/>
            <a:ext cx="4427474" cy="15128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305675" y="6372225"/>
            <a:ext cx="19050" cy="285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296150" y="6343650"/>
            <a:ext cx="9525" cy="285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8223250" y="5678487"/>
            <a:ext cx="482600" cy="1176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807325" y="5640387"/>
            <a:ext cx="498475" cy="12176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461250" y="5868987"/>
            <a:ext cx="436499" cy="9890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178675" y="5888037"/>
            <a:ext cx="338074" cy="9699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6813550" y="6248400"/>
            <a:ext cx="265049" cy="6095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6508750" y="6381750"/>
            <a:ext cx="263525" cy="4762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207125" y="6410325"/>
            <a:ext cx="376174" cy="4476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832475" y="6486525"/>
            <a:ext cx="311150" cy="37147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518150" y="6457950"/>
            <a:ext cx="301625" cy="4000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032375" y="6648450"/>
            <a:ext cx="365125" cy="20954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4832350" y="6696075"/>
            <a:ext cx="141224" cy="1619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702675" y="5345176"/>
            <a:ext cx="441325" cy="15128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5749" y="362458"/>
            <a:ext cx="6032500" cy="815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FF33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3565" y="1644141"/>
            <a:ext cx="7976869" cy="3414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EAEAEA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" Type="http://schemas.openxmlformats.org/officeDocument/2006/relationships/image" Target="../media/image90.png"/><Relationship Id="rId21" Type="http://schemas.openxmlformats.org/officeDocument/2006/relationships/image" Target="../media/image107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image" Target="../media/image89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11" Type="http://schemas.openxmlformats.org/officeDocument/2006/relationships/image" Target="../media/image42.png"/><Relationship Id="rId24" Type="http://schemas.openxmlformats.org/officeDocument/2006/relationships/image" Target="../media/image110.png"/><Relationship Id="rId5" Type="http://schemas.openxmlformats.org/officeDocument/2006/relationships/image" Target="../media/image92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58.png"/><Relationship Id="rId10" Type="http://schemas.openxmlformats.org/officeDocument/2006/relationships/image" Target="../media/image97.png"/><Relationship Id="rId19" Type="http://schemas.openxmlformats.org/officeDocument/2006/relationships/image" Target="../media/image105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20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129.png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20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20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20.png"/><Relationship Id="rId3" Type="http://schemas.openxmlformats.org/officeDocument/2006/relationships/image" Target="../media/image117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24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" Type="http://schemas.openxmlformats.org/officeDocument/2006/relationships/image" Target="../media/image178.png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19" Type="http://schemas.openxmlformats.org/officeDocument/2006/relationships/image" Target="../media/image20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22.png"/><Relationship Id="rId7" Type="http://schemas.openxmlformats.org/officeDocument/2006/relationships/image" Target="../media/image199.png"/><Relationship Id="rId12" Type="http://schemas.openxmlformats.org/officeDocument/2006/relationships/image" Target="../media/image2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30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0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3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2.png"/><Relationship Id="rId7" Type="http://schemas.openxmlformats.org/officeDocument/2006/relationships/image" Target="../media/image80.png"/><Relationship Id="rId12" Type="http://schemas.openxmlformats.org/officeDocument/2006/relationships/image" Target="../media/image223.png"/><Relationship Id="rId17" Type="http://schemas.openxmlformats.org/officeDocument/2006/relationships/image" Target="../media/image20.png"/><Relationship Id="rId2" Type="http://schemas.openxmlformats.org/officeDocument/2006/relationships/image" Target="../media/image21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1" Type="http://schemas.openxmlformats.org/officeDocument/2006/relationships/image" Target="../media/image222.png"/><Relationship Id="rId5" Type="http://schemas.openxmlformats.org/officeDocument/2006/relationships/image" Target="../media/image217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5" Type="http://schemas.openxmlformats.org/officeDocument/2006/relationships/image" Target="../media/image20.pn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0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0" Type="http://schemas.openxmlformats.org/officeDocument/2006/relationships/image" Target="../media/image262.png"/><Relationship Id="rId4" Type="http://schemas.openxmlformats.org/officeDocument/2006/relationships/image" Target="../media/image256.png"/><Relationship Id="rId9" Type="http://schemas.openxmlformats.org/officeDocument/2006/relationships/image" Target="../media/image2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4.png"/><Relationship Id="rId3" Type="http://schemas.openxmlformats.org/officeDocument/2006/relationships/image" Target="../media/image115.png"/><Relationship Id="rId7" Type="http://schemas.openxmlformats.org/officeDocument/2006/relationships/image" Target="../media/image269.png"/><Relationship Id="rId12" Type="http://schemas.openxmlformats.org/officeDocument/2006/relationships/image" Target="../media/image273.png"/><Relationship Id="rId17" Type="http://schemas.openxmlformats.org/officeDocument/2006/relationships/image" Target="../media/image20.png"/><Relationship Id="rId2" Type="http://schemas.openxmlformats.org/officeDocument/2006/relationships/image" Target="../media/image266.png"/><Relationship Id="rId16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272.png"/><Relationship Id="rId5" Type="http://schemas.openxmlformats.org/officeDocument/2006/relationships/image" Target="../media/image268.png"/><Relationship Id="rId15" Type="http://schemas.openxmlformats.org/officeDocument/2006/relationships/image" Target="../media/image276.png"/><Relationship Id="rId10" Type="http://schemas.openxmlformats.org/officeDocument/2006/relationships/image" Target="../media/image80.png"/><Relationship Id="rId4" Type="http://schemas.openxmlformats.org/officeDocument/2006/relationships/image" Target="../media/image267.png"/><Relationship Id="rId9" Type="http://schemas.openxmlformats.org/officeDocument/2006/relationships/image" Target="../media/image271.png"/><Relationship Id="rId14" Type="http://schemas.openxmlformats.org/officeDocument/2006/relationships/image" Target="../media/image2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79.png"/><Relationship Id="rId7" Type="http://schemas.openxmlformats.org/officeDocument/2006/relationships/image" Target="../media/image282.png"/><Relationship Id="rId12" Type="http://schemas.openxmlformats.org/officeDocument/2006/relationships/image" Target="../media/image20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286.png"/><Relationship Id="rId5" Type="http://schemas.openxmlformats.org/officeDocument/2006/relationships/image" Target="../media/image281.png"/><Relationship Id="rId10" Type="http://schemas.openxmlformats.org/officeDocument/2006/relationships/image" Target="../media/image285.png"/><Relationship Id="rId4" Type="http://schemas.openxmlformats.org/officeDocument/2006/relationships/image" Target="../media/image280.png"/><Relationship Id="rId9" Type="http://schemas.openxmlformats.org/officeDocument/2006/relationships/image" Target="../media/image2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7.png"/><Relationship Id="rId7" Type="http://schemas.openxmlformats.org/officeDocument/2006/relationships/image" Target="../media/image290.png"/><Relationship Id="rId12" Type="http://schemas.openxmlformats.org/officeDocument/2006/relationships/image" Target="../media/image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294.png"/><Relationship Id="rId5" Type="http://schemas.openxmlformats.org/officeDocument/2006/relationships/image" Target="../media/image289.png"/><Relationship Id="rId10" Type="http://schemas.openxmlformats.org/officeDocument/2006/relationships/image" Target="../media/image293.png"/><Relationship Id="rId4" Type="http://schemas.openxmlformats.org/officeDocument/2006/relationships/image" Target="../media/image288.png"/><Relationship Id="rId9" Type="http://schemas.openxmlformats.org/officeDocument/2006/relationships/image" Target="../media/image29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3" Type="http://schemas.openxmlformats.org/officeDocument/2006/relationships/image" Target="../media/image296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11" Type="http://schemas.openxmlformats.org/officeDocument/2006/relationships/image" Target="../media/image304.png"/><Relationship Id="rId5" Type="http://schemas.openxmlformats.org/officeDocument/2006/relationships/image" Target="../media/image298.png"/><Relationship Id="rId15" Type="http://schemas.openxmlformats.org/officeDocument/2006/relationships/image" Target="../media/image20.png"/><Relationship Id="rId10" Type="http://schemas.openxmlformats.org/officeDocument/2006/relationships/image" Target="../media/image303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13" Type="http://schemas.openxmlformats.org/officeDocument/2006/relationships/image" Target="../media/image318.png"/><Relationship Id="rId18" Type="http://schemas.openxmlformats.org/officeDocument/2006/relationships/image" Target="../media/image323.png"/><Relationship Id="rId3" Type="http://schemas.openxmlformats.org/officeDocument/2006/relationships/image" Target="../media/image308.png"/><Relationship Id="rId21" Type="http://schemas.openxmlformats.org/officeDocument/2006/relationships/image" Target="../media/image20.png"/><Relationship Id="rId7" Type="http://schemas.openxmlformats.org/officeDocument/2006/relationships/image" Target="../media/image312.png"/><Relationship Id="rId12" Type="http://schemas.openxmlformats.org/officeDocument/2006/relationships/image" Target="../media/image317.png"/><Relationship Id="rId17" Type="http://schemas.openxmlformats.org/officeDocument/2006/relationships/image" Target="../media/image322.png"/><Relationship Id="rId2" Type="http://schemas.openxmlformats.org/officeDocument/2006/relationships/image" Target="../media/image254.png"/><Relationship Id="rId16" Type="http://schemas.openxmlformats.org/officeDocument/2006/relationships/image" Target="../media/image321.png"/><Relationship Id="rId20" Type="http://schemas.openxmlformats.org/officeDocument/2006/relationships/image" Target="../media/image3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1.png"/><Relationship Id="rId11" Type="http://schemas.openxmlformats.org/officeDocument/2006/relationships/image" Target="../media/image316.png"/><Relationship Id="rId5" Type="http://schemas.openxmlformats.org/officeDocument/2006/relationships/image" Target="../media/image310.png"/><Relationship Id="rId15" Type="http://schemas.openxmlformats.org/officeDocument/2006/relationships/image" Target="../media/image320.png"/><Relationship Id="rId10" Type="http://schemas.openxmlformats.org/officeDocument/2006/relationships/image" Target="../media/image315.png"/><Relationship Id="rId19" Type="http://schemas.openxmlformats.org/officeDocument/2006/relationships/image" Target="../media/image324.png"/><Relationship Id="rId4" Type="http://schemas.openxmlformats.org/officeDocument/2006/relationships/image" Target="../media/image309.png"/><Relationship Id="rId9" Type="http://schemas.openxmlformats.org/officeDocument/2006/relationships/image" Target="../media/image314.png"/><Relationship Id="rId14" Type="http://schemas.openxmlformats.org/officeDocument/2006/relationships/image" Target="../media/image3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13" Type="http://schemas.openxmlformats.org/officeDocument/2006/relationships/image" Target="../media/image336.png"/><Relationship Id="rId3" Type="http://schemas.openxmlformats.org/officeDocument/2006/relationships/image" Target="../media/image327.png"/><Relationship Id="rId7" Type="http://schemas.openxmlformats.org/officeDocument/2006/relationships/image" Target="../media/image331.png"/><Relationship Id="rId12" Type="http://schemas.openxmlformats.org/officeDocument/2006/relationships/image" Target="../media/image335.png"/><Relationship Id="rId17" Type="http://schemas.openxmlformats.org/officeDocument/2006/relationships/image" Target="../media/image20.png"/><Relationship Id="rId2" Type="http://schemas.openxmlformats.org/officeDocument/2006/relationships/image" Target="../media/image326.png"/><Relationship Id="rId16" Type="http://schemas.openxmlformats.org/officeDocument/2006/relationships/image" Target="../media/image3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0.png"/><Relationship Id="rId11" Type="http://schemas.openxmlformats.org/officeDocument/2006/relationships/image" Target="../media/image306.png"/><Relationship Id="rId5" Type="http://schemas.openxmlformats.org/officeDocument/2006/relationships/image" Target="../media/image329.png"/><Relationship Id="rId15" Type="http://schemas.openxmlformats.org/officeDocument/2006/relationships/image" Target="../media/image338.png"/><Relationship Id="rId10" Type="http://schemas.openxmlformats.org/officeDocument/2006/relationships/image" Target="../media/image334.png"/><Relationship Id="rId4" Type="http://schemas.openxmlformats.org/officeDocument/2006/relationships/image" Target="../media/image328.png"/><Relationship Id="rId9" Type="http://schemas.openxmlformats.org/officeDocument/2006/relationships/image" Target="../media/image333.png"/><Relationship Id="rId14" Type="http://schemas.openxmlformats.org/officeDocument/2006/relationships/image" Target="../media/image3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3" Type="http://schemas.openxmlformats.org/officeDocument/2006/relationships/image" Target="../media/image340.png"/><Relationship Id="rId7" Type="http://schemas.openxmlformats.org/officeDocument/2006/relationships/image" Target="../media/image344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3.png"/><Relationship Id="rId5" Type="http://schemas.openxmlformats.org/officeDocument/2006/relationships/image" Target="../media/image342.png"/><Relationship Id="rId10" Type="http://schemas.openxmlformats.org/officeDocument/2006/relationships/image" Target="../media/image20.png"/><Relationship Id="rId4" Type="http://schemas.openxmlformats.org/officeDocument/2006/relationships/image" Target="../media/image341.png"/><Relationship Id="rId9" Type="http://schemas.openxmlformats.org/officeDocument/2006/relationships/image" Target="../media/image3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8.png"/><Relationship Id="rId3" Type="http://schemas.openxmlformats.org/officeDocument/2006/relationships/image" Target="../media/image348.png"/><Relationship Id="rId7" Type="http://schemas.openxmlformats.org/officeDocument/2006/relationships/image" Target="../media/image352.png"/><Relationship Id="rId12" Type="http://schemas.openxmlformats.org/officeDocument/2006/relationships/image" Target="../media/image357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1.png"/><Relationship Id="rId11" Type="http://schemas.openxmlformats.org/officeDocument/2006/relationships/image" Target="../media/image356.png"/><Relationship Id="rId5" Type="http://schemas.openxmlformats.org/officeDocument/2006/relationships/image" Target="../media/image350.png"/><Relationship Id="rId15" Type="http://schemas.openxmlformats.org/officeDocument/2006/relationships/image" Target="../media/image20.png"/><Relationship Id="rId10" Type="http://schemas.openxmlformats.org/officeDocument/2006/relationships/image" Target="../media/image355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Relationship Id="rId14" Type="http://schemas.openxmlformats.org/officeDocument/2006/relationships/image" Target="../media/image3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png"/><Relationship Id="rId13" Type="http://schemas.openxmlformats.org/officeDocument/2006/relationships/image" Target="../media/image373.png"/><Relationship Id="rId3" Type="http://schemas.openxmlformats.org/officeDocument/2006/relationships/image" Target="../media/image363.png"/><Relationship Id="rId7" Type="http://schemas.openxmlformats.org/officeDocument/2006/relationships/image" Target="../media/image367.png"/><Relationship Id="rId12" Type="http://schemas.openxmlformats.org/officeDocument/2006/relationships/image" Target="../media/image372.png"/><Relationship Id="rId17" Type="http://schemas.openxmlformats.org/officeDocument/2006/relationships/image" Target="../media/image20.png"/><Relationship Id="rId2" Type="http://schemas.openxmlformats.org/officeDocument/2006/relationships/image" Target="../media/image362.png"/><Relationship Id="rId16" Type="http://schemas.openxmlformats.org/officeDocument/2006/relationships/image" Target="../media/image3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6.png"/><Relationship Id="rId11" Type="http://schemas.openxmlformats.org/officeDocument/2006/relationships/image" Target="../media/image371.png"/><Relationship Id="rId5" Type="http://schemas.openxmlformats.org/officeDocument/2006/relationships/image" Target="../media/image365.png"/><Relationship Id="rId15" Type="http://schemas.openxmlformats.org/officeDocument/2006/relationships/image" Target="../media/image375.png"/><Relationship Id="rId10" Type="http://schemas.openxmlformats.org/officeDocument/2006/relationships/image" Target="../media/image370.png"/><Relationship Id="rId4" Type="http://schemas.openxmlformats.org/officeDocument/2006/relationships/image" Target="../media/image364.png"/><Relationship Id="rId9" Type="http://schemas.openxmlformats.org/officeDocument/2006/relationships/image" Target="../media/image369.png"/><Relationship Id="rId14" Type="http://schemas.openxmlformats.org/officeDocument/2006/relationships/image" Target="../media/image3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379.png"/><Relationship Id="rId7" Type="http://schemas.openxmlformats.org/officeDocument/2006/relationships/image" Target="../media/image38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2.png"/><Relationship Id="rId11" Type="http://schemas.openxmlformats.org/officeDocument/2006/relationships/image" Target="../media/image20.png"/><Relationship Id="rId5" Type="http://schemas.openxmlformats.org/officeDocument/2006/relationships/image" Target="../media/image381.png"/><Relationship Id="rId10" Type="http://schemas.openxmlformats.org/officeDocument/2006/relationships/image" Target="../media/image386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13" Type="http://schemas.openxmlformats.org/officeDocument/2006/relationships/image" Target="../media/image398.png"/><Relationship Id="rId3" Type="http://schemas.openxmlformats.org/officeDocument/2006/relationships/image" Target="../media/image388.png"/><Relationship Id="rId7" Type="http://schemas.openxmlformats.org/officeDocument/2006/relationships/image" Target="../media/image392.png"/><Relationship Id="rId12" Type="http://schemas.openxmlformats.org/officeDocument/2006/relationships/image" Target="../media/image397.png"/><Relationship Id="rId17" Type="http://schemas.openxmlformats.org/officeDocument/2006/relationships/image" Target="../media/image20.png"/><Relationship Id="rId2" Type="http://schemas.openxmlformats.org/officeDocument/2006/relationships/image" Target="../media/image387.png"/><Relationship Id="rId16" Type="http://schemas.openxmlformats.org/officeDocument/2006/relationships/image" Target="../media/image4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1.png"/><Relationship Id="rId11" Type="http://schemas.openxmlformats.org/officeDocument/2006/relationships/image" Target="../media/image396.png"/><Relationship Id="rId5" Type="http://schemas.openxmlformats.org/officeDocument/2006/relationships/image" Target="../media/image390.png"/><Relationship Id="rId15" Type="http://schemas.openxmlformats.org/officeDocument/2006/relationships/image" Target="../media/image400.png"/><Relationship Id="rId10" Type="http://schemas.openxmlformats.org/officeDocument/2006/relationships/image" Target="../media/image395.png"/><Relationship Id="rId4" Type="http://schemas.openxmlformats.org/officeDocument/2006/relationships/image" Target="../media/image389.png"/><Relationship Id="rId9" Type="http://schemas.openxmlformats.org/officeDocument/2006/relationships/image" Target="../media/image394.png"/><Relationship Id="rId14" Type="http://schemas.openxmlformats.org/officeDocument/2006/relationships/image" Target="../media/image3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png"/><Relationship Id="rId3" Type="http://schemas.openxmlformats.org/officeDocument/2006/relationships/image" Target="../media/image403.png"/><Relationship Id="rId7" Type="http://schemas.openxmlformats.org/officeDocument/2006/relationships/image" Target="../media/image407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6.png"/><Relationship Id="rId5" Type="http://schemas.openxmlformats.org/officeDocument/2006/relationships/image" Target="../media/image405.png"/><Relationship Id="rId10" Type="http://schemas.openxmlformats.org/officeDocument/2006/relationships/image" Target="../media/image20.png"/><Relationship Id="rId4" Type="http://schemas.openxmlformats.org/officeDocument/2006/relationships/image" Target="../media/image404.png"/><Relationship Id="rId9" Type="http://schemas.openxmlformats.org/officeDocument/2006/relationships/image" Target="../media/image4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png"/><Relationship Id="rId3" Type="http://schemas.openxmlformats.org/officeDocument/2006/relationships/image" Target="../media/image413.png"/><Relationship Id="rId7" Type="http://schemas.openxmlformats.org/officeDocument/2006/relationships/image" Target="../media/image417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6.png"/><Relationship Id="rId5" Type="http://schemas.openxmlformats.org/officeDocument/2006/relationships/image" Target="../media/image415.png"/><Relationship Id="rId4" Type="http://schemas.openxmlformats.org/officeDocument/2006/relationships/image" Target="../media/image414.png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4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2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22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30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7175" y="1503425"/>
            <a:ext cx="3600450" cy="2700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2987" y="2078101"/>
            <a:ext cx="3384550" cy="2538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8247" y="149352"/>
            <a:ext cx="4533900" cy="1109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76170">
              <a:lnSpc>
                <a:spcPts val="6425"/>
              </a:lnSpc>
            </a:pPr>
            <a:r>
              <a:rPr sz="5400" spc="-5" dirty="0">
                <a:solidFill>
                  <a:srgbClr val="FF6600"/>
                </a:solidFill>
                <a:latin typeface="Tahoma"/>
                <a:cs typeface="Tahoma"/>
              </a:rPr>
              <a:t>HIDROSFER</a:t>
            </a:r>
            <a:endParaRPr sz="54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12151" y="188976"/>
            <a:ext cx="1076325" cy="1000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380581" y="3725223"/>
            <a:ext cx="2667000" cy="1066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MENGAPA  MEMPELAJARI HIDROSFER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343400" y="4876800"/>
            <a:ext cx="1066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08247" y="5771448"/>
            <a:ext cx="2667000" cy="6676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MIKROBIOLOGI AIR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1895" y="679704"/>
            <a:ext cx="7533132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5144" y="840866"/>
            <a:ext cx="6828790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rgbClr val="FFFFCC"/>
                </a:solidFill>
              </a:rPr>
              <a:t>DAERAH ALIRAN</a:t>
            </a:r>
            <a:r>
              <a:rPr spc="-85" dirty="0">
                <a:solidFill>
                  <a:srgbClr val="FFFFCC"/>
                </a:solidFill>
              </a:rPr>
              <a:t> </a:t>
            </a:r>
            <a:r>
              <a:rPr dirty="0">
                <a:solidFill>
                  <a:srgbClr val="FFFFCC"/>
                </a:solidFill>
              </a:rPr>
              <a:t>SUNGAI</a:t>
            </a:r>
          </a:p>
        </p:txBody>
      </p:sp>
      <p:sp>
        <p:nvSpPr>
          <p:cNvPr id="4" name="object 4"/>
          <p:cNvSpPr/>
          <p:nvPr/>
        </p:nvSpPr>
        <p:spPr>
          <a:xfrm>
            <a:off x="2000250" y="1941512"/>
            <a:ext cx="5143500" cy="384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2151" y="1889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0811" y="746759"/>
            <a:ext cx="458723" cy="438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5527" y="611123"/>
            <a:ext cx="7729728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5527" y="952500"/>
            <a:ext cx="2101596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2336" y="1516380"/>
            <a:ext cx="591312" cy="4373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5527" y="1379219"/>
            <a:ext cx="2129028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8607" y="1379219"/>
            <a:ext cx="5824728" cy="582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5527" y="1720595"/>
            <a:ext cx="7708392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5527" y="2061972"/>
            <a:ext cx="6480048" cy="5821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5527" y="2403348"/>
            <a:ext cx="7607808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27847" y="2403348"/>
            <a:ext cx="637031" cy="5821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527" y="2744723"/>
            <a:ext cx="7819644" cy="582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5527" y="3086100"/>
            <a:ext cx="1851660" cy="582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2336" y="3649979"/>
            <a:ext cx="591312" cy="4373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5527" y="3512820"/>
            <a:ext cx="2593848" cy="5821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3427" y="3512820"/>
            <a:ext cx="5708904" cy="5821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527" y="3854196"/>
            <a:ext cx="7135368" cy="5821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5527" y="4195571"/>
            <a:ext cx="3669791" cy="5821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2336" y="4759452"/>
            <a:ext cx="591312" cy="4373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5527" y="4622291"/>
            <a:ext cx="2026920" cy="5821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73451" y="4622291"/>
            <a:ext cx="6044184" cy="5821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5527" y="4963667"/>
            <a:ext cx="6525768" cy="58216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45807" y="4963667"/>
            <a:ext cx="637031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07352" y="4963667"/>
            <a:ext cx="1549907" cy="5821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5527" y="5305044"/>
            <a:ext cx="4725924" cy="58216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45964" y="5305044"/>
            <a:ext cx="638556" cy="58216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09032" y="5305044"/>
            <a:ext cx="3557016" cy="5821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5527" y="5646420"/>
            <a:ext cx="4183379" cy="5821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9917" y="829310"/>
            <a:ext cx="228600" cy="3048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7217" y="808990"/>
            <a:ext cx="7847330" cy="538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245110">
              <a:lnSpc>
                <a:spcPct val="80000"/>
              </a:lnSpc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DAS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dibedakan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atas DAS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Hulu, Tengah,  dan</a:t>
            </a:r>
            <a:r>
              <a:rPr sz="2800" spc="-5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Hilir.</a:t>
            </a:r>
            <a:endParaRPr sz="2800">
              <a:latin typeface="Verdana"/>
              <a:cs typeface="Verdana"/>
            </a:endParaRPr>
          </a:p>
          <a:p>
            <a:pPr marL="469900" marR="74930" indent="-457200">
              <a:lnSpc>
                <a:spcPct val="80000"/>
              </a:lnSpc>
              <a:spcBef>
                <a:spcPts val="675"/>
              </a:spcBef>
              <a:buClr>
                <a:srgbClr val="EDC75E"/>
              </a:buClr>
              <a:buSzPct val="69642"/>
              <a:buAutoNum type="arabicPeriod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DAS hulu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pada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umumnya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ditandai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oleh  adanya aliran air 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cukup deras dan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masih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jernih, penampang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sungai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berbentuk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V, serta masih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banyak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jeram-  jeram karena morfologinya masih relatif  curam.</a:t>
            </a:r>
            <a:endParaRPr sz="2800">
              <a:latin typeface="Verdana"/>
              <a:cs typeface="Verdana"/>
            </a:endParaRPr>
          </a:p>
          <a:p>
            <a:pPr marL="469900" marR="17145" indent="-457200">
              <a:lnSpc>
                <a:spcPct val="80000"/>
              </a:lnSpc>
              <a:spcBef>
                <a:spcPts val="670"/>
              </a:spcBef>
              <a:buClr>
                <a:srgbClr val="EDC75E"/>
              </a:buClr>
              <a:buSzPct val="69642"/>
              <a:buAutoNum type="arabicPeriod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DAS </a:t>
            </a: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tengah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ditandai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oleh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bentuk lembah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mirip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huruf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U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dan jeram sudah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mulai</a:t>
            </a:r>
            <a:r>
              <a:rPr sz="2800" spc="-8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berkurang.</a:t>
            </a:r>
            <a:endParaRPr sz="2800">
              <a:latin typeface="Verdana"/>
              <a:cs typeface="Verdana"/>
            </a:endParaRPr>
          </a:p>
          <a:p>
            <a:pPr marL="469900" marR="5080" indent="-457200">
              <a:lnSpc>
                <a:spcPct val="80000"/>
              </a:lnSpc>
              <a:spcBef>
                <a:spcPts val="670"/>
              </a:spcBef>
              <a:buClr>
                <a:srgbClr val="EDC75E"/>
              </a:buClr>
              <a:buSzPct val="69642"/>
              <a:buAutoNum type="arabicPeriod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DAS </a:t>
            </a: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hilir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biasanya ditandai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oleh adanya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penampang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sungai yang berkelok-kelok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(meander), dan </a:t>
            </a:r>
            <a:r>
              <a:rPr sz="2800" dirty="0">
                <a:solidFill>
                  <a:srgbClr val="EAEAEA"/>
                </a:solidFill>
                <a:latin typeface="Verdana"/>
                <a:cs typeface="Verdana"/>
              </a:rPr>
              <a:t>kadang-kadang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terdapat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kali mati serta</a:t>
            </a:r>
            <a:r>
              <a:rPr sz="2800" spc="-2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delta.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067675" y="188976"/>
            <a:ext cx="1076324" cy="10001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5851" y="336804"/>
            <a:ext cx="3931920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415415">
              <a:lnSpc>
                <a:spcPct val="100000"/>
              </a:lnSpc>
            </a:pPr>
            <a:r>
              <a:rPr dirty="0"/>
              <a:t>Jenis</a:t>
            </a:r>
            <a:r>
              <a:rPr spc="-100" dirty="0"/>
              <a:t> </a:t>
            </a:r>
            <a:r>
              <a:rPr dirty="0"/>
              <a:t>Sungai</a:t>
            </a:r>
          </a:p>
        </p:txBody>
      </p:sp>
      <p:sp>
        <p:nvSpPr>
          <p:cNvPr id="4" name="object 4"/>
          <p:cNvSpPr/>
          <p:nvPr/>
        </p:nvSpPr>
        <p:spPr>
          <a:xfrm>
            <a:off x="384047" y="1659635"/>
            <a:ext cx="638556" cy="460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5255" y="1466088"/>
            <a:ext cx="7206996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8808" y="2157983"/>
            <a:ext cx="672084" cy="498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5255" y="2002535"/>
            <a:ext cx="375361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62628" y="2002535"/>
            <a:ext cx="4655820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5255" y="2441448"/>
            <a:ext cx="7336535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5255" y="2880360"/>
            <a:ext cx="7441692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5255" y="3319271"/>
            <a:ext cx="7793735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5255" y="3758184"/>
            <a:ext cx="4930140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8808" y="4450079"/>
            <a:ext cx="672084" cy="4983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5255" y="4294632"/>
            <a:ext cx="3715512" cy="661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24528" y="4294632"/>
            <a:ext cx="4681728" cy="6614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5255" y="4733544"/>
            <a:ext cx="7174992" cy="6614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5255" y="5172455"/>
            <a:ext cx="6559296" cy="6614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5940" y="1594865"/>
            <a:ext cx="7965440" cy="419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 indent="-609600">
              <a:lnSpc>
                <a:spcPct val="100000"/>
              </a:lnSpc>
              <a:buClr>
                <a:srgbClr val="EDC75E"/>
              </a:buClr>
              <a:buSzPct val="70312"/>
              <a:buFont typeface="Wingdings"/>
              <a:buChar char="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Berdasarkan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keberadaan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airnya,</a:t>
            </a:r>
            <a:endParaRPr sz="3200">
              <a:latin typeface="Verdana"/>
              <a:cs typeface="Verdana"/>
            </a:endParaRPr>
          </a:p>
          <a:p>
            <a:pPr marL="622300" marR="5080" indent="-609600">
              <a:lnSpc>
                <a:spcPct val="90000"/>
              </a:lnSpc>
              <a:spcBef>
                <a:spcPts val="770"/>
              </a:spcBef>
              <a:buClr>
                <a:srgbClr val="EDC75E"/>
              </a:buClr>
              <a:buSzPct val="70312"/>
              <a:buAutoNum type="arabicPeriod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00FF00"/>
                </a:solidFill>
                <a:latin typeface="Verdana"/>
                <a:cs typeface="Verdana"/>
              </a:rPr>
              <a:t>Sungai </a:t>
            </a:r>
            <a:r>
              <a:rPr sz="3200" spc="-5" dirty="0">
                <a:solidFill>
                  <a:srgbClr val="00FF00"/>
                </a:solidFill>
                <a:latin typeface="Verdana"/>
                <a:cs typeface="Verdana"/>
              </a:rPr>
              <a:t>episodik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adalah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sungai yang  airnya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tetap mengalir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sepanjang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tahun. Jadi, keberadaan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pada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sungai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ini tidak terlalu dipengaruhi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oleh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keadaan</a:t>
            </a:r>
            <a:r>
              <a:rPr sz="3200" spc="-5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musim.</a:t>
            </a:r>
            <a:endParaRPr sz="3200">
              <a:latin typeface="Verdana"/>
              <a:cs typeface="Verdana"/>
            </a:endParaRPr>
          </a:p>
          <a:p>
            <a:pPr marL="622300" marR="11430" indent="-609600">
              <a:lnSpc>
                <a:spcPct val="90000"/>
              </a:lnSpc>
              <a:spcBef>
                <a:spcPts val="765"/>
              </a:spcBef>
              <a:buClr>
                <a:srgbClr val="EDC75E"/>
              </a:buClr>
              <a:buSzPct val="70312"/>
              <a:buAutoNum type="arabicPeriod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00FF00"/>
                </a:solidFill>
                <a:latin typeface="Verdana"/>
                <a:cs typeface="Verdana"/>
              </a:rPr>
              <a:t>Sungai </a:t>
            </a:r>
            <a:r>
              <a:rPr sz="3200" spc="-5" dirty="0">
                <a:solidFill>
                  <a:srgbClr val="00FF00"/>
                </a:solidFill>
                <a:latin typeface="Verdana"/>
                <a:cs typeface="Verdana"/>
              </a:rPr>
              <a:t>periodik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adalah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Pada musim  kemarau, air sungai mengalami  surut, bahkan sampai</a:t>
            </a:r>
            <a:r>
              <a:rPr sz="3200" spc="-7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kering.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85176" y="260350"/>
            <a:ext cx="1076325" cy="10001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480" y="336804"/>
            <a:ext cx="7598664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5118" y="497966"/>
            <a:ext cx="6896734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Berdasarkan sumber</a:t>
            </a:r>
            <a:r>
              <a:rPr spc="-55" dirty="0"/>
              <a:t> </a:t>
            </a:r>
            <a:r>
              <a:rPr dirty="0"/>
              <a:t>airnya</a:t>
            </a:r>
          </a:p>
        </p:txBody>
      </p:sp>
      <p:sp>
        <p:nvSpPr>
          <p:cNvPr id="4" name="object 4"/>
          <p:cNvSpPr/>
          <p:nvPr/>
        </p:nvSpPr>
        <p:spPr>
          <a:xfrm>
            <a:off x="413004" y="1627632"/>
            <a:ext cx="509015" cy="377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5339" y="1510283"/>
            <a:ext cx="2654808" cy="49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61716" y="1510283"/>
            <a:ext cx="1461516" cy="49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14800" y="1510283"/>
            <a:ext cx="547115" cy="499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53484" y="1510283"/>
            <a:ext cx="4361688" cy="499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5339" y="1839467"/>
            <a:ext cx="5804916" cy="4998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1823" y="1839467"/>
            <a:ext cx="1481327" cy="4998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5339" y="2168651"/>
            <a:ext cx="7555992" cy="4998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5339" y="2497835"/>
            <a:ext cx="5419344" cy="4998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3004" y="3017520"/>
            <a:ext cx="509015" cy="3779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5339" y="2900172"/>
            <a:ext cx="2723388" cy="4998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40023" y="2900172"/>
            <a:ext cx="4757928" cy="4998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5339" y="3229355"/>
            <a:ext cx="7412735" cy="4998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5339" y="3558540"/>
            <a:ext cx="7731252" cy="4998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5339" y="3887723"/>
            <a:ext cx="4610100" cy="4998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3004" y="4407408"/>
            <a:ext cx="509015" cy="3779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5339" y="4290059"/>
            <a:ext cx="3314700" cy="49987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21608" y="4290059"/>
            <a:ext cx="4561332" cy="4998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5339" y="4619244"/>
            <a:ext cx="7799832" cy="4998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5339" y="4948428"/>
            <a:ext cx="7170420" cy="4998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5339" y="5277611"/>
            <a:ext cx="3890772" cy="49987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35940" y="1644650"/>
            <a:ext cx="7766684" cy="410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ts val="2450"/>
              </a:lnSpc>
              <a:buClr>
                <a:srgbClr val="EDC75E"/>
              </a:buClr>
              <a:buSzPct val="68750"/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FF3300"/>
                </a:solidFill>
                <a:latin typeface="Verdana"/>
                <a:cs typeface="Verdana"/>
              </a:rPr>
              <a:t>Sungai hujan,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Sungai-sungai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di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Indonesia</a:t>
            </a:r>
            <a:r>
              <a:rPr sz="2400" spc="3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pada</a:t>
            </a:r>
            <a:endParaRPr sz="2400">
              <a:latin typeface="Verdana"/>
              <a:cs typeface="Verdana"/>
            </a:endParaRPr>
          </a:p>
          <a:p>
            <a:pPr marL="469900" marR="254000">
              <a:lnSpc>
                <a:spcPct val="90100"/>
              </a:lnSpc>
              <a:spcBef>
                <a:spcPts val="140"/>
              </a:spcBef>
            </a:pP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umumnya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termasuk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sungai hujan.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Hal ini  disebabkan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Indonesia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termasuk negara tropis  dengan curah hujan yang</a:t>
            </a:r>
            <a:r>
              <a:rPr sz="2400" spc="3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tinggi.</a:t>
            </a:r>
            <a:endParaRPr sz="2400">
              <a:latin typeface="Verdana"/>
              <a:cs typeface="Verdana"/>
            </a:endParaRPr>
          </a:p>
          <a:p>
            <a:pPr marL="469900" marR="75565" indent="-457200">
              <a:lnSpc>
                <a:spcPct val="90000"/>
              </a:lnSpc>
              <a:spcBef>
                <a:spcPts val="575"/>
              </a:spcBef>
              <a:buClr>
                <a:srgbClr val="EDC75E"/>
              </a:buClr>
              <a:buSzPct val="6875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FF3300"/>
                </a:solidFill>
                <a:latin typeface="Verdana"/>
                <a:cs typeface="Verdana"/>
              </a:rPr>
              <a:t>Sungai gletser,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adalah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sungai yang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sumber  airnya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berasal dari pencairan gletser. Sungai  gletser terdapat di daerah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kutub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dan di daerah 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pegunungan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yang</a:t>
            </a:r>
            <a:r>
              <a:rPr sz="2400" spc="-6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bersalju.</a:t>
            </a:r>
            <a:endParaRPr sz="2400">
              <a:latin typeface="Verdana"/>
              <a:cs typeface="Verdana"/>
            </a:endParaRPr>
          </a:p>
          <a:p>
            <a:pPr marL="469900" marR="8890" indent="-457200">
              <a:lnSpc>
                <a:spcPct val="90000"/>
              </a:lnSpc>
              <a:spcBef>
                <a:spcPts val="575"/>
              </a:spcBef>
              <a:buClr>
                <a:srgbClr val="EDC75E"/>
              </a:buClr>
              <a:buSzPct val="68750"/>
              <a:buAutoNum type="arabicPeriod" startAt="2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FF3300"/>
                </a:solidFill>
                <a:latin typeface="Verdana"/>
                <a:cs typeface="Verdana"/>
              </a:rPr>
              <a:t>Sungai campuran,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adalah sungai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airnya 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berasal dari campuran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air hujan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dan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salju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yang  mencair, misalnya Sungai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Memberamo dan 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Sungai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Digul </a:t>
            </a:r>
            <a:r>
              <a:rPr sz="2400" spc="-5" dirty="0">
                <a:solidFill>
                  <a:srgbClr val="EAEAEA"/>
                </a:solidFill>
                <a:latin typeface="Verdana"/>
                <a:cs typeface="Verdana"/>
              </a:rPr>
              <a:t>di</a:t>
            </a:r>
            <a:r>
              <a:rPr sz="2400" spc="-5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EAEAEA"/>
                </a:solidFill>
                <a:latin typeface="Verdana"/>
                <a:cs typeface="Verdana"/>
              </a:rPr>
              <a:t>Papua.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85176" y="260350"/>
            <a:ext cx="1076325" cy="100012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0023" y="5085588"/>
            <a:ext cx="2424683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18078" y="5177916"/>
            <a:ext cx="2040889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Sungai</a:t>
            </a:r>
            <a:r>
              <a:rPr sz="2400" spc="-8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3300"/>
                </a:solidFill>
                <a:latin typeface="Arial"/>
                <a:cs typeface="Arial"/>
              </a:rPr>
              <a:t>Gletser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7875" y="1014349"/>
            <a:ext cx="5329174" cy="3997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2151" y="260350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804" y="4437888"/>
            <a:ext cx="8189976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4689" y="4530217"/>
            <a:ext cx="780669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Sungai </a:t>
            </a:r>
            <a:r>
              <a:rPr sz="2400" dirty="0">
                <a:solidFill>
                  <a:srgbClr val="FF3300"/>
                </a:solidFill>
                <a:latin typeface="Arial"/>
                <a:cs typeface="Arial"/>
              </a:rPr>
              <a:t>Memberamo merupakan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contoh sungai</a:t>
            </a:r>
            <a:r>
              <a:rPr sz="2400" spc="5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campuran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1476" y="1341374"/>
            <a:ext cx="4176649" cy="3121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0650" y="333375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7164" y="336804"/>
            <a:ext cx="2750819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2006600">
              <a:lnSpc>
                <a:spcPct val="100000"/>
              </a:lnSpc>
            </a:pPr>
            <a:r>
              <a:rPr b="1" dirty="0">
                <a:latin typeface="Arial"/>
                <a:cs typeface="Arial"/>
              </a:rPr>
              <a:t>DANAU</a:t>
            </a:r>
          </a:p>
        </p:txBody>
      </p:sp>
      <p:sp>
        <p:nvSpPr>
          <p:cNvPr id="4" name="object 4"/>
          <p:cNvSpPr/>
          <p:nvPr/>
        </p:nvSpPr>
        <p:spPr>
          <a:xfrm>
            <a:off x="719327" y="1491996"/>
            <a:ext cx="861060" cy="7482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9575" y="1499616"/>
            <a:ext cx="2241804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17876" y="1499616"/>
            <a:ext cx="6083808" cy="740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9575" y="2048255"/>
            <a:ext cx="6507480" cy="740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9575" y="2596895"/>
            <a:ext cx="7050024" cy="7406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9575" y="3145535"/>
            <a:ext cx="5205984" cy="7406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9327" y="3796284"/>
            <a:ext cx="861060" cy="748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9575" y="3803903"/>
            <a:ext cx="5832348" cy="7406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9575" y="4352544"/>
            <a:ext cx="6800088" cy="7406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3139" y="1643126"/>
            <a:ext cx="7446009" cy="3402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buChar char="•"/>
              <a:tabLst>
                <a:tab pos="470534" algn="l"/>
              </a:tabLst>
            </a:pPr>
            <a:r>
              <a:rPr sz="3600" dirty="0">
                <a:solidFill>
                  <a:srgbClr val="FFFF00"/>
                </a:solidFill>
                <a:latin typeface="Verdana"/>
                <a:cs typeface="Verdana"/>
              </a:rPr>
              <a:t>Danau </a:t>
            </a:r>
            <a:r>
              <a:rPr sz="3600" spc="-5" dirty="0">
                <a:solidFill>
                  <a:srgbClr val="EAEAEA"/>
                </a:solidFill>
                <a:latin typeface="Verdana"/>
                <a:cs typeface="Verdana"/>
              </a:rPr>
              <a:t>adalah suatu</a:t>
            </a:r>
            <a:r>
              <a:rPr sz="3600" spc="-8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600" spc="-5" dirty="0">
                <a:solidFill>
                  <a:srgbClr val="EAEAEA"/>
                </a:solidFill>
                <a:latin typeface="Verdana"/>
                <a:cs typeface="Verdana"/>
              </a:rPr>
              <a:t>cekungan  di permukaan bumi </a:t>
            </a:r>
            <a:r>
              <a:rPr sz="3600" dirty="0">
                <a:solidFill>
                  <a:srgbClr val="EAEAEA"/>
                </a:solidFill>
                <a:latin typeface="Verdana"/>
                <a:cs typeface="Verdana"/>
              </a:rPr>
              <a:t>yang  </a:t>
            </a:r>
            <a:r>
              <a:rPr sz="3600" spc="-5" dirty="0">
                <a:solidFill>
                  <a:srgbClr val="EAEAEA"/>
                </a:solidFill>
                <a:latin typeface="Verdana"/>
                <a:cs typeface="Verdana"/>
              </a:rPr>
              <a:t>digenangi </a:t>
            </a:r>
            <a:r>
              <a:rPr sz="3600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3600" spc="-5" dirty="0">
                <a:solidFill>
                  <a:srgbClr val="EAEAEA"/>
                </a:solidFill>
                <a:latin typeface="Verdana"/>
                <a:cs typeface="Verdana"/>
              </a:rPr>
              <a:t>dalam jumlah  </a:t>
            </a:r>
            <a:r>
              <a:rPr sz="3600" dirty="0">
                <a:solidFill>
                  <a:srgbClr val="EAEAEA"/>
                </a:solidFill>
                <a:latin typeface="Verdana"/>
                <a:cs typeface="Verdana"/>
              </a:rPr>
              <a:t>yang relatif</a:t>
            </a:r>
            <a:r>
              <a:rPr sz="3600" spc="-15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600" spc="-5" dirty="0">
                <a:solidFill>
                  <a:srgbClr val="EAEAEA"/>
                </a:solidFill>
                <a:latin typeface="Verdana"/>
                <a:cs typeface="Verdana"/>
              </a:rPr>
              <a:t>banyak.</a:t>
            </a:r>
            <a:endParaRPr sz="3600">
              <a:latin typeface="Verdana"/>
              <a:cs typeface="Verdana"/>
            </a:endParaRPr>
          </a:p>
          <a:p>
            <a:pPr marL="469900" marR="770890" indent="-457200">
              <a:lnSpc>
                <a:spcPct val="100000"/>
              </a:lnSpc>
              <a:spcBef>
                <a:spcPts val="865"/>
              </a:spcBef>
              <a:buChar char="•"/>
              <a:tabLst>
                <a:tab pos="470534" algn="l"/>
              </a:tabLst>
            </a:pPr>
            <a:r>
              <a:rPr sz="3600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3600" spc="-5" dirty="0">
                <a:solidFill>
                  <a:srgbClr val="EAEAEA"/>
                </a:solidFill>
                <a:latin typeface="Verdana"/>
                <a:cs typeface="Verdana"/>
              </a:rPr>
              <a:t>danau berasal dari  sungai,air tanah dan</a:t>
            </a:r>
            <a:r>
              <a:rPr sz="3600" spc="-6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600" spc="-5" dirty="0">
                <a:solidFill>
                  <a:srgbClr val="EAEAEA"/>
                </a:solidFill>
                <a:latin typeface="Verdana"/>
                <a:cs typeface="Verdana"/>
              </a:rPr>
              <a:t>hujan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40650" y="188976"/>
            <a:ext cx="1076325" cy="10001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3307" y="336804"/>
            <a:ext cx="5017008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872490">
              <a:lnSpc>
                <a:spcPct val="100000"/>
              </a:lnSpc>
            </a:pPr>
            <a:r>
              <a:rPr dirty="0">
                <a:solidFill>
                  <a:srgbClr val="FFFFCC"/>
                </a:solidFill>
              </a:rPr>
              <a:t>Klasifikasi</a:t>
            </a:r>
            <a:r>
              <a:rPr spc="-105" dirty="0">
                <a:solidFill>
                  <a:srgbClr val="FFFFCC"/>
                </a:solidFill>
              </a:rPr>
              <a:t> </a:t>
            </a:r>
            <a:r>
              <a:rPr dirty="0">
                <a:solidFill>
                  <a:srgbClr val="FFFFCC"/>
                </a:solidFill>
              </a:rPr>
              <a:t>Danau</a:t>
            </a:r>
          </a:p>
        </p:txBody>
      </p:sp>
      <p:sp>
        <p:nvSpPr>
          <p:cNvPr id="4" name="object 4"/>
          <p:cNvSpPr/>
          <p:nvPr/>
        </p:nvSpPr>
        <p:spPr>
          <a:xfrm>
            <a:off x="368808" y="1670304"/>
            <a:ext cx="672084" cy="498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5255" y="1514855"/>
            <a:ext cx="3656076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8808" y="2255520"/>
            <a:ext cx="672084" cy="498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5255" y="2100072"/>
            <a:ext cx="370027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8808" y="2840735"/>
            <a:ext cx="672084" cy="4983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5255" y="2685288"/>
            <a:ext cx="4750308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8808" y="3425952"/>
            <a:ext cx="672084" cy="4983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5255" y="3270503"/>
            <a:ext cx="3412236" cy="661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8808" y="4011167"/>
            <a:ext cx="672084" cy="498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5255" y="3855720"/>
            <a:ext cx="3026664" cy="661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5940" y="1643634"/>
            <a:ext cx="4848225" cy="2831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 indent="-609600">
              <a:lnSpc>
                <a:spcPct val="100000"/>
              </a:lnSpc>
              <a:buClr>
                <a:srgbClr val="EDC75E"/>
              </a:buClr>
              <a:buSzPct val="70312"/>
              <a:buAutoNum type="arabicPeriod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Danau</a:t>
            </a:r>
            <a:r>
              <a:rPr sz="3200" spc="-10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tektonik</a:t>
            </a:r>
            <a:endParaRPr sz="32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770"/>
              </a:spcBef>
              <a:buClr>
                <a:srgbClr val="EDC75E"/>
              </a:buClr>
              <a:buSzPct val="70312"/>
              <a:buAutoNum type="arabicPeriod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Danau</a:t>
            </a:r>
            <a:r>
              <a:rPr sz="3200" spc="-12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vulkanik</a:t>
            </a:r>
            <a:endParaRPr sz="32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765"/>
              </a:spcBef>
              <a:buClr>
                <a:srgbClr val="EDC75E"/>
              </a:buClr>
              <a:buSzPct val="70312"/>
              <a:buAutoNum type="arabicPeriod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Danau</a:t>
            </a:r>
            <a:r>
              <a:rPr sz="3200" spc="-7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tektovulkanik</a:t>
            </a:r>
            <a:endParaRPr sz="32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770"/>
              </a:spcBef>
              <a:buClr>
                <a:srgbClr val="EDC75E"/>
              </a:buClr>
              <a:buSzPct val="70312"/>
              <a:buAutoNum type="arabicPeriod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Danau</a:t>
            </a:r>
            <a:r>
              <a:rPr sz="3200" spc="-114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buatan</a:t>
            </a:r>
            <a:endParaRPr sz="32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765"/>
              </a:spcBef>
              <a:buClr>
                <a:srgbClr val="EDC75E"/>
              </a:buClr>
              <a:buSzPct val="70312"/>
              <a:buAutoNum type="arabicPeriod"/>
              <a:tabLst>
                <a:tab pos="622300" algn="l"/>
                <a:tab pos="622935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Danau</a:t>
            </a:r>
            <a:r>
              <a:rPr sz="3200" spc="-11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karst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40650" y="188976"/>
            <a:ext cx="1076325" cy="10001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755" y="4796028"/>
            <a:ext cx="7475220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2555" y="4888992"/>
            <a:ext cx="709104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Danau Toba merupakan contoh danau</a:t>
            </a:r>
            <a:r>
              <a:rPr sz="2400" spc="9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tektovulkanik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19250" y="981075"/>
            <a:ext cx="5903976" cy="3727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0011" y="4725923"/>
            <a:ext cx="6847332" cy="499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97176" y="4817617"/>
            <a:ext cx="646430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Danau Batur merupakan contoh danau</a:t>
            </a:r>
            <a:r>
              <a:rPr sz="2400" spc="8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vulkanik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6375" y="908050"/>
            <a:ext cx="6551676" cy="3862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56550" y="1254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1716" y="336804"/>
            <a:ext cx="3060192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851660">
              <a:lnSpc>
                <a:spcPct val="100000"/>
              </a:lnSpc>
            </a:pPr>
            <a:r>
              <a:rPr dirty="0"/>
              <a:t>Siklus</a:t>
            </a:r>
            <a:r>
              <a:rPr spc="-110" dirty="0"/>
              <a:t> </a:t>
            </a:r>
            <a:r>
              <a:rPr dirty="0"/>
              <a:t>Air</a:t>
            </a:r>
          </a:p>
        </p:txBody>
      </p:sp>
      <p:sp>
        <p:nvSpPr>
          <p:cNvPr id="4" name="object 4"/>
          <p:cNvSpPr/>
          <p:nvPr/>
        </p:nvSpPr>
        <p:spPr>
          <a:xfrm>
            <a:off x="367284" y="1668779"/>
            <a:ext cx="521208" cy="499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1514855"/>
            <a:ext cx="7813548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2002535"/>
            <a:ext cx="7911083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55" y="2490216"/>
            <a:ext cx="7421880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2977895"/>
            <a:ext cx="6885432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84492" y="2977895"/>
            <a:ext cx="1243583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" y="3465576"/>
            <a:ext cx="8135111" cy="661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8555" y="3953255"/>
            <a:ext cx="3265932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8640" y="1763522"/>
            <a:ext cx="259079" cy="348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7975" marR="5080">
              <a:lnSpc>
                <a:spcPct val="100000"/>
              </a:lnSpc>
            </a:pPr>
            <a:r>
              <a:rPr sz="3200" dirty="0"/>
              <a:t>Dari </a:t>
            </a:r>
            <a:r>
              <a:rPr sz="3200" spc="-5" dirty="0"/>
              <a:t>manakah </a:t>
            </a:r>
            <a:r>
              <a:rPr sz="3200" dirty="0"/>
              <a:t>sumber air </a:t>
            </a:r>
            <a:r>
              <a:rPr sz="3200" spc="-10" dirty="0"/>
              <a:t>di </a:t>
            </a:r>
            <a:r>
              <a:rPr sz="3200" dirty="0"/>
              <a:t>Bumi?  Untuk </a:t>
            </a:r>
            <a:r>
              <a:rPr sz="3200" spc="-5" dirty="0"/>
              <a:t>dapat </a:t>
            </a:r>
            <a:r>
              <a:rPr sz="3200" dirty="0"/>
              <a:t>menjawab </a:t>
            </a:r>
            <a:r>
              <a:rPr sz="3200" spc="-5" dirty="0"/>
              <a:t>pertanyaan  tersebut, </a:t>
            </a:r>
            <a:r>
              <a:rPr sz="3200" dirty="0"/>
              <a:t>kamu </a:t>
            </a:r>
            <a:r>
              <a:rPr sz="3200" spc="-5" dirty="0"/>
              <a:t>perlu </a:t>
            </a:r>
            <a:r>
              <a:rPr sz="3200" dirty="0"/>
              <a:t>memahami  siklus </a:t>
            </a:r>
            <a:r>
              <a:rPr sz="3200" spc="-5" dirty="0"/>
              <a:t>hidrologi atau </a:t>
            </a:r>
            <a:r>
              <a:rPr sz="3200" dirty="0"/>
              <a:t>siklus air. Air  </a:t>
            </a:r>
            <a:r>
              <a:rPr sz="3200" spc="-5" dirty="0"/>
              <a:t>mengalir </a:t>
            </a:r>
            <a:r>
              <a:rPr sz="3200" dirty="0"/>
              <a:t>atau </a:t>
            </a:r>
            <a:r>
              <a:rPr sz="3200" spc="-5" dirty="0"/>
              <a:t>beredar melalui suatu  </a:t>
            </a:r>
            <a:r>
              <a:rPr sz="3200" i="1" dirty="0">
                <a:solidFill>
                  <a:srgbClr val="FFFF00"/>
                </a:solidFill>
                <a:latin typeface="Verdana"/>
                <a:cs typeface="Verdana"/>
              </a:rPr>
              <a:t>siklus</a:t>
            </a:r>
            <a:r>
              <a:rPr sz="3200" i="1" spc="-10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3200" i="1" spc="-5" dirty="0">
                <a:solidFill>
                  <a:srgbClr val="FFFF00"/>
                </a:solidFill>
                <a:latin typeface="Verdana"/>
                <a:cs typeface="Verdana"/>
              </a:rPr>
              <a:t>(daur).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96251" y="188976"/>
            <a:ext cx="1076325" cy="10001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3939" y="5058155"/>
            <a:ext cx="7101840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90955" y="5135753"/>
            <a:ext cx="678053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3300"/>
                </a:solidFill>
                <a:latin typeface="Arial"/>
                <a:cs typeface="Arial"/>
              </a:rPr>
              <a:t>Waduk Sermo Yogyakarta merupakan contoh danau</a:t>
            </a:r>
            <a:r>
              <a:rPr sz="2000" spc="-20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3300"/>
                </a:solidFill>
                <a:latin typeface="Arial"/>
                <a:cs typeface="Arial"/>
              </a:rPr>
              <a:t>buatan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08175" y="1052575"/>
            <a:ext cx="4895850" cy="3671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2151" y="260350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4955" y="336804"/>
            <a:ext cx="4553712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104265">
              <a:lnSpc>
                <a:spcPct val="100000"/>
              </a:lnSpc>
            </a:pPr>
            <a:r>
              <a:rPr dirty="0"/>
              <a:t>Manfaat</a:t>
            </a:r>
            <a:r>
              <a:rPr spc="-75" dirty="0"/>
              <a:t> </a:t>
            </a:r>
            <a:r>
              <a:rPr dirty="0"/>
              <a:t>Danau</a:t>
            </a:r>
          </a:p>
        </p:txBody>
      </p:sp>
      <p:sp>
        <p:nvSpPr>
          <p:cNvPr id="4" name="object 4"/>
          <p:cNvSpPr/>
          <p:nvPr/>
        </p:nvSpPr>
        <p:spPr>
          <a:xfrm>
            <a:off x="329184" y="1354836"/>
            <a:ext cx="591312" cy="437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4775" y="1219200"/>
            <a:ext cx="7627620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4775" y="1645920"/>
            <a:ext cx="3729228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8515" y="1645920"/>
            <a:ext cx="2705099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58128" y="1645920"/>
            <a:ext cx="798576" cy="582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9184" y="2293620"/>
            <a:ext cx="591312" cy="437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4775" y="2157983"/>
            <a:ext cx="6987540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4775" y="2584704"/>
            <a:ext cx="2037588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9184" y="3232404"/>
            <a:ext cx="591312" cy="4373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4775" y="3096767"/>
            <a:ext cx="3813048" cy="582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9184" y="3744467"/>
            <a:ext cx="591312" cy="4373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4775" y="3608832"/>
            <a:ext cx="4383024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9184" y="4256532"/>
            <a:ext cx="591312" cy="4373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4775" y="4120896"/>
            <a:ext cx="3570732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9184" y="4768596"/>
            <a:ext cx="591312" cy="4373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4775" y="4632959"/>
            <a:ext cx="3936491" cy="5821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74065" y="1331721"/>
            <a:ext cx="7656830" cy="3841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 marR="5080" indent="-609600">
              <a:lnSpc>
                <a:spcPct val="100000"/>
              </a:lnSpc>
              <a:buClr>
                <a:srgbClr val="EDC75E"/>
              </a:buClr>
              <a:buSzPct val="69642"/>
              <a:buAutoNum type="arabicPeriod"/>
              <a:tabLst>
                <a:tab pos="621665" algn="l"/>
                <a:tab pos="622300" algn="l"/>
              </a:tabLst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Pengatur air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sehingga dapat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mencegah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terjadinya banjir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(</a:t>
            </a:r>
            <a:r>
              <a:rPr sz="2800" i="1" spc="-5" dirty="0">
                <a:solidFill>
                  <a:srgbClr val="EAEAEA"/>
                </a:solidFill>
                <a:latin typeface="Verdana"/>
                <a:cs typeface="Verdana"/>
              </a:rPr>
              <a:t>flood</a:t>
            </a:r>
            <a:r>
              <a:rPr sz="2800" i="1" spc="7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i="1" spc="-5" dirty="0">
                <a:solidFill>
                  <a:srgbClr val="EAEAEA"/>
                </a:solidFill>
                <a:latin typeface="Verdana"/>
                <a:cs typeface="Verdana"/>
              </a:rPr>
              <a:t>control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);</a:t>
            </a:r>
            <a:endParaRPr sz="2800">
              <a:latin typeface="Verdana"/>
              <a:cs typeface="Verdana"/>
            </a:endParaRPr>
          </a:p>
          <a:p>
            <a:pPr marL="622300" marR="643255" indent="-609600">
              <a:lnSpc>
                <a:spcPct val="100000"/>
              </a:lnSpc>
              <a:spcBef>
                <a:spcPts val="675"/>
              </a:spcBef>
              <a:buClr>
                <a:srgbClr val="EDC75E"/>
              </a:buClr>
              <a:buSzPct val="69642"/>
              <a:buAutoNum type="arabicPeriod"/>
              <a:tabLst>
                <a:tab pos="621665" algn="l"/>
                <a:tab pos="622300" algn="l"/>
              </a:tabLst>
            </a:pP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Muka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tanah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menjadi relatif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lebih  dangkal;</a:t>
            </a:r>
            <a:endParaRPr sz="28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670"/>
              </a:spcBef>
              <a:buClr>
                <a:srgbClr val="EDC75E"/>
              </a:buClr>
              <a:buSzPct val="69642"/>
              <a:buAutoNum type="arabicPeriod"/>
              <a:tabLst>
                <a:tab pos="621665" algn="l"/>
                <a:tab pos="622300" algn="l"/>
              </a:tabLst>
            </a:pP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Sumber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air</a:t>
            </a:r>
            <a:r>
              <a:rPr sz="280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irigasi;</a:t>
            </a:r>
            <a:endParaRPr sz="28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670"/>
              </a:spcBef>
              <a:buClr>
                <a:srgbClr val="EDC75E"/>
              </a:buClr>
              <a:buSzPct val="69642"/>
              <a:buAutoNum type="arabicPeriod"/>
              <a:tabLst>
                <a:tab pos="621665" algn="l"/>
                <a:tab pos="622300" algn="l"/>
              </a:tabLst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Lokasi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budidaya</a:t>
            </a:r>
            <a:r>
              <a:rPr sz="2800" spc="2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ikan;</a:t>
            </a:r>
            <a:endParaRPr sz="28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670"/>
              </a:spcBef>
              <a:buClr>
                <a:srgbClr val="EDC75E"/>
              </a:buClr>
              <a:buSzPct val="69642"/>
              <a:buAutoNum type="arabicPeriod"/>
              <a:tabLst>
                <a:tab pos="621665" algn="l"/>
                <a:tab pos="622300" algn="l"/>
              </a:tabLst>
            </a:pP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Objek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wisata</a:t>
            </a:r>
            <a:r>
              <a:rPr sz="2800" spc="-5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dan</a:t>
            </a:r>
            <a:endParaRPr sz="2800">
              <a:latin typeface="Verdana"/>
              <a:cs typeface="Verdana"/>
            </a:endParaRPr>
          </a:p>
          <a:p>
            <a:pPr marL="622300" indent="-609600">
              <a:lnSpc>
                <a:spcPct val="100000"/>
              </a:lnSpc>
              <a:spcBef>
                <a:spcPts val="670"/>
              </a:spcBef>
              <a:buClr>
                <a:srgbClr val="EDC75E"/>
              </a:buClr>
              <a:buSzPct val="69642"/>
              <a:buAutoNum type="arabicPeriod"/>
              <a:tabLst>
                <a:tab pos="621665" algn="l"/>
                <a:tab pos="622300" algn="l"/>
              </a:tabLst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Prasarana</a:t>
            </a:r>
            <a:r>
              <a:rPr sz="2800" spc="-3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olahraga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12151" y="188976"/>
            <a:ext cx="1076325" cy="100012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7852" y="336804"/>
            <a:ext cx="2409444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2177415">
              <a:lnSpc>
                <a:spcPct val="100000"/>
              </a:lnSpc>
            </a:pPr>
            <a:r>
              <a:rPr dirty="0"/>
              <a:t>RAWA</a:t>
            </a:r>
          </a:p>
        </p:txBody>
      </p:sp>
      <p:sp>
        <p:nvSpPr>
          <p:cNvPr id="4" name="object 4"/>
          <p:cNvSpPr/>
          <p:nvPr/>
        </p:nvSpPr>
        <p:spPr>
          <a:xfrm>
            <a:off x="367284" y="1668779"/>
            <a:ext cx="521208" cy="499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1514855"/>
            <a:ext cx="7586472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2002535"/>
            <a:ext cx="6291072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55" y="2490216"/>
            <a:ext cx="645871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2977895"/>
            <a:ext cx="4157472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56532" y="2977895"/>
            <a:ext cx="2788919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05956" y="2977895"/>
            <a:ext cx="2109216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8555" y="3465576"/>
            <a:ext cx="1679448" cy="661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8640" y="1763522"/>
            <a:ext cx="259079" cy="348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7975" marR="5080">
              <a:lnSpc>
                <a:spcPct val="100000"/>
              </a:lnSpc>
            </a:pPr>
            <a:r>
              <a:rPr sz="3200" spc="-5" dirty="0"/>
              <a:t>Rawa adalah wilayah cekungan di  dataran </a:t>
            </a:r>
            <a:r>
              <a:rPr sz="3200" dirty="0"/>
              <a:t>rendah yang </a:t>
            </a:r>
            <a:r>
              <a:rPr sz="3200" spc="-5" dirty="0"/>
              <a:t>selalu  tergenang </a:t>
            </a:r>
            <a:r>
              <a:rPr sz="3200" dirty="0"/>
              <a:t>air karena sistem  </a:t>
            </a:r>
            <a:r>
              <a:rPr sz="3200" spc="-5" dirty="0"/>
              <a:t>pelepasan </a:t>
            </a:r>
            <a:r>
              <a:rPr sz="3200" dirty="0"/>
              <a:t>airnya </a:t>
            </a:r>
            <a:r>
              <a:rPr sz="3200" i="1" spc="-5" dirty="0">
                <a:latin typeface="Verdana"/>
                <a:cs typeface="Verdana"/>
              </a:rPr>
              <a:t>(drainase) </a:t>
            </a:r>
            <a:r>
              <a:rPr sz="3200" dirty="0"/>
              <a:t>kurang  </a:t>
            </a:r>
            <a:r>
              <a:rPr sz="3200" spc="-5" dirty="0"/>
              <a:t>baik.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12151" y="188976"/>
            <a:ext cx="1076325" cy="10001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503" y="4869179"/>
            <a:ext cx="6289548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1694" y="4962144"/>
            <a:ext cx="59074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Mangrove </a:t>
            </a:r>
            <a:r>
              <a:rPr sz="2400" dirty="0">
                <a:solidFill>
                  <a:srgbClr val="FF3300"/>
                </a:solidFill>
                <a:latin typeface="Arial"/>
                <a:cs typeface="Arial"/>
              </a:rPr>
              <a:t>merupakan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tumbuhan khas</a:t>
            </a:r>
            <a:r>
              <a:rPr sz="2400" spc="1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3300"/>
                </a:solidFill>
                <a:latin typeface="Arial"/>
                <a:cs typeface="Arial"/>
              </a:rPr>
              <a:t>rawa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16125" y="1052575"/>
            <a:ext cx="5216525" cy="390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80" y="1481327"/>
            <a:ext cx="521208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0851" y="1327403"/>
            <a:ext cx="8078724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851" y="1815083"/>
            <a:ext cx="5882640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3996" y="1815083"/>
            <a:ext cx="2462783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0851" y="2302764"/>
            <a:ext cx="7778496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0851" y="2790444"/>
            <a:ext cx="7313676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0851" y="3278123"/>
            <a:ext cx="7359396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580" y="4017264"/>
            <a:ext cx="521208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0851" y="3863340"/>
            <a:ext cx="8016240" cy="661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0851" y="4351020"/>
            <a:ext cx="6954011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0851" y="4838700"/>
            <a:ext cx="6758940" cy="6614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240" y="1576146"/>
            <a:ext cx="259079" cy="349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240" y="4112640"/>
            <a:ext cx="259079" cy="3489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61440" y="1456563"/>
            <a:ext cx="7423784" cy="400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Di Indonesia,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wilayah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</a:t>
            </a:r>
            <a:r>
              <a:rPr sz="3200" spc="-9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memiliki  rawa cukup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luas terdapat </a:t>
            </a:r>
            <a:r>
              <a:rPr sz="3200" spc="-5" dirty="0">
                <a:solidFill>
                  <a:srgbClr val="00FF00"/>
                </a:solidFill>
                <a:latin typeface="Verdana"/>
                <a:cs typeface="Verdana"/>
              </a:rPr>
              <a:t>di pantai  timur </a:t>
            </a:r>
            <a:r>
              <a:rPr sz="3200" dirty="0">
                <a:solidFill>
                  <a:srgbClr val="00FF00"/>
                </a:solidFill>
                <a:latin typeface="Verdana"/>
                <a:cs typeface="Verdana"/>
              </a:rPr>
              <a:t>Sumatra, </a:t>
            </a:r>
            <a:r>
              <a:rPr sz="3200" spc="-5" dirty="0">
                <a:solidFill>
                  <a:srgbClr val="00FF00"/>
                </a:solidFill>
                <a:latin typeface="Verdana"/>
                <a:cs typeface="Verdana"/>
              </a:rPr>
              <a:t>Kalimantan bagian  barat dan selatan, Papua bagian  selatan, </a:t>
            </a:r>
            <a:r>
              <a:rPr sz="3200" dirty="0">
                <a:solidFill>
                  <a:srgbClr val="00FF00"/>
                </a:solidFill>
                <a:latin typeface="Verdana"/>
                <a:cs typeface="Verdana"/>
              </a:rPr>
              <a:t>serta </a:t>
            </a:r>
            <a:r>
              <a:rPr sz="3200" spc="-5" dirty="0">
                <a:solidFill>
                  <a:srgbClr val="00FF00"/>
                </a:solidFill>
                <a:latin typeface="Verdana"/>
                <a:cs typeface="Verdana"/>
              </a:rPr>
              <a:t>Jawa bagian utara.</a:t>
            </a:r>
            <a:endParaRPr sz="3200">
              <a:latin typeface="Verdana"/>
              <a:cs typeface="Verdana"/>
            </a:endParaRPr>
          </a:p>
          <a:p>
            <a:pPr marL="12700" marR="69850">
              <a:lnSpc>
                <a:spcPct val="100000"/>
              </a:lnSpc>
              <a:spcBef>
                <a:spcPts val="765"/>
              </a:spcBef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Sejumlah rawa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Indonesia</a:t>
            </a:r>
            <a:r>
              <a:rPr sz="3200" spc="-8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banyak  dimanfaatkan penduduk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untuk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budidaya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bandeng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dan</a:t>
            </a:r>
            <a:r>
              <a:rPr sz="3200" spc="-4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udang.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740650" y="260350"/>
            <a:ext cx="1076325" cy="10001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5579" y="336804"/>
            <a:ext cx="3713988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525270">
              <a:lnSpc>
                <a:spcPct val="100000"/>
              </a:lnSpc>
            </a:pPr>
            <a:r>
              <a:rPr dirty="0"/>
              <a:t>AIR</a:t>
            </a:r>
            <a:r>
              <a:rPr spc="-85" dirty="0"/>
              <a:t> </a:t>
            </a:r>
            <a:r>
              <a:rPr dirty="0"/>
              <a:t>TANAH</a:t>
            </a:r>
          </a:p>
        </p:txBody>
      </p:sp>
      <p:sp>
        <p:nvSpPr>
          <p:cNvPr id="4" name="object 4"/>
          <p:cNvSpPr/>
          <p:nvPr/>
        </p:nvSpPr>
        <p:spPr>
          <a:xfrm>
            <a:off x="367284" y="1620011"/>
            <a:ext cx="521208" cy="499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1466088"/>
            <a:ext cx="6108192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1905000"/>
            <a:ext cx="7356348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55" y="2343911"/>
            <a:ext cx="1606295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5355" y="2343911"/>
            <a:ext cx="723900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9760" y="2343911"/>
            <a:ext cx="7005828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" y="2782823"/>
            <a:ext cx="4070604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69664" y="2782823"/>
            <a:ext cx="2665476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7284" y="3473196"/>
            <a:ext cx="521208" cy="499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555" y="3319271"/>
            <a:ext cx="7589520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8555" y="3758184"/>
            <a:ext cx="7016496" cy="661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8555" y="4197096"/>
            <a:ext cx="7251192" cy="661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8555" y="4636008"/>
            <a:ext cx="7711440" cy="6614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8555" y="5074920"/>
            <a:ext cx="7178040" cy="6614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8640" y="1714754"/>
            <a:ext cx="259079" cy="3489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8640" y="3568268"/>
            <a:ext cx="259079" cy="3493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78839" y="1643633"/>
            <a:ext cx="7599045" cy="404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000"/>
              </a:lnSpc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juga terdapat di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bawah  permukaan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bumi, yaitu di dalam  celah-celah batuan dan tanah. Itulah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dinamakan </a:t>
            </a:r>
            <a:r>
              <a:rPr sz="3200" i="1" dirty="0">
                <a:solidFill>
                  <a:srgbClr val="EAEAEA"/>
                </a:solidFill>
                <a:latin typeface="Verdana"/>
                <a:cs typeface="Verdana"/>
              </a:rPr>
              <a:t>air</a:t>
            </a:r>
            <a:r>
              <a:rPr sz="3200" i="1" spc="-5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i="1" spc="-5" dirty="0">
                <a:solidFill>
                  <a:srgbClr val="EAEAEA"/>
                </a:solidFill>
                <a:latin typeface="Verdana"/>
                <a:cs typeface="Verdana"/>
              </a:rPr>
              <a:t>tanah.</a:t>
            </a:r>
            <a:endParaRPr sz="3200">
              <a:latin typeface="Verdana"/>
              <a:cs typeface="Verdana"/>
            </a:endParaRPr>
          </a:p>
          <a:p>
            <a:pPr marL="12700" marR="549275">
              <a:lnSpc>
                <a:spcPct val="90000"/>
              </a:lnSpc>
              <a:spcBef>
                <a:spcPts val="770"/>
              </a:spcBef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Sumber air tanah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pada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umumnya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berasal dari proses infiltrasi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air  hujan.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Tinggi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rendahnya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tingkat  infiltrasi akan sangat berpengaruh  terhadap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keberadaan air</a:t>
            </a:r>
            <a:r>
              <a:rPr sz="3200" spc="-4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tanah.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40650" y="188976"/>
            <a:ext cx="1076325" cy="10001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5579" y="336804"/>
            <a:ext cx="3713988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525270">
              <a:lnSpc>
                <a:spcPct val="100000"/>
              </a:lnSpc>
            </a:pPr>
            <a:r>
              <a:rPr dirty="0">
                <a:solidFill>
                  <a:srgbClr val="FFFFCC"/>
                </a:solidFill>
              </a:rPr>
              <a:t>AIR</a:t>
            </a:r>
            <a:r>
              <a:rPr spc="-85" dirty="0">
                <a:solidFill>
                  <a:srgbClr val="FFFFCC"/>
                </a:solidFill>
              </a:rPr>
              <a:t> </a:t>
            </a:r>
            <a:r>
              <a:rPr dirty="0">
                <a:solidFill>
                  <a:srgbClr val="FFFFCC"/>
                </a:solidFill>
              </a:rPr>
              <a:t>TANAH</a:t>
            </a:r>
          </a:p>
        </p:txBody>
      </p:sp>
      <p:sp>
        <p:nvSpPr>
          <p:cNvPr id="4" name="object 4"/>
          <p:cNvSpPr/>
          <p:nvPr/>
        </p:nvSpPr>
        <p:spPr>
          <a:xfrm>
            <a:off x="1371600" y="1600200"/>
            <a:ext cx="6400800" cy="4530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6267" y="336804"/>
            <a:ext cx="3371087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696085">
              <a:lnSpc>
                <a:spcPct val="100000"/>
              </a:lnSpc>
            </a:pPr>
            <a:r>
              <a:rPr dirty="0">
                <a:solidFill>
                  <a:srgbClr val="FFFFCC"/>
                </a:solidFill>
              </a:rPr>
              <a:t>MATA</a:t>
            </a:r>
            <a:r>
              <a:rPr spc="-100" dirty="0">
                <a:solidFill>
                  <a:srgbClr val="FFFFCC"/>
                </a:solidFill>
              </a:rPr>
              <a:t> </a:t>
            </a:r>
            <a:r>
              <a:rPr dirty="0">
                <a:solidFill>
                  <a:srgbClr val="FFFFCC"/>
                </a:solidFill>
              </a:rPr>
              <a:t>AIR</a:t>
            </a:r>
          </a:p>
        </p:txBody>
      </p:sp>
      <p:sp>
        <p:nvSpPr>
          <p:cNvPr id="4" name="object 4"/>
          <p:cNvSpPr/>
          <p:nvPr/>
        </p:nvSpPr>
        <p:spPr>
          <a:xfrm>
            <a:off x="2776601" y="1600200"/>
            <a:ext cx="3590925" cy="4530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2151" y="1889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8620" y="1665732"/>
            <a:ext cx="458723" cy="438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0559" y="1531619"/>
            <a:ext cx="6688835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0559" y="1958339"/>
            <a:ext cx="6573011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68083" y="1958339"/>
            <a:ext cx="1604772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0559" y="2385060"/>
            <a:ext cx="7162800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559" y="2811779"/>
            <a:ext cx="2217419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2492" y="2811779"/>
            <a:ext cx="1504187" cy="5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1191" y="2811779"/>
            <a:ext cx="4044696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620" y="3457955"/>
            <a:ext cx="458723" cy="438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559" y="3323844"/>
            <a:ext cx="7287768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0559" y="3750564"/>
            <a:ext cx="7885176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0559" y="4177284"/>
            <a:ext cx="8269224" cy="582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0559" y="4604003"/>
            <a:ext cx="5538216" cy="582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640" y="1749805"/>
            <a:ext cx="228600" cy="304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8640" y="3542665"/>
            <a:ext cx="228600" cy="304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78839" y="1644141"/>
            <a:ext cx="7686675" cy="3502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69595">
              <a:lnSpc>
                <a:spcPct val="100000"/>
              </a:lnSpc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Faktor yang mempengaruhi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tinggi  rendahnya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tingkat infiltrasi, yaitu </a:t>
            </a:r>
            <a:r>
              <a:rPr sz="2800" i="1" spc="-10" dirty="0">
                <a:solidFill>
                  <a:srgbClr val="00FF00"/>
                </a:solidFill>
                <a:latin typeface="Verdana"/>
                <a:cs typeface="Verdana"/>
              </a:rPr>
              <a:t>curah  hujan, </a:t>
            </a:r>
            <a:r>
              <a:rPr sz="2800" i="1" spc="-5" dirty="0">
                <a:solidFill>
                  <a:srgbClr val="00FF00"/>
                </a:solidFill>
                <a:latin typeface="Verdana"/>
                <a:cs typeface="Verdana"/>
              </a:rPr>
              <a:t>kemiringan </a:t>
            </a:r>
            <a:r>
              <a:rPr sz="2800" i="1" spc="-10" dirty="0">
                <a:solidFill>
                  <a:srgbClr val="00FF00"/>
                </a:solidFill>
                <a:latin typeface="Verdana"/>
                <a:cs typeface="Verdana"/>
              </a:rPr>
              <a:t>lereng, </a:t>
            </a:r>
            <a:r>
              <a:rPr sz="2800" i="1" spc="-5" dirty="0">
                <a:solidFill>
                  <a:srgbClr val="00FF00"/>
                </a:solidFill>
                <a:latin typeface="Verdana"/>
                <a:cs typeface="Verdana"/>
              </a:rPr>
              <a:t>kerapatan  vegetasi, </a:t>
            </a:r>
            <a:r>
              <a:rPr sz="2800" spc="-5" dirty="0">
                <a:solidFill>
                  <a:srgbClr val="00FF00"/>
                </a:solidFill>
                <a:latin typeface="Verdana"/>
                <a:cs typeface="Verdana"/>
              </a:rPr>
              <a:t>serta </a:t>
            </a:r>
            <a:r>
              <a:rPr sz="2800" i="1" spc="-5" dirty="0">
                <a:solidFill>
                  <a:srgbClr val="00FF00"/>
                </a:solidFill>
                <a:latin typeface="Verdana"/>
                <a:cs typeface="Verdana"/>
              </a:rPr>
              <a:t>kelembapan</a:t>
            </a:r>
            <a:r>
              <a:rPr sz="2800" i="1" spc="-30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800" i="1" spc="-10" dirty="0">
                <a:solidFill>
                  <a:srgbClr val="00FF00"/>
                </a:solidFill>
                <a:latin typeface="Verdana"/>
                <a:cs typeface="Verdana"/>
              </a:rPr>
              <a:t>tanah.</a:t>
            </a:r>
            <a:endParaRPr sz="28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670"/>
              </a:spcBef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Semakin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tinggi curah hujan,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semakin  rapat vegetasi,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lereng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landai, serta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kelembapan 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rendah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akan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berpeluang  terhadap tingginya</a:t>
            </a:r>
            <a:r>
              <a:rPr sz="2800" spc="8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infiltrasi.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088" y="1520952"/>
            <a:ext cx="638556" cy="460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7595" y="1327403"/>
            <a:ext cx="8086344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595" y="1815083"/>
            <a:ext cx="5949696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695" y="2400300"/>
            <a:ext cx="470154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43044" y="2400300"/>
            <a:ext cx="388315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7595" y="2887979"/>
            <a:ext cx="6106667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7595" y="3375659"/>
            <a:ext cx="7505700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7595" y="3863340"/>
            <a:ext cx="7754111" cy="661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7595" y="4351020"/>
            <a:ext cx="1836420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520" y="4351020"/>
            <a:ext cx="723900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8923" y="4351020"/>
            <a:ext cx="6412991" cy="661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7595" y="4838700"/>
            <a:ext cx="8107680" cy="6614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4065" y="1456563"/>
            <a:ext cx="7938134" cy="400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EDC75E"/>
              </a:buClr>
              <a:buSzPct val="70312"/>
              <a:buFont typeface="Wingdings"/>
              <a:buChar char=""/>
              <a:tabLst>
                <a:tab pos="355600" algn="l"/>
              </a:tabLst>
            </a:pP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Berdasarkan tingkat</a:t>
            </a:r>
            <a:r>
              <a:rPr sz="3200" spc="-4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kedalamannya,</a:t>
            </a:r>
            <a:endParaRPr sz="3200">
              <a:latin typeface="Verdana"/>
              <a:cs typeface="Verdana"/>
            </a:endParaRPr>
          </a:p>
          <a:p>
            <a:pPr marL="355600">
              <a:lnSpc>
                <a:spcPct val="100000"/>
              </a:lnSpc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tanah dibedakan atas</a:t>
            </a:r>
            <a:r>
              <a:rPr sz="3200" spc="-3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:</a:t>
            </a:r>
            <a:endParaRPr sz="3200">
              <a:latin typeface="Verdana"/>
              <a:cs typeface="Verdana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</a:pPr>
            <a:r>
              <a:rPr sz="3200" dirty="0">
                <a:solidFill>
                  <a:srgbClr val="FF3300"/>
                </a:solidFill>
                <a:latin typeface="Verdana"/>
                <a:cs typeface="Verdana"/>
              </a:rPr>
              <a:t>1. Air </a:t>
            </a:r>
            <a:r>
              <a:rPr sz="3200" spc="-5" dirty="0">
                <a:solidFill>
                  <a:srgbClr val="FF3300"/>
                </a:solidFill>
                <a:latin typeface="Verdana"/>
                <a:cs typeface="Verdana"/>
              </a:rPr>
              <a:t>tanah dangkal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disebut juga </a:t>
            </a:r>
            <a:r>
              <a:rPr sz="3200" spc="-10" dirty="0">
                <a:solidFill>
                  <a:srgbClr val="EAEAEA"/>
                </a:solidFill>
                <a:latin typeface="Verdana"/>
                <a:cs typeface="Verdana"/>
              </a:rPr>
              <a:t>air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tanah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freatik.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Untuk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dapat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mengamati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keberadaan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tanah  dangkal, perhatikanlah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kedalaman  sumur-sumur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penduduk, baik pada  saat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musim hujan maupun</a:t>
            </a:r>
            <a:r>
              <a:rPr sz="3200" spc="-10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kemarau.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483" y="336804"/>
            <a:ext cx="6010655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375920">
              <a:lnSpc>
                <a:spcPct val="100000"/>
              </a:lnSpc>
            </a:pPr>
            <a:r>
              <a:rPr dirty="0">
                <a:solidFill>
                  <a:srgbClr val="FFFFCC"/>
                </a:solidFill>
              </a:rPr>
              <a:t>SIKLUS</a:t>
            </a:r>
            <a:r>
              <a:rPr spc="-75" dirty="0">
                <a:solidFill>
                  <a:srgbClr val="FFFFCC"/>
                </a:solidFill>
              </a:rPr>
              <a:t> </a:t>
            </a:r>
            <a:r>
              <a:rPr dirty="0">
                <a:solidFill>
                  <a:srgbClr val="FFFFCC"/>
                </a:solidFill>
              </a:rPr>
              <a:t>HIDROLOGI</a:t>
            </a:r>
          </a:p>
        </p:txBody>
      </p:sp>
      <p:sp>
        <p:nvSpPr>
          <p:cNvPr id="4" name="object 4"/>
          <p:cNvSpPr/>
          <p:nvPr/>
        </p:nvSpPr>
        <p:spPr>
          <a:xfrm>
            <a:off x="1711325" y="1600200"/>
            <a:ext cx="5719826" cy="4530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2151" y="1889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4859" y="1531619"/>
            <a:ext cx="954024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3396" y="1531619"/>
            <a:ext cx="3328416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4340" y="1531619"/>
            <a:ext cx="2622804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1372" y="1958339"/>
            <a:ext cx="7562088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1372" y="2385060"/>
            <a:ext cx="7295388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1372" y="2811779"/>
            <a:ext cx="7636764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1372" y="3238500"/>
            <a:ext cx="7876032" cy="5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1372" y="3665220"/>
            <a:ext cx="7370064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1372" y="4091940"/>
            <a:ext cx="7188708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1372" y="4518659"/>
            <a:ext cx="3713988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09871" y="4518659"/>
            <a:ext cx="605027" cy="582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3139" y="1644141"/>
            <a:ext cx="7586345" cy="3417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2. </a:t>
            </a: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Air </a:t>
            </a: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tanah dalam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merupakan  sekumpulan air 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biasanya terletak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di antara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dua lapisan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kedap air.  Lapisan di antara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dua batuan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kedap air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disebut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akuifer. Jika air 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terdapat di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akuifer itu di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bor, dan ternyata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keluar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pancaran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air,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itulah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dinamakan  </a:t>
            </a:r>
            <a:r>
              <a:rPr sz="2800" spc="-5" dirty="0">
                <a:solidFill>
                  <a:srgbClr val="00FF00"/>
                </a:solidFill>
                <a:latin typeface="Verdana"/>
                <a:cs typeface="Verdana"/>
              </a:rPr>
              <a:t>sumber air</a:t>
            </a:r>
            <a:r>
              <a:rPr sz="2800" spc="-50" dirty="0">
                <a:solidFill>
                  <a:srgbClr val="00FF00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00FF00"/>
                </a:solidFill>
                <a:latin typeface="Verdana"/>
                <a:cs typeface="Verdana"/>
              </a:rPr>
              <a:t>artesis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67625" y="333375"/>
            <a:ext cx="1076325" cy="10001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1296" y="336804"/>
            <a:ext cx="2161031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2301240">
              <a:lnSpc>
                <a:spcPct val="100000"/>
              </a:lnSpc>
            </a:pPr>
            <a:r>
              <a:rPr dirty="0"/>
              <a:t>LAUT</a:t>
            </a:r>
          </a:p>
        </p:txBody>
      </p:sp>
      <p:sp>
        <p:nvSpPr>
          <p:cNvPr id="4" name="object 4"/>
          <p:cNvSpPr/>
          <p:nvPr/>
        </p:nvSpPr>
        <p:spPr>
          <a:xfrm>
            <a:off x="2124075" y="1952688"/>
            <a:ext cx="5040249" cy="3779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0650" y="260350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63723" y="336804"/>
            <a:ext cx="4457700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153160">
              <a:lnSpc>
                <a:spcPct val="100000"/>
              </a:lnSpc>
            </a:pPr>
            <a:r>
              <a:rPr dirty="0">
                <a:solidFill>
                  <a:srgbClr val="FFFF00"/>
                </a:solidFill>
              </a:rPr>
              <a:t>Klasifikasi</a:t>
            </a:r>
            <a:r>
              <a:rPr spc="-105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Laut</a:t>
            </a:r>
          </a:p>
        </p:txBody>
      </p:sp>
      <p:sp>
        <p:nvSpPr>
          <p:cNvPr id="4" name="object 4"/>
          <p:cNvSpPr/>
          <p:nvPr/>
        </p:nvSpPr>
        <p:spPr>
          <a:xfrm>
            <a:off x="384047" y="1708404"/>
            <a:ext cx="638556" cy="460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2855" y="1514855"/>
            <a:ext cx="6196584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2855" y="2002535"/>
            <a:ext cx="3828288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808" y="2743200"/>
            <a:ext cx="672084" cy="498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2855" y="2587751"/>
            <a:ext cx="2336292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432" y="2587751"/>
            <a:ext cx="6321552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2855" y="3075432"/>
            <a:ext cx="4811268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24628" y="3075432"/>
            <a:ext cx="723900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09032" y="3075432"/>
            <a:ext cx="3336036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2855" y="3563111"/>
            <a:ext cx="6722364" cy="661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5723" y="3563111"/>
            <a:ext cx="723900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20128" y="3563111"/>
            <a:ext cx="1805939" cy="661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2855" y="4050791"/>
            <a:ext cx="8002524" cy="6614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2855" y="4538471"/>
            <a:ext cx="8095488" cy="6614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2855" y="5026152"/>
            <a:ext cx="2004060" cy="66141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35940" y="1643634"/>
            <a:ext cx="8061959" cy="400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EDC75E"/>
              </a:buClr>
              <a:buSzPct val="70312"/>
              <a:buFont typeface="Wingdings"/>
              <a:buChar char=""/>
              <a:tabLst>
                <a:tab pos="469265" algn="l"/>
                <a:tab pos="469900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Berdasarkan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letaknya,</a:t>
            </a:r>
            <a:r>
              <a:rPr sz="3200" spc="-5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laut</a:t>
            </a:r>
            <a:endParaRPr sz="3200">
              <a:latin typeface="Verdana"/>
              <a:cs typeface="Verdana"/>
            </a:endParaRPr>
          </a:p>
          <a:p>
            <a:pPr marL="469900">
              <a:lnSpc>
                <a:spcPct val="100000"/>
              </a:lnSpc>
            </a:pP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dibedakan</a:t>
            </a:r>
            <a:r>
              <a:rPr sz="3200" spc="-5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atas:</a:t>
            </a:r>
            <a:endParaRPr sz="3200">
              <a:latin typeface="Verdana"/>
              <a:cs typeface="Verdana"/>
            </a:endParaRPr>
          </a:p>
          <a:p>
            <a:pPr marL="469900" marR="5080" indent="-457200">
              <a:lnSpc>
                <a:spcPct val="100000"/>
              </a:lnSpc>
              <a:spcBef>
                <a:spcPts val="765"/>
              </a:spcBef>
              <a:tabLst>
                <a:tab pos="469265" algn="l"/>
              </a:tabLst>
            </a:pPr>
            <a:r>
              <a:rPr sz="2250" spc="-5" dirty="0">
                <a:solidFill>
                  <a:srgbClr val="EDC75E"/>
                </a:solidFill>
                <a:latin typeface="Verdana"/>
                <a:cs typeface="Verdana"/>
              </a:rPr>
              <a:t>1.	</a:t>
            </a:r>
            <a:r>
              <a:rPr sz="3200" dirty="0">
                <a:solidFill>
                  <a:srgbClr val="FF3300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FF3300"/>
                </a:solidFill>
                <a:latin typeface="Verdana"/>
                <a:cs typeface="Verdana"/>
              </a:rPr>
              <a:t>tepi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adalah laut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</a:t>
            </a:r>
            <a:r>
              <a:rPr sz="3200" spc="-1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terletak di  tepian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benua, seolah-olah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terpisah  dari lautan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oleh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deretan pulau-pulau  dan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semenanjung.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Contohnya,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Cina Selatan,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Jepang, dan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 Bering.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56" y="1514855"/>
            <a:ext cx="1086612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2772" y="1514855"/>
            <a:ext cx="2987040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33571" y="1514855"/>
            <a:ext cx="4094987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5255" y="2002535"/>
            <a:ext cx="548640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52159" y="2002535"/>
            <a:ext cx="723899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36564" y="2002535"/>
            <a:ext cx="2086356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5255" y="2490216"/>
            <a:ext cx="7569708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5255" y="2977895"/>
            <a:ext cx="7766304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5255" y="3465576"/>
            <a:ext cx="6795516" cy="661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5255" y="3953255"/>
            <a:ext cx="5376672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5940" y="1643634"/>
            <a:ext cx="7717155" cy="292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2300" marR="5080" indent="-610235">
              <a:lnSpc>
                <a:spcPct val="100000"/>
              </a:lnSpc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2. </a:t>
            </a:r>
            <a:r>
              <a:rPr sz="3200" dirty="0">
                <a:solidFill>
                  <a:srgbClr val="FF3300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FF3300"/>
                </a:solidFill>
                <a:latin typeface="Verdana"/>
                <a:cs typeface="Verdana"/>
              </a:rPr>
              <a:t>tengah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adalah laut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terletak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di antara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benua-benua.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Biasanya merupakan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wilayah laut  dalam. Contohnya,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Mediteran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terletak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antara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Benua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Eropa,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Asia,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dan</a:t>
            </a:r>
            <a:r>
              <a:rPr sz="3200" spc="-9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Afrika.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40650" y="260350"/>
            <a:ext cx="1076325" cy="10001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047" y="1708404"/>
            <a:ext cx="638556" cy="460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8555" y="1514855"/>
            <a:ext cx="3814572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59935" y="1514855"/>
            <a:ext cx="4093464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2002535"/>
            <a:ext cx="4178808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77867" y="2002535"/>
            <a:ext cx="723900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62271" y="2002535"/>
            <a:ext cx="3646931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2490216"/>
            <a:ext cx="7620000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555" y="2977895"/>
            <a:ext cx="7429500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" y="3465576"/>
            <a:ext cx="7607808" cy="661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8555" y="3953255"/>
            <a:ext cx="1545336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5940" y="1643634"/>
            <a:ext cx="7304405" cy="292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EDC75E"/>
              </a:buClr>
              <a:buSzPct val="70312"/>
              <a:buFont typeface="Wingdings"/>
              <a:buChar char=""/>
              <a:tabLst>
                <a:tab pos="355600" algn="l"/>
              </a:tabLst>
            </a:pPr>
            <a:r>
              <a:rPr sz="3200" dirty="0">
                <a:solidFill>
                  <a:srgbClr val="FF3300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FF3300"/>
                </a:solidFill>
                <a:latin typeface="Verdana"/>
                <a:cs typeface="Verdana"/>
              </a:rPr>
              <a:t>pedalaman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adalah laut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terletak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tengah-tengah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benua,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atau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hampir seluruhnya</a:t>
            </a:r>
            <a:r>
              <a:rPr sz="3200" spc="-8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dikelilingi  daratan. Contohnya,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Hitam,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Kaspia,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Baltik,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Laut  Mati.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12151" y="260350"/>
            <a:ext cx="1076325" cy="10001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7855" y="336804"/>
            <a:ext cx="3867912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447800">
              <a:lnSpc>
                <a:spcPct val="100000"/>
              </a:lnSpc>
            </a:pPr>
            <a:r>
              <a:rPr dirty="0">
                <a:solidFill>
                  <a:srgbClr val="00FF00"/>
                </a:solidFill>
              </a:rPr>
              <a:t>ZONA</a:t>
            </a:r>
            <a:r>
              <a:rPr spc="-80" dirty="0">
                <a:solidFill>
                  <a:srgbClr val="00FF00"/>
                </a:solidFill>
              </a:rPr>
              <a:t> </a:t>
            </a:r>
            <a:r>
              <a:rPr dirty="0">
                <a:solidFill>
                  <a:srgbClr val="00FF00"/>
                </a:solidFill>
              </a:rPr>
              <a:t>LAUT</a:t>
            </a:r>
          </a:p>
        </p:txBody>
      </p:sp>
      <p:sp>
        <p:nvSpPr>
          <p:cNvPr id="4" name="object 4"/>
          <p:cNvSpPr/>
          <p:nvPr/>
        </p:nvSpPr>
        <p:spPr>
          <a:xfrm>
            <a:off x="784859" y="1531619"/>
            <a:ext cx="954024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3396" y="1531619"/>
            <a:ext cx="2510028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24428" y="1531619"/>
            <a:ext cx="4899660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1372" y="1958339"/>
            <a:ext cx="7168896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1372" y="2385060"/>
            <a:ext cx="7484364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1372" y="2811779"/>
            <a:ext cx="7435596" cy="5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1372" y="3238500"/>
            <a:ext cx="7193280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1372" y="3665220"/>
            <a:ext cx="7857744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71372" y="4091940"/>
            <a:ext cx="6754368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71372" y="4518659"/>
            <a:ext cx="4815840" cy="582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1723" y="4518659"/>
            <a:ext cx="637031" cy="582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05855" y="4518659"/>
            <a:ext cx="1528572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8660" marR="5080" indent="-287020">
              <a:lnSpc>
                <a:spcPct val="100000"/>
              </a:lnSpc>
            </a:pPr>
            <a:r>
              <a:rPr spc="-5" dirty="0"/>
              <a:t>1. </a:t>
            </a:r>
            <a:r>
              <a:rPr spc="-10" dirty="0">
                <a:solidFill>
                  <a:srgbClr val="FF3300"/>
                </a:solidFill>
              </a:rPr>
              <a:t>Zona litoral </a:t>
            </a:r>
            <a:r>
              <a:rPr spc="-5" dirty="0"/>
              <a:t>merupakan wilayah </a:t>
            </a:r>
            <a:r>
              <a:rPr spc="-10" dirty="0"/>
              <a:t>laut  </a:t>
            </a:r>
            <a:r>
              <a:rPr spc="-5" dirty="0"/>
              <a:t>yang </a:t>
            </a:r>
            <a:r>
              <a:rPr spc="-10" dirty="0"/>
              <a:t>terletak </a:t>
            </a:r>
            <a:r>
              <a:rPr spc="-5" dirty="0"/>
              <a:t>di antara pasang </a:t>
            </a:r>
            <a:r>
              <a:rPr spc="-10" dirty="0"/>
              <a:t>surut  dan pasang </a:t>
            </a:r>
            <a:r>
              <a:rPr spc="-5" dirty="0"/>
              <a:t>naik. </a:t>
            </a:r>
            <a:r>
              <a:rPr spc="-10" dirty="0"/>
              <a:t>Zona </a:t>
            </a:r>
            <a:r>
              <a:rPr spc="-5" dirty="0"/>
              <a:t>ini kering </a:t>
            </a:r>
            <a:r>
              <a:rPr spc="-10" dirty="0"/>
              <a:t>pada  </a:t>
            </a:r>
            <a:r>
              <a:rPr spc="-5" dirty="0"/>
              <a:t>saat air </a:t>
            </a:r>
            <a:r>
              <a:rPr spc="-10" dirty="0"/>
              <a:t>laut </a:t>
            </a:r>
            <a:r>
              <a:rPr spc="-5" dirty="0"/>
              <a:t>mengalami </a:t>
            </a:r>
            <a:r>
              <a:rPr spc="-10" dirty="0"/>
              <a:t>pasang surut,  tetapi tergenang </a:t>
            </a:r>
            <a:r>
              <a:rPr spc="-5" dirty="0"/>
              <a:t>ketika </a:t>
            </a:r>
            <a:r>
              <a:rPr spc="-10" dirty="0"/>
              <a:t>pasang </a:t>
            </a:r>
            <a:r>
              <a:rPr spc="-5" dirty="0"/>
              <a:t>naik.  Jadi, </a:t>
            </a:r>
            <a:r>
              <a:rPr spc="-10" dirty="0"/>
              <a:t>batas </a:t>
            </a:r>
            <a:r>
              <a:rPr spc="-5" dirty="0"/>
              <a:t>wilayahnya </a:t>
            </a:r>
            <a:r>
              <a:rPr spc="-10" dirty="0"/>
              <a:t>tidak </a:t>
            </a:r>
            <a:r>
              <a:rPr spc="-5" dirty="0"/>
              <a:t>nyata. </a:t>
            </a:r>
            <a:r>
              <a:rPr spc="-10" dirty="0"/>
              <a:t>Oleh  </a:t>
            </a:r>
            <a:r>
              <a:rPr spc="-5" dirty="0"/>
              <a:t>karena </a:t>
            </a:r>
            <a:r>
              <a:rPr spc="-10" dirty="0"/>
              <a:t>itu, zona litoral sering pula  dinamakan zona pasang-</a:t>
            </a:r>
            <a:r>
              <a:rPr spc="130" dirty="0"/>
              <a:t> </a:t>
            </a:r>
            <a:r>
              <a:rPr spc="-10" dirty="0"/>
              <a:t>surut.</a:t>
            </a:r>
          </a:p>
        </p:txBody>
      </p:sp>
      <p:sp>
        <p:nvSpPr>
          <p:cNvPr id="17" name="object 17"/>
          <p:cNvSpPr/>
          <p:nvPr/>
        </p:nvSpPr>
        <p:spPr>
          <a:xfrm>
            <a:off x="7740650" y="188976"/>
            <a:ext cx="1076325" cy="10001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4859" y="1488947"/>
            <a:ext cx="954024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3396" y="1488947"/>
            <a:ext cx="2630424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46347" y="1488947"/>
            <a:ext cx="489965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2060" y="1872995"/>
            <a:ext cx="7644383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2060" y="2257044"/>
            <a:ext cx="7394448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2060" y="2641092"/>
            <a:ext cx="6530340" cy="582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2060" y="3025139"/>
            <a:ext cx="5992368" cy="5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4859" y="3494532"/>
            <a:ext cx="954024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3396" y="3494532"/>
            <a:ext cx="2481072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96996" y="3494532"/>
            <a:ext cx="4899659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2060" y="3878579"/>
            <a:ext cx="1821179" cy="582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87751" y="3878579"/>
            <a:ext cx="5833872" cy="582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42060" y="4262628"/>
            <a:ext cx="5410199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4859" y="4732020"/>
            <a:ext cx="954024" cy="5821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63396" y="4732020"/>
            <a:ext cx="2525267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42715" y="4732020"/>
            <a:ext cx="4899660" cy="5821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42060" y="5116067"/>
            <a:ext cx="3613404" cy="5821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79976" y="5116067"/>
            <a:ext cx="4105655" cy="5821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42060" y="5500115"/>
            <a:ext cx="3797808" cy="5821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93139" y="1644142"/>
            <a:ext cx="7520940" cy="4399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ct val="90000"/>
              </a:lnSpc>
              <a:buClr>
                <a:srgbClr val="EAEAEA"/>
              </a:buClr>
              <a:buAutoNum type="arabicPeriod" startAt="2"/>
              <a:tabLst>
                <a:tab pos="491490" algn="l"/>
              </a:tabLst>
            </a:pP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Zona </a:t>
            </a: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neritik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merupakan wilayah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laut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terletak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mulai batas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pasang surut  terluar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sampai kedalaman 200 meter.  Wilayah ini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sangat penting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sebab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potensi ikan laut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</a:t>
            </a:r>
            <a:r>
              <a:rPr sz="2800" spc="8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banyak.</a:t>
            </a:r>
            <a:endParaRPr sz="2800">
              <a:latin typeface="Verdana"/>
              <a:cs typeface="Verdana"/>
            </a:endParaRPr>
          </a:p>
          <a:p>
            <a:pPr marL="469900" marR="463550" indent="-457200">
              <a:lnSpc>
                <a:spcPts val="3020"/>
              </a:lnSpc>
              <a:spcBef>
                <a:spcPts val="720"/>
              </a:spcBef>
              <a:buClr>
                <a:srgbClr val="EAEAEA"/>
              </a:buClr>
              <a:buAutoNum type="arabicPeriod" startAt="2"/>
              <a:tabLst>
                <a:tab pos="491490" algn="l"/>
              </a:tabLst>
            </a:pP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Zona </a:t>
            </a: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batial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merupakan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wilayah laut  dalam.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Kedalamannya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lebih dari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200  meter sampai 2.000</a:t>
            </a:r>
            <a:r>
              <a:rPr sz="2800" spc="-4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meter.</a:t>
            </a:r>
            <a:endParaRPr sz="2800">
              <a:latin typeface="Verdana"/>
              <a:cs typeface="Verdana"/>
            </a:endParaRPr>
          </a:p>
          <a:p>
            <a:pPr marL="469900" marR="401320" indent="-457200">
              <a:lnSpc>
                <a:spcPts val="3020"/>
              </a:lnSpc>
              <a:spcBef>
                <a:spcPts val="675"/>
              </a:spcBef>
              <a:buClr>
                <a:srgbClr val="EAEAEA"/>
              </a:buClr>
              <a:buAutoNum type="arabicPeriod" startAt="2"/>
              <a:tabLst>
                <a:tab pos="491490" algn="l"/>
              </a:tabLst>
            </a:pP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Zona </a:t>
            </a: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abisal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merupakan wilayah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laut  dasar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samudera. Kedalaman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zona ini  lebih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2.000</a:t>
            </a:r>
            <a:r>
              <a:rPr sz="2800" spc="-5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meter.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596251" y="260350"/>
            <a:ext cx="1076325" cy="10001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680" y="865632"/>
            <a:ext cx="560832" cy="405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2855" y="696468"/>
            <a:ext cx="7399020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2855" y="1123188"/>
            <a:ext cx="7219188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9955" y="1635251"/>
            <a:ext cx="954024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8491" y="1635251"/>
            <a:ext cx="2892552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2047" y="1635251"/>
            <a:ext cx="4901184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2855" y="2061972"/>
            <a:ext cx="7091172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2855" y="2488692"/>
            <a:ext cx="7307580" cy="5821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2855" y="2915411"/>
            <a:ext cx="4229100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6467" y="2915411"/>
            <a:ext cx="637032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68011" y="2915411"/>
            <a:ext cx="3717036" cy="582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2855" y="3342132"/>
            <a:ext cx="6809232" cy="582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2855" y="3768852"/>
            <a:ext cx="7002780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2855" y="4195571"/>
            <a:ext cx="6984492" cy="5821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2855" y="4622291"/>
            <a:ext cx="3177540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18540" y="808990"/>
            <a:ext cx="7397750" cy="4356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243840" indent="-342900">
              <a:lnSpc>
                <a:spcPct val="100000"/>
              </a:lnSpc>
              <a:buClr>
                <a:srgbClr val="EDC75E"/>
              </a:buClr>
              <a:buSzPct val="69642"/>
              <a:buFont typeface="Wingdings"/>
              <a:buChar char=""/>
              <a:tabLst>
                <a:tab pos="355600" algn="l"/>
              </a:tabLst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Berdasarkan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pemanfaatan potensinya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secara ekonomi,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laut dibedakan</a:t>
            </a:r>
            <a:r>
              <a:rPr sz="2800" spc="9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atas:</a:t>
            </a:r>
            <a:endParaRPr sz="2800">
              <a:latin typeface="Verdana"/>
              <a:cs typeface="Verdana"/>
            </a:endParaRPr>
          </a:p>
          <a:p>
            <a:pPr marL="354965" marR="5080" indent="-3429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1. </a:t>
            </a:r>
            <a:r>
              <a:rPr sz="2800" spc="-5" dirty="0">
                <a:solidFill>
                  <a:srgbClr val="FF3300"/>
                </a:solidFill>
                <a:latin typeface="Verdana"/>
                <a:cs typeface="Verdana"/>
              </a:rPr>
              <a:t>Laut </a:t>
            </a: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teritorial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merupakan wilayah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laut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diukur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sejauh 12 mil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dari garis  dasar. Garis dasar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adalah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suatu garis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ditarik dari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titik-titik terluar suatu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pulau.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Secara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politis, laut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teritorial  merupakan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laut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berada dalam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kedaulatan penuh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dari negara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 bersangkutan.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56" y="1514855"/>
            <a:ext cx="1086612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2772" y="1514855"/>
            <a:ext cx="3936491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79976" y="1514855"/>
            <a:ext cx="4250435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2002535"/>
            <a:ext cx="8072628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2490216"/>
            <a:ext cx="7613904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55" y="2977895"/>
            <a:ext cx="7633716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3465576"/>
            <a:ext cx="7912608" cy="661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555" y="3953255"/>
            <a:ext cx="7620000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1643634"/>
            <a:ext cx="7760334" cy="292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2. </a:t>
            </a:r>
            <a:r>
              <a:rPr sz="3200" spc="-5" dirty="0">
                <a:solidFill>
                  <a:srgbClr val="FF3300"/>
                </a:solidFill>
                <a:latin typeface="Verdana"/>
                <a:cs typeface="Verdana"/>
              </a:rPr>
              <a:t>Landas </a:t>
            </a:r>
            <a:r>
              <a:rPr sz="3200" dirty="0">
                <a:solidFill>
                  <a:srgbClr val="FF3300"/>
                </a:solidFill>
                <a:latin typeface="Verdana"/>
                <a:cs typeface="Verdana"/>
              </a:rPr>
              <a:t>Kontinen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merupakan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batas  wilayah laut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secara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fisik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masih  merupakan kelanjutan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dari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benua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(kontinen).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Batas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landas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kontinen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diukur dari garis dasar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ke arah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laut  dengan jarak paling jauh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200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mil.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67625" y="260350"/>
            <a:ext cx="1076325" cy="10001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847" y="536448"/>
            <a:ext cx="1086612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4963" y="536448"/>
            <a:ext cx="5391912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47588" y="536448"/>
            <a:ext cx="2039112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0748" y="1024127"/>
            <a:ext cx="8132064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0748" y="1511808"/>
            <a:ext cx="781507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0748" y="1999488"/>
            <a:ext cx="6446520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0748" y="2487167"/>
            <a:ext cx="8336280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0748" y="2974848"/>
            <a:ext cx="6928104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0748" y="3462528"/>
            <a:ext cx="5917691" cy="6614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0748" y="3950208"/>
            <a:ext cx="7568183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0748" y="4437888"/>
            <a:ext cx="5430012" cy="6614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41264" y="4437888"/>
            <a:ext cx="723900" cy="6614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25667" y="4437888"/>
            <a:ext cx="2302764" cy="6614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47217" y="664083"/>
            <a:ext cx="8023225" cy="439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3. </a:t>
            </a:r>
            <a:r>
              <a:rPr sz="3200" spc="-5" dirty="0">
                <a:solidFill>
                  <a:srgbClr val="FF3300"/>
                </a:solidFill>
                <a:latin typeface="Verdana"/>
                <a:cs typeface="Verdana"/>
              </a:rPr>
              <a:t>Zona Ekonomi Eksklusif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adalah  wilayah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diukur dari garis dasar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sejauh 200 mil ke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arah laut bebas.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Laut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bebas adalah laut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milik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internasional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sehingga semua negara  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berbatasan dengan Zona  Ekonomi Eksklusif berhak  memanfaatkannya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sesuai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dengan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kemampuannya</a:t>
            </a:r>
            <a:r>
              <a:rPr sz="3200" spc="-3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masing-masing.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12151" y="115951"/>
            <a:ext cx="1076325" cy="10001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6483" y="336804"/>
            <a:ext cx="6010655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375920">
              <a:lnSpc>
                <a:spcPct val="100000"/>
              </a:lnSpc>
            </a:pPr>
            <a:r>
              <a:rPr dirty="0">
                <a:solidFill>
                  <a:srgbClr val="FFFFCC"/>
                </a:solidFill>
              </a:rPr>
              <a:t>SIKLUS</a:t>
            </a:r>
            <a:r>
              <a:rPr spc="-75" dirty="0">
                <a:solidFill>
                  <a:srgbClr val="FFFFCC"/>
                </a:solidFill>
              </a:rPr>
              <a:t> </a:t>
            </a:r>
            <a:r>
              <a:rPr dirty="0">
                <a:solidFill>
                  <a:srgbClr val="FFFFCC"/>
                </a:solidFill>
              </a:rPr>
              <a:t>HIDROLOGI</a:t>
            </a:r>
          </a:p>
        </p:txBody>
      </p:sp>
      <p:sp>
        <p:nvSpPr>
          <p:cNvPr id="4" name="object 4"/>
          <p:cNvSpPr/>
          <p:nvPr/>
        </p:nvSpPr>
        <p:spPr>
          <a:xfrm>
            <a:off x="1551050" y="1600231"/>
            <a:ext cx="6040484" cy="4530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85176" y="188976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2676" y="336804"/>
            <a:ext cx="2939796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912620">
              <a:lnSpc>
                <a:spcPct val="100000"/>
              </a:lnSpc>
            </a:pPr>
            <a:r>
              <a:rPr dirty="0"/>
              <a:t>PE</a:t>
            </a:r>
            <a:r>
              <a:rPr spc="5" dirty="0"/>
              <a:t>S</a:t>
            </a:r>
            <a:r>
              <a:rPr dirty="0"/>
              <a:t>ISIR</a:t>
            </a:r>
          </a:p>
        </p:txBody>
      </p:sp>
      <p:sp>
        <p:nvSpPr>
          <p:cNvPr id="4" name="object 4"/>
          <p:cNvSpPr/>
          <p:nvPr/>
        </p:nvSpPr>
        <p:spPr>
          <a:xfrm>
            <a:off x="2124075" y="1557400"/>
            <a:ext cx="51816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96251" y="260350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" y="822960"/>
            <a:ext cx="560832" cy="405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8076" y="653795"/>
            <a:ext cx="2078736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11323" y="653795"/>
            <a:ext cx="3354324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19700" y="653795"/>
            <a:ext cx="2342388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8076" y="1037844"/>
            <a:ext cx="7030211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076" y="1421891"/>
            <a:ext cx="7156704" cy="582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8076" y="1805939"/>
            <a:ext cx="7062216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8076" y="2189988"/>
            <a:ext cx="5108448" cy="5821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69052" y="2189988"/>
            <a:ext cx="2904744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8076" y="2574035"/>
            <a:ext cx="7315200" cy="582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8076" y="2958083"/>
            <a:ext cx="7923276" cy="5821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8076" y="3342132"/>
            <a:ext cx="8186928" cy="582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076" y="3726179"/>
            <a:ext cx="7162800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8076" y="4110228"/>
            <a:ext cx="8049768" cy="5821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8076" y="4494276"/>
            <a:ext cx="6210300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4065" y="808989"/>
            <a:ext cx="7950200" cy="4228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buClr>
                <a:srgbClr val="EDC75E"/>
              </a:buClr>
              <a:buSzPct val="69642"/>
              <a:buFont typeface="Wingdings"/>
              <a:buChar char=""/>
              <a:tabLst>
                <a:tab pos="355600" algn="l"/>
              </a:tabLst>
            </a:pP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Menurut </a:t>
            </a:r>
            <a:r>
              <a:rPr sz="2800" spc="-10" dirty="0">
                <a:solidFill>
                  <a:srgbClr val="FF3300"/>
                </a:solidFill>
                <a:latin typeface="Verdana"/>
                <a:cs typeface="Verdana"/>
              </a:rPr>
              <a:t>Rokhmin Dahuri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(2001:5),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sampai sekarang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belum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ada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definisi  pesisir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baku. Namun demikian,  terdapat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kesepakatan umum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bahwa  </a:t>
            </a:r>
            <a:r>
              <a:rPr sz="2800" b="1" spc="-5" dirty="0">
                <a:solidFill>
                  <a:srgbClr val="FFFF00"/>
                </a:solidFill>
                <a:latin typeface="Verdana"/>
                <a:cs typeface="Verdana"/>
              </a:rPr>
              <a:t>wilayah pesisir (shore)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adalah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suatu 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wilayah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peralihan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antara daratan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dan  lautan.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Apabila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ditinjau dari garis pantai,  suatu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wilayah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pesisir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memiliki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dua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macam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batas,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yaitu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batas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yang sejajar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garis  pantai (long shore)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dan batas yang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tegak  lurus garis pantai (cross</a:t>
            </a:r>
            <a:r>
              <a:rPr sz="2800" spc="13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shore).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67625" y="188976"/>
            <a:ext cx="1076325" cy="10001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5639" y="336804"/>
            <a:ext cx="2752343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2005330">
              <a:lnSpc>
                <a:spcPct val="100000"/>
              </a:lnSpc>
            </a:pPr>
            <a:r>
              <a:rPr dirty="0"/>
              <a:t>PANT</a:t>
            </a:r>
            <a:r>
              <a:rPr spc="10" dirty="0"/>
              <a:t>A</a:t>
            </a:r>
            <a:r>
              <a:rPr dirty="0"/>
              <a:t>I</a:t>
            </a:r>
          </a:p>
        </p:txBody>
      </p:sp>
      <p:sp>
        <p:nvSpPr>
          <p:cNvPr id="4" name="object 4"/>
          <p:cNvSpPr/>
          <p:nvPr/>
        </p:nvSpPr>
        <p:spPr>
          <a:xfrm>
            <a:off x="685800" y="1916176"/>
            <a:ext cx="7848600" cy="4408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96251" y="260350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047" y="1708404"/>
            <a:ext cx="638556" cy="460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8555" y="1514855"/>
            <a:ext cx="3386328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25596" y="1514855"/>
            <a:ext cx="5120640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2002535"/>
            <a:ext cx="769620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2490216"/>
            <a:ext cx="811225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55" y="2977895"/>
            <a:ext cx="6702552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3465576"/>
            <a:ext cx="7999476" cy="661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555" y="3953255"/>
            <a:ext cx="7822692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" y="4440935"/>
            <a:ext cx="3087623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5940" y="1643634"/>
            <a:ext cx="7795259" cy="341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EDC75E"/>
              </a:buClr>
              <a:buSzPct val="70312"/>
              <a:buFont typeface="Wingdings"/>
              <a:buChar char=""/>
              <a:tabLst>
                <a:tab pos="355600" algn="l"/>
              </a:tabLst>
            </a:pPr>
            <a:r>
              <a:rPr sz="3200" dirty="0">
                <a:solidFill>
                  <a:srgbClr val="FF3300"/>
                </a:solidFill>
                <a:latin typeface="Verdana"/>
                <a:cs typeface="Verdana"/>
              </a:rPr>
              <a:t>Pantai </a:t>
            </a:r>
            <a:r>
              <a:rPr sz="3200" spc="-5" dirty="0">
                <a:solidFill>
                  <a:srgbClr val="FF3300"/>
                </a:solidFill>
                <a:latin typeface="Verdana"/>
                <a:cs typeface="Verdana"/>
              </a:rPr>
              <a:t>(coast)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adalah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sejalur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daerah  tempat pertemuan antara daratan  dan laut,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mulai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batas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muka air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pada  waktu pasang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surut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terendah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menuju ke arah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darat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sampai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batas  tertinggi yang mendapat pengaruh  gelombang.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96251" y="333375"/>
            <a:ext cx="1076325" cy="10001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096" y="248411"/>
            <a:ext cx="7086600" cy="661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7595" y="736091"/>
            <a:ext cx="8203692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595" y="1223772"/>
            <a:ext cx="6432804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7595" y="1711451"/>
            <a:ext cx="3061716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4695" y="2296667"/>
            <a:ext cx="3182112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20567" y="2296667"/>
            <a:ext cx="4678680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7595" y="2784348"/>
            <a:ext cx="5297424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5523" y="2784348"/>
            <a:ext cx="723900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19928" y="2784348"/>
            <a:ext cx="3118104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7595" y="3272028"/>
            <a:ext cx="2712720" cy="6614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50820" y="3272028"/>
            <a:ext cx="723900" cy="661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35223" y="3272028"/>
            <a:ext cx="4901183" cy="6614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7595" y="3759708"/>
            <a:ext cx="8276844" cy="661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7595" y="4247388"/>
            <a:ext cx="6608064" cy="6614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595" y="4735067"/>
            <a:ext cx="6411467" cy="6614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7595" y="5222747"/>
            <a:ext cx="4358640" cy="6614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74065" y="376682"/>
            <a:ext cx="7964805" cy="5465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78740" indent="571500">
              <a:lnSpc>
                <a:spcPct val="100000"/>
              </a:lnSpc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Berdasarkan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proses terjadinya,  pantai dibedakan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menjadi </a:t>
            </a:r>
            <a:r>
              <a:rPr sz="3200" spc="-10" dirty="0">
                <a:solidFill>
                  <a:srgbClr val="EAEAEA"/>
                </a:solidFill>
                <a:latin typeface="Verdana"/>
                <a:cs typeface="Verdana"/>
              </a:rPr>
              <a:t>tiga,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yaitu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pantai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ria, fyord,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dan pantai  longitudinal.</a:t>
            </a:r>
            <a:endParaRPr sz="3200">
              <a:latin typeface="Verdana"/>
              <a:cs typeface="Verdana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</a:pPr>
            <a:r>
              <a:rPr sz="3200" b="1" dirty="0">
                <a:solidFill>
                  <a:srgbClr val="FF3300"/>
                </a:solidFill>
                <a:latin typeface="Verdana"/>
                <a:cs typeface="Verdana"/>
              </a:rPr>
              <a:t>1.Pantai </a:t>
            </a:r>
            <a:r>
              <a:rPr sz="3200" b="1" spc="-5" dirty="0">
                <a:solidFill>
                  <a:srgbClr val="FF3300"/>
                </a:solidFill>
                <a:latin typeface="Verdana"/>
                <a:cs typeface="Verdana"/>
              </a:rPr>
              <a:t>ria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merupakan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wilayah  pantai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bergunung-gunung dan  berlembah-lembah dengan arah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melintang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terhadap pantai.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Pantai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ini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mengalami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penurunan relatif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sehingga </a:t>
            </a:r>
            <a:r>
              <a:rPr sz="3200" spc="-10" dirty="0">
                <a:solidFill>
                  <a:srgbClr val="EAEAEA"/>
                </a:solidFill>
                <a:latin typeface="Verdana"/>
                <a:cs typeface="Verdana"/>
              </a:rPr>
              <a:t>bagian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lembahnya  tergenang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air</a:t>
            </a:r>
            <a:r>
              <a:rPr sz="3200" spc="-7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laut.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12151" y="0"/>
            <a:ext cx="1076325" cy="10001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56" y="1514855"/>
            <a:ext cx="3773424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71315" y="1514855"/>
            <a:ext cx="5332476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8555" y="2002535"/>
            <a:ext cx="6893052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2490216"/>
            <a:ext cx="831342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2977895"/>
            <a:ext cx="6480048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55" y="3465576"/>
            <a:ext cx="3352800" cy="661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51859" y="3465576"/>
            <a:ext cx="3238499" cy="661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555" y="3953255"/>
            <a:ext cx="5498592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1643634"/>
            <a:ext cx="8051800" cy="292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</a:pPr>
            <a:r>
              <a:rPr sz="3200" b="1" dirty="0">
                <a:solidFill>
                  <a:srgbClr val="FF3300"/>
                </a:solidFill>
                <a:latin typeface="Verdana"/>
                <a:cs typeface="Verdana"/>
              </a:rPr>
              <a:t>2.Pantai </a:t>
            </a:r>
            <a:r>
              <a:rPr sz="3200" b="1" spc="-5" dirty="0">
                <a:solidFill>
                  <a:srgbClr val="FF3300"/>
                </a:solidFill>
                <a:latin typeface="Verdana"/>
                <a:cs typeface="Verdana"/>
              </a:rPr>
              <a:t>fyord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terjadi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karena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gletsyer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mengalami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pemerosotan  sampai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bawah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permukaan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air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laut.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Jenis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pantai ini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akan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banyak  ditemukan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daerah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 mengalami erosi</a:t>
            </a:r>
            <a:r>
              <a:rPr sz="3200" spc="-114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glasial.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24750" y="260350"/>
            <a:ext cx="1076325" cy="10001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19271" y="4940808"/>
            <a:ext cx="2555748" cy="499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97071" y="5033517"/>
            <a:ext cx="217360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3300"/>
                </a:solidFill>
                <a:latin typeface="Arial"/>
                <a:cs typeface="Arial"/>
              </a:rPr>
              <a:t>Fyord</a:t>
            </a:r>
            <a:r>
              <a:rPr sz="2400" spc="-9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Norwegia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800" y="1405000"/>
            <a:ext cx="7391399" cy="47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0650" y="404875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56" y="1514855"/>
            <a:ext cx="5231892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31308" y="1514855"/>
            <a:ext cx="2887980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8555" y="2002535"/>
            <a:ext cx="6813804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2490216"/>
            <a:ext cx="7780020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2977895"/>
            <a:ext cx="3752088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51147" y="2977895"/>
            <a:ext cx="4279392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3465576"/>
            <a:ext cx="8150352" cy="661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5940" y="1643634"/>
            <a:ext cx="7840345" cy="2440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tabLst>
                <a:tab pos="927100" algn="l"/>
                <a:tab pos="6666230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3.	</a:t>
            </a:r>
            <a:r>
              <a:rPr sz="3200" dirty="0">
                <a:latin typeface="Verdana"/>
                <a:cs typeface="Verdana"/>
              </a:rPr>
              <a:t>Pantai </a:t>
            </a:r>
            <a:r>
              <a:rPr sz="3200" spc="-5" dirty="0">
                <a:latin typeface="Verdana"/>
                <a:cs typeface="Verdana"/>
              </a:rPr>
              <a:t>longitudinal</a:t>
            </a:r>
            <a:r>
              <a:rPr sz="3200" spc="-45" dirty="0"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terjadi</a:t>
            </a:r>
            <a:r>
              <a:rPr sz="3200" spc="-1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jika  pada pantai tersebut terdapat  pegunungan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letaknya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sejajar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dengan pantai.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Bentuk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pantainya  ter</a:t>
            </a:r>
            <a:r>
              <a:rPr sz="3200" spc="-15" dirty="0">
                <a:solidFill>
                  <a:srgbClr val="EAEAEA"/>
                </a:solidFill>
                <a:latin typeface="Verdana"/>
                <a:cs typeface="Verdana"/>
              </a:rPr>
              <a:t>a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tur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,</a:t>
            </a:r>
            <a:r>
              <a:rPr sz="3200" spc="-2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5" dirty="0">
                <a:solidFill>
                  <a:srgbClr val="EAEAEA"/>
                </a:solidFill>
                <a:latin typeface="Verdana"/>
                <a:cs typeface="Verdana"/>
              </a:rPr>
              <a:t>memp</a:t>
            </a:r>
            <a:r>
              <a:rPr sz="3200" spc="-15" dirty="0">
                <a:solidFill>
                  <a:srgbClr val="EAEAEA"/>
                </a:solidFill>
                <a:latin typeface="Verdana"/>
                <a:cs typeface="Verdana"/>
              </a:rPr>
              <a:t>e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rlih</a:t>
            </a:r>
            <a:r>
              <a:rPr sz="3200" spc="-20" dirty="0">
                <a:solidFill>
                  <a:srgbClr val="EAEAEA"/>
                </a:solidFill>
                <a:latin typeface="Verdana"/>
                <a:cs typeface="Verdana"/>
              </a:rPr>
              <a:t>a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tk</a:t>
            </a:r>
            <a:r>
              <a:rPr sz="3200" spc="-15" dirty="0">
                <a:solidFill>
                  <a:srgbClr val="EAEAEA"/>
                </a:solidFill>
                <a:latin typeface="Verdana"/>
                <a:cs typeface="Verdana"/>
              </a:rPr>
              <a:t>a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n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g</a:t>
            </a:r>
            <a:r>
              <a:rPr sz="3200" spc="-15" dirty="0">
                <a:solidFill>
                  <a:srgbClr val="EAEAEA"/>
                </a:solidFill>
                <a:latin typeface="Verdana"/>
                <a:cs typeface="Verdana"/>
              </a:rPr>
              <a:t>a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ris	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</a:t>
            </a:r>
            <a:r>
              <a:rPr sz="3200" spc="-10" dirty="0">
                <a:solidFill>
                  <a:srgbClr val="EAEAEA"/>
                </a:solidFill>
                <a:latin typeface="Verdana"/>
                <a:cs typeface="Verdana"/>
              </a:rPr>
              <a:t>u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rus.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85176" y="404875"/>
            <a:ext cx="1076325" cy="10001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1244" y="2287523"/>
            <a:ext cx="6047232" cy="1155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04441" y="2495422"/>
            <a:ext cx="5133975" cy="874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700" dirty="0">
                <a:solidFill>
                  <a:srgbClr val="0033CC"/>
                </a:solidFill>
              </a:rPr>
              <a:t>TERIMA</a:t>
            </a:r>
            <a:r>
              <a:rPr sz="5700" spc="-100" dirty="0">
                <a:solidFill>
                  <a:srgbClr val="0033CC"/>
                </a:solidFill>
              </a:rPr>
              <a:t> </a:t>
            </a:r>
            <a:r>
              <a:rPr sz="5700" dirty="0">
                <a:solidFill>
                  <a:srgbClr val="0033CC"/>
                </a:solidFill>
              </a:rPr>
              <a:t>KASIH</a:t>
            </a:r>
            <a:endParaRPr sz="5700"/>
          </a:p>
        </p:txBody>
      </p:sp>
      <p:sp>
        <p:nvSpPr>
          <p:cNvPr id="4" name="object 4"/>
          <p:cNvSpPr/>
          <p:nvPr/>
        </p:nvSpPr>
        <p:spPr>
          <a:xfrm>
            <a:off x="620268" y="4838700"/>
            <a:ext cx="8153400" cy="667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654" y="4929251"/>
            <a:ext cx="8149590" cy="664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12151" y="260350"/>
            <a:ext cx="1076325" cy="1000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80588" y="173736"/>
            <a:ext cx="2845308" cy="897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0405">
              <a:lnSpc>
                <a:spcPct val="100000"/>
              </a:lnSpc>
            </a:pPr>
            <a:r>
              <a:rPr dirty="0"/>
              <a:t>ISTILAH</a:t>
            </a:r>
          </a:p>
        </p:txBody>
      </p:sp>
      <p:sp>
        <p:nvSpPr>
          <p:cNvPr id="4" name="object 4"/>
          <p:cNvSpPr/>
          <p:nvPr/>
        </p:nvSpPr>
        <p:spPr>
          <a:xfrm>
            <a:off x="400811" y="1249680"/>
            <a:ext cx="458723" cy="43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227" y="1114044"/>
            <a:ext cx="7389876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227" y="1455419"/>
            <a:ext cx="7836408" cy="5821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1227" y="1796795"/>
            <a:ext cx="2569464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75204" y="1796795"/>
            <a:ext cx="2193036" cy="582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752" y="1796795"/>
            <a:ext cx="605027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0811" y="2359151"/>
            <a:ext cx="458723" cy="43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1227" y="2223516"/>
            <a:ext cx="5126736" cy="5821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2476" y="2223516"/>
            <a:ext cx="637031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94020" y="2223516"/>
            <a:ext cx="3302508" cy="5821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1227" y="2564892"/>
            <a:ext cx="2592324" cy="582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0811" y="3127248"/>
            <a:ext cx="458723" cy="43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1227" y="2991611"/>
            <a:ext cx="4154424" cy="5821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60164" y="2991611"/>
            <a:ext cx="637032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21708" y="2991611"/>
            <a:ext cx="4451603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1227" y="3332988"/>
            <a:ext cx="3040380" cy="58216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46120" y="3332988"/>
            <a:ext cx="2295144" cy="5821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65776" y="3332988"/>
            <a:ext cx="605027" cy="5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811" y="3895344"/>
            <a:ext cx="458723" cy="43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1227" y="3759708"/>
            <a:ext cx="7124700" cy="5821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30440" y="3759708"/>
            <a:ext cx="637031" cy="582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91983" y="3759708"/>
            <a:ext cx="1290827" cy="58216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1227" y="4101084"/>
            <a:ext cx="3713988" cy="5821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19728" y="4101084"/>
            <a:ext cx="1903476" cy="58216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47715" y="4101084"/>
            <a:ext cx="605027" cy="5821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0811" y="4663440"/>
            <a:ext cx="458723" cy="43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1227" y="4527803"/>
            <a:ext cx="7252716" cy="58216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1227" y="4869179"/>
            <a:ext cx="3713988" cy="5821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19728" y="4869179"/>
            <a:ext cx="3095244" cy="5821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65976" y="4869179"/>
            <a:ext cx="1984248" cy="58216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1227" y="5210555"/>
            <a:ext cx="1601723" cy="58216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59917" y="1332560"/>
            <a:ext cx="228600" cy="3051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9917" y="2442336"/>
            <a:ext cx="228600" cy="304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9917" y="3210814"/>
            <a:ext cx="228600" cy="3048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9917" y="3978909"/>
            <a:ext cx="228600" cy="304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9917" y="4747259"/>
            <a:ext cx="228600" cy="3048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90117" y="1309497"/>
            <a:ext cx="7713980" cy="4439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61009">
              <a:lnSpc>
                <a:spcPts val="2690"/>
              </a:lnSpc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Proses menguapnya air di permukaan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bumi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ke atmosfer karena sinar matahari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dinamakan</a:t>
            </a:r>
            <a:r>
              <a:rPr sz="2800" spc="-1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i="1" spc="-5" dirty="0">
                <a:solidFill>
                  <a:srgbClr val="00FF00"/>
                </a:solidFill>
                <a:latin typeface="Verdana"/>
                <a:cs typeface="Verdana"/>
              </a:rPr>
              <a:t>evaporasi</a:t>
            </a:r>
            <a:r>
              <a:rPr sz="2800" spc="-5" dirty="0">
                <a:solidFill>
                  <a:srgbClr val="00FF00"/>
                </a:solidFill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  <a:p>
            <a:pPr marL="12700">
              <a:lnSpc>
                <a:spcPts val="3025"/>
              </a:lnSpc>
              <a:spcBef>
                <a:spcPts val="20"/>
              </a:spcBef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Proses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pengembunan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titik-titik air</a:t>
            </a:r>
            <a:r>
              <a:rPr sz="2800" spc="6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disebut</a:t>
            </a:r>
            <a:endParaRPr sz="2800">
              <a:latin typeface="Verdana"/>
              <a:cs typeface="Verdana"/>
            </a:endParaRPr>
          </a:p>
          <a:p>
            <a:pPr marL="12700">
              <a:lnSpc>
                <a:spcPts val="3025"/>
              </a:lnSpc>
            </a:pPr>
            <a:r>
              <a:rPr sz="2800" spc="-5" dirty="0">
                <a:solidFill>
                  <a:srgbClr val="00FF00"/>
                </a:solidFill>
                <a:latin typeface="Verdana"/>
                <a:cs typeface="Verdana"/>
              </a:rPr>
              <a:t>kondensasi.</a:t>
            </a:r>
            <a:endParaRPr sz="2800">
              <a:latin typeface="Verdana"/>
              <a:cs typeface="Verdana"/>
            </a:endParaRPr>
          </a:p>
          <a:p>
            <a:pPr marL="12700" marR="5080">
              <a:lnSpc>
                <a:spcPts val="2690"/>
              </a:lnSpc>
              <a:spcBef>
                <a:spcPts val="650"/>
              </a:spcBef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Proses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jatuhnya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titik-titik air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dalam bentuk  hujan disebut</a:t>
            </a:r>
            <a:r>
              <a:rPr sz="2800" spc="4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i="1" spc="-10" dirty="0">
                <a:solidFill>
                  <a:srgbClr val="00FF00"/>
                </a:solidFill>
                <a:latin typeface="Verdana"/>
                <a:cs typeface="Verdana"/>
              </a:rPr>
              <a:t>presipitasi</a:t>
            </a:r>
            <a:r>
              <a:rPr sz="2800" spc="-10" dirty="0">
                <a:solidFill>
                  <a:srgbClr val="00FF00"/>
                </a:solidFill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  <a:p>
            <a:pPr marL="12700">
              <a:lnSpc>
                <a:spcPts val="3025"/>
              </a:lnSpc>
              <a:spcBef>
                <a:spcPts val="20"/>
              </a:spcBef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Proses meresapnya air ke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dalam</a:t>
            </a:r>
            <a:r>
              <a:rPr sz="2800" spc="11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pori-pori</a:t>
            </a:r>
            <a:endParaRPr sz="2800">
              <a:latin typeface="Verdana"/>
              <a:cs typeface="Verdana"/>
            </a:endParaRPr>
          </a:p>
          <a:p>
            <a:pPr marL="12700">
              <a:lnSpc>
                <a:spcPts val="3025"/>
              </a:lnSpc>
            </a:pP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tanah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dinamakan</a:t>
            </a:r>
            <a:r>
              <a:rPr sz="2800" spc="5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2800" i="1" spc="-10" dirty="0">
                <a:solidFill>
                  <a:srgbClr val="00FF00"/>
                </a:solidFill>
                <a:latin typeface="Verdana"/>
                <a:cs typeface="Verdana"/>
              </a:rPr>
              <a:t>infiltrasi</a:t>
            </a:r>
            <a:r>
              <a:rPr sz="2800" spc="-10" dirty="0">
                <a:solidFill>
                  <a:srgbClr val="00FF00"/>
                </a:solidFill>
                <a:latin typeface="Verdana"/>
                <a:cs typeface="Verdana"/>
              </a:rPr>
              <a:t>,</a:t>
            </a:r>
            <a:endParaRPr sz="2800">
              <a:latin typeface="Verdana"/>
              <a:cs typeface="Verdana"/>
            </a:endParaRPr>
          </a:p>
          <a:p>
            <a:pPr marL="12700" marR="325755">
              <a:lnSpc>
                <a:spcPts val="2690"/>
              </a:lnSpc>
              <a:spcBef>
                <a:spcPts val="645"/>
              </a:spcBef>
            </a:pP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Air yang mengalir di atas permukaan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tanah dinamakan </a:t>
            </a:r>
            <a:r>
              <a:rPr sz="2800" i="1" spc="-5" dirty="0">
                <a:solidFill>
                  <a:srgbClr val="00FF00"/>
                </a:solidFill>
                <a:latin typeface="Verdana"/>
                <a:cs typeface="Verdana"/>
              </a:rPr>
              <a:t>surface </a:t>
            </a:r>
            <a:r>
              <a:rPr sz="2800" i="1" spc="-10" dirty="0">
                <a:solidFill>
                  <a:srgbClr val="00FF00"/>
                </a:solidFill>
                <a:latin typeface="Verdana"/>
                <a:cs typeface="Verdana"/>
              </a:rPr>
              <a:t>run </a:t>
            </a:r>
            <a:r>
              <a:rPr sz="2800" i="1" spc="-5" dirty="0">
                <a:solidFill>
                  <a:srgbClr val="00FF00"/>
                </a:solidFill>
                <a:latin typeface="Verdana"/>
                <a:cs typeface="Verdana"/>
              </a:rPr>
              <a:t>off </a:t>
            </a:r>
            <a:r>
              <a:rPr sz="2800" spc="-5" dirty="0">
                <a:solidFill>
                  <a:srgbClr val="EAEAEA"/>
                </a:solidFill>
                <a:latin typeface="Verdana"/>
                <a:cs typeface="Verdana"/>
              </a:rPr>
              <a:t>atau air  </a:t>
            </a:r>
            <a:r>
              <a:rPr sz="2800" spc="-10" dirty="0">
                <a:solidFill>
                  <a:srgbClr val="EAEAEA"/>
                </a:solidFill>
                <a:latin typeface="Verdana"/>
                <a:cs typeface="Verdana"/>
              </a:rPr>
              <a:t>larian.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812151" y="260350"/>
            <a:ext cx="1076325" cy="100012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54679" y="336804"/>
            <a:ext cx="2875788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944370">
              <a:lnSpc>
                <a:spcPct val="100000"/>
              </a:lnSpc>
            </a:pPr>
            <a:r>
              <a:rPr dirty="0"/>
              <a:t>SUNGAI</a:t>
            </a:r>
          </a:p>
        </p:txBody>
      </p:sp>
      <p:sp>
        <p:nvSpPr>
          <p:cNvPr id="4" name="object 4"/>
          <p:cNvSpPr/>
          <p:nvPr/>
        </p:nvSpPr>
        <p:spPr>
          <a:xfrm>
            <a:off x="367284" y="1661160"/>
            <a:ext cx="521208" cy="507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1507236"/>
            <a:ext cx="1941576" cy="669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2367" y="1516380"/>
            <a:ext cx="938783" cy="6598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3388" y="1507236"/>
            <a:ext cx="5045964" cy="6690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2002535"/>
            <a:ext cx="7863840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555" y="2490216"/>
            <a:ext cx="7440168" cy="661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" y="2977895"/>
            <a:ext cx="7051548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7284" y="3717035"/>
            <a:ext cx="521208" cy="4998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8555" y="3563111"/>
            <a:ext cx="8279892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555" y="4050791"/>
            <a:ext cx="8075676" cy="6614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8555" y="4538471"/>
            <a:ext cx="4459224" cy="6614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640" y="1755901"/>
            <a:ext cx="259079" cy="3489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8640" y="3812108"/>
            <a:ext cx="259079" cy="349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78839" y="1633575"/>
            <a:ext cx="7623175" cy="352234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3200" dirty="0">
                <a:solidFill>
                  <a:srgbClr val="FF3300"/>
                </a:solidFill>
                <a:latin typeface="Verdana"/>
                <a:cs typeface="Verdana"/>
              </a:rPr>
              <a:t>Sungai </a:t>
            </a:r>
            <a:r>
              <a:rPr sz="3200" dirty="0">
                <a:solidFill>
                  <a:srgbClr val="EAEAEA"/>
                </a:solidFill>
                <a:latin typeface="Wingdings"/>
                <a:cs typeface="Wingdings"/>
              </a:rPr>
              <a:t></a:t>
            </a:r>
            <a:r>
              <a:rPr sz="3200" dirty="0">
                <a:solidFill>
                  <a:srgbClr val="EAEAEA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Massa air tawar</a:t>
            </a:r>
            <a:r>
              <a:rPr sz="3200" spc="19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</a:t>
            </a:r>
            <a:endParaRPr sz="3200">
              <a:latin typeface="Verdana"/>
              <a:cs typeface="Verdana"/>
            </a:endParaRPr>
          </a:p>
          <a:p>
            <a:pPr marL="12700" marR="420370">
              <a:lnSpc>
                <a:spcPct val="100000"/>
              </a:lnSpc>
              <a:spcBef>
                <a:spcPts val="60"/>
              </a:spcBef>
            </a:pP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mengalir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secara alamiah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mengikuti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alur suatu lembah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akhirnya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bermuara di danau atau di</a:t>
            </a:r>
            <a:r>
              <a:rPr sz="3200" spc="-1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laut.</a:t>
            </a:r>
            <a:endParaRPr sz="32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Sumber air sungai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dapat berasal dari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hujan, mata air </a:t>
            </a:r>
            <a:r>
              <a:rPr sz="3200" spc="-10" dirty="0">
                <a:solidFill>
                  <a:srgbClr val="EAEAEA"/>
                </a:solidFill>
                <a:latin typeface="Verdana"/>
                <a:cs typeface="Verdana"/>
              </a:rPr>
              <a:t>di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pegunungan, dan  pencairan</a:t>
            </a:r>
            <a:r>
              <a:rPr sz="3200" spc="-55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gletsyer.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85176" y="260350"/>
            <a:ext cx="1076325" cy="10001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3511" y="5085588"/>
            <a:ext cx="3287267" cy="499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31311" y="5177916"/>
            <a:ext cx="29038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Sungai di</a:t>
            </a:r>
            <a:r>
              <a:rPr sz="2400" spc="-3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3300"/>
                </a:solidFill>
                <a:latin typeface="Arial"/>
                <a:cs typeface="Arial"/>
              </a:rPr>
              <a:t>Kalimantan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11476" y="1341500"/>
            <a:ext cx="4967224" cy="3728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2151" y="333375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1036" y="428244"/>
            <a:ext cx="6316979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9008" rIns="0" bIns="0" rtlCol="0">
            <a:spAutoFit/>
          </a:bodyPr>
          <a:lstStyle/>
          <a:p>
            <a:pPr marL="159385">
              <a:lnSpc>
                <a:spcPct val="100000"/>
              </a:lnSpc>
            </a:pPr>
            <a:r>
              <a:rPr sz="3600" dirty="0"/>
              <a:t>Daerah Aliran Sungai</a:t>
            </a:r>
            <a:r>
              <a:rPr sz="3600" spc="-150" dirty="0"/>
              <a:t> </a:t>
            </a:r>
            <a:r>
              <a:rPr sz="3600" dirty="0"/>
              <a:t>(DAS)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367284" y="1668779"/>
            <a:ext cx="521208" cy="499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8555" y="1514855"/>
            <a:ext cx="8211311" cy="661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555" y="2002535"/>
            <a:ext cx="6097524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8555" y="2490216"/>
            <a:ext cx="7677911" cy="661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555" y="2977895"/>
            <a:ext cx="7504176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555" y="3465576"/>
            <a:ext cx="7427976" cy="661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555" y="3953255"/>
            <a:ext cx="5181600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80659" y="3953255"/>
            <a:ext cx="723900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65064" y="3953255"/>
            <a:ext cx="2226564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555" y="4440935"/>
            <a:ext cx="8142732" cy="661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8555" y="4928615"/>
            <a:ext cx="8218932" cy="6614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8555" y="5416296"/>
            <a:ext cx="2860547" cy="6614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8640" y="1763522"/>
            <a:ext cx="259079" cy="3489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78839" y="1643634"/>
            <a:ext cx="7562850" cy="439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4155440" algn="l"/>
              </a:tabLst>
            </a:pP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DAS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diartikan sebagai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satu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kesatuan  wilayah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dibatasi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oleh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pegunungan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dialiri air dalam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satu saluran utama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(induk). Jadi, 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DAS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tidak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hanya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sebatas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sungai,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tetapi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meliputi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wilayah-wilayah  sekitar</a:t>
            </a:r>
            <a:r>
              <a:rPr sz="3200" spc="1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sungai</a:t>
            </a:r>
            <a:r>
              <a:rPr sz="3200" spc="2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yang	secara</a:t>
            </a:r>
            <a:r>
              <a:rPr sz="3200" spc="-8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langsung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 mempengaruhi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kelangsungan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sungai  </a:t>
            </a:r>
            <a:r>
              <a:rPr sz="3200" spc="-5" dirty="0">
                <a:solidFill>
                  <a:srgbClr val="EAEAEA"/>
                </a:solidFill>
                <a:latin typeface="Verdana"/>
                <a:cs typeface="Verdana"/>
              </a:rPr>
              <a:t>itu</a:t>
            </a:r>
            <a:r>
              <a:rPr sz="3200" spc="-100" dirty="0">
                <a:solidFill>
                  <a:srgbClr val="EAEAEA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EAEAEA"/>
                </a:solidFill>
                <a:latin typeface="Verdana"/>
                <a:cs typeface="Verdana"/>
              </a:rPr>
              <a:t>sendiri.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40650" y="260350"/>
            <a:ext cx="1076325" cy="10001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08" y="1184147"/>
            <a:ext cx="7533132" cy="897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446" y="1345946"/>
            <a:ext cx="6828155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solidFill>
                  <a:srgbClr val="FFFFCC"/>
                </a:solidFill>
              </a:rPr>
              <a:t>DAERAH ALIRAN</a:t>
            </a:r>
            <a:r>
              <a:rPr spc="-90" dirty="0">
                <a:solidFill>
                  <a:srgbClr val="FFFFCC"/>
                </a:solidFill>
              </a:rPr>
              <a:t> </a:t>
            </a:r>
            <a:r>
              <a:rPr dirty="0">
                <a:solidFill>
                  <a:srgbClr val="FFFFCC"/>
                </a:solidFill>
              </a:rPr>
              <a:t>SUNGAI</a:t>
            </a:r>
          </a:p>
        </p:txBody>
      </p:sp>
      <p:sp>
        <p:nvSpPr>
          <p:cNvPr id="4" name="object 4"/>
          <p:cNvSpPr/>
          <p:nvPr/>
        </p:nvSpPr>
        <p:spPr>
          <a:xfrm>
            <a:off x="2063750" y="2563876"/>
            <a:ext cx="5016500" cy="260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67625" y="333375"/>
            <a:ext cx="1076325" cy="1000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1269</Words>
  <Application>Microsoft Office PowerPoint</Application>
  <PresentationFormat>On-screen Show (4:3)</PresentationFormat>
  <Paragraphs>100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Calibri</vt:lpstr>
      <vt:lpstr>Tahoma</vt:lpstr>
      <vt:lpstr>Times New Roman</vt:lpstr>
      <vt:lpstr>Verdana</vt:lpstr>
      <vt:lpstr>Wingdings</vt:lpstr>
      <vt:lpstr>Office Theme</vt:lpstr>
      <vt:lpstr>HIDROSFER</vt:lpstr>
      <vt:lpstr>Siklus Air</vt:lpstr>
      <vt:lpstr>SIKLUS HIDROLOGI</vt:lpstr>
      <vt:lpstr>SIKLUS HIDROLOGI</vt:lpstr>
      <vt:lpstr>ISTILAH</vt:lpstr>
      <vt:lpstr>SUNGAI</vt:lpstr>
      <vt:lpstr>PowerPoint Presentation</vt:lpstr>
      <vt:lpstr>Daerah Aliran Sungai (DAS)</vt:lpstr>
      <vt:lpstr>DAERAH ALIRAN SUNGAI</vt:lpstr>
      <vt:lpstr>DAERAH ALIRAN SUNGAI</vt:lpstr>
      <vt:lpstr>PowerPoint Presentation</vt:lpstr>
      <vt:lpstr>Jenis Sungai</vt:lpstr>
      <vt:lpstr>Berdasarkan sumber airnya</vt:lpstr>
      <vt:lpstr>PowerPoint Presentation</vt:lpstr>
      <vt:lpstr>PowerPoint Presentation</vt:lpstr>
      <vt:lpstr>DANAU</vt:lpstr>
      <vt:lpstr>Klasifikasi Danau</vt:lpstr>
      <vt:lpstr>PowerPoint Presentation</vt:lpstr>
      <vt:lpstr>PowerPoint Presentation</vt:lpstr>
      <vt:lpstr>PowerPoint Presentation</vt:lpstr>
      <vt:lpstr>Manfaat Danau</vt:lpstr>
      <vt:lpstr>RAWA</vt:lpstr>
      <vt:lpstr>PowerPoint Presentation</vt:lpstr>
      <vt:lpstr>PowerPoint Presentation</vt:lpstr>
      <vt:lpstr>AIR TANAH</vt:lpstr>
      <vt:lpstr>AIR TANAH</vt:lpstr>
      <vt:lpstr>MATA AIR</vt:lpstr>
      <vt:lpstr>PowerPoint Presentation</vt:lpstr>
      <vt:lpstr>PowerPoint Presentation</vt:lpstr>
      <vt:lpstr>PowerPoint Presentation</vt:lpstr>
      <vt:lpstr>LAUT</vt:lpstr>
      <vt:lpstr>Klasifikasi Laut</vt:lpstr>
      <vt:lpstr>PowerPoint Presentation</vt:lpstr>
      <vt:lpstr>PowerPoint Presentation</vt:lpstr>
      <vt:lpstr>ZONA LAUT</vt:lpstr>
      <vt:lpstr>PowerPoint Presentation</vt:lpstr>
      <vt:lpstr>PowerPoint Presentation</vt:lpstr>
      <vt:lpstr>PowerPoint Presentation</vt:lpstr>
      <vt:lpstr>PowerPoint Presentation</vt:lpstr>
      <vt:lpstr>PESISIR</vt:lpstr>
      <vt:lpstr>PowerPoint Presentation</vt:lpstr>
      <vt:lpstr>PANTAI</vt:lpstr>
      <vt:lpstr>PowerPoint Presentation</vt:lpstr>
      <vt:lpstr>PowerPoint Presentation</vt:lpstr>
      <vt:lpstr>PowerPoint Presentation</vt:lpstr>
      <vt:lpstr>PowerPoint Presentation</vt:lpstr>
      <vt:lpstr>3. Pantai longitudinal terjadi jika  pada pantai tersebut terdapat  pegunungan yang letaknya sejajar  dengan pantai. Bentuk pantainya  teratur, memperlihatkan garis lurus.</vt:lpstr>
      <vt:lpstr>TERIMA KASIH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Hidrologi</dc:title>
  <dc:creator>Lili Somantri</dc:creator>
  <cp:lastModifiedBy>Asus</cp:lastModifiedBy>
  <cp:revision>3</cp:revision>
  <dcterms:created xsi:type="dcterms:W3CDTF">2017-03-28T15:19:17Z</dcterms:created>
  <dcterms:modified xsi:type="dcterms:W3CDTF">2018-03-17T23:06:30Z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2010-03-26T00:00:00Z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2017-03-28T00:00:00Z</vt:filetime>
  </property>
</Properties>
</file>