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83" r:id="rId7"/>
    <p:sldId id="284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6" r:id="rId22"/>
    <p:sldId id="277" r:id="rId23"/>
    <p:sldId id="286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CA654-6574-4F0A-9FC7-A1277C39808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4AA1D-08BA-4C6A-8C1F-AB2DBDD3CC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C2596-A562-404C-A2EF-A5D6234A4B83}" type="slidenum">
              <a:rPr lang="en-US"/>
              <a:pPr/>
              <a:t>23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Refer to the handout – Interview do’s and don’ts</a:t>
            </a:r>
          </a:p>
          <a:p>
            <a:endParaRPr lang="en-US" sz="14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0910-A9BD-4A89-9C7F-7E37132C7C93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8105-7753-48DC-86E0-42367ECD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0910-A9BD-4A89-9C7F-7E37132C7C93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8105-7753-48DC-86E0-42367ECD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0910-A9BD-4A89-9C7F-7E37132C7C93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8105-7753-48DC-86E0-42367ECD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0910-A9BD-4A89-9C7F-7E37132C7C93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8105-7753-48DC-86E0-42367ECD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0910-A9BD-4A89-9C7F-7E37132C7C93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8105-7753-48DC-86E0-42367ECD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0910-A9BD-4A89-9C7F-7E37132C7C93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8105-7753-48DC-86E0-42367ECD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0910-A9BD-4A89-9C7F-7E37132C7C93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8105-7753-48DC-86E0-42367ECD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0910-A9BD-4A89-9C7F-7E37132C7C93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8105-7753-48DC-86E0-42367ECD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0910-A9BD-4A89-9C7F-7E37132C7C93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8105-7753-48DC-86E0-42367ECD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0910-A9BD-4A89-9C7F-7E37132C7C93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8105-7753-48DC-86E0-42367ECD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0910-A9BD-4A89-9C7F-7E37132C7C93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8105-7753-48DC-86E0-42367ECD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10910-A9BD-4A89-9C7F-7E37132C7C93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18105-7753-48DC-86E0-42367ECD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en-US" dirty="0" smtClean="0"/>
              <a:t>Interpersonal Communication In The Work Place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038474"/>
            <a:ext cx="6963508" cy="2828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32408" t="11111" r="13194" b="7407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b="1" dirty="0" err="1" smtClean="0"/>
              <a:t>Pola</a:t>
            </a:r>
            <a:r>
              <a:rPr lang="en-US" b="1" dirty="0" smtClean="0"/>
              <a:t> </a:t>
            </a:r>
            <a:r>
              <a:rPr lang="en-US" b="1" dirty="0" err="1" smtClean="0"/>
              <a:t>Profesional</a:t>
            </a:r>
            <a:r>
              <a:rPr lang="en-US" b="1" dirty="0" smtClean="0"/>
              <a:t> </a:t>
            </a:r>
            <a:r>
              <a:rPr lang="id-ID" b="1" dirty="0" smtClean="0"/>
              <a:t>Pekerja </a:t>
            </a:r>
            <a:r>
              <a:rPr lang="id-ID" b="1" dirty="0" smtClean="0"/>
              <a:t>yang </a:t>
            </a:r>
            <a:r>
              <a:rPr lang="en-US" b="1" dirty="0" smtClean="0"/>
              <a:t>E</a:t>
            </a:r>
            <a:r>
              <a:rPr lang="id-ID" b="1" dirty="0" smtClean="0"/>
              <a:t>fektif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0000" lnSpcReduction="20000"/>
          </a:bodyPr>
          <a:lstStyle/>
          <a:p>
            <a:r>
              <a:rPr lang="id-ID" sz="4600" dirty="0" smtClean="0"/>
              <a:t>Menjaga kerahasiaan </a:t>
            </a:r>
            <a:r>
              <a:rPr lang="id-ID" sz="4600" dirty="0" smtClean="0"/>
              <a:t>pekerjaan, tugas, dan informasi </a:t>
            </a:r>
            <a:r>
              <a:rPr lang="id-ID" sz="4600" dirty="0" smtClean="0"/>
              <a:t>karyawan.</a:t>
            </a:r>
            <a:endParaRPr lang="en-US" sz="4600" i="1" dirty="0" smtClean="0"/>
          </a:p>
          <a:p>
            <a:r>
              <a:rPr lang="id-ID" sz="4600" dirty="0" smtClean="0"/>
              <a:t>Jujurlah </a:t>
            </a:r>
            <a:r>
              <a:rPr lang="id-ID" sz="4600" dirty="0" smtClean="0"/>
              <a:t>dengan orang lain dan </a:t>
            </a:r>
            <a:r>
              <a:rPr lang="en-US" sz="4600" dirty="0" smtClean="0"/>
              <a:t>t</a:t>
            </a:r>
            <a:r>
              <a:rPr lang="id-ID" sz="4600" dirty="0" smtClean="0"/>
              <a:t>unjukkan </a:t>
            </a:r>
            <a:r>
              <a:rPr lang="id-ID" sz="4600" dirty="0" smtClean="0"/>
              <a:t>integritas dalam pekerjaan </a:t>
            </a:r>
            <a:r>
              <a:rPr lang="id-ID" sz="4600" dirty="0" smtClean="0"/>
              <a:t>Anda.</a:t>
            </a:r>
            <a:endParaRPr lang="en-US" sz="4600" i="1" dirty="0" smtClean="0"/>
          </a:p>
          <a:p>
            <a:r>
              <a:rPr lang="id-ID" sz="4600" dirty="0" smtClean="0"/>
              <a:t>Menetapkan </a:t>
            </a:r>
            <a:r>
              <a:rPr lang="en-US" sz="4600" dirty="0" smtClean="0"/>
              <a:t> deadline </a:t>
            </a:r>
            <a:r>
              <a:rPr lang="id-ID" sz="4600" dirty="0" smtClean="0"/>
              <a:t>dan memenuhi</a:t>
            </a:r>
            <a:r>
              <a:rPr lang="en-US" sz="4600" dirty="0" smtClean="0"/>
              <a:t> </a:t>
            </a:r>
            <a:r>
              <a:rPr lang="en-US" sz="4600" dirty="0" smtClean="0"/>
              <a:t>deadline</a:t>
            </a:r>
            <a:r>
              <a:rPr lang="id-ID" sz="4600" dirty="0" smtClean="0"/>
              <a:t>, </a:t>
            </a:r>
            <a:r>
              <a:rPr lang="en-US" sz="4600" dirty="0" smtClean="0"/>
              <a:t> </a:t>
            </a:r>
            <a:r>
              <a:rPr lang="en-US" sz="4600" dirty="0" err="1" smtClean="0"/>
              <a:t>termasuk</a:t>
            </a:r>
            <a:r>
              <a:rPr lang="en-US" sz="4600" dirty="0" smtClean="0"/>
              <a:t> </a:t>
            </a:r>
            <a:r>
              <a:rPr lang="en-US" sz="4600" dirty="0" err="1" smtClean="0"/>
              <a:t>memenuhi</a:t>
            </a:r>
            <a:r>
              <a:rPr lang="en-US" sz="4600" dirty="0" smtClean="0"/>
              <a:t> </a:t>
            </a:r>
            <a:r>
              <a:rPr lang="id-ID" sz="4600" dirty="0" smtClean="0"/>
              <a:t>setiap </a:t>
            </a:r>
            <a:r>
              <a:rPr lang="id-ID" sz="4600" dirty="0" smtClean="0"/>
              <a:t>janji yang Anda </a:t>
            </a:r>
            <a:r>
              <a:rPr lang="id-ID" sz="4600" dirty="0" smtClean="0"/>
              <a:t>buat.</a:t>
            </a:r>
            <a:endParaRPr lang="en-US" sz="4600" i="1" dirty="0" smtClean="0"/>
          </a:p>
          <a:p>
            <a:r>
              <a:rPr lang="id-ID" sz="4600" dirty="0" smtClean="0"/>
              <a:t>Akui </a:t>
            </a:r>
            <a:r>
              <a:rPr lang="id-ID" sz="4600" dirty="0" smtClean="0"/>
              <a:t>kesalahan Anda, meminta maaf pada saat yang tepat, </a:t>
            </a:r>
            <a:r>
              <a:rPr lang="en-US" sz="4600" dirty="0" err="1" smtClean="0"/>
              <a:t>perbaiki</a:t>
            </a:r>
            <a:r>
              <a:rPr lang="en-US" sz="4600" dirty="0" smtClean="0"/>
              <a:t> </a:t>
            </a:r>
            <a:r>
              <a:rPr lang="en-US" sz="4600" dirty="0" err="1" smtClean="0"/>
              <a:t>kekeliruan</a:t>
            </a:r>
            <a:r>
              <a:rPr lang="en-US" sz="4600" dirty="0" smtClean="0"/>
              <a:t> </a:t>
            </a:r>
            <a:r>
              <a:rPr lang="en-US" sz="4600" dirty="0" err="1" smtClean="0"/>
              <a:t>pekerjaan</a:t>
            </a:r>
            <a:r>
              <a:rPr lang="en-US" sz="4600" dirty="0" smtClean="0"/>
              <a:t>. </a:t>
            </a:r>
          </a:p>
          <a:p>
            <a:r>
              <a:rPr lang="id-ID" sz="4600" dirty="0" smtClean="0"/>
              <a:t>Berbagi </a:t>
            </a:r>
            <a:r>
              <a:rPr lang="id-ID" sz="4600" dirty="0" smtClean="0"/>
              <a:t>pengalaman </a:t>
            </a:r>
            <a:r>
              <a:rPr lang="id-ID" sz="4600" dirty="0" smtClean="0"/>
              <a:t>yg </a:t>
            </a:r>
            <a:r>
              <a:rPr lang="id-ID" sz="4600" dirty="0" smtClean="0"/>
              <a:t>relevan dan memberikan pemikiran </a:t>
            </a:r>
            <a:r>
              <a:rPr lang="en-US" sz="4600" dirty="0" smtClean="0"/>
              <a:t> </a:t>
            </a:r>
            <a:r>
              <a:rPr lang="en-US" sz="4600" dirty="0" err="1" smtClean="0"/>
              <a:t>yg</a:t>
            </a:r>
            <a:r>
              <a:rPr lang="en-US" sz="4600" dirty="0" smtClean="0"/>
              <a:t> </a:t>
            </a:r>
            <a:r>
              <a:rPr lang="en-US" sz="4600" dirty="0" err="1" smtClean="0"/>
              <a:t>tepat</a:t>
            </a:r>
            <a:r>
              <a:rPr lang="en-US" sz="4600" dirty="0" smtClean="0"/>
              <a:t> </a:t>
            </a:r>
            <a:r>
              <a:rPr lang="en-US" sz="4600" dirty="0" err="1" smtClean="0"/>
              <a:t>dalam</a:t>
            </a:r>
            <a:r>
              <a:rPr lang="en-US" sz="4600" dirty="0" smtClean="0"/>
              <a:t> </a:t>
            </a:r>
            <a:r>
              <a:rPr lang="id-ID" sz="4600" dirty="0" smtClean="0"/>
              <a:t>proses </a:t>
            </a:r>
            <a:r>
              <a:rPr lang="en-US" sz="4600" dirty="0" err="1" smtClean="0"/>
              <a:t>rapat</a:t>
            </a:r>
            <a:r>
              <a:rPr lang="en-US" sz="4600" dirty="0" smtClean="0"/>
              <a:t>/ </a:t>
            </a:r>
            <a:r>
              <a:rPr lang="id-ID" sz="4600" dirty="0" smtClean="0"/>
              <a:t>pengambilan </a:t>
            </a:r>
            <a:r>
              <a:rPr lang="id-ID" sz="4600" dirty="0" smtClean="0"/>
              <a:t>keputusan.</a:t>
            </a:r>
          </a:p>
          <a:p>
            <a:pPr>
              <a:buNone/>
            </a:pPr>
            <a:endParaRPr lang="en-US" sz="5000" i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r>
              <a:rPr lang="id-ID" dirty="0" smtClean="0"/>
              <a:t>Menunjukkan </a:t>
            </a:r>
            <a:r>
              <a:rPr lang="id-ID" dirty="0" smtClean="0"/>
              <a:t>keterbukaan </a:t>
            </a:r>
            <a:r>
              <a:rPr lang="id-ID" dirty="0" smtClean="0"/>
              <a:t>p</a:t>
            </a:r>
            <a:r>
              <a:rPr lang="en-US" dirty="0" err="1" smtClean="0"/>
              <a:t>emi</a:t>
            </a:r>
            <a:r>
              <a:rPr lang="id-ID" dirty="0" smtClean="0"/>
              <a:t>kiran </a:t>
            </a:r>
            <a:r>
              <a:rPr lang="id-ID" dirty="0" smtClean="0"/>
              <a:t>terhadap budaya, keyakinan, nilai-nilai, dan opini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id-ID" dirty="0" smtClean="0"/>
              <a:t>lain</a:t>
            </a:r>
            <a:endParaRPr lang="en-US" dirty="0" smtClean="0"/>
          </a:p>
          <a:p>
            <a:r>
              <a:rPr lang="en-US" dirty="0" smtClean="0"/>
              <a:t>K</a:t>
            </a:r>
            <a:r>
              <a:rPr lang="id-ID" dirty="0" smtClean="0"/>
              <a:t>omitmen </a:t>
            </a:r>
            <a:r>
              <a:rPr lang="id-ID" dirty="0" smtClean="0"/>
              <a:t>terhadap tujuan organisasi, dan </a:t>
            </a:r>
            <a:r>
              <a:rPr lang="id-ID" dirty="0" smtClean="0"/>
              <a:t>menghormati</a:t>
            </a:r>
            <a:r>
              <a:rPr lang="en-US" dirty="0" smtClean="0"/>
              <a:t> </a:t>
            </a:r>
            <a:r>
              <a:rPr lang="id-ID" dirty="0" smtClean="0"/>
              <a:t>waktu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id-ID" dirty="0" smtClean="0"/>
              <a:t>lain.</a:t>
            </a:r>
            <a:endParaRPr lang="en-US" dirty="0" smtClean="0"/>
          </a:p>
          <a:p>
            <a:r>
              <a:rPr lang="id-ID" dirty="0" smtClean="0"/>
              <a:t>Memenuhi </a:t>
            </a:r>
            <a:r>
              <a:rPr lang="id-ID" dirty="0" smtClean="0"/>
              <a:t>standar, nilai-nilai, dan etika profesi </a:t>
            </a:r>
            <a:r>
              <a:rPr lang="id-ID" dirty="0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i="1" dirty="0" smtClean="0"/>
          </a:p>
          <a:p>
            <a:r>
              <a:rPr lang="id-ID" dirty="0" smtClean="0"/>
              <a:t>Pelajari pengetahuan dan keterampilan yang </a:t>
            </a:r>
            <a:r>
              <a:rPr lang="id-ID" dirty="0" smtClean="0"/>
              <a:t>di</a:t>
            </a:r>
            <a:r>
              <a:rPr lang="en-US" dirty="0" err="1" smtClean="0"/>
              <a:t>butuhkan</a:t>
            </a:r>
            <a:r>
              <a:rPr lang="id-ID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5. GROUP </a:t>
            </a:r>
            <a:r>
              <a:rPr lang="en-US" b="1" dirty="0" smtClean="0"/>
              <a:t>COLLABORATION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 err="1" smtClean="0"/>
              <a:t>kolaborasi</a:t>
            </a:r>
            <a:r>
              <a:rPr lang="en-US" b="1" dirty="0" smtClean="0"/>
              <a:t> group)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menghabiskan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5-6 jam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</a:t>
            </a:r>
          </a:p>
          <a:p>
            <a:r>
              <a:rPr lang="id-ID" dirty="0" smtClean="0"/>
              <a:t>Sayangnya,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id-ID" dirty="0" smtClean="0"/>
              <a:t>me</a:t>
            </a:r>
            <a:r>
              <a:rPr lang="en-US" dirty="0" err="1" smtClean="0"/>
              <a:t>nunjuk</a:t>
            </a:r>
            <a:r>
              <a:rPr lang="id-ID" dirty="0" smtClean="0"/>
              <a:t>kan </a:t>
            </a:r>
            <a:r>
              <a:rPr lang="id-ID" dirty="0" smtClean="0"/>
              <a:t>bahwa 69% pekerja mengatakan pertemuan mereka tidak produktif.</a:t>
            </a:r>
            <a:endParaRPr lang="en-US" dirty="0" smtClean="0"/>
          </a:p>
          <a:p>
            <a:r>
              <a:rPr lang="id-ID" dirty="0" smtClean="0"/>
              <a:t>Kurangnya </a:t>
            </a:r>
            <a:r>
              <a:rPr lang="id-ID" dirty="0" smtClean="0"/>
              <a:t>produktivitas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id-ID" dirty="0" smtClean="0"/>
              <a:t>karena </a:t>
            </a:r>
            <a:r>
              <a:rPr lang="id-ID" dirty="0" smtClean="0"/>
              <a:t>anggota tidak memiliki keterampilan kerja, keterampilan sosial, </a:t>
            </a:r>
            <a:r>
              <a:rPr lang="id-ID" dirty="0" smtClean="0"/>
              <a:t>motivasi</a:t>
            </a:r>
            <a:r>
              <a:rPr lang="en-US" dirty="0" smtClean="0"/>
              <a:t>/</a:t>
            </a:r>
            <a:r>
              <a:rPr lang="id-ID" dirty="0" smtClean="0"/>
              <a:t> </a:t>
            </a:r>
            <a:r>
              <a:rPr lang="id-ID" dirty="0" smtClean="0"/>
              <a:t>ketekunan </a:t>
            </a:r>
            <a:r>
              <a:rPr lang="id-ID" dirty="0" smtClean="0"/>
              <a:t>menyelesaikan </a:t>
            </a:r>
            <a:r>
              <a:rPr lang="id-ID" dirty="0" smtClean="0"/>
              <a:t>tugas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INTERVIEWING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Pekerjaan </a:t>
            </a:r>
            <a:r>
              <a:rPr lang="id-ID" dirty="0" smtClean="0"/>
              <a:t>penuh-waktu pertama Anda setelah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id-ID" dirty="0" smtClean="0"/>
              <a:t>perguruan </a:t>
            </a:r>
            <a:r>
              <a:rPr lang="id-ID" dirty="0" smtClean="0"/>
              <a:t>tinggi adalah pilihan penting 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id-ID" dirty="0" smtClean="0"/>
              <a:t>menentukan </a:t>
            </a:r>
            <a:r>
              <a:rPr lang="id-ID" dirty="0" smtClean="0"/>
              <a:t>peluang untuk masa depan</a:t>
            </a:r>
            <a:r>
              <a:rPr lang="id-ID" dirty="0" smtClean="0"/>
              <a:t>.</a:t>
            </a:r>
          </a:p>
          <a:p>
            <a:r>
              <a:rPr lang="en-US" dirty="0" smtClean="0"/>
              <a:t>B</a:t>
            </a:r>
            <a:r>
              <a:rPr lang="id-ID" dirty="0" smtClean="0"/>
              <a:t>erikut beberapa </a:t>
            </a:r>
            <a:r>
              <a:rPr lang="id-ID" dirty="0" smtClean="0"/>
              <a:t>tips praktis </a:t>
            </a:r>
            <a:r>
              <a:rPr lang="en-US" i="1" dirty="0" smtClean="0"/>
              <a:t>for </a:t>
            </a:r>
            <a:r>
              <a:rPr lang="en-US" i="1" dirty="0" smtClean="0"/>
              <a:t>the job-hunting process</a:t>
            </a:r>
            <a:endParaRPr lang="en-US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Create </a:t>
            </a:r>
            <a:r>
              <a:rPr lang="en-US" i="1" dirty="0" smtClean="0"/>
              <a:t>a network for your search</a:t>
            </a:r>
          </a:p>
          <a:p>
            <a:r>
              <a:rPr lang="en-US" i="1" dirty="0" smtClean="0"/>
              <a:t>Ignore some advice</a:t>
            </a:r>
          </a:p>
          <a:p>
            <a:r>
              <a:rPr lang="en-US" i="1" dirty="0" smtClean="0"/>
              <a:t>Work on </a:t>
            </a:r>
            <a:r>
              <a:rPr lang="en-US" i="1" dirty="0" smtClean="0"/>
              <a:t>your passion</a:t>
            </a:r>
            <a:endParaRPr lang="en-US" i="1" dirty="0" smtClean="0"/>
          </a:p>
          <a:p>
            <a:r>
              <a:rPr lang="en-US" i="1" dirty="0" smtClean="0"/>
              <a:t>Find </a:t>
            </a:r>
            <a:r>
              <a:rPr lang="en-US" i="1" dirty="0" smtClean="0"/>
              <a:t>a way to mitigate your frustration, stay calm, and be positive</a:t>
            </a:r>
          </a:p>
          <a:p>
            <a:r>
              <a:rPr lang="en-US" dirty="0" smtClean="0"/>
              <a:t>you have to be successful in an </a:t>
            </a:r>
            <a:r>
              <a:rPr lang="en-US" b="1" dirty="0" smtClean="0"/>
              <a:t>employment interview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Planning for the Job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id-ID" dirty="0" smtClean="0"/>
              <a:t>ersiapkan </a:t>
            </a:r>
            <a:r>
              <a:rPr lang="id-ID" dirty="0" smtClean="0"/>
              <a:t>aplikasi yang </a:t>
            </a:r>
            <a:r>
              <a:rPr lang="id-ID" dirty="0" smtClean="0"/>
              <a:t>efektif, </a:t>
            </a:r>
            <a:r>
              <a:rPr lang="id-ID" dirty="0" smtClean="0"/>
              <a:t>surat lamaran, CV, surat referensi, dan </a:t>
            </a:r>
            <a:r>
              <a:rPr lang="id-ID" dirty="0" smtClean="0"/>
              <a:t>portofolio</a:t>
            </a:r>
            <a:endParaRPr lang="en-US" dirty="0" smtClean="0"/>
          </a:p>
          <a:p>
            <a:r>
              <a:rPr lang="en-US" dirty="0" smtClean="0"/>
              <a:t>Per</a:t>
            </a:r>
            <a:r>
              <a:rPr lang="id-ID" dirty="0" smtClean="0"/>
              <a:t>siap</a:t>
            </a:r>
            <a:r>
              <a:rPr lang="en-US" dirty="0" err="1" smtClean="0"/>
              <a:t>kan</a:t>
            </a:r>
            <a:r>
              <a:rPr lang="id-ID" dirty="0" smtClean="0"/>
              <a:t> </a:t>
            </a:r>
            <a:r>
              <a:rPr lang="id-ID" dirty="0" smtClean="0"/>
              <a:t>untuk menjawab pertanyaan tentang </a:t>
            </a:r>
            <a:r>
              <a:rPr lang="id-ID" dirty="0" smtClean="0"/>
              <a:t>pengetahuan</a:t>
            </a:r>
            <a:r>
              <a:rPr lang="en-US" dirty="0" smtClean="0"/>
              <a:t>, </a:t>
            </a:r>
            <a:r>
              <a:rPr lang="id-ID" dirty="0" smtClean="0"/>
              <a:t>pengalaman</a:t>
            </a:r>
            <a:r>
              <a:rPr lang="id-ID" dirty="0" smtClean="0"/>
              <a:t>, </a:t>
            </a:r>
            <a:r>
              <a:rPr lang="id-ID" dirty="0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Perencanaan untuk Wawancara Penilaian Kinerja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Sebuah wawancara penilaian kinerja dirancang untuk mengevaluasi keberhasilan pekerjaan Anda, menetapkan tujuan untuk masa kerja berikutnya, dan memberikan umpan balik tentang kekuatan dan </a:t>
            </a:r>
            <a:r>
              <a:rPr lang="id-ID" dirty="0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Sensitivitas</a:t>
            </a:r>
            <a:r>
              <a:rPr lang="en-US" dirty="0" smtClean="0"/>
              <a:t> R</a:t>
            </a:r>
            <a:r>
              <a:rPr lang="id-ID" dirty="0" smtClean="0"/>
              <a:t>etoris d</a:t>
            </a:r>
            <a:r>
              <a:rPr lang="en-US" dirty="0" err="1" smtClean="0"/>
              <a:t>i</a:t>
            </a:r>
            <a:r>
              <a:rPr lang="id-ID" dirty="0" smtClean="0"/>
              <a:t> </a:t>
            </a:r>
            <a:r>
              <a:rPr lang="id-ID" dirty="0" smtClean="0"/>
              <a:t>Tempat 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</a:t>
            </a:r>
            <a:r>
              <a:rPr lang="id-ID" dirty="0" smtClean="0"/>
              <a:t>eterampilan </a:t>
            </a:r>
            <a:r>
              <a:rPr lang="id-ID" dirty="0" smtClean="0"/>
              <a:t>yang dipelajari, di mana seseorang menggunakan kata-kata dan komunikasi nonverbal untuk </a:t>
            </a:r>
            <a:r>
              <a:rPr lang="id-ID" dirty="0" smtClean="0"/>
              <a:t>beradaptasi</a:t>
            </a:r>
            <a:r>
              <a:rPr lang="en-US" dirty="0" smtClean="0"/>
              <a:t>&amp;</a:t>
            </a:r>
            <a:r>
              <a:rPr lang="id-ID" dirty="0" smtClean="0"/>
              <a:t>fleksibilitas</a:t>
            </a:r>
            <a:endParaRPr lang="en-US" dirty="0" smtClean="0"/>
          </a:p>
          <a:p>
            <a:r>
              <a:rPr lang="id-ID" dirty="0" smtClean="0"/>
              <a:t>Komunikator yang efektif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interaksi interpersonal, melalui berbagai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id-ID" dirty="0" smtClean="0"/>
              <a:t>komunikasi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1</a:t>
            </a:r>
            <a:r>
              <a:rPr lang="en-US" i="1" dirty="0" smtClean="0"/>
              <a:t>. Expressiveness </a:t>
            </a:r>
            <a:r>
              <a:rPr lang="en-US" i="1" dirty="0" smtClean="0"/>
              <a:t>(</a:t>
            </a:r>
            <a:r>
              <a:rPr lang="en-US" i="1" dirty="0" err="1" smtClean="0"/>
              <a:t>mengatakan</a:t>
            </a:r>
            <a:r>
              <a:rPr lang="en-US" i="1" dirty="0" smtClean="0"/>
              <a:t> </a:t>
            </a:r>
            <a:r>
              <a:rPr lang="en-US" i="1" dirty="0" err="1" smtClean="0"/>
              <a:t>apa</a:t>
            </a:r>
            <a:r>
              <a:rPr lang="en-US" i="1" dirty="0" smtClean="0"/>
              <a:t> </a:t>
            </a:r>
            <a:r>
              <a:rPr lang="en-US" i="1" dirty="0" err="1" smtClean="0"/>
              <a:t>yg</a:t>
            </a:r>
            <a:r>
              <a:rPr lang="en-US" i="1" dirty="0" smtClean="0"/>
              <a:t> </a:t>
            </a:r>
            <a:r>
              <a:rPr lang="en-US" i="1" dirty="0" err="1" smtClean="0"/>
              <a:t>anda</a:t>
            </a:r>
            <a:r>
              <a:rPr lang="en-US" i="1" dirty="0" smtClean="0"/>
              <a:t> </a:t>
            </a:r>
            <a:r>
              <a:rPr lang="en-US" i="1" dirty="0" err="1" smtClean="0"/>
              <a:t>pikirkan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i="1" dirty="0" smtClean="0"/>
              <a:t>Language precision </a:t>
            </a:r>
            <a:r>
              <a:rPr lang="en-US" i="1" dirty="0" smtClean="0"/>
              <a:t>(</a:t>
            </a:r>
            <a:r>
              <a:rPr lang="id-ID" dirty="0" smtClean="0"/>
              <a:t>menggunakan bahasa yang jelas dan langsung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en-US" i="1" dirty="0" smtClean="0"/>
              <a:t>Niceness </a:t>
            </a:r>
            <a:r>
              <a:rPr lang="en-US" i="1" dirty="0" smtClean="0"/>
              <a:t>(</a:t>
            </a:r>
            <a:r>
              <a:rPr lang="id-ID" dirty="0" smtClean="0"/>
              <a:t>baik</a:t>
            </a:r>
            <a:r>
              <a:rPr lang="id-ID" dirty="0" smtClean="0"/>
              <a:t>, perhatian,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positif </a:t>
            </a:r>
            <a:r>
              <a:rPr lang="id-ID" dirty="0" smtClean="0"/>
              <a:t>terhadap orang </a:t>
            </a:r>
            <a:r>
              <a:rPr lang="id-ID" dirty="0" smtClean="0"/>
              <a:t>lain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r>
              <a:rPr lang="en-US" i="1" dirty="0" smtClean="0"/>
              <a:t>Reflection </a:t>
            </a:r>
            <a:r>
              <a:rPr lang="en-US" i="1" dirty="0" smtClean="0"/>
              <a:t>(</a:t>
            </a:r>
            <a:r>
              <a:rPr lang="en-US" i="1" dirty="0" err="1" smtClean="0"/>
              <a:t>pertimbangan</a:t>
            </a:r>
            <a:r>
              <a:rPr lang="en-US" i="1" dirty="0" smtClean="0"/>
              <a:t>, </a:t>
            </a:r>
            <a:r>
              <a:rPr lang="en-US" i="1" dirty="0" err="1" smtClean="0"/>
              <a:t>musyawarah</a:t>
            </a:r>
            <a:r>
              <a:rPr lang="en-US" i="1" dirty="0" smtClean="0"/>
              <a:t>)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5. Supportiveness </a:t>
            </a:r>
            <a:r>
              <a:rPr lang="en-US" i="1" dirty="0" smtClean="0"/>
              <a:t>(</a:t>
            </a:r>
            <a:r>
              <a:rPr lang="id-ID" dirty="0" smtClean="0"/>
              <a:t>pendengar yg </a:t>
            </a:r>
            <a:r>
              <a:rPr lang="id-ID" dirty="0" smtClean="0"/>
              <a:t>baik, memiliki pikiran </a:t>
            </a:r>
            <a:r>
              <a:rPr lang="id-ID" dirty="0" smtClean="0"/>
              <a:t>yg </a:t>
            </a:r>
            <a:r>
              <a:rPr lang="id-ID" dirty="0" smtClean="0"/>
              <a:t>terbuka, </a:t>
            </a:r>
            <a:r>
              <a:rPr lang="en-US" dirty="0" smtClean="0"/>
              <a:t>&amp;</a:t>
            </a:r>
            <a:r>
              <a:rPr lang="id-ID" dirty="0" smtClean="0"/>
              <a:t>mendorong </a:t>
            </a:r>
            <a:r>
              <a:rPr lang="id-ID" dirty="0" smtClean="0"/>
              <a:t>individu lain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Beradaptasi dengan Pola </a:t>
            </a:r>
            <a:r>
              <a:rPr lang="id-ID" dirty="0" smtClean="0"/>
              <a:t>Komunikasi </a:t>
            </a:r>
            <a:r>
              <a:rPr lang="id-ID" dirty="0" smtClean="0"/>
              <a:t>Di Tempat 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Komunikasi </a:t>
            </a:r>
            <a:r>
              <a:rPr lang="id-ID" dirty="0" smtClean="0"/>
              <a:t>yang efektif di tempat kerja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id-ID" dirty="0" smtClean="0"/>
              <a:t>pada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id-ID" dirty="0" smtClean="0"/>
              <a:t>tingkat</a:t>
            </a:r>
            <a:r>
              <a:rPr lang="id-ID" dirty="0" smtClean="0"/>
              <a:t>: budaya organisasi, hirarki organisasi, jaringan, kolaborasi kelompok, dan wawancara.</a:t>
            </a:r>
            <a:endParaRPr lang="en-US" dirty="0" smtClean="0"/>
          </a:p>
          <a:p>
            <a:r>
              <a:rPr lang="id-ID" dirty="0" smtClean="0"/>
              <a:t>Pola </a:t>
            </a:r>
            <a:r>
              <a:rPr lang="id-ID" dirty="0" smtClean="0"/>
              <a:t>komunikasi dan keterampilan pada tingkat ini saling terkait untuk menentukan bagaimana orang berkomunikasi di tempat kerja mereka.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IMPRESSION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</a:t>
            </a:r>
            <a:r>
              <a:rPr lang="id-ID" dirty="0" smtClean="0"/>
              <a:t>eterampilan </a:t>
            </a:r>
            <a:r>
              <a:rPr lang="id-ID" dirty="0" smtClean="0"/>
              <a:t>di mana individu memperhatikan bagaimana mereka </a:t>
            </a:r>
            <a:r>
              <a:rPr lang="id-ID" dirty="0" smtClean="0"/>
              <a:t>membuat </a:t>
            </a:r>
            <a:r>
              <a:rPr lang="id-ID" dirty="0" smtClean="0"/>
              <a:t>kesan yang baik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id-ID" dirty="0" smtClean="0"/>
              <a:t>orang lain</a:t>
            </a:r>
            <a:endParaRPr lang="en-US" dirty="0" smtClean="0"/>
          </a:p>
          <a:p>
            <a:r>
              <a:rPr lang="id-ID" dirty="0" smtClean="0"/>
              <a:t>Pengelolaan </a:t>
            </a:r>
            <a:r>
              <a:rPr lang="id-ID" dirty="0" smtClean="0"/>
              <a:t>kesan dicapai </a:t>
            </a:r>
            <a:r>
              <a:rPr lang="id-ID" dirty="0" smtClean="0"/>
              <a:t>melalui kata-kata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id-ID" dirty="0" smtClean="0"/>
              <a:t>Anda berbicara</a:t>
            </a:r>
            <a:r>
              <a:rPr lang="en-US" dirty="0" smtClean="0"/>
              <a:t>, </a:t>
            </a:r>
            <a:r>
              <a:rPr lang="id-ID" dirty="0" smtClean="0"/>
              <a:t>perilaku </a:t>
            </a:r>
            <a:r>
              <a:rPr lang="id-ID" dirty="0" smtClean="0"/>
              <a:t>Anda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id-ID" dirty="0" smtClean="0"/>
              <a:t>berkomunikasi</a:t>
            </a:r>
            <a:endParaRPr lang="en-US" dirty="0" smtClean="0"/>
          </a:p>
          <a:p>
            <a:r>
              <a:rPr lang="en-US" dirty="0" err="1" smtClean="0"/>
              <a:t>Perhatikan</a:t>
            </a:r>
            <a:r>
              <a:rPr lang="en-US" dirty="0" smtClean="0"/>
              <a:t> detail </a:t>
            </a:r>
            <a:r>
              <a:rPr lang="en-US" dirty="0" err="1" smtClean="0"/>
              <a:t>verbal&amp;nonverbal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id-ID" dirty="0" smtClean="0"/>
              <a:t>akan </a:t>
            </a:r>
            <a:r>
              <a:rPr lang="id-ID" dirty="0" smtClean="0"/>
              <a:t>m</a:t>
            </a:r>
            <a:r>
              <a:rPr lang="en-US" dirty="0" err="1" smtClean="0"/>
              <a:t>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id-ID" dirty="0" smtClean="0"/>
              <a:t>Anda </a:t>
            </a:r>
            <a:r>
              <a:rPr lang="id-ID" dirty="0" smtClean="0"/>
              <a:t>terlihat seperti seorang profesional</a:t>
            </a: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NONVERBAL </a:t>
            </a:r>
            <a:r>
              <a:rPr lang="en-US" b="1" dirty="0" smtClean="0"/>
              <a:t>IMMEDIACY 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 err="1" smtClean="0"/>
              <a:t>kedekatan</a:t>
            </a:r>
            <a:r>
              <a:rPr lang="en-US" b="1" dirty="0" smtClean="0"/>
              <a:t> nonverbal)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Nonverbal </a:t>
            </a:r>
            <a:r>
              <a:rPr lang="en-US" i="1" dirty="0" smtClean="0"/>
              <a:t>immediacy</a:t>
            </a:r>
            <a:r>
              <a:rPr lang="en-US" i="1" dirty="0" smtClean="0"/>
              <a:t> </a:t>
            </a:r>
            <a:r>
              <a:rPr lang="en-US" i="1" dirty="0" smtClean="0"/>
              <a:t>: </a:t>
            </a:r>
            <a:r>
              <a:rPr lang="id-ID" dirty="0" smtClean="0"/>
              <a:t>penggunaan </a:t>
            </a:r>
            <a:r>
              <a:rPr lang="id-ID" dirty="0" smtClean="0"/>
              <a:t>komunikasi </a:t>
            </a:r>
            <a:r>
              <a:rPr lang="id-ID" i="1" dirty="0" smtClean="0"/>
              <a:t>nonword</a:t>
            </a:r>
            <a:r>
              <a:rPr lang="id-ID" dirty="0" smtClean="0"/>
              <a:t> untuk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id-ID" dirty="0" smtClean="0"/>
              <a:t>dan </a:t>
            </a:r>
            <a:r>
              <a:rPr lang="en-US" dirty="0" err="1" smtClean="0"/>
              <a:t>ke</a:t>
            </a:r>
            <a:r>
              <a:rPr lang="id-ID" dirty="0" smtClean="0"/>
              <a:t>peduli </a:t>
            </a:r>
            <a:r>
              <a:rPr lang="en-US" dirty="0" smtClean="0"/>
              <a:t>an </a:t>
            </a:r>
            <a:r>
              <a:rPr lang="id-ID" dirty="0" smtClean="0"/>
              <a:t>te</a:t>
            </a:r>
            <a:r>
              <a:rPr lang="en-US" dirty="0" err="1" smtClean="0"/>
              <a:t>rhadap</a:t>
            </a:r>
            <a:r>
              <a:rPr lang="en-US" dirty="0" smtClean="0"/>
              <a:t> </a:t>
            </a:r>
            <a:r>
              <a:rPr lang="id-ID" dirty="0" smtClean="0"/>
              <a:t>orang </a:t>
            </a:r>
            <a:r>
              <a:rPr lang="id-ID" dirty="0" smtClean="0"/>
              <a:t>lain</a:t>
            </a:r>
            <a:endParaRPr lang="en-US" dirty="0" smtClean="0"/>
          </a:p>
          <a:p>
            <a:r>
              <a:rPr lang="id-ID" dirty="0" smtClean="0"/>
              <a:t>Dalam </a:t>
            </a:r>
            <a:r>
              <a:rPr lang="id-ID" dirty="0" smtClean="0"/>
              <a:t>konteks bisnis,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smtClean="0"/>
              <a:t>a</a:t>
            </a:r>
            <a:r>
              <a:rPr lang="id-ID" dirty="0" smtClean="0"/>
              <a:t>nda berjalan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, </a:t>
            </a:r>
            <a:r>
              <a:rPr lang="en-US" dirty="0" err="1" smtClean="0"/>
              <a:t>berdiri</a:t>
            </a:r>
            <a:r>
              <a:rPr lang="en-US" dirty="0" smtClean="0"/>
              <a:t>, </a:t>
            </a:r>
            <a:r>
              <a:rPr lang="id-ID" dirty="0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r>
              <a:rPr lang="en-US" dirty="0" err="1" smtClean="0"/>
              <a:t>Menatap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, m</a:t>
            </a:r>
            <a:r>
              <a:rPr lang="id-ID" dirty="0" smtClean="0"/>
              <a:t>en</a:t>
            </a:r>
            <a:r>
              <a:rPr lang="en-US" dirty="0" err="1" smtClean="0"/>
              <a:t>yambut</a:t>
            </a:r>
            <a:r>
              <a:rPr lang="id-ID" dirty="0" smtClean="0"/>
              <a:t> </a:t>
            </a:r>
            <a:r>
              <a:rPr lang="id-ID" dirty="0" smtClean="0"/>
              <a:t>jabat tangan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erat dan menunggu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dipersilahkan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id-ID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Dengan</a:t>
            </a:r>
            <a:r>
              <a:rPr lang="en-US" dirty="0" smtClean="0"/>
              <a:t> posture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(respect)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endParaRPr lang="en-US" dirty="0" smtClean="0"/>
          </a:p>
          <a:p>
            <a:r>
              <a:rPr lang="id-ID" dirty="0" smtClean="0"/>
              <a:t>Perilaku </a:t>
            </a:r>
            <a:r>
              <a:rPr lang="id-ID" dirty="0" smtClean="0"/>
              <a:t>kedekatan nonverbal </a:t>
            </a:r>
            <a:r>
              <a:rPr lang="id-ID" dirty="0" smtClean="0"/>
              <a:t>termasuk, </a:t>
            </a:r>
            <a:r>
              <a:rPr lang="id-ID" dirty="0" smtClean="0"/>
              <a:t>kontak mata yang konsisten, dan </a:t>
            </a:r>
            <a:r>
              <a:rPr lang="en-US" dirty="0" err="1" smtClean="0"/>
              <a:t>wajah</a:t>
            </a:r>
            <a:r>
              <a:rPr lang="en-US" dirty="0" smtClean="0"/>
              <a:t> </a:t>
            </a:r>
            <a:r>
              <a:rPr lang="id-ID" dirty="0" smtClean="0"/>
              <a:t>ekspresi</a:t>
            </a:r>
            <a:r>
              <a:rPr lang="en-US" dirty="0" smtClean="0"/>
              <a:t>f</a:t>
            </a:r>
            <a:r>
              <a:rPr lang="id-ID" dirty="0" smtClean="0"/>
              <a:t>, </a:t>
            </a:r>
            <a:r>
              <a:rPr lang="id-ID" dirty="0" smtClean="0"/>
              <a:t>tersenyum, dan gerakan </a:t>
            </a:r>
            <a:r>
              <a:rPr lang="id-ID" dirty="0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5929354" cy="1143000"/>
          </a:xfrm>
        </p:spPr>
        <p:txBody>
          <a:bodyPr/>
          <a:lstStyle/>
          <a:p>
            <a:pPr algn="l"/>
            <a:r>
              <a:rPr lang="en-US" dirty="0"/>
              <a:t>Body Language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282" y="1285860"/>
            <a:ext cx="4214842" cy="557214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sz="2400" b="1" u="sng" dirty="0"/>
              <a:t>Do’s</a:t>
            </a:r>
          </a:p>
          <a:p>
            <a:r>
              <a:rPr lang="en-US" dirty="0" smtClean="0"/>
              <a:t>Smile</a:t>
            </a:r>
            <a:endParaRPr lang="en-US" dirty="0" smtClean="0"/>
          </a:p>
          <a:p>
            <a:r>
              <a:rPr lang="en-US" dirty="0" smtClean="0"/>
              <a:t>Take </a:t>
            </a:r>
            <a:r>
              <a:rPr lang="en-US" dirty="0"/>
              <a:t>notes</a:t>
            </a:r>
          </a:p>
          <a:p>
            <a:r>
              <a:rPr lang="en-US" dirty="0" smtClean="0"/>
              <a:t>Nod frequently(</a:t>
            </a:r>
            <a:r>
              <a:rPr lang="en-US" dirty="0" err="1" smtClean="0"/>
              <a:t>mengangguk</a:t>
            </a:r>
            <a:r>
              <a:rPr lang="en-US" dirty="0" smtClean="0"/>
              <a:t>)</a:t>
            </a:r>
            <a:endParaRPr lang="en-US" dirty="0"/>
          </a:p>
          <a:p>
            <a:pPr>
              <a:buFontTx/>
              <a:buNone/>
            </a:pPr>
            <a:endParaRPr lang="en-US" sz="2400" dirty="0"/>
          </a:p>
          <a:p>
            <a:endParaRPr lang="en-US" sz="1800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724400" y="2743200"/>
            <a:ext cx="3886200" cy="41148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b="1" u="sng" dirty="0"/>
              <a:t>Don’ts</a:t>
            </a:r>
          </a:p>
          <a:p>
            <a:r>
              <a:rPr lang="en-US" sz="2400" dirty="0" smtClean="0"/>
              <a:t>Slouch (</a:t>
            </a:r>
            <a:r>
              <a:rPr lang="en-US" sz="2400" dirty="0" err="1" smtClean="0"/>
              <a:t>membungkuk</a:t>
            </a:r>
            <a:r>
              <a:rPr lang="en-US" sz="2400" dirty="0" smtClean="0"/>
              <a:t>)</a:t>
            </a:r>
            <a:endParaRPr lang="en-US" dirty="0"/>
          </a:p>
          <a:p>
            <a:r>
              <a:rPr lang="en-US" dirty="0"/>
              <a:t>Cross you </a:t>
            </a:r>
            <a:r>
              <a:rPr lang="en-US" dirty="0" smtClean="0"/>
              <a:t>arms</a:t>
            </a:r>
          </a:p>
          <a:p>
            <a:r>
              <a:rPr lang="en-US" dirty="0" smtClean="0"/>
              <a:t>Keep you hands out of your </a:t>
            </a:r>
            <a:r>
              <a:rPr lang="en-US" dirty="0" smtClean="0"/>
              <a:t>pocket</a:t>
            </a: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Tap your </a:t>
            </a:r>
            <a:r>
              <a:rPr lang="en-US" dirty="0" smtClean="0"/>
              <a:t>feet</a:t>
            </a: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Clear your throat repeatedly</a:t>
            </a:r>
          </a:p>
          <a:p>
            <a:pPr>
              <a:buClr>
                <a:schemeClr val="tx1"/>
              </a:buClr>
            </a:pPr>
            <a:r>
              <a:rPr lang="en-US" dirty="0"/>
              <a:t>Bite your lips or nails</a:t>
            </a:r>
          </a:p>
        </p:txBody>
      </p:sp>
      <p:pic>
        <p:nvPicPr>
          <p:cNvPr id="6" name="Picture 1" descr="C:\Documents and Settings\Muqqarab Shafique\Local Settings\Temporary Internet Files\Content.IE5\WZ4H8NK9\MP90044849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8600"/>
            <a:ext cx="4050863" cy="2165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Dua </a:t>
            </a:r>
            <a:r>
              <a:rPr lang="id-ID" dirty="0" smtClean="0"/>
              <a:t>aspek penggunaan waktu </a:t>
            </a:r>
            <a:r>
              <a:rPr lang="id-ID" dirty="0" smtClean="0"/>
              <a:t>sangat </a:t>
            </a:r>
            <a:r>
              <a:rPr lang="id-ID" dirty="0" smtClean="0"/>
              <a:t>relevan dengan tempat kerja: </a:t>
            </a:r>
            <a:r>
              <a:rPr lang="en-US" b="1" i="1" dirty="0" err="1" smtClean="0"/>
              <a:t>monochronic</a:t>
            </a:r>
            <a:r>
              <a:rPr lang="en-US" b="1" i="1" dirty="0" smtClean="0"/>
              <a:t> time and taking time to think.</a:t>
            </a:r>
          </a:p>
          <a:p>
            <a:r>
              <a:rPr lang="id-ID" dirty="0" smtClean="0"/>
              <a:t>Dalam </a:t>
            </a:r>
            <a:r>
              <a:rPr lang="id-ID" dirty="0" smtClean="0"/>
              <a:t>budaya waktu </a:t>
            </a:r>
            <a:r>
              <a:rPr lang="id-ID" b="1" i="1" dirty="0" smtClean="0"/>
              <a:t>monochronic</a:t>
            </a:r>
            <a:r>
              <a:rPr lang="id-ID" dirty="0" smtClean="0"/>
              <a:t>, orang mematuhi jadwal, tiba tepat waktu (atau awal), </a:t>
            </a:r>
            <a:r>
              <a:rPr lang="id-ID" dirty="0" smtClean="0"/>
              <a:t>peduli </a:t>
            </a:r>
            <a:r>
              <a:rPr lang="id-ID" dirty="0" smtClean="0"/>
              <a:t>tentang segmentasi dan mengatur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smtClean="0"/>
              <a:t>Japanese, United </a:t>
            </a:r>
            <a:r>
              <a:rPr lang="en-US" dirty="0" smtClean="0"/>
              <a:t>States, German, Canadian, Japanese, and Scandinavian businesses </a:t>
            </a:r>
            <a:r>
              <a:rPr lang="id-ID" dirty="0" smtClean="0"/>
              <a:t>cenderung menggunakan waktu monochronic.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r>
              <a:rPr lang="id-ID" dirty="0" smtClean="0"/>
              <a:t>Dalam </a:t>
            </a:r>
            <a:r>
              <a:rPr lang="en-US" b="1" i="1" dirty="0" err="1" smtClean="0"/>
              <a:t>polychronic</a:t>
            </a:r>
            <a:r>
              <a:rPr lang="en-US" b="1" i="1" dirty="0" smtClean="0"/>
              <a:t> time cultures</a:t>
            </a:r>
            <a:r>
              <a:rPr lang="id-ID" dirty="0" smtClean="0"/>
              <a:t>, </a:t>
            </a:r>
            <a:r>
              <a:rPr lang="id-ID" dirty="0" smtClean="0"/>
              <a:t>penggunaan waktu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id-ID" dirty="0" smtClean="0"/>
              <a:t>lebih </a:t>
            </a:r>
            <a:r>
              <a:rPr lang="en-US" dirty="0" err="1" smtClean="0"/>
              <a:t>fleksibel</a:t>
            </a:r>
            <a:r>
              <a:rPr lang="id-ID" dirty="0" smtClean="0"/>
              <a:t> </a:t>
            </a:r>
            <a:r>
              <a:rPr lang="id-ID" dirty="0" smtClean="0"/>
              <a:t>dengan sedikit penekanan pada waktu </a:t>
            </a:r>
            <a:r>
              <a:rPr lang="id-ID" dirty="0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id-ID" dirty="0" smtClean="0"/>
              <a:t> </a:t>
            </a:r>
            <a:r>
              <a:rPr lang="id-ID" dirty="0" smtClean="0"/>
              <a:t>menjadi kepatuhan </a:t>
            </a:r>
            <a:r>
              <a:rPr lang="id-ID" dirty="0" smtClean="0"/>
              <a:t>mutlak</a:t>
            </a:r>
            <a:endParaRPr lang="en-US" dirty="0" smtClean="0"/>
          </a:p>
          <a:p>
            <a:r>
              <a:rPr lang="id-ID" dirty="0" smtClean="0"/>
              <a:t>Budaya </a:t>
            </a:r>
            <a:r>
              <a:rPr lang="id-ID" dirty="0" smtClean="0"/>
              <a:t>Afrika, Amerika Latin, dan Timur Tengah cenderung polychronic. Dalam konteks bisnis, karyawan perlu beradaptasi dengan perbedaan potensial dalam persepsi waktu.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id-ID" dirty="0" smtClean="0"/>
              <a:t>Pertimbangan kedua adalah </a:t>
            </a:r>
            <a:r>
              <a:rPr lang="en-US" b="1" i="1" dirty="0" smtClean="0"/>
              <a:t>taking time to </a:t>
            </a:r>
            <a:r>
              <a:rPr lang="en-US" b="1" i="1" dirty="0" smtClean="0"/>
              <a:t>think</a:t>
            </a:r>
            <a:r>
              <a:rPr lang="en-US" b="1" i="1" dirty="0" smtClean="0"/>
              <a:t> </a:t>
            </a:r>
            <a:r>
              <a:rPr lang="en-US" dirty="0" smtClean="0"/>
              <a:t>(</a:t>
            </a:r>
            <a:r>
              <a:rPr lang="id-ID" dirty="0" smtClean="0"/>
              <a:t>waktu </a:t>
            </a:r>
            <a:r>
              <a:rPr lang="id-ID" dirty="0" smtClean="0"/>
              <a:t>untuk </a:t>
            </a:r>
            <a:r>
              <a:rPr lang="id-ID" dirty="0" smtClean="0"/>
              <a:t>berpikir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id-ID" dirty="0" smtClean="0"/>
              <a:t>idak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id-ID" dirty="0" smtClean="0"/>
              <a:t>rankan menunda-nunda</a:t>
            </a:r>
            <a:r>
              <a:rPr lang="id-ID" dirty="0" smtClean="0"/>
              <a:t>, tetapi </a:t>
            </a:r>
            <a:r>
              <a:rPr lang="id-ID" dirty="0" smtClean="0"/>
              <a:t>Anda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id-ID" dirty="0" smtClean="0"/>
              <a:t>meluangkan </a:t>
            </a:r>
            <a:r>
              <a:rPr lang="id-ID" dirty="0" smtClean="0"/>
              <a:t>waktu </a:t>
            </a:r>
            <a:r>
              <a:rPr lang="id-ID" dirty="0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memikirkannya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r>
              <a:rPr lang="en-US" b="1" dirty="0" smtClean="0"/>
              <a:t>Power</a:t>
            </a:r>
            <a:r>
              <a:rPr lang="en-US" dirty="0" smtClean="0"/>
              <a:t>:  </a:t>
            </a:r>
            <a:r>
              <a:rPr lang="id-ID" dirty="0" smtClean="0"/>
              <a:t>kemampuan </a:t>
            </a:r>
            <a:r>
              <a:rPr lang="id-ID" dirty="0" smtClean="0"/>
              <a:t>seseorang untuk mempengaruhi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id-ID" dirty="0" smtClean="0"/>
              <a:t>lain </a:t>
            </a:r>
            <a:r>
              <a:rPr lang="id-ID" dirty="0" smtClean="0"/>
              <a:t>untuk melakukan sesuatu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Legitimate power, </a:t>
            </a:r>
            <a:r>
              <a:rPr lang="id-ID" dirty="0" smtClean="0"/>
              <a:t>berasal dari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/</a:t>
            </a:r>
            <a:r>
              <a:rPr lang="en-US" dirty="0" err="1" smtClean="0"/>
              <a:t>jabatan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2. Referent power emerges </a:t>
            </a:r>
            <a:r>
              <a:rPr lang="id-ID" dirty="0" smtClean="0"/>
              <a:t>muncul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id-ID" dirty="0" smtClean="0"/>
              <a:t>berikan </a:t>
            </a:r>
            <a:r>
              <a:rPr lang="id-ID" dirty="0" smtClean="0"/>
              <a:t>kepada seseorang karena disukai atau memiliki karakter yang baik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3. Expert power </a:t>
            </a:r>
            <a:r>
              <a:rPr lang="id-ID" dirty="0" smtClean="0"/>
              <a:t>berasal dari pengetahuan dan keterampilan seseorang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TERIMAKASIH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4495800" y="1600200"/>
            <a:ext cx="4495800" cy="2895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None/>
            </a:pPr>
            <a:r>
              <a:rPr lang="en-GB" sz="4000" i="1" dirty="0" smtClean="0">
                <a:solidFill>
                  <a:schemeClr val="bg1"/>
                </a:solidFill>
              </a:rPr>
              <a:t>"Smile and the world will smile back</a:t>
            </a:r>
            <a:r>
              <a:rPr lang="en-GB" sz="4400" i="1" dirty="0" smtClean="0">
                <a:solidFill>
                  <a:schemeClr val="bg1"/>
                </a:solidFill>
              </a:rPr>
              <a:t>"</a:t>
            </a:r>
            <a:endParaRPr lang="en-US" sz="4400" i="1" dirty="0" smtClean="0">
              <a:solidFill>
                <a:schemeClr val="bg1"/>
              </a:solidFill>
            </a:endParaRPr>
          </a:p>
        </p:txBody>
      </p:sp>
      <p:pic>
        <p:nvPicPr>
          <p:cNvPr id="5" name="Picture 1" descr="C:\Documents and Settings\Muqqarab Shafique\Local Settings\Temporary Internet Files\Content.IE5\WZ4H8NK9\MP90044849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57400"/>
            <a:ext cx="3991883" cy="2133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1.ORGANIZATIONAL </a:t>
            </a:r>
            <a:r>
              <a:rPr lang="en-US" b="1" dirty="0" smtClean="0"/>
              <a:t>CULTURE</a:t>
            </a:r>
            <a:br>
              <a:rPr lang="en-US" b="1" dirty="0" smtClean="0"/>
            </a:br>
            <a:r>
              <a:rPr lang="en-US" b="1" dirty="0" smtClean="0"/>
              <a:t>( </a:t>
            </a:r>
            <a:r>
              <a:rPr lang="en-US" b="1" dirty="0" err="1" smtClean="0"/>
              <a:t>Budaya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Salah </a:t>
            </a:r>
            <a:r>
              <a:rPr lang="id-ID" dirty="0" smtClean="0"/>
              <a:t>satu variabel yang mempengaruhi komunikasi interpersonal adalah budaya organisasi.</a:t>
            </a:r>
            <a:endParaRPr lang="en-US" dirty="0" smtClean="0"/>
          </a:p>
          <a:p>
            <a:r>
              <a:rPr lang="id-ID" dirty="0" smtClean="0"/>
              <a:t>Budaya </a:t>
            </a:r>
            <a:r>
              <a:rPr lang="id-ID" dirty="0" smtClean="0"/>
              <a:t>organisasi adalah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id-ID" dirty="0" smtClean="0"/>
              <a:t>kepribadian</a:t>
            </a:r>
            <a:r>
              <a:rPr lang="en-US" dirty="0" smtClean="0"/>
              <a:t>/</a:t>
            </a:r>
            <a:r>
              <a:rPr lang="id-ID" dirty="0" smtClean="0"/>
              <a:t> karakter </a:t>
            </a:r>
            <a:r>
              <a:rPr lang="id-ID" dirty="0" smtClean="0"/>
              <a:t>organisasi secara keseluruhan</a:t>
            </a:r>
            <a:endParaRPr lang="en-US" dirty="0" smtClean="0"/>
          </a:p>
          <a:p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&amp;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2. ORGANIZATIONAL </a:t>
            </a:r>
            <a:r>
              <a:rPr lang="en-US" b="1" dirty="0" smtClean="0"/>
              <a:t>CLIMATE 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 err="1" smtClean="0"/>
              <a:t>iklim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Iklim </a:t>
            </a:r>
            <a:r>
              <a:rPr lang="id-ID" dirty="0" smtClean="0"/>
              <a:t>organisasi adalah persepsi holistik </a:t>
            </a:r>
            <a:r>
              <a:rPr lang="en-US" dirty="0" err="1" smtClean="0"/>
              <a:t>ke</a:t>
            </a:r>
            <a:r>
              <a:rPr lang="id-ID" dirty="0" smtClean="0"/>
              <a:t>hidup</a:t>
            </a:r>
            <a:r>
              <a:rPr lang="en-US" dirty="0" smtClean="0"/>
              <a:t>an</a:t>
            </a:r>
            <a:r>
              <a:rPr lang="id-ID" dirty="0" smtClean="0"/>
              <a:t> </a:t>
            </a:r>
            <a:r>
              <a:rPr lang="id-ID" dirty="0" smtClean="0"/>
              <a:t>dalam organisasi, termasuk dimensi </a:t>
            </a:r>
            <a:r>
              <a:rPr lang="id-ID" dirty="0" smtClean="0"/>
              <a:t>emosional</a:t>
            </a:r>
            <a:r>
              <a:rPr lang="en-US" dirty="0" smtClean="0"/>
              <a:t>/ </a:t>
            </a:r>
            <a:r>
              <a:rPr lang="id-ID" dirty="0" smtClean="0"/>
              <a:t>psikologis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id-ID" dirty="0" smtClean="0"/>
              <a:t>disampaikan </a:t>
            </a:r>
            <a:r>
              <a:rPr lang="id-ID" dirty="0" smtClean="0"/>
              <a:t>melalui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id-ID" dirty="0" smtClean="0"/>
              <a:t>komunikasi</a:t>
            </a:r>
            <a:endParaRPr lang="en-US" dirty="0" smtClean="0"/>
          </a:p>
          <a:p>
            <a:r>
              <a:rPr lang="id-ID" dirty="0" smtClean="0"/>
              <a:t>Orang-orang dalam suatu departemen, misalnya, dapat mengembangkan harapan tertentu </a:t>
            </a:r>
            <a:r>
              <a:rPr lang="en-US" dirty="0" err="1" smtClean="0"/>
              <a:t>terhadap</a:t>
            </a:r>
            <a:r>
              <a:rPr lang="en-US" dirty="0" smtClean="0"/>
              <a:t> partner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, </a:t>
            </a:r>
            <a:r>
              <a:rPr lang="id-ID" dirty="0" smtClean="0"/>
              <a:t>bagaimana </a:t>
            </a:r>
            <a:r>
              <a:rPr lang="id-ID" dirty="0" smtClean="0"/>
              <a:t>mereka harus berinteraksi satu sama lain.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/>
          </a:bodyPr>
          <a:lstStyle/>
          <a:p>
            <a:r>
              <a:rPr lang="id-ID" sz="2800" dirty="0" smtClean="0"/>
              <a:t>iklim yang </a:t>
            </a:r>
            <a:r>
              <a:rPr lang="id-ID" sz="2800" dirty="0" smtClean="0"/>
              <a:t>mendukung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id-ID" sz="2800" dirty="0" smtClean="0"/>
              <a:t>defensif </a:t>
            </a:r>
            <a:r>
              <a:rPr lang="id-ID" sz="2800" dirty="0" smtClean="0"/>
              <a:t>di tempat kerja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3255" t="23842" r="14400" b="16393"/>
          <a:stretch>
            <a:fillRect/>
          </a:stretch>
        </p:blipFill>
        <p:spPr bwMode="auto">
          <a:xfrm>
            <a:off x="0" y="45720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 smtClean="0"/>
          </a:p>
          <a:p>
            <a:r>
              <a:rPr lang="en-US" dirty="0" err="1" smtClean="0"/>
              <a:t>Kolaborasi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termasuk </a:t>
            </a:r>
            <a:r>
              <a:rPr lang="id-ID" dirty="0" smtClean="0"/>
              <a:t>menjadi keinginan berpikiran terbuka untuk mempertimbangkan sudut pandang lain, kesetaraan, menggunakan pendekatan tim, arus informasi, spontanitas, keterbukaan, transparansi, dan </a:t>
            </a:r>
            <a:r>
              <a:rPr lang="id-ID" dirty="0" smtClean="0"/>
              <a:t>empati</a:t>
            </a:r>
            <a:endParaRPr lang="en-US" dirty="0" smtClean="0"/>
          </a:p>
          <a:p>
            <a:r>
              <a:rPr lang="en-US" dirty="0" smtClean="0"/>
              <a:t>O</a:t>
            </a:r>
            <a:r>
              <a:rPr lang="id-ID" dirty="0" smtClean="0"/>
              <a:t>toriter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termasuk </a:t>
            </a:r>
            <a:r>
              <a:rPr lang="id-ID" dirty="0" smtClean="0"/>
              <a:t>mengendalikan orang lain, memiliki </a:t>
            </a:r>
            <a:r>
              <a:rPr lang="id-ID" dirty="0" smtClean="0"/>
              <a:t>"</a:t>
            </a:r>
            <a:r>
              <a:rPr lang="en-US" i="1" dirty="0" smtClean="0"/>
              <a:t>my </a:t>
            </a:r>
            <a:r>
              <a:rPr lang="en-US" i="1" dirty="0" smtClean="0"/>
              <a:t>way or the highway </a:t>
            </a:r>
            <a:r>
              <a:rPr lang="en-US" i="1" dirty="0" smtClean="0"/>
              <a:t>attitude</a:t>
            </a:r>
            <a:r>
              <a:rPr lang="id-ID" dirty="0" smtClean="0"/>
              <a:t>" dan </a:t>
            </a:r>
            <a:r>
              <a:rPr lang="id-ID" dirty="0" smtClean="0"/>
              <a:t>bertindak superior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id-ID" dirty="0" smtClean="0"/>
              <a:t>orang </a:t>
            </a:r>
            <a:r>
              <a:rPr lang="id-ID" dirty="0" smtClean="0"/>
              <a:t>lain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People Orientation</a:t>
            </a:r>
          </a:p>
          <a:p>
            <a:r>
              <a:rPr lang="id-ID" dirty="0" smtClean="0"/>
              <a:t>deskripsi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memberi </a:t>
            </a:r>
            <a:r>
              <a:rPr lang="id-ID" dirty="0" smtClean="0"/>
              <a:t>informasi, memberi semangat, </a:t>
            </a:r>
            <a:r>
              <a:rPr lang="id-ID" i="1" dirty="0" smtClean="0"/>
              <a:t>p</a:t>
            </a:r>
            <a:r>
              <a:rPr lang="en-US" i="1" dirty="0" smtClean="0"/>
              <a:t>a</a:t>
            </a:r>
            <a:r>
              <a:rPr lang="id-ID" i="1" dirty="0" smtClean="0"/>
              <a:t>raphrasing</a:t>
            </a:r>
            <a:r>
              <a:rPr lang="id-ID" dirty="0" smtClean="0"/>
              <a:t>, mendengarkan, peka terhadap keragaman, dan berusaha untuk memecahkan </a:t>
            </a:r>
            <a:r>
              <a:rPr lang="id-ID" dirty="0" smtClean="0"/>
              <a:t>masalah</a:t>
            </a:r>
            <a:endParaRPr lang="en-US" dirty="0" smtClean="0"/>
          </a:p>
          <a:p>
            <a:r>
              <a:rPr lang="id-ID" dirty="0" smtClean="0"/>
              <a:t>manipulasi</a:t>
            </a:r>
            <a:br>
              <a:rPr lang="id-ID" dirty="0" smtClean="0"/>
            </a:br>
            <a:r>
              <a:rPr lang="id-ID" dirty="0" smtClean="0"/>
              <a:t>termasuk </a:t>
            </a:r>
            <a:r>
              <a:rPr lang="id-ID" dirty="0" smtClean="0"/>
              <a:t>menggunakan strategi, intimidasi, </a:t>
            </a:r>
            <a:r>
              <a:rPr lang="en-US" i="1" dirty="0" smtClean="0"/>
              <a:t>back-stabbing</a:t>
            </a:r>
            <a:r>
              <a:rPr lang="en-US" dirty="0" smtClean="0"/>
              <a:t>, </a:t>
            </a:r>
            <a:r>
              <a:rPr lang="id-ID" dirty="0" smtClean="0"/>
              <a:t>mengkritik</a:t>
            </a:r>
            <a:r>
              <a:rPr lang="id-ID" dirty="0" smtClean="0"/>
              <a:t>, dan bertindak superior dari orang lain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3.ORGANIZATIONAL </a:t>
            </a:r>
            <a:r>
              <a:rPr lang="en-US" b="1" dirty="0" smtClean="0"/>
              <a:t>HIERARCHY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 err="1" smtClean="0"/>
              <a:t>hirarki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adalah </a:t>
            </a:r>
            <a:r>
              <a:rPr lang="id-ID" dirty="0" smtClean="0"/>
              <a:t>sistem </a:t>
            </a:r>
            <a:r>
              <a:rPr lang="en-US" dirty="0" err="1" smtClean="0"/>
              <a:t>komando</a:t>
            </a:r>
            <a:r>
              <a:rPr lang="en-US" dirty="0" smtClean="0"/>
              <a:t> </a:t>
            </a:r>
            <a:r>
              <a:rPr lang="id-ID" dirty="0" smtClean="0"/>
              <a:t>perusahaan </a:t>
            </a:r>
            <a:endParaRPr lang="en-US" dirty="0" smtClean="0"/>
          </a:p>
          <a:p>
            <a:r>
              <a:rPr lang="id-ID" dirty="0" smtClean="0"/>
              <a:t>Dalam </a:t>
            </a:r>
            <a:r>
              <a:rPr lang="id-ID" dirty="0" smtClean="0"/>
              <a:t>hirarki, Anda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id-ID" dirty="0" smtClean="0"/>
              <a:t>bahwa </a:t>
            </a:r>
            <a:r>
              <a:rPr lang="id-ID" dirty="0" smtClean="0"/>
              <a:t>orang-orang di atas Anda dalam hirarki memiliki informasi lebih lanjut, dan mereka mengharapkan Anda untuk mengikuti kebijakan, seringkali tanpa meminta masukan atau menawarkan dasar pemikiran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Jaringan </a:t>
            </a:r>
            <a:r>
              <a:rPr lang="id-ID" dirty="0" smtClean="0"/>
              <a:t>adalah ketika Anda </a:t>
            </a:r>
            <a:r>
              <a:rPr lang="id-ID" dirty="0" smtClean="0"/>
              <a:t>mem</a:t>
            </a:r>
            <a:r>
              <a:rPr lang="en-US" dirty="0" err="1" smtClean="0"/>
              <a:t>bangun</a:t>
            </a:r>
            <a:r>
              <a:rPr lang="en-US" dirty="0" smtClean="0"/>
              <a:t> </a:t>
            </a:r>
            <a:r>
              <a:rPr lang="id-ID" dirty="0" smtClean="0"/>
              <a:t>hubungan </a:t>
            </a:r>
            <a:r>
              <a:rPr lang="id-ID" dirty="0" smtClean="0"/>
              <a:t>dengan orang-orang di luar </a:t>
            </a:r>
            <a:r>
              <a:rPr lang="id-ID" dirty="0" smtClean="0"/>
              <a:t>rekan </a:t>
            </a:r>
            <a:r>
              <a:rPr lang="id-ID" dirty="0" smtClean="0"/>
              <a:t>kerja </a:t>
            </a:r>
            <a:r>
              <a:rPr lang="id-ID" dirty="0" smtClean="0"/>
              <a:t>Anda</a:t>
            </a:r>
            <a:endParaRPr lang="en-US" dirty="0" smtClean="0"/>
          </a:p>
          <a:p>
            <a:r>
              <a:rPr lang="id-ID" dirty="0" smtClean="0"/>
              <a:t>Anda </a:t>
            </a:r>
            <a:r>
              <a:rPr lang="id-ID" dirty="0" smtClean="0"/>
              <a:t>membuat koneksi dengan orang-orang di departemen lain, divisi, perusahaan, klien, </a:t>
            </a:r>
            <a:r>
              <a:rPr lang="id-ID" dirty="0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id-ID" dirty="0" smtClean="0"/>
              <a:t>Jaringan </a:t>
            </a:r>
            <a:r>
              <a:rPr lang="id-ID" dirty="0" smtClean="0"/>
              <a:t>Anda adalah sistem pendukung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id-ID" dirty="0" smtClean="0"/>
              <a:t>untuk </a:t>
            </a:r>
            <a:r>
              <a:rPr lang="id-ID" dirty="0" smtClean="0"/>
              <a:t>membantu </a:t>
            </a:r>
            <a:r>
              <a:rPr lang="id-ID" dirty="0" smtClean="0"/>
              <a:t>sukses </a:t>
            </a:r>
            <a:r>
              <a:rPr lang="id-ID" dirty="0" smtClean="0"/>
              <a:t>dalam </a:t>
            </a:r>
            <a:r>
              <a:rPr lang="id-ID" dirty="0" smtClean="0"/>
              <a:t>pekerjaan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1016</Words>
  <Application>Microsoft Office PowerPoint</Application>
  <PresentationFormat>On-screen Show (4:3)</PresentationFormat>
  <Paragraphs>102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Interpersonal Communication In The Work Place</vt:lpstr>
      <vt:lpstr>Beradaptasi dengan Pola Komunikasi Di Tempat Kerja</vt:lpstr>
      <vt:lpstr>1.ORGANIZATIONAL CULTURE ( Budaya Organisasi)</vt:lpstr>
      <vt:lpstr>2. ORGANIZATIONAL CLIMATE  (iklim organisasi)</vt:lpstr>
      <vt:lpstr>iklim yang mendukung dan defensif di tempat kerja</vt:lpstr>
      <vt:lpstr>Slide 6</vt:lpstr>
      <vt:lpstr>Slide 7</vt:lpstr>
      <vt:lpstr>3.ORGANIZATIONAL HIERARCHY (hirarki organisasi)</vt:lpstr>
      <vt:lpstr>4. NETWORKING</vt:lpstr>
      <vt:lpstr>Slide 10</vt:lpstr>
      <vt:lpstr> Pola Profesional Pekerja yang Efektif</vt:lpstr>
      <vt:lpstr>Slide 12</vt:lpstr>
      <vt:lpstr>5. GROUP COLLABORATION (kolaborasi group)</vt:lpstr>
      <vt:lpstr>6. INTERVIEWING</vt:lpstr>
      <vt:lpstr>Slide 15</vt:lpstr>
      <vt:lpstr>Planning for the Job Interview</vt:lpstr>
      <vt:lpstr>Perencanaan untuk Wawancara Penilaian Kinerja</vt:lpstr>
      <vt:lpstr>Sensitivitas Retoris di Tempat Kerja</vt:lpstr>
      <vt:lpstr>Slide 19</vt:lpstr>
      <vt:lpstr>IMPRESSION MANAGEMENT</vt:lpstr>
      <vt:lpstr>NONVERBAL IMMEDIACY  (kedekatan nonverbal)</vt:lpstr>
      <vt:lpstr>Slide 22</vt:lpstr>
      <vt:lpstr>Body Language</vt:lpstr>
      <vt:lpstr>TIME</vt:lpstr>
      <vt:lpstr>Slide 25</vt:lpstr>
      <vt:lpstr>Slide 26</vt:lpstr>
      <vt:lpstr>POWER</vt:lpstr>
      <vt:lpstr>TERIMAKASIH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Interpersonal Communication In The Work Place</dc:title>
  <dc:creator>Windows 7</dc:creator>
  <cp:lastModifiedBy>Windows 7</cp:lastModifiedBy>
  <cp:revision>13</cp:revision>
  <dcterms:created xsi:type="dcterms:W3CDTF">2014-11-09T14:40:31Z</dcterms:created>
  <dcterms:modified xsi:type="dcterms:W3CDTF">2014-12-18T03:46:34Z</dcterms:modified>
</cp:coreProperties>
</file>