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57"/>
  </p:notesMasterIdLst>
  <p:handoutMasterIdLst>
    <p:handoutMasterId r:id="rId58"/>
  </p:handoutMasterIdLst>
  <p:sldIdLst>
    <p:sldId id="257" r:id="rId3"/>
    <p:sldId id="335" r:id="rId4"/>
    <p:sldId id="336" r:id="rId5"/>
    <p:sldId id="338" r:id="rId6"/>
    <p:sldId id="339" r:id="rId7"/>
    <p:sldId id="340" r:id="rId8"/>
    <p:sldId id="387" r:id="rId9"/>
    <p:sldId id="388" r:id="rId10"/>
    <p:sldId id="341" r:id="rId11"/>
    <p:sldId id="391" r:id="rId12"/>
    <p:sldId id="343" r:id="rId13"/>
    <p:sldId id="389"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90" r:id="rId29"/>
    <p:sldId id="358" r:id="rId30"/>
    <p:sldId id="394" r:id="rId31"/>
    <p:sldId id="392" r:id="rId32"/>
    <p:sldId id="393" r:id="rId33"/>
    <p:sldId id="362" r:id="rId34"/>
    <p:sldId id="364" r:id="rId35"/>
    <p:sldId id="365" r:id="rId36"/>
    <p:sldId id="366" r:id="rId37"/>
    <p:sldId id="369" r:id="rId38"/>
    <p:sldId id="370" r:id="rId39"/>
    <p:sldId id="371" r:id="rId40"/>
    <p:sldId id="395" r:id="rId41"/>
    <p:sldId id="374" r:id="rId42"/>
    <p:sldId id="375" r:id="rId43"/>
    <p:sldId id="376" r:id="rId44"/>
    <p:sldId id="377" r:id="rId45"/>
    <p:sldId id="378" r:id="rId46"/>
    <p:sldId id="379" r:id="rId47"/>
    <p:sldId id="380" r:id="rId48"/>
    <p:sldId id="381" r:id="rId49"/>
    <p:sldId id="396" r:id="rId50"/>
    <p:sldId id="382" r:id="rId51"/>
    <p:sldId id="383" r:id="rId52"/>
    <p:sldId id="384" r:id="rId53"/>
    <p:sldId id="385" r:id="rId54"/>
    <p:sldId id="397" r:id="rId55"/>
    <p:sldId id="386" r:id="rId5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4551" autoAdjust="0"/>
  </p:normalViewPr>
  <p:slideViewPr>
    <p:cSldViewPr>
      <p:cViewPr varScale="1">
        <p:scale>
          <a:sx n="64" d="100"/>
          <a:sy n="64" d="100"/>
        </p:scale>
        <p:origin x="-62" y="-4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492875"/>
            <a:ext cx="2350681" cy="365125"/>
          </a:xfrm>
        </p:spPr>
        <p:txBody>
          <a:bodyPr/>
          <a:lstStyle>
            <a:lvl1pPr algn="l">
              <a:defRPr sz="1200"/>
            </a:lvl1pPr>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2014</a:t>
            </a:r>
            <a:endParaRPr lang="en-US"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extLst/>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extLst/>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extLst/>
          </a:lstStyle>
          <a:p>
            <a:pPr>
              <a:defRPr/>
            </a:pPr>
            <a:fld id="{F6D544F7-41D2-4889-B2EC-B0B2B2B8DC5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13418779-1B42-43E3-AD0F-719051D4209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D078B0EE-74BD-464F-A113-BF9301018BF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4:</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Integration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10</a:t>
            </a:fld>
            <a:endParaRPr lang="en-US" dirty="0"/>
          </a:p>
        </p:txBody>
      </p:sp>
      <p:sp>
        <p:nvSpPr>
          <p:cNvPr id="5" name="Title 4"/>
          <p:cNvSpPr>
            <a:spLocks noGrp="1"/>
          </p:cNvSpPr>
          <p:nvPr>
            <p:ph type="title"/>
          </p:nvPr>
        </p:nvSpPr>
        <p:spPr>
          <a:xfrm>
            <a:off x="304800" y="152400"/>
            <a:ext cx="8610600" cy="1143000"/>
          </a:xfrm>
        </p:spPr>
        <p:txBody>
          <a:bodyPr>
            <a:noAutofit/>
          </a:bodyPr>
          <a:lstStyle/>
          <a:p>
            <a:r>
              <a:rPr lang="en-US" sz="3200" dirty="0" smtClean="0"/>
              <a:t>Figure 4-2. Mind Map of a SWOT Analysis to Help Identify Potential Projects</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09800"/>
            <a:ext cx="8919963" cy="2416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11</a:t>
            </a:fld>
            <a:endParaRPr lang="en-US" dirty="0"/>
          </a:p>
        </p:txBody>
      </p:sp>
      <p:sp>
        <p:nvSpPr>
          <p:cNvPr id="18434" name="Rectangle 2"/>
          <p:cNvSpPr>
            <a:spLocks noGrp="1" noChangeArrowheads="1"/>
          </p:cNvSpPr>
          <p:nvPr>
            <p:ph type="title"/>
          </p:nvPr>
        </p:nvSpPr>
        <p:spPr/>
        <p:txBody>
          <a:bodyPr>
            <a:normAutofit fontScale="90000"/>
          </a:bodyPr>
          <a:lstStyle/>
          <a:p>
            <a:r>
              <a:rPr lang="en-US" dirty="0" smtClean="0"/>
              <a:t>Figure 4-3. Information Technology Planning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7391399" cy="48524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304800" y="914400"/>
            <a:ext cx="8305800" cy="4572000"/>
          </a:xfrm>
        </p:spPr>
        <p:txBody>
          <a:bodyPr>
            <a:normAutofit fontScale="92500"/>
          </a:bodyPr>
          <a:lstStyle/>
          <a:p>
            <a:r>
              <a:rPr lang="en-US" sz="2400" dirty="0" smtClean="0"/>
              <a:t>Only one in seven product concepts comes to fruition. Why is it that some companies, like Proctor &amp; Gamble, Johnson and Johnson, Hewlett Packard, and Sony are consistently successful in NPD? Because they use a disciplined, systematic approach to NPD projects based on best practices</a:t>
            </a:r>
          </a:p>
          <a:p>
            <a:r>
              <a:rPr lang="en-US" sz="2400" dirty="0" smtClean="0"/>
              <a:t>Four important forces behind NPD success include the following:</a:t>
            </a:r>
          </a:p>
          <a:p>
            <a:pPr marL="731838" lvl="1" indent="-457200">
              <a:buFont typeface="Arial" charset="0"/>
              <a:buAutoNum type="arabicPeriod"/>
            </a:pPr>
            <a:r>
              <a:rPr lang="en-US" sz="2000" dirty="0" smtClean="0"/>
              <a:t>A product innovation and technology strategy for the business</a:t>
            </a:r>
          </a:p>
          <a:p>
            <a:pPr marL="731838" lvl="1" indent="-457200">
              <a:buFont typeface="Arial" charset="0"/>
              <a:buAutoNum type="arabicPeriod"/>
            </a:pPr>
            <a:r>
              <a:rPr lang="en-US" sz="2000" dirty="0" smtClean="0"/>
              <a:t>Resource commitment and focusing on the right projects, or solid portfolio management</a:t>
            </a:r>
          </a:p>
          <a:p>
            <a:pPr marL="731838" lvl="1" indent="-457200">
              <a:buFont typeface="Arial" charset="0"/>
              <a:buAutoNum type="arabicPeriod"/>
            </a:pPr>
            <a:r>
              <a:rPr lang="en-US" sz="2000" dirty="0" smtClean="0"/>
              <a:t>An effective, flexible and streamlined idea-to-launch process</a:t>
            </a:r>
          </a:p>
          <a:p>
            <a:pPr marL="731838" lvl="1" indent="-457200">
              <a:buFont typeface="Arial" charset="0"/>
              <a:buAutoNum type="arabicPeriod"/>
            </a:pPr>
            <a:r>
              <a:rPr lang="en-US" sz="2000" dirty="0" smtClean="0"/>
              <a:t>The right climate and culture for innovation, true cross-functional teams, and senior management commitment to NPD</a:t>
            </a:r>
          </a:p>
        </p:txBody>
      </p:sp>
      <p:sp>
        <p:nvSpPr>
          <p:cNvPr id="19460" name="Footer Placeholder 2"/>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12</a:t>
            </a:fld>
            <a:endParaRPr lang="en-US" dirty="0"/>
          </a:p>
        </p:txBody>
      </p:sp>
      <p:sp>
        <p:nvSpPr>
          <p:cNvPr id="19458" name="Title 1"/>
          <p:cNvSpPr>
            <a:spLocks noGrp="1"/>
          </p:cNvSpPr>
          <p:nvPr>
            <p:ph type="title"/>
          </p:nvPr>
        </p:nvSpPr>
        <p:spPr>
          <a:xfrm>
            <a:off x="381000" y="152400"/>
            <a:ext cx="8305800" cy="685800"/>
          </a:xfrm>
        </p:spPr>
        <p:txBody>
          <a:bodyPr>
            <a:normAutofit fontScale="90000"/>
          </a:bodyPr>
          <a:lstStyle/>
          <a:p>
            <a:r>
              <a:rPr lang="en-US" dirty="0" smtClean="0"/>
              <a:t>Best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a:p>
            <a:pPr marL="609600" indent="-609600">
              <a:lnSpc>
                <a:spcPct val="90000"/>
              </a:lnSpc>
            </a:pPr>
            <a:endParaRPr lang="en-US" dirty="0" smtClean="0"/>
          </a:p>
        </p:txBody>
      </p:sp>
      <p:sp>
        <p:nvSpPr>
          <p:cNvPr id="204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13</a:t>
            </a:fld>
            <a:endParaRPr lang="en-US" dirty="0"/>
          </a:p>
        </p:txBody>
      </p:sp>
      <p:sp>
        <p:nvSpPr>
          <p:cNvPr id="20484" name="Rectangle 2"/>
          <p:cNvSpPr>
            <a:spLocks noGrp="1" noChangeArrowheads="1"/>
          </p:cNvSpPr>
          <p:nvPr>
            <p:ph type="title"/>
          </p:nvPr>
        </p:nvSpPr>
        <p:spPr/>
        <p:txBody>
          <a:bodyPr/>
          <a:lstStyle/>
          <a:p>
            <a:r>
              <a:rPr lang="en-US" dirty="0" smtClean="0"/>
              <a:t>Methods for Selecting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215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14</a:t>
            </a:fld>
            <a:endParaRPr lang="en-US" dirty="0"/>
          </a:p>
        </p:txBody>
      </p:sp>
      <p:sp>
        <p:nvSpPr>
          <p:cNvPr id="21508" name="Rectangle 2"/>
          <p:cNvSpPr>
            <a:spLocks noGrp="1" noChangeArrowheads="1"/>
          </p:cNvSpPr>
          <p:nvPr>
            <p:ph type="title"/>
          </p:nvPr>
        </p:nvSpPr>
        <p:spPr/>
        <p:txBody>
          <a:bodyPr>
            <a:normAutofit fontScale="90000"/>
          </a:bodyPr>
          <a:lstStyle/>
          <a:p>
            <a:r>
              <a:rPr lang="en-US" dirty="0" smtClean="0"/>
              <a:t>Focusing on Broad</a:t>
            </a:r>
            <a:br>
              <a:rPr lang="en-US" dirty="0" smtClean="0"/>
            </a:br>
            <a:r>
              <a:rPr lang="en-US" dirty="0" smtClean="0"/>
              <a:t>Organizational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a:p>
            <a:endParaRPr lang="en-US" dirty="0" smtClean="0"/>
          </a:p>
        </p:txBody>
      </p:sp>
      <p:sp>
        <p:nvSpPr>
          <p:cNvPr id="2253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15</a:t>
            </a:fld>
            <a:endParaRPr lang="en-US" dirty="0"/>
          </a:p>
        </p:txBody>
      </p:sp>
      <p:sp>
        <p:nvSpPr>
          <p:cNvPr id="22532" name="Rectangle 2"/>
          <p:cNvSpPr>
            <a:spLocks noGrp="1" noChangeArrowheads="1"/>
          </p:cNvSpPr>
          <p:nvPr>
            <p:ph type="title"/>
          </p:nvPr>
        </p:nvSpPr>
        <p:spPr>
          <a:xfrm>
            <a:off x="304800" y="533400"/>
            <a:ext cx="8610600" cy="673100"/>
          </a:xfrm>
        </p:spPr>
        <p:txBody>
          <a:bodyPr>
            <a:normAutofit fontScale="90000"/>
          </a:bodyPr>
          <a:lstStyle/>
          <a:p>
            <a:r>
              <a:rPr lang="en-US" dirty="0" smtClean="0"/>
              <a:t>Categorizing IT Projects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371600"/>
            <a:ext cx="8763000" cy="4791075"/>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a:p>
            <a:endParaRPr lang="en-US" dirty="0" smtClean="0"/>
          </a:p>
        </p:txBody>
      </p:sp>
      <p:sp>
        <p:nvSpPr>
          <p:cNvPr id="235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16</a:t>
            </a:fld>
            <a:endParaRPr lang="en-US" dirty="0"/>
          </a:p>
        </p:txBody>
      </p:sp>
      <p:sp>
        <p:nvSpPr>
          <p:cNvPr id="23556" name="Rectangle 2"/>
          <p:cNvSpPr>
            <a:spLocks noGrp="1" noChangeArrowheads="1"/>
          </p:cNvSpPr>
          <p:nvPr>
            <p:ph type="title"/>
          </p:nvPr>
        </p:nvSpPr>
        <p:spPr>
          <a:xfrm>
            <a:off x="457200" y="365125"/>
            <a:ext cx="8686800" cy="615950"/>
          </a:xfrm>
        </p:spPr>
        <p:txBody>
          <a:bodyPr>
            <a:normAutofit fontScale="90000"/>
          </a:bodyPr>
          <a:lstStyle/>
          <a:p>
            <a:r>
              <a:rPr lang="en-US" dirty="0" smtClean="0"/>
              <a:t>Financial Analysis of Projects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228600" y="1143000"/>
            <a:ext cx="8567738" cy="4791075"/>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245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17</a:t>
            </a:fld>
            <a:endParaRPr lang="en-US" dirty="0"/>
          </a:p>
        </p:txBody>
      </p:sp>
      <p:sp>
        <p:nvSpPr>
          <p:cNvPr id="24580" name="Rectangle 2"/>
          <p:cNvSpPr>
            <a:spLocks noGrp="1" noChangeArrowheads="1"/>
          </p:cNvSpPr>
          <p:nvPr>
            <p:ph type="title"/>
          </p:nvPr>
        </p:nvSpPr>
        <p:spPr>
          <a:xfrm>
            <a:off x="457200" y="365125"/>
            <a:ext cx="8686800" cy="615950"/>
          </a:xfrm>
        </p:spPr>
        <p:txBody>
          <a:bodyPr>
            <a:normAutofit fontScale="90000"/>
          </a:bodyPr>
          <a:lstStyle/>
          <a:p>
            <a:r>
              <a:rPr lang="en-US" dirty="0" smtClean="0"/>
              <a:t>Net Present Value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18</a:t>
            </a:fld>
            <a:endParaRPr lang="en-US" dirty="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Figure 4-4. Net Present Value Example</a:t>
            </a:r>
            <a:endParaRPr lang="en-US" sz="6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20367"/>
            <a:ext cx="8981154" cy="51042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19</a:t>
            </a:fld>
            <a:endParaRPr lang="en-US" dirty="0"/>
          </a:p>
        </p:txBody>
      </p:sp>
      <p:sp>
        <p:nvSpPr>
          <p:cNvPr id="26626" name="Rectangle 2"/>
          <p:cNvSpPr>
            <a:spLocks noGrp="1" noChangeArrowheads="1"/>
          </p:cNvSpPr>
          <p:nvPr>
            <p:ph type="title"/>
          </p:nvPr>
        </p:nvSpPr>
        <p:spPr>
          <a:xfrm>
            <a:off x="228600" y="152400"/>
            <a:ext cx="8763000" cy="1143000"/>
          </a:xfrm>
        </p:spPr>
        <p:txBody>
          <a:bodyPr>
            <a:noAutofit/>
          </a:bodyPr>
          <a:lstStyle/>
          <a:p>
            <a:r>
              <a:rPr lang="en-US" sz="3200" dirty="0" smtClean="0"/>
              <a:t>Figure 4-5. JWD Consulting NPV Example</a:t>
            </a:r>
          </a:p>
        </p:txBody>
      </p:sp>
      <p:sp>
        <p:nvSpPr>
          <p:cNvPr id="26631" name="Text Box 9"/>
          <p:cNvSpPr txBox="1">
            <a:spLocks noChangeArrowheads="1"/>
          </p:cNvSpPr>
          <p:nvPr/>
        </p:nvSpPr>
        <p:spPr bwMode="auto">
          <a:xfrm>
            <a:off x="914400" y="5791200"/>
            <a:ext cx="7377113" cy="457200"/>
          </a:xfrm>
          <a:prstGeom prst="rect">
            <a:avLst/>
          </a:prstGeom>
          <a:noFill/>
          <a:ln w="9525">
            <a:noFill/>
            <a:miter lim="800000"/>
            <a:headEnd/>
            <a:tailEnd/>
          </a:ln>
        </p:spPr>
        <p:txBody>
          <a:bodyPr wrap="none">
            <a:spAutoFit/>
          </a:bodyPr>
          <a:lstStyle/>
          <a:p>
            <a:r>
              <a:rPr lang="en-US" dirty="0"/>
              <a:t>Note:  See the template called business_case_financials.xls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6035"/>
            <a:ext cx="7863628" cy="4795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457200" y="1447800"/>
            <a:ext cx="8458200" cy="4572000"/>
          </a:xfrm>
        </p:spPr>
        <p:txBody>
          <a:bodyPr>
            <a:normAutofit lnSpcReduction="10000"/>
          </a:bodyPr>
          <a:lstStyle/>
          <a:p>
            <a:r>
              <a:rPr lang="en-US" dirty="0"/>
              <a:t>Describe an overall framework for project integration management as </a:t>
            </a:r>
            <a:r>
              <a:rPr lang="en-US" dirty="0" smtClean="0"/>
              <a:t>it relates </a:t>
            </a:r>
            <a:r>
              <a:rPr lang="en-US" dirty="0"/>
              <a:t>to the other project management knowledge areas and the </a:t>
            </a:r>
            <a:r>
              <a:rPr lang="en-US" dirty="0" smtClean="0"/>
              <a:t>project life </a:t>
            </a:r>
            <a:r>
              <a:rPr lang="en-US" dirty="0"/>
              <a:t>cycle</a:t>
            </a:r>
          </a:p>
          <a:p>
            <a:r>
              <a:rPr lang="en-US" dirty="0" smtClean="0"/>
              <a:t>Discuss </a:t>
            </a:r>
            <a:r>
              <a:rPr lang="en-US" dirty="0"/>
              <a:t>the strategic planning process and apply different project </a:t>
            </a:r>
            <a:r>
              <a:rPr lang="en-US" dirty="0" smtClean="0"/>
              <a:t>selection methods</a:t>
            </a:r>
            <a:endParaRPr lang="en-US" dirty="0"/>
          </a:p>
          <a:p>
            <a:r>
              <a:rPr lang="en-US" dirty="0" smtClean="0"/>
              <a:t>Explain </a:t>
            </a:r>
            <a:r>
              <a:rPr lang="en-US" dirty="0"/>
              <a:t>the importance of creating a project charter to formally </a:t>
            </a:r>
            <a:r>
              <a:rPr lang="en-US" dirty="0" smtClean="0"/>
              <a:t>initiate projects</a:t>
            </a:r>
          </a:p>
          <a:p>
            <a:r>
              <a:rPr lang="en-US" dirty="0"/>
              <a:t>Describe project management plan development, understand the </a:t>
            </a:r>
            <a:r>
              <a:rPr lang="en-US" dirty="0" smtClean="0"/>
              <a:t>content of </a:t>
            </a:r>
            <a:r>
              <a:rPr lang="en-US" dirty="0"/>
              <a:t>these plans, and review approaches for creating them</a:t>
            </a:r>
            <a:endParaRPr lang="en-US" dirty="0" smtClean="0"/>
          </a:p>
        </p:txBody>
      </p:sp>
      <p:sp>
        <p:nvSpPr>
          <p:cNvPr id="92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
        <p:nvSpPr>
          <p:cNvPr id="9220"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381000" y="1295400"/>
            <a:ext cx="8458200" cy="4953000"/>
          </a:xfrm>
        </p:spPr>
        <p:txBody>
          <a:bodyPr/>
          <a:lstStyle/>
          <a:p>
            <a:pPr>
              <a:lnSpc>
                <a:spcPct val="90000"/>
              </a:lnSpc>
            </a:pPr>
            <a:r>
              <a:rPr lang="en-US" dirty="0" smtClean="0"/>
              <a:t>Determine estimated costs and benefits for the life of the project and the products it produces</a:t>
            </a:r>
          </a:p>
          <a:p>
            <a:pPr>
              <a:lnSpc>
                <a:spcPct val="90000"/>
              </a:lnSpc>
            </a:pPr>
            <a:r>
              <a:rPr lang="en-US" dirty="0" smtClean="0"/>
              <a:t>Determine the discount rate (check with your organization on what to use)</a:t>
            </a:r>
          </a:p>
          <a:p>
            <a:pPr>
              <a:lnSpc>
                <a:spcPct val="90000"/>
              </a:lnSpc>
            </a:pPr>
            <a:r>
              <a:rPr lang="en-US" dirty="0" smtClean="0"/>
              <a:t>Calculate the NPV (see text for details)</a:t>
            </a:r>
          </a:p>
          <a:p>
            <a:pPr>
              <a:lnSpc>
                <a:spcPct val="90000"/>
              </a:lnSpc>
            </a:pPr>
            <a:r>
              <a:rPr lang="en-US" dirty="0" smtClean="0"/>
              <a:t>Notes:  Some organizations consider the investment year as year 0, while others start in year 1.  Some people entered costs as negative numbers, while others do not.  Check with your organization for their preferences</a:t>
            </a:r>
          </a:p>
        </p:txBody>
      </p:sp>
      <p:sp>
        <p:nvSpPr>
          <p:cNvPr id="276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20</a:t>
            </a:fld>
            <a:endParaRPr lang="en-US" dirty="0"/>
          </a:p>
        </p:txBody>
      </p:sp>
      <p:sp>
        <p:nvSpPr>
          <p:cNvPr id="27652" name="Rectangle 2"/>
          <p:cNvSpPr>
            <a:spLocks noGrp="1" noChangeArrowheads="1"/>
          </p:cNvSpPr>
          <p:nvPr>
            <p:ph type="title"/>
          </p:nvPr>
        </p:nvSpPr>
        <p:spPr/>
        <p:txBody>
          <a:bodyPr/>
          <a:lstStyle/>
          <a:p>
            <a:r>
              <a:rPr lang="en-US" dirty="0" smtClean="0"/>
              <a:t>NPV Calculations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28600" y="1066800"/>
            <a:ext cx="8458200" cy="4572000"/>
          </a:xfrm>
        </p:spPr>
        <p:txBody>
          <a:bodyPr>
            <a:normAutofit lnSpcReduction="10000"/>
          </a:bodyPr>
          <a:lstStyle/>
          <a:p>
            <a:pPr>
              <a:lnSpc>
                <a:spcPct val="90000"/>
              </a:lnSpc>
            </a:pPr>
            <a:r>
              <a:rPr lang="en-US" b="1" dirty="0" smtClean="0"/>
              <a:t>Return on investment</a:t>
            </a:r>
            <a:r>
              <a:rPr lang="en-US" dirty="0" smtClean="0"/>
              <a:t> (ROI) is calculated by subtracting the project costs from the benefits and then dividing by the costs</a:t>
            </a:r>
          </a:p>
          <a:p>
            <a:pPr lvl="1">
              <a:lnSpc>
                <a:spcPct val="90000"/>
              </a:lnSpc>
              <a:buFontTx/>
              <a:buNone/>
            </a:pPr>
            <a:r>
              <a:rPr lang="en-US" dirty="0" smtClean="0"/>
              <a:t>   ROI = (total discounted benefits - total discounted costs) / discounted costs</a:t>
            </a:r>
          </a:p>
          <a:p>
            <a:pPr>
              <a:lnSpc>
                <a:spcPct val="90000"/>
              </a:lnSpc>
            </a:pPr>
            <a:r>
              <a:rPr lang="en-US" dirty="0" smtClean="0"/>
              <a:t>The higher the ROI, the better	</a:t>
            </a:r>
          </a:p>
          <a:p>
            <a:pPr>
              <a:lnSpc>
                <a:spcPct val="90000"/>
              </a:lnSpc>
            </a:pPr>
            <a:r>
              <a:rPr lang="en-US" dirty="0" smtClean="0"/>
              <a:t>Many organizations have a </a:t>
            </a:r>
            <a:r>
              <a:rPr lang="en-US" b="1" dirty="0" smtClean="0"/>
              <a:t>required rate of return </a:t>
            </a:r>
            <a:r>
              <a:rPr lang="en-US" dirty="0" smtClean="0"/>
              <a:t>or minimum acceptable rate of return on investment for projects	</a:t>
            </a:r>
          </a:p>
          <a:p>
            <a:pPr>
              <a:lnSpc>
                <a:spcPct val="90000"/>
              </a:lnSpc>
            </a:pPr>
            <a:r>
              <a:rPr lang="en-US" b="1" dirty="0" smtClean="0"/>
              <a:t>Internal rate of return </a:t>
            </a:r>
            <a:r>
              <a:rPr lang="en-US" dirty="0" smtClean="0"/>
              <a:t>(IRR) can by calculated by finding the discount rate that makes the NPV equal to zero	</a:t>
            </a:r>
          </a:p>
          <a:p>
            <a:pPr lvl="1">
              <a:lnSpc>
                <a:spcPct val="90000"/>
              </a:lnSpc>
              <a:buFontTx/>
              <a:buNone/>
            </a:pPr>
            <a:endParaRPr lang="en-US" dirty="0" smtClean="0"/>
          </a:p>
        </p:txBody>
      </p:sp>
      <p:sp>
        <p:nvSpPr>
          <p:cNvPr id="286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21</a:t>
            </a:fld>
            <a:endParaRPr lang="en-US" dirty="0"/>
          </a:p>
        </p:txBody>
      </p:sp>
      <p:sp>
        <p:nvSpPr>
          <p:cNvPr id="28676" name="Rectangle 2"/>
          <p:cNvSpPr>
            <a:spLocks noGrp="1" noChangeArrowheads="1"/>
          </p:cNvSpPr>
          <p:nvPr>
            <p:ph type="title"/>
          </p:nvPr>
        </p:nvSpPr>
        <p:spPr>
          <a:xfrm>
            <a:off x="381000" y="292100"/>
            <a:ext cx="8763000" cy="674688"/>
          </a:xfrm>
        </p:spPr>
        <p:txBody>
          <a:bodyPr>
            <a:normAutofit fontScale="90000"/>
          </a:bodyPr>
          <a:lstStyle/>
          <a:p>
            <a:r>
              <a:rPr lang="en-US" sz="4800" dirty="0" smtClean="0"/>
              <a:t>Return on Investment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066800"/>
            <a:ext cx="8077200" cy="4876800"/>
          </a:xfrm>
        </p:spPr>
        <p:txBody>
          <a:bodyPr/>
          <a:lstStyle/>
          <a:p>
            <a:pPr>
              <a:lnSpc>
                <a:spcPct val="90000"/>
              </a:lnSpc>
            </a:pPr>
            <a:r>
              <a:rPr lang="en-US" dirty="0" smtClean="0"/>
              <a:t>Another important financial consideration is payback analysis</a:t>
            </a:r>
          </a:p>
          <a:p>
            <a:pPr>
              <a:lnSpc>
                <a:spcPct val="90000"/>
              </a:lnSpc>
            </a:pPr>
            <a:r>
              <a:rPr lang="en-US" dirty="0" smtClean="0"/>
              <a:t>The </a:t>
            </a:r>
            <a:r>
              <a:rPr lang="en-US" b="1" dirty="0" smtClean="0"/>
              <a:t>payback period</a:t>
            </a:r>
            <a:r>
              <a:rPr lang="en-US" dirty="0" smtClean="0"/>
              <a:t> is the amount of time it will take to recoup, in the form of net cash inflows, the total dollars invested in a project</a:t>
            </a:r>
          </a:p>
          <a:p>
            <a:pPr>
              <a:lnSpc>
                <a:spcPct val="90000"/>
              </a:lnSpc>
            </a:pPr>
            <a:r>
              <a:rPr lang="en-US" dirty="0" smtClean="0"/>
              <a:t>Payback occurs when the net cumulative discounted benefits equals the costs</a:t>
            </a:r>
          </a:p>
          <a:p>
            <a:pPr>
              <a:lnSpc>
                <a:spcPct val="90000"/>
              </a:lnSpc>
            </a:pPr>
            <a:r>
              <a:rPr lang="en-US" dirty="0" smtClean="0"/>
              <a:t>Many organizations want IT projects to have a fairly short payback period</a:t>
            </a:r>
          </a:p>
          <a:p>
            <a:pPr>
              <a:lnSpc>
                <a:spcPct val="90000"/>
              </a:lnSpc>
              <a:buFontTx/>
              <a:buNone/>
            </a:pPr>
            <a:endParaRPr lang="en-US" dirty="0" smtClean="0"/>
          </a:p>
        </p:txBody>
      </p:sp>
      <p:sp>
        <p:nvSpPr>
          <p:cNvPr id="296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22</a:t>
            </a:fld>
            <a:endParaRPr lang="en-US" dirty="0"/>
          </a:p>
        </p:txBody>
      </p:sp>
      <p:sp>
        <p:nvSpPr>
          <p:cNvPr id="29700" name="Rectangle 2"/>
          <p:cNvSpPr>
            <a:spLocks noGrp="1" noChangeArrowheads="1"/>
          </p:cNvSpPr>
          <p:nvPr>
            <p:ph type="title"/>
          </p:nvPr>
        </p:nvSpPr>
        <p:spPr>
          <a:xfrm>
            <a:off x="533400" y="292100"/>
            <a:ext cx="8610600" cy="674688"/>
          </a:xfrm>
        </p:spPr>
        <p:txBody>
          <a:bodyPr>
            <a:normAutofit fontScale="90000"/>
          </a:bodyPr>
          <a:lstStyle/>
          <a:p>
            <a:r>
              <a:rPr lang="en-US" sz="4800" dirty="0" smtClean="0"/>
              <a:t>Payback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23</a:t>
            </a:fld>
            <a:endParaRPr lang="en-US" dirty="0"/>
          </a:p>
        </p:txBody>
      </p:sp>
      <p:sp>
        <p:nvSpPr>
          <p:cNvPr id="30722" name="Rectangle 2"/>
          <p:cNvSpPr>
            <a:spLocks noGrp="1" noChangeArrowheads="1"/>
          </p:cNvSpPr>
          <p:nvPr>
            <p:ph type="title"/>
          </p:nvPr>
        </p:nvSpPr>
        <p:spPr/>
        <p:txBody>
          <a:bodyPr>
            <a:normAutofit fontScale="90000"/>
          </a:bodyPr>
          <a:lstStyle/>
          <a:p>
            <a:r>
              <a:rPr lang="en-US" dirty="0" smtClean="0"/>
              <a:t>Figure 4-6. Charting the Payback Period</a:t>
            </a:r>
            <a:endParaRPr lang="en-US" sz="4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90387"/>
            <a:ext cx="6781799" cy="48818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a:xfrm>
            <a:off x="304800" y="990600"/>
            <a:ext cx="8610600" cy="4791075"/>
          </a:xfrm>
        </p:spPr>
        <p:txBody>
          <a:bodyPr/>
          <a:lstStyle/>
          <a:p>
            <a:pPr marL="609600" indent="-609600">
              <a:lnSpc>
                <a:spcPct val="90000"/>
              </a:lnSpc>
            </a:pPr>
            <a:r>
              <a:rPr lang="en-US" dirty="0" smtClean="0"/>
              <a:t>A weighted scoring model is a tool that provides a systematic process for selecting projects based on many criteria</a:t>
            </a:r>
          </a:p>
          <a:p>
            <a:pPr marL="1371600" lvl="2" indent="-457200">
              <a:lnSpc>
                <a:spcPct val="90000"/>
              </a:lnSpc>
              <a:buClrTx/>
            </a:pPr>
            <a:r>
              <a:rPr lang="en-US" dirty="0" smtClean="0"/>
              <a:t>Identify criteria important to the project selection process</a:t>
            </a:r>
          </a:p>
          <a:p>
            <a:pPr marL="1371600" lvl="2" indent="-457200">
              <a:lnSpc>
                <a:spcPct val="90000"/>
              </a:lnSpc>
              <a:buClrTx/>
            </a:pPr>
            <a:r>
              <a:rPr lang="en-US" dirty="0" smtClean="0"/>
              <a:t>Assign weights (percentages) to each criterion so they add up to 100%</a:t>
            </a:r>
          </a:p>
          <a:p>
            <a:pPr marL="1371600" lvl="2" indent="-457200">
              <a:lnSpc>
                <a:spcPct val="90000"/>
              </a:lnSpc>
              <a:buClrTx/>
            </a:pPr>
            <a:r>
              <a:rPr lang="en-US" dirty="0" smtClean="0"/>
              <a:t>Assign scores to each criterion for each project</a:t>
            </a:r>
          </a:p>
          <a:p>
            <a:pPr marL="1371600" lvl="2" indent="-457200">
              <a:lnSpc>
                <a:spcPct val="90000"/>
              </a:lnSpc>
              <a:buClrTx/>
            </a:pPr>
            <a:r>
              <a:rPr lang="en-US" dirty="0" smtClean="0"/>
              <a:t>Multiply the scores by the weights and get the total weighted scores</a:t>
            </a:r>
          </a:p>
          <a:p>
            <a:pPr marL="609600" indent="-609600">
              <a:lnSpc>
                <a:spcPct val="90000"/>
              </a:lnSpc>
            </a:pPr>
            <a:r>
              <a:rPr lang="en-US" dirty="0" smtClean="0"/>
              <a:t>The higher the weighted score, the better</a:t>
            </a:r>
          </a:p>
        </p:txBody>
      </p:sp>
      <p:sp>
        <p:nvSpPr>
          <p:cNvPr id="317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24</a:t>
            </a:fld>
            <a:endParaRPr lang="en-US" dirty="0"/>
          </a:p>
        </p:txBody>
      </p:sp>
      <p:sp>
        <p:nvSpPr>
          <p:cNvPr id="31748" name="Rectangle 2"/>
          <p:cNvSpPr>
            <a:spLocks noGrp="1" noChangeArrowheads="1"/>
          </p:cNvSpPr>
          <p:nvPr>
            <p:ph type="title"/>
          </p:nvPr>
        </p:nvSpPr>
        <p:spPr>
          <a:xfrm>
            <a:off x="304800" y="304800"/>
            <a:ext cx="8839200" cy="673100"/>
          </a:xfrm>
        </p:spPr>
        <p:txBody>
          <a:bodyPr>
            <a:normAutofit fontScale="90000"/>
          </a:bodyPr>
          <a:lstStyle/>
          <a:p>
            <a:r>
              <a:rPr lang="en-US" dirty="0" smtClean="0"/>
              <a:t>Weighted Scoring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
        <p:nvSpPr>
          <p:cNvPr id="3277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4-7. Sample Weighted Scoring Model for Project Selection</a:t>
            </a:r>
            <a:endParaRPr lang="en-US" sz="6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45243"/>
            <a:ext cx="5638800" cy="5512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304800" y="1447800"/>
            <a:ext cx="8458200" cy="4572000"/>
          </a:xfrm>
        </p:spPr>
        <p:txBody>
          <a:bodyPr/>
          <a:lstStyle/>
          <a:p>
            <a:pPr>
              <a:lnSpc>
                <a:spcPct val="90000"/>
              </a:lnSpc>
            </a:pPr>
            <a:r>
              <a:rPr lang="en-US" dirty="0" smtClean="0"/>
              <a:t>Drs. Robert Kaplan and David Norton developed this approach to help select and manage projects that align with business strategy</a:t>
            </a:r>
          </a:p>
          <a:p>
            <a:pPr>
              <a:lnSpc>
                <a:spcPct val="90000"/>
              </a:lnSpc>
            </a:pPr>
            <a:r>
              <a:rPr lang="en-US" dirty="0" smtClean="0"/>
              <a:t>A </a:t>
            </a:r>
            <a:r>
              <a:rPr lang="en-US" b="1" dirty="0" smtClean="0"/>
              <a:t>balanced scorecard</a:t>
            </a:r>
          </a:p>
          <a:p>
            <a:pPr lvl="1">
              <a:lnSpc>
                <a:spcPct val="90000"/>
              </a:lnSpc>
            </a:pPr>
            <a:r>
              <a:rPr lang="en-US" dirty="0" smtClean="0"/>
              <a:t>is a methodology that converts an organization’s value drivers, such as customer service, innovation, operational efficiency, and financial performance, to a series of defined metrics</a:t>
            </a:r>
          </a:p>
          <a:p>
            <a:pPr>
              <a:lnSpc>
                <a:spcPct val="90000"/>
              </a:lnSpc>
            </a:pPr>
            <a:r>
              <a:rPr lang="en-US" dirty="0" smtClean="0"/>
              <a:t>See www.balancedscorecard.org for more information</a:t>
            </a:r>
          </a:p>
        </p:txBody>
      </p:sp>
      <p:sp>
        <p:nvSpPr>
          <p:cNvPr id="337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26</a:t>
            </a:fld>
            <a:endParaRPr lang="en-US" dirty="0"/>
          </a:p>
        </p:txBody>
      </p:sp>
      <p:sp>
        <p:nvSpPr>
          <p:cNvPr id="33796" name="Rectangle 2"/>
          <p:cNvSpPr>
            <a:spLocks noGrp="1" noChangeArrowheads="1"/>
          </p:cNvSpPr>
          <p:nvPr>
            <p:ph type="title"/>
          </p:nvPr>
        </p:nvSpPr>
        <p:spPr>
          <a:xfrm>
            <a:off x="457200" y="274638"/>
            <a:ext cx="8534400" cy="1143000"/>
          </a:xfrm>
        </p:spPr>
        <p:txBody>
          <a:bodyPr>
            <a:normAutofit fontScale="90000"/>
          </a:bodyPr>
          <a:lstStyle/>
          <a:p>
            <a:r>
              <a:rPr lang="en-US" dirty="0" smtClean="0"/>
              <a:t>Implementing a Balanced Scorecard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BA54826-A843-49EC-BCCC-3D96B89DA1C3}" type="slidenum">
              <a:rPr lang="en-US" smtClean="0"/>
              <a:pPr>
                <a:defRPr/>
              </a:pPr>
              <a:t>27</a:t>
            </a:fld>
            <a:endParaRPr lang="en-US" dirty="0"/>
          </a:p>
        </p:txBody>
      </p:sp>
      <p:sp>
        <p:nvSpPr>
          <p:cNvPr id="34818" name="Title 1"/>
          <p:cNvSpPr>
            <a:spLocks noGrp="1"/>
          </p:cNvSpPr>
          <p:nvPr>
            <p:ph type="title"/>
          </p:nvPr>
        </p:nvSpPr>
        <p:spPr/>
        <p:txBody>
          <a:bodyPr>
            <a:normAutofit fontScale="90000"/>
          </a:bodyPr>
          <a:lstStyle/>
          <a:p>
            <a:r>
              <a:rPr lang="en-US" dirty="0" smtClean="0"/>
              <a:t>Figure 4-8. Balanced Scorecard Example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122" y="1364975"/>
            <a:ext cx="6233414" cy="50358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533400" y="1143000"/>
            <a:ext cx="8153400" cy="5181600"/>
          </a:xfrm>
        </p:spPr>
        <p:txBody>
          <a:bodyPr/>
          <a:lstStyle/>
          <a:p>
            <a:pPr>
              <a:lnSpc>
                <a:spcPct val="90000"/>
              </a:lnSpc>
            </a:pPr>
            <a:r>
              <a:rPr lang="en-US" dirty="0" smtClean="0"/>
              <a:t>After deciding what project to work on, it is important to let the rest of the organization know</a:t>
            </a:r>
          </a:p>
          <a:p>
            <a:pPr>
              <a:lnSpc>
                <a:spcPct val="90000"/>
              </a:lnSpc>
            </a:pPr>
            <a:r>
              <a:rPr lang="en-US" dirty="0" smtClean="0"/>
              <a:t>A </a:t>
            </a:r>
            <a:r>
              <a:rPr lang="en-US" b="1" dirty="0" smtClean="0"/>
              <a:t>project charter</a:t>
            </a:r>
            <a:r>
              <a:rPr lang="en-US" dirty="0" smtClean="0"/>
              <a:t> is a document that formally recognizes the existence of a project and provides direction on the project’s objectives and management</a:t>
            </a:r>
          </a:p>
          <a:p>
            <a:pPr>
              <a:lnSpc>
                <a:spcPct val="90000"/>
              </a:lnSpc>
            </a:pPr>
            <a:r>
              <a:rPr lang="en-US" dirty="0" smtClean="0"/>
              <a:t>Key project stakeholders should sign a project charter to acknowledge agreement on the need and intent of the project; a signed charter is a key output of project integration management</a:t>
            </a:r>
          </a:p>
        </p:txBody>
      </p:sp>
      <p:sp>
        <p:nvSpPr>
          <p:cNvPr id="358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28</a:t>
            </a:fld>
            <a:endParaRPr lang="en-US" dirty="0"/>
          </a:p>
        </p:txBody>
      </p:sp>
      <p:sp>
        <p:nvSpPr>
          <p:cNvPr id="35844" name="Rectangle 2"/>
          <p:cNvSpPr>
            <a:spLocks noGrp="1" noChangeArrowheads="1"/>
          </p:cNvSpPr>
          <p:nvPr>
            <p:ph type="title"/>
          </p:nvPr>
        </p:nvSpPr>
        <p:spPr>
          <a:xfrm>
            <a:off x="304800" y="381000"/>
            <a:ext cx="9144000" cy="673100"/>
          </a:xfrm>
        </p:spPr>
        <p:txBody>
          <a:bodyPr>
            <a:normAutofit fontScale="90000"/>
          </a:bodyPr>
          <a:lstStyle/>
          <a:p>
            <a:r>
              <a:rPr lang="en-US" sz="4800" dirty="0" smtClean="0"/>
              <a:t>Developing a Project Charter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project statement of work</a:t>
            </a:r>
          </a:p>
          <a:p>
            <a:r>
              <a:rPr lang="en-US" dirty="0" smtClean="0"/>
              <a:t>A business case</a:t>
            </a:r>
          </a:p>
          <a:p>
            <a:r>
              <a:rPr lang="en-US" dirty="0" smtClean="0"/>
              <a:t>Agreements</a:t>
            </a:r>
          </a:p>
          <a:p>
            <a:r>
              <a:rPr lang="en-US" dirty="0" smtClean="0"/>
              <a:t>Enterprise environmental factors</a:t>
            </a:r>
          </a:p>
          <a:p>
            <a:r>
              <a:rPr lang="en-US" b="1" dirty="0" smtClean="0"/>
              <a:t>Organizational process assets</a:t>
            </a:r>
            <a:r>
              <a:rPr lang="en-US" dirty="0" smtClean="0"/>
              <a:t>, which include formal and informal plans, policies, procedures, guidelines, information systems, financial systems, management systems, lessons learned, and historical information</a:t>
            </a:r>
          </a:p>
          <a:p>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29</a:t>
            </a:fld>
            <a:endParaRPr lang="en-US" dirty="0"/>
          </a:p>
        </p:txBody>
      </p:sp>
      <p:sp>
        <p:nvSpPr>
          <p:cNvPr id="5" name="Title 4"/>
          <p:cNvSpPr>
            <a:spLocks noGrp="1"/>
          </p:cNvSpPr>
          <p:nvPr>
            <p:ph type="title"/>
          </p:nvPr>
        </p:nvSpPr>
        <p:spPr/>
        <p:txBody>
          <a:bodyPr>
            <a:normAutofit fontScale="90000"/>
          </a:bodyPr>
          <a:lstStyle/>
          <a:p>
            <a:r>
              <a:rPr lang="en-US" dirty="0" smtClean="0"/>
              <a:t>Inputs for Developing a Project Charter</a:t>
            </a:r>
            <a:endParaRPr lang="en-US" dirty="0"/>
          </a:p>
        </p:txBody>
      </p:sp>
    </p:spTree>
    <p:extLst>
      <p:ext uri="{BB962C8B-B14F-4D97-AF65-F5344CB8AC3E}">
        <p14:creationId xmlns:p14="http://schemas.microsoft.com/office/powerpoint/2010/main" val="205248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328"/>
            <a:ext cx="8382000" cy="4690872"/>
          </a:xfrm>
        </p:spPr>
        <p:txBody>
          <a:bodyPr>
            <a:normAutofit fontScale="92500" lnSpcReduction="20000"/>
          </a:bodyPr>
          <a:lstStyle/>
          <a:p>
            <a:r>
              <a:rPr lang="en-US" dirty="0"/>
              <a:t>Explain project execution, its relationship to project planning, the </a:t>
            </a:r>
            <a:r>
              <a:rPr lang="en-US" dirty="0" smtClean="0"/>
              <a:t>factors related </a:t>
            </a:r>
            <a:r>
              <a:rPr lang="en-US" dirty="0"/>
              <a:t>to successful results, and tools and techniques to assist in </a:t>
            </a:r>
            <a:r>
              <a:rPr lang="en-US" dirty="0" smtClean="0"/>
              <a:t>directing and </a:t>
            </a:r>
            <a:r>
              <a:rPr lang="en-US" dirty="0"/>
              <a:t>managing project work</a:t>
            </a:r>
          </a:p>
          <a:p>
            <a:r>
              <a:rPr lang="en-US" dirty="0" smtClean="0"/>
              <a:t>Describe </a:t>
            </a:r>
            <a:r>
              <a:rPr lang="en-US" dirty="0"/>
              <a:t>the process of monitoring and controlling a project</a:t>
            </a:r>
          </a:p>
          <a:p>
            <a:r>
              <a:rPr lang="en-US" dirty="0" smtClean="0"/>
              <a:t>Understand </a:t>
            </a:r>
            <a:r>
              <a:rPr lang="en-US" dirty="0"/>
              <a:t>the integrated change control process, planning for </a:t>
            </a:r>
            <a:r>
              <a:rPr lang="en-US" dirty="0" smtClean="0"/>
              <a:t>and managing </a:t>
            </a:r>
            <a:r>
              <a:rPr lang="en-US" dirty="0"/>
              <a:t>changes on information technology (IT) projects, and </a:t>
            </a:r>
            <a:r>
              <a:rPr lang="en-US" dirty="0" smtClean="0"/>
              <a:t>developing and </a:t>
            </a:r>
            <a:r>
              <a:rPr lang="en-US" dirty="0"/>
              <a:t>using a change control system</a:t>
            </a:r>
          </a:p>
          <a:p>
            <a:r>
              <a:rPr lang="en-US" dirty="0" smtClean="0"/>
              <a:t>Explain </a:t>
            </a:r>
            <a:r>
              <a:rPr lang="en-US" dirty="0"/>
              <a:t>the importance of developing and following good procedures </a:t>
            </a:r>
            <a:r>
              <a:rPr lang="en-US" dirty="0" smtClean="0"/>
              <a:t>for closing </a:t>
            </a:r>
            <a:r>
              <a:rPr lang="en-US" dirty="0"/>
              <a:t>projects</a:t>
            </a:r>
          </a:p>
          <a:p>
            <a:r>
              <a:rPr lang="en-US" dirty="0" smtClean="0"/>
              <a:t>Describe </a:t>
            </a:r>
            <a:r>
              <a:rPr lang="en-US" dirty="0"/>
              <a:t>how software can assist in project integration management</a:t>
            </a:r>
            <a:endParaRPr lang="en-US" dirty="0" smtClean="0"/>
          </a:p>
        </p:txBody>
      </p:sp>
      <p:sp>
        <p:nvSpPr>
          <p:cNvPr id="102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30</a:t>
            </a:fld>
            <a:endParaRPr lang="en-US" dirty="0"/>
          </a:p>
        </p:txBody>
      </p:sp>
      <p:sp>
        <p:nvSpPr>
          <p:cNvPr id="5" name="Title 4"/>
          <p:cNvSpPr>
            <a:spLocks noGrp="1"/>
          </p:cNvSpPr>
          <p:nvPr>
            <p:ph type="title"/>
          </p:nvPr>
        </p:nvSpPr>
        <p:spPr>
          <a:xfrm>
            <a:off x="152400" y="274638"/>
            <a:ext cx="8763000" cy="1143000"/>
          </a:xfrm>
        </p:spPr>
        <p:txBody>
          <a:bodyPr>
            <a:normAutofit fontScale="90000"/>
          </a:bodyPr>
          <a:lstStyle/>
          <a:p>
            <a:r>
              <a:rPr lang="en-US" sz="3600" dirty="0" smtClean="0"/>
              <a:t>Table 4-1. Project Charter for the DNA-Sequencing Instrument Completion Project</a:t>
            </a:r>
            <a:r>
              <a:rPr lang="en-US" dirty="0" smtClean="0"/>
              <a:t/>
            </a:r>
            <a:br>
              <a:rPr lang="en-US" dirty="0" smtClean="0"/>
            </a:br>
            <a:endParaRPr lang="en-US" dirty="0"/>
          </a:p>
        </p:txBody>
      </p:sp>
      <p:pic>
        <p:nvPicPr>
          <p:cNvPr id="88066" name="Picture 2"/>
          <p:cNvPicPr>
            <a:picLocks noChangeAspect="1" noChangeArrowheads="1"/>
          </p:cNvPicPr>
          <p:nvPr/>
        </p:nvPicPr>
        <p:blipFill>
          <a:blip r:embed="rId2"/>
          <a:srcRect/>
          <a:stretch>
            <a:fillRect/>
          </a:stretch>
        </p:blipFill>
        <p:spPr bwMode="auto">
          <a:xfrm>
            <a:off x="533400" y="1143000"/>
            <a:ext cx="7620000" cy="25908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a:srcRect/>
          <a:stretch>
            <a:fillRect/>
          </a:stretch>
        </p:blipFill>
        <p:spPr bwMode="auto">
          <a:xfrm>
            <a:off x="457200" y="3733799"/>
            <a:ext cx="7696200" cy="218534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31</a:t>
            </a:fld>
            <a:endParaRPr lang="en-US" dirty="0"/>
          </a:p>
        </p:txBody>
      </p:sp>
      <p:sp>
        <p:nvSpPr>
          <p:cNvPr id="5" name="Title 4"/>
          <p:cNvSpPr>
            <a:spLocks noGrp="1"/>
          </p:cNvSpPr>
          <p:nvPr>
            <p:ph type="title"/>
          </p:nvPr>
        </p:nvSpPr>
        <p:spPr>
          <a:xfrm>
            <a:off x="457200" y="0"/>
            <a:ext cx="8229600" cy="563562"/>
          </a:xfrm>
        </p:spPr>
        <p:txBody>
          <a:bodyPr>
            <a:normAutofit fontScale="90000"/>
          </a:bodyPr>
          <a:lstStyle/>
          <a:p>
            <a:r>
              <a:rPr lang="en-US" sz="4400" dirty="0" smtClean="0"/>
              <a:t>Table 4-1. Project Charter (cont.)</a:t>
            </a:r>
            <a:endParaRPr lang="en-US" dirty="0"/>
          </a:p>
        </p:txBody>
      </p:sp>
      <p:pic>
        <p:nvPicPr>
          <p:cNvPr id="89090" name="Picture 2"/>
          <p:cNvPicPr>
            <a:picLocks noChangeAspect="1" noChangeArrowheads="1"/>
          </p:cNvPicPr>
          <p:nvPr/>
        </p:nvPicPr>
        <p:blipFill>
          <a:blip r:embed="rId2"/>
          <a:srcRect/>
          <a:stretch>
            <a:fillRect/>
          </a:stretch>
        </p:blipFill>
        <p:spPr bwMode="auto">
          <a:xfrm>
            <a:off x="2438400" y="609601"/>
            <a:ext cx="5334000" cy="591740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381000" y="1371600"/>
            <a:ext cx="8186738" cy="4791075"/>
          </a:xfrm>
        </p:spPr>
        <p:txBody>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389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32</a:t>
            </a:fld>
            <a:endParaRPr lang="en-US" dirty="0"/>
          </a:p>
        </p:txBody>
      </p:sp>
      <p:sp>
        <p:nvSpPr>
          <p:cNvPr id="38916" name="Rectangle 2"/>
          <p:cNvSpPr>
            <a:spLocks noGrp="1" noChangeArrowheads="1"/>
          </p:cNvSpPr>
          <p:nvPr>
            <p:ph type="title"/>
          </p:nvPr>
        </p:nvSpPr>
        <p:spPr/>
        <p:txBody>
          <a:bodyPr>
            <a:normAutofit fontScale="90000"/>
          </a:bodyPr>
          <a:lstStyle/>
          <a:p>
            <a:r>
              <a:rPr lang="en-US" dirty="0" smtClean="0"/>
              <a:t>Developing a Project Management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533400" y="1524000"/>
            <a:ext cx="8186738" cy="4791075"/>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399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33</a:t>
            </a:fld>
            <a:endParaRPr lang="en-US" dirty="0"/>
          </a:p>
        </p:txBody>
      </p:sp>
      <p:sp>
        <p:nvSpPr>
          <p:cNvPr id="39940" name="Rectangle 2"/>
          <p:cNvSpPr>
            <a:spLocks noGrp="1" noChangeArrowheads="1"/>
          </p:cNvSpPr>
          <p:nvPr>
            <p:ph type="title"/>
          </p:nvPr>
        </p:nvSpPr>
        <p:spPr>
          <a:xfrm>
            <a:off x="381000" y="152400"/>
            <a:ext cx="8763000" cy="1143000"/>
          </a:xfrm>
        </p:spPr>
        <p:txBody>
          <a:bodyPr>
            <a:normAutofit fontScale="90000"/>
          </a:bodyPr>
          <a:lstStyle/>
          <a:p>
            <a:r>
              <a:rPr lang="en-US" dirty="0" smtClean="0"/>
              <a:t>Common Elements of a Project Management 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34</a:t>
            </a:fld>
            <a:endParaRPr lang="en-US" dirty="0"/>
          </a:p>
        </p:txBody>
      </p:sp>
      <p:sp>
        <p:nvSpPr>
          <p:cNvPr id="40962" name="Rectangle 5"/>
          <p:cNvSpPr>
            <a:spLocks noGrp="1" noChangeArrowheads="1"/>
          </p:cNvSpPr>
          <p:nvPr>
            <p:ph type="title"/>
          </p:nvPr>
        </p:nvSpPr>
        <p:spPr/>
        <p:txBody>
          <a:bodyPr/>
          <a:lstStyle/>
          <a:p>
            <a:r>
              <a:rPr lang="en-US" sz="2800" dirty="0" smtClean="0"/>
              <a:t>Table 4-2. Sample Contents for a Software Project Management Plan (SPMP)</a:t>
            </a:r>
          </a:p>
        </p:txBody>
      </p:sp>
      <p:pic>
        <p:nvPicPr>
          <p:cNvPr id="40965" name="Picture 7" descr="Tbl04-01.bmp"/>
          <p:cNvPicPr>
            <a:picLocks noChangeAspect="1"/>
          </p:cNvPicPr>
          <p:nvPr/>
        </p:nvPicPr>
        <p:blipFill>
          <a:blip r:embed="rId2"/>
          <a:srcRect t="5533"/>
          <a:stretch>
            <a:fillRect/>
          </a:stretch>
        </p:blipFill>
        <p:spPr bwMode="auto">
          <a:xfrm>
            <a:off x="533400" y="1447800"/>
            <a:ext cx="7854950" cy="46402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a:xfrm>
            <a:off x="0" y="990600"/>
            <a:ext cx="8839200" cy="4572000"/>
          </a:xfrm>
        </p:spPr>
        <p:txBody>
          <a:bodyPr/>
          <a:lstStyle/>
          <a:p>
            <a:pPr>
              <a:lnSpc>
                <a:spcPct val="90000"/>
              </a:lnSpc>
              <a:buFontTx/>
              <a:buNone/>
            </a:pPr>
            <a:r>
              <a:rPr lang="en-US" sz="2400" dirty="0" smtClean="0">
                <a:cs typeface="Times New Roman" pitchFamily="18" charset="0"/>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p:txBody>
      </p:sp>
      <p:sp>
        <p:nvSpPr>
          <p:cNvPr id="4198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35</a:t>
            </a:fld>
            <a:endParaRPr lang="en-US" dirty="0"/>
          </a:p>
        </p:txBody>
      </p:sp>
      <p:sp>
        <p:nvSpPr>
          <p:cNvPr id="41988" name="Rectangle 2"/>
          <p:cNvSpPr>
            <a:spLocks noGrp="1" noChangeArrowheads="1"/>
          </p:cNvSpPr>
          <p:nvPr>
            <p:ph type="title"/>
          </p:nvPr>
        </p:nvSpPr>
        <p:spPr>
          <a:xfrm>
            <a:off x="457200" y="0"/>
            <a:ext cx="8686800" cy="838200"/>
          </a:xfrm>
        </p:spPr>
        <p:txBody>
          <a:bodyPr/>
          <a:lstStyle/>
          <a:p>
            <a:r>
              <a:rPr lang="en-US" dirty="0" smtClean="0"/>
              <a:t>What the Winners Do</a:t>
            </a:r>
          </a:p>
        </p:txBody>
      </p:sp>
      <p:sp>
        <p:nvSpPr>
          <p:cNvPr id="41990" name="Text Box 4"/>
          <p:cNvSpPr txBox="1">
            <a:spLocks noChangeArrowheads="1"/>
          </p:cNvSpPr>
          <p:nvPr/>
        </p:nvSpPr>
        <p:spPr bwMode="auto">
          <a:xfrm>
            <a:off x="274638" y="5029200"/>
            <a:ext cx="8869362" cy="923925"/>
          </a:xfrm>
          <a:prstGeom prst="rect">
            <a:avLst/>
          </a:prstGeom>
          <a:noFill/>
          <a:ln w="9525">
            <a:noFill/>
            <a:miter lim="800000"/>
            <a:headEnd/>
            <a:tailEnd/>
          </a:ln>
        </p:spPr>
        <p:txBody>
          <a:bodyPr>
            <a:spAutoFit/>
          </a:bodyPr>
          <a:lstStyle/>
          <a:p>
            <a:r>
              <a:rPr lang="en-US" sz="1800" dirty="0">
                <a:cs typeface="Times New Roman" pitchFamily="18" charset="0"/>
              </a:rPr>
              <a:t>*Milosevic, Dragan and And Ozbay. “Delivering Projects: What the Winners Do.” Proceedings of the Project Management Institute Annual Seminars &amp; Symposium (November 2001).</a:t>
            </a:r>
            <a:r>
              <a:rPr lang="en-US" sz="18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304800" y="1143000"/>
            <a:ext cx="8186738" cy="47910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a:p>
            <a:endParaRPr lang="en-US" dirty="0" smtClean="0"/>
          </a:p>
        </p:txBody>
      </p:sp>
      <p:sp>
        <p:nvSpPr>
          <p:cNvPr id="4505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36</a:t>
            </a:fld>
            <a:endParaRPr lang="en-US" dirty="0"/>
          </a:p>
        </p:txBody>
      </p:sp>
      <p:sp>
        <p:nvSpPr>
          <p:cNvPr id="45060" name="Rectangle 2"/>
          <p:cNvSpPr>
            <a:spLocks noGrp="1" noChangeArrowheads="1"/>
          </p:cNvSpPr>
          <p:nvPr>
            <p:ph type="title"/>
          </p:nvPr>
        </p:nvSpPr>
        <p:spPr>
          <a:xfrm>
            <a:off x="381000" y="152400"/>
            <a:ext cx="8305800" cy="914400"/>
          </a:xfrm>
        </p:spPr>
        <p:txBody>
          <a:bodyPr>
            <a:normAutofit fontScale="90000"/>
          </a:bodyPr>
          <a:lstStyle/>
          <a:p>
            <a:r>
              <a:rPr lang="en-US" dirty="0" smtClean="0"/>
              <a:t>Directing and Managing Project Work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460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37</a:t>
            </a:fld>
            <a:endParaRPr lang="en-US" dirty="0"/>
          </a:p>
        </p:txBody>
      </p:sp>
      <p:sp>
        <p:nvSpPr>
          <p:cNvPr id="46084" name="Rectangle 2"/>
          <p:cNvSpPr>
            <a:spLocks noGrp="1" noChangeArrowheads="1"/>
          </p:cNvSpPr>
          <p:nvPr>
            <p:ph type="title"/>
          </p:nvPr>
        </p:nvSpPr>
        <p:spPr/>
        <p:txBody>
          <a:bodyPr>
            <a:normAutofit fontScale="90000"/>
          </a:bodyPr>
          <a:lstStyle/>
          <a:p>
            <a:r>
              <a:rPr lang="en-US" dirty="0" smtClean="0"/>
              <a:t>Coordinating Planning and Execution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381000" y="1524000"/>
            <a:ext cx="8458200" cy="48768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471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38</a:t>
            </a:fld>
            <a:endParaRPr lang="en-US" dirty="0"/>
          </a:p>
        </p:txBody>
      </p:sp>
      <p:sp>
        <p:nvSpPr>
          <p:cNvPr id="47108" name="Rectangle 2"/>
          <p:cNvSpPr>
            <a:spLocks noGrp="1" noChangeArrowheads="1"/>
          </p:cNvSpPr>
          <p:nvPr>
            <p:ph type="title"/>
          </p:nvPr>
        </p:nvSpPr>
        <p:spPr/>
        <p:txBody>
          <a:bodyPr>
            <a:normAutofit fontScale="90000"/>
          </a:bodyPr>
          <a:lstStyle/>
          <a:p>
            <a:r>
              <a:rPr lang="en-US" dirty="0" smtClean="0"/>
              <a:t>Providing Leadership and a Supportive 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39</a:t>
            </a:fld>
            <a:endParaRPr lang="en-US" dirty="0"/>
          </a:p>
        </p:txBody>
      </p:sp>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Tree>
    <p:extLst>
      <p:ext uri="{BB962C8B-B14F-4D97-AF65-F5344CB8AC3E}">
        <p14:creationId xmlns:p14="http://schemas.microsoft.com/office/powerpoint/2010/main" val="5891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533400" y="1524000"/>
            <a:ext cx="8186738" cy="4791075"/>
          </a:xfrm>
        </p:spPr>
        <p:txBody>
          <a:bodyPr/>
          <a:lstStyle/>
          <a:p>
            <a:r>
              <a:rPr lang="en-US" dirty="0" smtClean="0"/>
              <a:t>Project managers must coordinate all of the other knowledge areas throughout a project’s life cycle</a:t>
            </a:r>
          </a:p>
          <a:p>
            <a:r>
              <a:rPr lang="en-US" dirty="0" smtClean="0"/>
              <a:t>Many new project managers have trouble looking at the “big picture” and want to focus on too many details (See opening case for a real example)</a:t>
            </a:r>
          </a:p>
          <a:p>
            <a:r>
              <a:rPr lang="en-US" dirty="0" smtClean="0"/>
              <a:t>Project integration management is </a:t>
            </a:r>
            <a:r>
              <a:rPr lang="en-US" i="1" dirty="0" smtClean="0"/>
              <a:t>not</a:t>
            </a:r>
            <a:r>
              <a:rPr lang="en-US" dirty="0" smtClean="0"/>
              <a:t> the same thing as software integration</a:t>
            </a:r>
          </a:p>
        </p:txBody>
      </p:sp>
      <p:sp>
        <p:nvSpPr>
          <p:cNvPr id="1229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
        <p:nvSpPr>
          <p:cNvPr id="12292" name="Rectangle 2"/>
          <p:cNvSpPr>
            <a:spLocks noGrp="1" noChangeArrowheads="1"/>
          </p:cNvSpPr>
          <p:nvPr>
            <p:ph type="title"/>
          </p:nvPr>
        </p:nvSpPr>
        <p:spPr/>
        <p:txBody>
          <a:bodyPr>
            <a:normAutofit fontScale="90000"/>
          </a:bodyPr>
          <a:lstStyle/>
          <a:p>
            <a:r>
              <a:rPr lang="en-US" sz="3600" dirty="0" smtClean="0"/>
              <a:t>The Key to Overall Project Success: Good Project Integration Management</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524000"/>
            <a:ext cx="8610600" cy="4791075"/>
          </a:xfrm>
        </p:spPr>
        <p:txBody>
          <a:bodyPr>
            <a:normAutofit/>
          </a:bodyPr>
          <a:lstStyle/>
          <a:p>
            <a:pPr>
              <a:lnSpc>
                <a:spcPct val="80000"/>
              </a:lnSpc>
            </a:pPr>
            <a:r>
              <a:rPr lang="en-US" sz="2400" b="1" dirty="0" smtClean="0"/>
              <a:t>Expert judgment</a:t>
            </a:r>
            <a:r>
              <a:rPr lang="en-US" sz="2400" dirty="0" smtClean="0"/>
              <a:t>: Experts can help project managers and their teams make many decisions related to project execution</a:t>
            </a:r>
          </a:p>
          <a:p>
            <a:r>
              <a:rPr lang="en-US" sz="2400" b="1" dirty="0" smtClean="0"/>
              <a:t>Meetings: </a:t>
            </a:r>
            <a:r>
              <a:rPr lang="en-US" sz="2400" dirty="0"/>
              <a:t>Meetings allow people to develop relationships, pick up on </a:t>
            </a:r>
            <a:r>
              <a:rPr lang="en-US" sz="2400" dirty="0" smtClean="0"/>
              <a:t>important body </a:t>
            </a:r>
            <a:r>
              <a:rPr lang="en-US" sz="2400" dirty="0"/>
              <a:t>language or tone of voice, and have a dialogue to help </a:t>
            </a:r>
            <a:r>
              <a:rPr lang="en-US" sz="2400" dirty="0" smtClean="0"/>
              <a:t>resolve problems</a:t>
            </a:r>
            <a:r>
              <a:rPr lang="en-US" sz="2400" dirty="0"/>
              <a:t>.</a:t>
            </a:r>
            <a:endParaRPr lang="en-US" sz="2400" b="1" dirty="0" smtClean="0"/>
          </a:p>
          <a:p>
            <a:pPr>
              <a:lnSpc>
                <a:spcPct val="80000"/>
              </a:lnSpc>
            </a:pPr>
            <a:r>
              <a:rPr lang="en-US" sz="2400" b="1" dirty="0" smtClean="0"/>
              <a:t>Project management information systems</a:t>
            </a:r>
            <a:r>
              <a:rPr lang="en-US" sz="2400" dirty="0" smtClean="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smtClean="0"/>
              <a:t>See the What Went Right? example of Kuala Lumpur’s Integrated Transport Information System on p. 169</a:t>
            </a:r>
          </a:p>
        </p:txBody>
      </p:sp>
      <p:sp>
        <p:nvSpPr>
          <p:cNvPr id="491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40</a:t>
            </a:fld>
            <a:endParaRPr lang="en-US" dirty="0"/>
          </a:p>
        </p:txBody>
      </p:sp>
      <p:sp>
        <p:nvSpPr>
          <p:cNvPr id="49156" name="Rectangle 2"/>
          <p:cNvSpPr>
            <a:spLocks noGrp="1" noChangeArrowheads="1"/>
          </p:cNvSpPr>
          <p:nvPr>
            <p:ph type="title"/>
          </p:nvPr>
        </p:nvSpPr>
        <p:spPr/>
        <p:txBody>
          <a:bodyPr>
            <a:normAutofit fontScale="90000"/>
          </a:bodyPr>
          <a:lstStyle/>
          <a:p>
            <a:r>
              <a:rPr lang="en-US" dirty="0" smtClean="0"/>
              <a:t>Project Execution Tools and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533400" y="1295400"/>
            <a:ext cx="8186738" cy="50292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01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41</a:t>
            </a:fld>
            <a:endParaRPr lang="en-US" dirty="0"/>
          </a:p>
        </p:txBody>
      </p:sp>
      <p:sp>
        <p:nvSpPr>
          <p:cNvPr id="50180" name="Rectangle 2"/>
          <p:cNvSpPr>
            <a:spLocks noGrp="1" noChangeArrowheads="1"/>
          </p:cNvSpPr>
          <p:nvPr>
            <p:ph type="title"/>
          </p:nvPr>
        </p:nvSpPr>
        <p:spPr/>
        <p:txBody>
          <a:bodyPr>
            <a:normAutofit fontScale="90000"/>
          </a:bodyPr>
          <a:lstStyle/>
          <a:p>
            <a:r>
              <a:rPr lang="en-US" dirty="0" smtClean="0"/>
              <a:t>Monitoring and Controlling Project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14400"/>
            <a:ext cx="8458200" cy="4864291"/>
          </a:xfrm>
        </p:spPr>
        <p:txBody>
          <a:bodyPr>
            <a:normAutofit fontScale="77500" lnSpcReduction="20000"/>
          </a:bodyPr>
          <a:lstStyle/>
          <a:p>
            <a:pPr indent="457200">
              <a:tabLst>
                <a:tab pos="762000" algn="l"/>
              </a:tabLst>
            </a:pPr>
            <a:r>
              <a:rPr lang="en-US" sz="2800" dirty="0" smtClean="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800" dirty="0" smtClean="0"/>
          </a:p>
          <a:p>
            <a:pPr indent="457200" eaLnBrk="0" hangingPunct="0">
              <a:tabLst>
                <a:tab pos="762000" algn="l"/>
              </a:tabLst>
            </a:pPr>
            <a:r>
              <a:rPr lang="en-US" sz="2800" dirty="0" smtClean="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tabLst>
                <a:tab pos="762000" algn="l"/>
              </a:tabLst>
            </a:pPr>
            <a:r>
              <a:rPr lang="en-US" sz="2800" dirty="0" smtClean="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800" dirty="0" smtClean="0"/>
              <a:t> </a:t>
            </a:r>
          </a:p>
          <a:p>
            <a:endParaRPr lang="en-US" dirty="0"/>
          </a:p>
        </p:txBody>
      </p:sp>
      <p:sp>
        <p:nvSpPr>
          <p:cNvPr id="8" name="Footer Placeholder 7"/>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pPr>
                <a:defRPr/>
              </a:pPr>
              <a:t>42</a:t>
            </a:fld>
            <a:endParaRPr lang="en-US" dirty="0"/>
          </a:p>
        </p:txBody>
      </p:sp>
      <p:sp>
        <p:nvSpPr>
          <p:cNvPr id="51202" name="Rectangle 4"/>
          <p:cNvSpPr>
            <a:spLocks noGrp="1" noChangeArrowheads="1"/>
          </p:cNvSpPr>
          <p:nvPr>
            <p:ph type="title"/>
          </p:nvPr>
        </p:nvSpPr>
        <p:spPr>
          <a:xfrm>
            <a:off x="457200" y="0"/>
            <a:ext cx="8229600" cy="914400"/>
          </a:xfrm>
        </p:spPr>
        <p:txBody>
          <a:bodyPr/>
          <a:lstStyle/>
          <a:p>
            <a:r>
              <a:rPr lang="en-US" dirty="0" smtClean="0"/>
              <a:t>Media Snapshot</a:t>
            </a:r>
          </a:p>
        </p:txBody>
      </p:sp>
      <p:sp>
        <p:nvSpPr>
          <p:cNvPr id="51204" name="Text Box 8"/>
          <p:cNvSpPr txBox="1">
            <a:spLocks noChangeArrowheads="1"/>
          </p:cNvSpPr>
          <p:nvPr/>
        </p:nvSpPr>
        <p:spPr bwMode="auto">
          <a:xfrm>
            <a:off x="533400" y="5638800"/>
            <a:ext cx="8458200" cy="430887"/>
          </a:xfrm>
          <a:prstGeom prst="rect">
            <a:avLst/>
          </a:prstGeom>
          <a:noFill/>
          <a:ln w="9525">
            <a:noFill/>
            <a:miter lim="800000"/>
            <a:headEnd/>
            <a:tailEnd/>
          </a:ln>
        </p:spPr>
        <p:txBody>
          <a:bodyPr wrap="square">
            <a:spAutoFit/>
          </a:bodyPr>
          <a:lstStyle/>
          <a:p>
            <a:r>
              <a:rPr lang="en-US" sz="1800" dirty="0"/>
              <a:t>*Foti, Ross, “The Best Winter Olympics, Period,” PM Network (January 2004) 23.</a:t>
            </a:r>
            <a:r>
              <a:rPr 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smtClean="0"/>
              <a:t>Three main objectives are:</a:t>
            </a:r>
          </a:p>
          <a:p>
            <a:pPr marL="990600" lvl="1" indent="-533400"/>
            <a:r>
              <a:rPr lang="en-US" sz="2400" dirty="0" smtClean="0"/>
              <a:t>Influencing the factors that create changes to ensure that changes are beneficial</a:t>
            </a:r>
          </a:p>
          <a:p>
            <a:pPr marL="990600" lvl="1" indent="-533400"/>
            <a:r>
              <a:rPr lang="en-US" sz="2400" dirty="0" smtClean="0"/>
              <a:t>Determining that a change has occurred</a:t>
            </a:r>
          </a:p>
          <a:p>
            <a:pPr marL="990600" lvl="1" indent="-533400"/>
            <a:r>
              <a:rPr lang="en-US" sz="2400" dirty="0" smtClean="0"/>
              <a:t>Managing actual changes as they occur</a:t>
            </a:r>
          </a:p>
        </p:txBody>
      </p:sp>
      <p:sp>
        <p:nvSpPr>
          <p:cNvPr id="5222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43</a:t>
            </a:fld>
            <a:endParaRPr lang="en-US" dirty="0"/>
          </a:p>
        </p:txBody>
      </p:sp>
      <p:sp>
        <p:nvSpPr>
          <p:cNvPr id="52228" name="Rectangle 2"/>
          <p:cNvSpPr>
            <a:spLocks noGrp="1" noChangeArrowheads="1"/>
          </p:cNvSpPr>
          <p:nvPr>
            <p:ph type="title"/>
          </p:nvPr>
        </p:nvSpPr>
        <p:spPr/>
        <p:txBody>
          <a:bodyPr>
            <a:normAutofit fontScale="90000"/>
          </a:bodyPr>
          <a:lstStyle/>
          <a:p>
            <a:r>
              <a:rPr lang="en-US" dirty="0" smtClean="0"/>
              <a:t>Performing Integrated Change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32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44</a:t>
            </a:fld>
            <a:endParaRPr lang="en-US" dirty="0"/>
          </a:p>
        </p:txBody>
      </p:sp>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457200" y="1481328"/>
            <a:ext cx="8458200" cy="4525963"/>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42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45</a:t>
            </a:fld>
            <a:endParaRPr lang="en-US" dirty="0"/>
          </a:p>
        </p:txBody>
      </p:sp>
      <p:sp>
        <p:nvSpPr>
          <p:cNvPr id="54276" name="Rectangle 2"/>
          <p:cNvSpPr>
            <a:spLocks noGrp="1" noChangeArrowheads="1"/>
          </p:cNvSpPr>
          <p:nvPr>
            <p:ph type="title"/>
          </p:nvPr>
        </p:nvSpPr>
        <p:spPr/>
        <p:txBody>
          <a:bodyPr/>
          <a:lstStyle/>
          <a:p>
            <a:r>
              <a:rPr lang="en-US" dirty="0" smtClean="0"/>
              <a:t>Change Control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52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46</a:t>
            </a:fld>
            <a:endParaRPr lang="en-US" dirty="0"/>
          </a:p>
        </p:txBody>
      </p:sp>
      <p:sp>
        <p:nvSpPr>
          <p:cNvPr id="55300" name="Rectangle 2"/>
          <p:cNvSpPr>
            <a:spLocks noGrp="1" noChangeArrowheads="1"/>
          </p:cNvSpPr>
          <p:nvPr>
            <p:ph type="title"/>
          </p:nvPr>
        </p:nvSpPr>
        <p:spPr/>
        <p:txBody>
          <a:bodyPr/>
          <a:lstStyle/>
          <a:p>
            <a:r>
              <a:rPr lang="en-US" dirty="0" smtClean="0"/>
              <a:t>Change Control Board (CCB)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632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47</a:t>
            </a:fld>
            <a:endParaRPr lang="en-US" dirty="0"/>
          </a:p>
        </p:txBody>
      </p:sp>
      <p:sp>
        <p:nvSpPr>
          <p:cNvPr id="56324" name="Rectangle 2"/>
          <p:cNvSpPr>
            <a:spLocks noGrp="1" noChangeArrowheads="1"/>
          </p:cNvSpPr>
          <p:nvPr>
            <p:ph type="title"/>
          </p:nvPr>
        </p:nvSpPr>
        <p:spPr/>
        <p:txBody>
          <a:bodyPr/>
          <a:lstStyle/>
          <a:p>
            <a:r>
              <a:rPr lang="en-US" dirty="0" smtClean="0"/>
              <a:t>Making Timely Changes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Rapid changes in technology, such as the increased use of mobile roaming for </a:t>
            </a:r>
            <a:r>
              <a:rPr lang="en-US" dirty="0" smtClean="0"/>
              <a:t>communications, often </a:t>
            </a:r>
            <a:r>
              <a:rPr lang="en-US" dirty="0"/>
              <a:t>cause governments around the world to take action. </a:t>
            </a:r>
            <a:endParaRPr lang="en-US" dirty="0" smtClean="0"/>
          </a:p>
          <a:p>
            <a:r>
              <a:rPr lang="en-US" dirty="0" smtClean="0"/>
              <a:t>Incompatible hardware, software</a:t>
            </a:r>
            <a:r>
              <a:rPr lang="en-US" dirty="0"/>
              <a:t>, and networks can make communications difficult in some regions, and </a:t>
            </a:r>
            <a:r>
              <a:rPr lang="en-US" dirty="0" smtClean="0"/>
              <a:t>a lack </a:t>
            </a:r>
            <a:r>
              <a:rPr lang="en-US" dirty="0"/>
              <a:t>of competition can cause prices to soar. </a:t>
            </a:r>
            <a:endParaRPr lang="en-US" dirty="0" smtClean="0"/>
          </a:p>
          <a:p>
            <a:r>
              <a:rPr lang="en-US" dirty="0" smtClean="0"/>
              <a:t>Fortunately</a:t>
            </a:r>
            <a:r>
              <a:rPr lang="en-US" dirty="0"/>
              <a:t>, a group called the </a:t>
            </a:r>
            <a:r>
              <a:rPr lang="en-US" dirty="0" err="1" smtClean="0"/>
              <a:t>Organisation</a:t>
            </a:r>
            <a:r>
              <a:rPr lang="en-US" dirty="0" smtClean="0"/>
              <a:t> for </a:t>
            </a:r>
            <a:r>
              <a:rPr lang="en-US" dirty="0"/>
              <a:t>Economic Co-operation and Development (OECD) promotes policies that will </a:t>
            </a:r>
            <a:r>
              <a:rPr lang="en-US" dirty="0" smtClean="0"/>
              <a:t>improve the </a:t>
            </a:r>
            <a:r>
              <a:rPr lang="en-US" dirty="0"/>
              <a:t>economic and social well-being of people around the world. </a:t>
            </a:r>
            <a:endParaRPr lang="en-US" dirty="0" smtClean="0"/>
          </a:p>
          <a:p>
            <a:r>
              <a:rPr lang="en-US" dirty="0" smtClean="0"/>
              <a:t>In </a:t>
            </a:r>
            <a:r>
              <a:rPr lang="en-US" dirty="0"/>
              <a:t>February 2012, </a:t>
            </a:r>
            <a:r>
              <a:rPr lang="en-US" dirty="0" smtClean="0"/>
              <a:t>the OECD </a:t>
            </a:r>
            <a:r>
              <a:rPr lang="en-US" dirty="0"/>
              <a:t>called upon its members’ governments to boost competition in </a:t>
            </a:r>
            <a:r>
              <a:rPr lang="en-US" dirty="0" smtClean="0"/>
              <a:t>international mobile </a:t>
            </a:r>
            <a:r>
              <a:rPr lang="en-US" dirty="0"/>
              <a:t>roaming markets</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Global Issues</a:t>
            </a:r>
            <a:endParaRPr lang="en-US" dirty="0"/>
          </a:p>
        </p:txBody>
      </p:sp>
    </p:spTree>
    <p:extLst>
      <p:ext uri="{BB962C8B-B14F-4D97-AF65-F5344CB8AC3E}">
        <p14:creationId xmlns:p14="http://schemas.microsoft.com/office/powerpoint/2010/main" val="141476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228600" y="1143000"/>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73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49</a:t>
            </a:fld>
            <a:endParaRPr lang="en-US" dirty="0"/>
          </a:p>
        </p:txBody>
      </p:sp>
      <p:sp>
        <p:nvSpPr>
          <p:cNvPr id="57348" name="Rectangle 2"/>
          <p:cNvSpPr>
            <a:spLocks noGrp="1" noChangeArrowheads="1"/>
          </p:cNvSpPr>
          <p:nvPr>
            <p:ph type="title"/>
          </p:nvPr>
        </p:nvSpPr>
        <p:spPr>
          <a:xfrm>
            <a:off x="381000" y="152400"/>
            <a:ext cx="8305800" cy="914400"/>
          </a:xfrm>
        </p:spPr>
        <p:txBody>
          <a:bodyPr/>
          <a:lstStyle/>
          <a:p>
            <a:r>
              <a:rPr lang="en-US" dirty="0" smtClean="0"/>
              <a:t>Configuration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28600" y="1371600"/>
            <a:ext cx="8491538" cy="4791075"/>
          </a:xfrm>
        </p:spPr>
        <p:txBody>
          <a:bodyPr>
            <a:normAutofit/>
          </a:bodyPr>
          <a:lstStyle/>
          <a:p>
            <a:r>
              <a:rPr lang="en-US" dirty="0"/>
              <a:t>1. Developing the project charter involves working with stakeholders to </a:t>
            </a:r>
            <a:r>
              <a:rPr lang="en-US" dirty="0" smtClean="0"/>
              <a:t>create the </a:t>
            </a:r>
            <a:r>
              <a:rPr lang="en-US" dirty="0"/>
              <a:t>document that formally authorizes a project—the charter.</a:t>
            </a:r>
          </a:p>
          <a:p>
            <a:r>
              <a:rPr lang="en-US" dirty="0"/>
              <a:t>2. Developing the project management plan involves coordinating all </a:t>
            </a:r>
            <a:r>
              <a:rPr lang="en-US" dirty="0" smtClean="0"/>
              <a:t>planning efforts </a:t>
            </a:r>
            <a:r>
              <a:rPr lang="en-US" dirty="0"/>
              <a:t>to create a consistent, coherent document—the project </a:t>
            </a:r>
            <a:r>
              <a:rPr lang="en-US" dirty="0" smtClean="0"/>
              <a:t>management plan</a:t>
            </a:r>
            <a:r>
              <a:rPr lang="en-US" dirty="0"/>
              <a:t>.</a:t>
            </a:r>
          </a:p>
          <a:p>
            <a:r>
              <a:rPr lang="en-US" dirty="0"/>
              <a:t>3. Directing and managing project work involves carrying out the </a:t>
            </a:r>
            <a:r>
              <a:rPr lang="en-US" dirty="0" smtClean="0"/>
              <a:t>project management </a:t>
            </a:r>
            <a:r>
              <a:rPr lang="en-US" dirty="0"/>
              <a:t>plan by performing the activities included in it.</a:t>
            </a:r>
            <a:endParaRPr lang="en-US" dirty="0" smtClean="0"/>
          </a:p>
        </p:txBody>
      </p:sp>
      <p:sp>
        <p:nvSpPr>
          <p:cNvPr id="133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
        <p:nvSpPr>
          <p:cNvPr id="13316" name="Rectangle 2"/>
          <p:cNvSpPr>
            <a:spLocks noGrp="1" noChangeArrowheads="1"/>
          </p:cNvSpPr>
          <p:nvPr>
            <p:ph type="title"/>
          </p:nvPr>
        </p:nvSpPr>
        <p:spPr/>
        <p:txBody>
          <a:bodyPr>
            <a:normAutofit fontScale="90000"/>
          </a:bodyPr>
          <a:lstStyle/>
          <a:p>
            <a:r>
              <a:rPr lang="en-US" dirty="0" smtClean="0"/>
              <a:t>Project Integration Management Processes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50</a:t>
            </a:fld>
            <a:endParaRPr lang="en-US" dirty="0"/>
          </a:p>
        </p:txBody>
      </p:sp>
      <p:sp>
        <p:nvSpPr>
          <p:cNvPr id="58372" name="Rectangle 2"/>
          <p:cNvSpPr>
            <a:spLocks noGrp="1" noChangeArrowheads="1"/>
          </p:cNvSpPr>
          <p:nvPr>
            <p:ph type="title"/>
          </p:nvPr>
        </p:nvSpPr>
        <p:spPr/>
        <p:txBody>
          <a:bodyPr>
            <a:normAutofit fontScale="90000"/>
          </a:bodyPr>
          <a:lstStyle/>
          <a:p>
            <a:r>
              <a:rPr lang="en-US" sz="3600" dirty="0" smtClean="0"/>
              <a:t>Table 4-3. Suggestions for Performing Integrated Change Control</a:t>
            </a:r>
          </a:p>
        </p:txBody>
      </p:sp>
      <p:pic>
        <p:nvPicPr>
          <p:cNvPr id="58373" name="Picture 6" descr="Tbl04-03.bmp"/>
          <p:cNvPicPr>
            <a:picLocks noChangeAspect="1"/>
          </p:cNvPicPr>
          <p:nvPr/>
        </p:nvPicPr>
        <p:blipFill>
          <a:blip r:embed="rId2"/>
          <a:srcRect t="6976"/>
          <a:stretch>
            <a:fillRect/>
          </a:stretch>
        </p:blipFill>
        <p:spPr bwMode="auto">
          <a:xfrm>
            <a:off x="560388" y="1981200"/>
            <a:ext cx="8213725" cy="304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93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51</a:t>
            </a:fld>
            <a:endParaRPr lang="en-US" dirty="0"/>
          </a:p>
        </p:txBody>
      </p:sp>
      <p:sp>
        <p:nvSpPr>
          <p:cNvPr id="59396" name="Rectangle 2"/>
          <p:cNvSpPr>
            <a:spLocks noGrp="1" noChangeArrowheads="1"/>
          </p:cNvSpPr>
          <p:nvPr>
            <p:ph type="title"/>
          </p:nvPr>
        </p:nvSpPr>
        <p:spPr/>
        <p:txBody>
          <a:bodyPr/>
          <a:lstStyle/>
          <a:p>
            <a:r>
              <a:rPr lang="en-US" dirty="0" smtClean="0"/>
              <a:t>Closing Projects or Phases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381000" y="1524000"/>
            <a:ext cx="8458200" cy="49530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like e-mail and Web authoring tools facilitate communications</a:t>
            </a:r>
          </a:p>
          <a:p>
            <a:pPr lvl="1">
              <a:lnSpc>
                <a:spcPct val="90000"/>
              </a:lnSpc>
            </a:pPr>
            <a:r>
              <a:rPr lang="en-US" dirty="0" smtClean="0"/>
              <a:t>Project management software can pull everything together and show detailed and summarized information</a:t>
            </a:r>
          </a:p>
          <a:p>
            <a:pPr lvl="1">
              <a:lnSpc>
                <a:spcPct val="90000"/>
              </a:lnSpc>
            </a:pPr>
            <a:r>
              <a:rPr lang="en-US" b="1" dirty="0" smtClean="0"/>
              <a:t>Business Service Management</a:t>
            </a:r>
            <a:r>
              <a:rPr lang="en-US" dirty="0" smtClean="0"/>
              <a:t> (BSM) tools track the execution of business process flows</a:t>
            </a:r>
          </a:p>
        </p:txBody>
      </p:sp>
      <p:sp>
        <p:nvSpPr>
          <p:cNvPr id="604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52</a:t>
            </a:fld>
            <a:endParaRPr lang="en-US" dirty="0"/>
          </a:p>
        </p:txBody>
      </p:sp>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53</a:t>
            </a:fld>
            <a:endParaRPr lang="en-US" dirty="0"/>
          </a:p>
        </p:txBody>
      </p:sp>
      <p:sp>
        <p:nvSpPr>
          <p:cNvPr id="5" name="Title 4"/>
          <p:cNvSpPr>
            <a:spLocks noGrp="1"/>
          </p:cNvSpPr>
          <p:nvPr>
            <p:ph type="title"/>
          </p:nvPr>
        </p:nvSpPr>
        <p:spPr/>
        <p:txBody>
          <a:bodyPr>
            <a:normAutofit fontScale="90000"/>
          </a:bodyPr>
          <a:lstStyle/>
          <a:p>
            <a:r>
              <a:rPr lang="en-US" dirty="0" smtClean="0"/>
              <a:t>Figure 4-9. Sample Portfolio Management Software Screen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88561"/>
            <a:ext cx="8277711" cy="5151658"/>
          </a:xfrm>
          <a:prstGeom prst="rect">
            <a:avLst/>
          </a:prstGeom>
        </p:spPr>
      </p:pic>
      <p:sp>
        <p:nvSpPr>
          <p:cNvPr id="7" name="TextBox 6"/>
          <p:cNvSpPr txBox="1"/>
          <p:nvPr/>
        </p:nvSpPr>
        <p:spPr>
          <a:xfrm>
            <a:off x="2895600" y="6023060"/>
            <a:ext cx="4470391" cy="430887"/>
          </a:xfrm>
          <a:prstGeom prst="rect">
            <a:avLst/>
          </a:prstGeom>
          <a:noFill/>
        </p:spPr>
        <p:txBody>
          <a:bodyPr wrap="none" rtlCol="0">
            <a:spAutoFit/>
          </a:bodyPr>
          <a:lstStyle/>
          <a:p>
            <a:r>
              <a:rPr lang="en-US" dirty="0" smtClean="0"/>
              <a:t>Source: www.projectmanager.com</a:t>
            </a:r>
            <a:endParaRPr lang="en-US" dirty="0"/>
          </a:p>
        </p:txBody>
      </p:sp>
    </p:spTree>
    <p:extLst>
      <p:ext uri="{BB962C8B-B14F-4D97-AF65-F5344CB8AC3E}">
        <p14:creationId xmlns:p14="http://schemas.microsoft.com/office/powerpoint/2010/main" val="9599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a:t>
            </a:r>
            <a:r>
              <a:rPr lang="en-US" dirty="0" smtClean="0"/>
              <a:t>the project charter</a:t>
            </a:r>
          </a:p>
          <a:p>
            <a:pPr lvl="1"/>
            <a:r>
              <a:rPr lang="en-US" dirty="0" smtClean="0"/>
              <a:t>Develop </a:t>
            </a:r>
            <a:r>
              <a:rPr lang="en-US" dirty="0" smtClean="0"/>
              <a:t>the project management plan</a:t>
            </a:r>
          </a:p>
          <a:p>
            <a:pPr lvl="1"/>
            <a:r>
              <a:rPr lang="en-US" dirty="0" smtClean="0"/>
              <a:t>Direct </a:t>
            </a:r>
            <a:r>
              <a:rPr lang="en-US" dirty="0" smtClean="0"/>
              <a:t>and </a:t>
            </a:r>
            <a:r>
              <a:rPr lang="en-US" dirty="0" smtClean="0"/>
              <a:t>manage </a:t>
            </a:r>
            <a:r>
              <a:rPr lang="en-US" dirty="0" smtClean="0"/>
              <a:t>project execution</a:t>
            </a:r>
          </a:p>
          <a:p>
            <a:pPr lvl="1"/>
            <a:r>
              <a:rPr lang="en-US" dirty="0" smtClean="0"/>
              <a:t>Monitor </a:t>
            </a:r>
            <a:r>
              <a:rPr lang="en-US" dirty="0" smtClean="0"/>
              <a:t>and </a:t>
            </a:r>
            <a:r>
              <a:rPr lang="en-US" dirty="0" smtClean="0"/>
              <a:t>control </a:t>
            </a:r>
            <a:r>
              <a:rPr lang="en-US" dirty="0" smtClean="0"/>
              <a:t>project work</a:t>
            </a:r>
          </a:p>
          <a:p>
            <a:pPr lvl="1"/>
            <a:r>
              <a:rPr lang="en-US" dirty="0" smtClean="0"/>
              <a:t>Perform </a:t>
            </a:r>
            <a:r>
              <a:rPr lang="en-US" dirty="0" smtClean="0"/>
              <a:t>integrated change control</a:t>
            </a:r>
          </a:p>
          <a:p>
            <a:pPr lvl="1"/>
            <a:r>
              <a:rPr lang="en-US" dirty="0" smtClean="0"/>
              <a:t>Close </a:t>
            </a:r>
            <a:r>
              <a:rPr lang="en-US" dirty="0" smtClean="0"/>
              <a:t>the project or phase</a:t>
            </a:r>
          </a:p>
        </p:txBody>
      </p:sp>
      <p:sp>
        <p:nvSpPr>
          <p:cNvPr id="614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54</a:t>
            </a:fld>
            <a:endParaRPr lang="en-US" dirty="0"/>
          </a:p>
        </p:txBody>
      </p:sp>
      <p:sp>
        <p:nvSpPr>
          <p:cNvPr id="61444" name="Rectangle 2"/>
          <p:cNvSpPr>
            <a:spLocks noGrp="1" noChangeArrowheads="1"/>
          </p:cNvSpPr>
          <p:nvPr>
            <p:ph type="title"/>
          </p:nvPr>
        </p:nvSpPr>
        <p:spPr/>
        <p:txBody>
          <a:bodyPr/>
          <a:lstStyle/>
          <a:p>
            <a:r>
              <a:rPr lang="en-US" dirty="0" smtClean="0"/>
              <a:t>Chapter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676400"/>
            <a:ext cx="8229600" cy="4330891"/>
          </a:xfrm>
        </p:spPr>
        <p:txBody>
          <a:bodyPr>
            <a:normAutofit/>
          </a:bodyPr>
          <a:lstStyle/>
          <a:p>
            <a:r>
              <a:rPr lang="en-US" dirty="0"/>
              <a:t>Monitoring and controlling project work involves overseeing activities </a:t>
            </a:r>
            <a:r>
              <a:rPr lang="en-US" dirty="0" smtClean="0"/>
              <a:t>to meet </a:t>
            </a:r>
            <a:r>
              <a:rPr lang="en-US" dirty="0"/>
              <a:t>the performance objectives of the </a:t>
            </a:r>
            <a:r>
              <a:rPr lang="en-US" dirty="0" smtClean="0"/>
              <a:t>project</a:t>
            </a:r>
          </a:p>
          <a:p>
            <a:r>
              <a:rPr lang="en-US" dirty="0"/>
              <a:t>Performing integrated change control involves identifying, evaluating, </a:t>
            </a:r>
            <a:r>
              <a:rPr lang="en-US" dirty="0" smtClean="0"/>
              <a:t>and managing </a:t>
            </a:r>
            <a:r>
              <a:rPr lang="en-US" dirty="0"/>
              <a:t>changes throughout the project life cycle. </a:t>
            </a:r>
            <a:endParaRPr lang="en-US" dirty="0" smtClean="0"/>
          </a:p>
          <a:p>
            <a:r>
              <a:rPr lang="en-US" dirty="0" smtClean="0"/>
              <a:t>Closing </a:t>
            </a:r>
            <a:r>
              <a:rPr lang="en-US" dirty="0"/>
              <a:t>the project or phase involves finalizing all activities to formally close </a:t>
            </a:r>
            <a:r>
              <a:rPr lang="en-US" dirty="0" smtClean="0"/>
              <a:t>the project </a:t>
            </a:r>
            <a:r>
              <a:rPr lang="en-US" dirty="0"/>
              <a:t>or phase.</a:t>
            </a:r>
            <a:endParaRPr lang="en-US" dirty="0" smtClean="0"/>
          </a:p>
        </p:txBody>
      </p:sp>
      <p:sp>
        <p:nvSpPr>
          <p:cNvPr id="143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6</a:t>
            </a:fld>
            <a:endParaRPr lang="en-US" dirty="0"/>
          </a:p>
        </p:txBody>
      </p:sp>
      <p:sp>
        <p:nvSpPr>
          <p:cNvPr id="14340" name="Rectangle 2"/>
          <p:cNvSpPr>
            <a:spLocks noGrp="1" noChangeArrowheads="1"/>
          </p:cNvSpPr>
          <p:nvPr>
            <p:ph type="title"/>
          </p:nvPr>
        </p:nvSpPr>
        <p:spPr/>
        <p:txBody>
          <a:bodyPr>
            <a:normAutofit fontScale="90000"/>
          </a:bodyPr>
          <a:lstStyle/>
          <a:p>
            <a:r>
              <a:rPr lang="en-US" dirty="0" smtClean="0"/>
              <a:t>Project Integration Management Processes (cont’d)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7</a:t>
            </a:fld>
            <a:endParaRPr lang="en-US" dirty="0"/>
          </a:p>
        </p:txBody>
      </p:sp>
      <p:sp>
        <p:nvSpPr>
          <p:cNvPr id="15362" name="Title 1"/>
          <p:cNvSpPr>
            <a:spLocks noGrp="1"/>
          </p:cNvSpPr>
          <p:nvPr>
            <p:ph type="title"/>
          </p:nvPr>
        </p:nvSpPr>
        <p:spPr/>
        <p:txBody>
          <a:bodyPr>
            <a:normAutofit fontScale="90000"/>
          </a:bodyPr>
          <a:lstStyle/>
          <a:p>
            <a:r>
              <a:rPr lang="en-US" dirty="0" smtClean="0"/>
              <a:t>Figure 4-1. Project Integration Management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800"/>
            <a:ext cx="6102761" cy="4999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914400"/>
            <a:ext cx="8686800" cy="4572000"/>
          </a:xfrm>
        </p:spPr>
        <p:txBody>
          <a:bodyPr>
            <a:normAutofit lnSpcReduction="10000"/>
          </a:bodyPr>
          <a:lstStyle/>
          <a:p>
            <a:r>
              <a:rPr lang="en-US" sz="2400" dirty="0" smtClean="0"/>
              <a:t>The Airbus A380 megajet project was two years behind schedule in Oct. 2006, causing Airbus’ parent company to face an expected loss of $6.1 billion over the next four years</a:t>
            </a:r>
          </a:p>
          <a:p>
            <a:r>
              <a:rPr lang="en-US" sz="2400" dirty="0" smtClean="0"/>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1638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8</a:t>
            </a:fld>
            <a:endParaRPr lang="en-US" dirty="0"/>
          </a:p>
        </p:txBody>
      </p:sp>
      <p:sp>
        <p:nvSpPr>
          <p:cNvPr id="16386" name="Title 1"/>
          <p:cNvSpPr>
            <a:spLocks noGrp="1"/>
          </p:cNvSpPr>
          <p:nvPr>
            <p:ph type="title"/>
          </p:nvPr>
        </p:nvSpPr>
        <p:spPr>
          <a:xfrm>
            <a:off x="381000" y="152400"/>
            <a:ext cx="8305800" cy="685800"/>
          </a:xfrm>
        </p:spPr>
        <p:txBody>
          <a:bodyPr>
            <a:normAutofit fontScale="90000"/>
          </a:bodyPr>
          <a:lstStyle/>
          <a:p>
            <a:r>
              <a:rPr lang="en-US" dirty="0" smtClean="0"/>
              <a:t>What Went Wrong?</a:t>
            </a:r>
          </a:p>
        </p:txBody>
      </p:sp>
      <p:sp>
        <p:nvSpPr>
          <p:cNvPr id="16390" name="TextBox 5"/>
          <p:cNvSpPr txBox="1">
            <a:spLocks noChangeArrowheads="1"/>
          </p:cNvSpPr>
          <p:nvPr/>
        </p:nvSpPr>
        <p:spPr bwMode="auto">
          <a:xfrm>
            <a:off x="685800" y="5791200"/>
            <a:ext cx="7975600" cy="677863"/>
          </a:xfrm>
          <a:prstGeom prst="rect">
            <a:avLst/>
          </a:prstGeom>
          <a:noFill/>
          <a:ln w="9525">
            <a:noFill/>
            <a:miter lim="800000"/>
            <a:headEnd/>
            <a:tailEnd/>
          </a:ln>
        </p:spPr>
        <p:txBody>
          <a:bodyPr>
            <a:spAutoFit/>
          </a:bodyPr>
          <a:lstStyle/>
          <a:p>
            <a:r>
              <a:rPr lang="en-US" sz="1600" dirty="0"/>
              <a:t>*Matlack, Carol. “First, Blame the Software,” </a:t>
            </a:r>
            <a:r>
              <a:rPr lang="en-US" sz="1600" i="1" dirty="0"/>
              <a:t>BusinessWeek Online (October 5, 2006).</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381000" y="1371600"/>
            <a:ext cx="8534400" cy="4572000"/>
          </a:xfrm>
        </p:spPr>
        <p:txBody>
          <a:bodyPr/>
          <a:lstStyle/>
          <a:p>
            <a:r>
              <a:rPr lang="en-US" b="1" dirty="0" smtClean="0"/>
              <a:t>Strategic planning</a:t>
            </a:r>
            <a:r>
              <a:rPr lang="en-US" dirty="0" smtClean="0"/>
              <a:t> involves determining long-term objectives, predicting future trends, and projecting the need for new products and services</a:t>
            </a:r>
          </a:p>
          <a:p>
            <a:r>
              <a:rPr lang="en-US" dirty="0" smtClean="0"/>
              <a:t>Organizations often perform a </a:t>
            </a:r>
            <a:r>
              <a:rPr lang="en-US" b="1" dirty="0" smtClean="0"/>
              <a:t>SWOT analysis</a:t>
            </a:r>
          </a:p>
          <a:p>
            <a:pPr lvl="1"/>
            <a:r>
              <a:rPr lang="en-US" dirty="0" smtClean="0"/>
              <a:t>analyzing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a:t>
            </a:r>
          </a:p>
          <a:p>
            <a:r>
              <a:rPr lang="en-US" dirty="0" smtClean="0"/>
              <a:t>As part of strategic planning, organizations</a:t>
            </a:r>
          </a:p>
          <a:p>
            <a:pPr lvl="1"/>
            <a:r>
              <a:rPr lang="en-US" dirty="0" smtClean="0"/>
              <a:t>identify potential projects</a:t>
            </a:r>
          </a:p>
          <a:p>
            <a:pPr lvl="1"/>
            <a:r>
              <a:rPr lang="en-US" dirty="0" smtClean="0"/>
              <a:t>use realistic methods to select which projects to work on</a:t>
            </a:r>
          </a:p>
          <a:p>
            <a:pPr lvl="1"/>
            <a:r>
              <a:rPr lang="en-US" dirty="0" smtClean="0"/>
              <a:t>formalize project initiation by issuing a project charter</a:t>
            </a:r>
          </a:p>
          <a:p>
            <a:pPr lvl="1"/>
            <a:endParaRPr lang="en-US" dirty="0" smtClean="0"/>
          </a:p>
        </p:txBody>
      </p:sp>
      <p:sp>
        <p:nvSpPr>
          <p:cNvPr id="1741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9</a:t>
            </a:fld>
            <a:endParaRPr lang="en-US" dirty="0"/>
          </a:p>
        </p:txBody>
      </p:sp>
      <p:sp>
        <p:nvSpPr>
          <p:cNvPr id="17412" name="Rectangle 2"/>
          <p:cNvSpPr>
            <a:spLocks noGrp="1" noChangeArrowheads="1"/>
          </p:cNvSpPr>
          <p:nvPr>
            <p:ph type="title"/>
          </p:nvPr>
        </p:nvSpPr>
        <p:spPr/>
        <p:txBody>
          <a:bodyPr>
            <a:normAutofit fontScale="90000"/>
          </a:bodyPr>
          <a:lstStyle/>
          <a:p>
            <a:r>
              <a:rPr lang="en-US" dirty="0" smtClean="0"/>
              <a:t>Strategic Planning and Project Selection</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TotalTime>
  <Words>3337</Words>
  <Application>Microsoft Office PowerPoint</Application>
  <PresentationFormat>On-screen Show (4:3)</PresentationFormat>
  <Paragraphs>334</Paragraphs>
  <Slides>54</Slides>
  <Notes>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Custom Design</vt:lpstr>
      <vt:lpstr>Concourse</vt:lpstr>
      <vt:lpstr>Chapter 4: Project Integration Management</vt:lpstr>
      <vt:lpstr>Learning Objectives</vt:lpstr>
      <vt:lpstr>Learning Objectives</vt:lpstr>
      <vt:lpstr>The Key to Overall Project Success: Good Project Integration Management</vt:lpstr>
      <vt:lpstr>Project Integration Management Processes</vt:lpstr>
      <vt:lpstr>Project Integration Management Processes (cont’d)</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Figure 4-8. Balanced Scorecard Example</vt:lpstr>
      <vt:lpstr>Developing a Project Charter</vt:lpstr>
      <vt:lpstr>Inputs for Developing a Project Charter</vt:lpstr>
      <vt:lpstr>Table 4-1. Project Charter for the DNA-Sequencing Instrument Completion Project </vt:lpstr>
      <vt:lpstr>Table 4-1. Project Charter (cont.)</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163</cp:revision>
  <dcterms:created xsi:type="dcterms:W3CDTF">2001-07-05T23:10:12Z</dcterms:created>
  <dcterms:modified xsi:type="dcterms:W3CDTF">2012-11-16T18:55:31Z</dcterms:modified>
</cp:coreProperties>
</file>