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4"/>
  </p:notes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5" r:id="rId22"/>
    <p:sldId id="277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46" autoAdjust="0"/>
  </p:normalViewPr>
  <p:slideViewPr>
    <p:cSldViewPr>
      <p:cViewPr varScale="1">
        <p:scale>
          <a:sx n="44" d="100"/>
          <a:sy n="44" d="100"/>
        </p:scale>
        <p:origin x="-11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548F9-4569-4267-A8DE-35F44DE898A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80A9B-14EC-4BC1-ABF9-32F3CC569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0A9B-14EC-4BC1-ABF9-32F3CC5696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0E3-57FB-4F9D-8973-3D48BFD44F64}" type="datetimeFigureOut">
              <a:rPr lang="id-ID" smtClean="0"/>
              <a:pPr/>
              <a:t>24/03/2014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4E3233-946B-4808-A261-B98C14708BA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0E3-57FB-4F9D-8973-3D48BFD44F64}" type="datetimeFigureOut">
              <a:rPr lang="id-ID" smtClean="0"/>
              <a:pPr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3233-946B-4808-A261-B98C14708BA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0E3-57FB-4F9D-8973-3D48BFD44F64}" type="datetimeFigureOut">
              <a:rPr lang="id-ID" smtClean="0"/>
              <a:pPr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3233-946B-4808-A261-B98C14708BA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0E3-57FB-4F9D-8973-3D48BFD44F64}" type="datetimeFigureOut">
              <a:rPr lang="id-ID" smtClean="0"/>
              <a:pPr/>
              <a:t>24/03/2014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4E3233-946B-4808-A261-B98C14708BA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0E3-57FB-4F9D-8973-3D48BFD44F64}" type="datetimeFigureOut">
              <a:rPr lang="id-ID" smtClean="0"/>
              <a:pPr/>
              <a:t>24/03/2014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3233-946B-4808-A261-B98C14708BA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0E3-57FB-4F9D-8973-3D48BFD44F64}" type="datetimeFigureOut">
              <a:rPr lang="id-ID" smtClean="0"/>
              <a:pPr/>
              <a:t>24/03/2014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3233-946B-4808-A261-B98C14708BA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0E3-57FB-4F9D-8973-3D48BFD44F64}" type="datetimeFigureOut">
              <a:rPr lang="id-ID" smtClean="0"/>
              <a:pPr/>
              <a:t>24/03/2014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4E3233-946B-4808-A261-B98C14708BA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0E3-57FB-4F9D-8973-3D48BFD44F64}" type="datetimeFigureOut">
              <a:rPr lang="id-ID" smtClean="0"/>
              <a:pPr/>
              <a:t>24/03/2014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3233-946B-4808-A261-B98C14708BA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0E3-57FB-4F9D-8973-3D48BFD44F64}" type="datetimeFigureOut">
              <a:rPr lang="id-ID" smtClean="0"/>
              <a:pPr/>
              <a:t>24/03/2014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3233-946B-4808-A261-B98C14708BA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0E3-57FB-4F9D-8973-3D48BFD44F64}" type="datetimeFigureOut">
              <a:rPr lang="id-ID" smtClean="0"/>
              <a:pPr/>
              <a:t>24/03/2014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3233-946B-4808-A261-B98C14708BA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0E3-57FB-4F9D-8973-3D48BFD44F64}" type="datetimeFigureOut">
              <a:rPr lang="id-ID" smtClean="0"/>
              <a:pPr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3233-946B-4808-A261-B98C14708BA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1450E3-57FB-4F9D-8973-3D48BFD44F64}" type="datetimeFigureOut">
              <a:rPr lang="id-ID" smtClean="0"/>
              <a:pPr/>
              <a:t>24/03/2014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4E3233-946B-4808-A261-B98C14708BA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86322"/>
            <a:ext cx="8458200" cy="1222375"/>
          </a:xfrm>
        </p:spPr>
        <p:txBody>
          <a:bodyPr>
            <a:normAutofit/>
          </a:bodyPr>
          <a:lstStyle/>
          <a:p>
            <a:r>
              <a:rPr lang="id-ID" sz="4400" dirty="0" smtClean="0"/>
              <a:t>Penyakit Akibat Kerja</a:t>
            </a:r>
            <a:endParaRPr lang="id-ID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Pemeriksaan kesehatan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>
                <a:solidFill>
                  <a:srgbClr val="0070C0"/>
                </a:solidFill>
              </a:rPr>
              <a:t>Pemeriksaan sebelum penempatan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sym typeface="Wingdings" pitchFamily="2" charset="2"/>
              </a:rPr>
              <a:t></a:t>
            </a:r>
            <a:r>
              <a:rPr lang="id-ID" dirty="0" smtClean="0"/>
              <a:t>	meliputi riwayat medis dan pemeriksaan fisik.</a:t>
            </a:r>
          </a:p>
          <a:p>
            <a:pPr>
              <a:buNone/>
            </a:pPr>
            <a:r>
              <a:rPr lang="id-ID" dirty="0" smtClean="0"/>
              <a:t>	Tujuan : </a:t>
            </a:r>
          </a:p>
          <a:p>
            <a:pPr>
              <a:buNone/>
            </a:pPr>
            <a:r>
              <a:rPr lang="id-ID" dirty="0" smtClean="0"/>
              <a:t>	- menentukan dan mencatat status kesehatan awal pekerjaan.</a:t>
            </a:r>
          </a:p>
          <a:p>
            <a:pPr>
              <a:buNone/>
            </a:pPr>
            <a:r>
              <a:rPr lang="id-ID" dirty="0" smtClean="0"/>
              <a:t>	- mengidentifikasi orang-orang yg rentan </a:t>
            </a:r>
          </a:p>
          <a:p>
            <a:pPr>
              <a:buNone/>
            </a:pPr>
            <a:r>
              <a:rPr lang="id-ID" dirty="0" smtClean="0"/>
              <a:t>	- mendiagnosis dan mengobati kasus laten dan aktif penyakit infeksi</a:t>
            </a:r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id-ID" dirty="0" smtClean="0">
                <a:solidFill>
                  <a:srgbClr val="0070C0"/>
                </a:solidFill>
              </a:rPr>
              <a:t>Pemeriksaan berkala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sym typeface="Wingdings" pitchFamily="2" charset="2"/>
              </a:rPr>
              <a:t></a:t>
            </a:r>
            <a:r>
              <a:rPr lang="id-ID" dirty="0" smtClean="0"/>
              <a:t>	mencakup penyusunan medis penyakit demam / infeksi dgn penggalian informasi secara sistematik dan pengulangan uji serologis yg dilakukan sebelumnya.</a:t>
            </a:r>
          </a:p>
          <a:p>
            <a:pPr>
              <a:buNone/>
            </a:pPr>
            <a:r>
              <a:rPr lang="id-ID" dirty="0" smtClean="0"/>
              <a:t>	Untuk para pekerja pedesaan umumnya pemeriksaan berkala dalam selang setahun; pekerja kesehatan dan lab selang waktu hendaknya 6 bulan.</a:t>
            </a:r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Tindakan pengendalian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id-ID" sz="2400" dirty="0" smtClean="0"/>
              <a:t>Penyemprotan insektisida residual </a:t>
            </a:r>
            <a:r>
              <a:rPr lang="id-ID" sz="2400" dirty="0" smtClean="0">
                <a:sym typeface="Wingdings" pitchFamily="2" charset="2"/>
              </a:rPr>
              <a:t> utk melawan nyamuk, lalat pasir dan lalat tsetse.</a:t>
            </a:r>
          </a:p>
          <a:p>
            <a:pPr>
              <a:buFontTx/>
              <a:buChar char="-"/>
            </a:pPr>
            <a:r>
              <a:rPr lang="id-ID" sz="2400" dirty="0" smtClean="0">
                <a:sym typeface="Wingdings" pitchFamily="2" charset="2"/>
              </a:rPr>
              <a:t>Ikan pemangsa  mengurangi populasi keong yg mengandung parasit skistosoma.</a:t>
            </a:r>
          </a:p>
          <a:p>
            <a:pPr>
              <a:buFontTx/>
              <a:buChar char="-"/>
            </a:pPr>
            <a:r>
              <a:rPr lang="id-ID" sz="2400" dirty="0" smtClean="0">
                <a:sym typeface="Wingdings" pitchFamily="2" charset="2"/>
              </a:rPr>
              <a:t>Pengendalian rodentia  utk menekan leptospirosis.</a:t>
            </a:r>
          </a:p>
          <a:p>
            <a:pPr>
              <a:buFontTx/>
              <a:buChar char="-"/>
            </a:pPr>
            <a:r>
              <a:rPr lang="id-ID" sz="2400" dirty="0" smtClean="0">
                <a:sym typeface="Wingdings" pitchFamily="2" charset="2"/>
              </a:rPr>
              <a:t>Pengendalian &amp; pembatasan impor burung, kulit, wol &amp; produk-produk yg terbuat dari tulang binatang dpt mencegah psitakosis (demam beo) &amp; antraks.</a:t>
            </a:r>
          </a:p>
          <a:p>
            <a:pPr>
              <a:buFontTx/>
              <a:buChar char="-"/>
            </a:pPr>
            <a:r>
              <a:rPr lang="id-ID" sz="2400" dirty="0" smtClean="0">
                <a:sym typeface="Wingdings" pitchFamily="2" charset="2"/>
              </a:rPr>
              <a:t>Di tempat kerja, penekanan debu dgn ventilasi pengeluaran juga dpt mencegah antraks &amp; ornitosis yg ditularkan lewat udara.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 smtClean="0"/>
              <a:t>Perlindungan pekerja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143536"/>
          </a:xfrm>
        </p:spPr>
        <p:txBody>
          <a:bodyPr>
            <a:noAutofit/>
          </a:bodyPr>
          <a:lstStyle/>
          <a:p>
            <a:r>
              <a:rPr lang="id-ID" sz="2200" dirty="0" smtClean="0"/>
              <a:t>Pendidikan kesehatan</a:t>
            </a:r>
          </a:p>
          <a:p>
            <a:pPr>
              <a:buNone/>
            </a:pPr>
            <a:r>
              <a:rPr lang="id-ID" sz="2200" dirty="0" smtClean="0"/>
              <a:t>	hendaknya diberikan pada higiene perorangan dan pekerja utk menggunakan APD yg sesuai, menghindari berenang dan menyeberang di air yg tercemar dan melindungi diri dari gigitan binatang dan serangga.</a:t>
            </a:r>
          </a:p>
          <a:p>
            <a:pPr>
              <a:buNone/>
            </a:pPr>
            <a:r>
              <a:rPr lang="id-ID" sz="2200" dirty="0" smtClean="0">
                <a:latin typeface="Vrinda"/>
                <a:cs typeface="Vrinda"/>
                <a:sym typeface="Webdings"/>
              </a:rPr>
              <a:t>∙ 	</a:t>
            </a:r>
            <a:r>
              <a:rPr lang="id-ID" sz="2200" dirty="0" smtClean="0">
                <a:latin typeface="+mj-lt"/>
                <a:cs typeface="Vrinda"/>
                <a:sym typeface="Webdings"/>
              </a:rPr>
              <a:t>Profilaksis spesifik</a:t>
            </a:r>
          </a:p>
          <a:p>
            <a:pPr>
              <a:buNone/>
            </a:pPr>
            <a:r>
              <a:rPr lang="id-ID" sz="2200" dirty="0" smtClean="0">
                <a:latin typeface="+mj-lt"/>
                <a:cs typeface="Vrinda"/>
                <a:sym typeface="Webdings"/>
              </a:rPr>
              <a:t>	perlunya pemberian vaksin utk pekerja, misalnya :</a:t>
            </a:r>
          </a:p>
          <a:p>
            <a:pPr>
              <a:buNone/>
            </a:pPr>
            <a:r>
              <a:rPr lang="id-ID" sz="2200" dirty="0" smtClean="0">
                <a:latin typeface="+mj-lt"/>
                <a:cs typeface="Vrinda"/>
                <a:sym typeface="Webdings"/>
              </a:rPr>
              <a:t>	- BCG utk pekerja kesehatan</a:t>
            </a:r>
          </a:p>
          <a:p>
            <a:pPr>
              <a:buNone/>
            </a:pPr>
            <a:r>
              <a:rPr lang="id-ID" sz="2200" dirty="0" smtClean="0">
                <a:latin typeface="+mj-lt"/>
                <a:cs typeface="Vrinda"/>
                <a:sym typeface="Webdings"/>
              </a:rPr>
              <a:t>	- tuberkulin negative, vaksin rabies dan antraks utk dokter hewan</a:t>
            </a:r>
          </a:p>
          <a:p>
            <a:pPr>
              <a:buNone/>
            </a:pPr>
            <a:r>
              <a:rPr lang="id-ID" sz="2200" dirty="0" smtClean="0">
                <a:latin typeface="+mj-lt"/>
                <a:cs typeface="Vrinda"/>
                <a:sym typeface="Webdings"/>
              </a:rPr>
              <a:t>	- vaksin tifus dan demam Q utk </a:t>
            </a:r>
            <a:r>
              <a:rPr lang="id-ID" sz="2200" dirty="0" smtClean="0">
                <a:cs typeface="Vrinda"/>
                <a:sym typeface="Webdings"/>
              </a:rPr>
              <a:t>pekerja lab dan penduduk di daerah endemis.</a:t>
            </a:r>
          </a:p>
          <a:p>
            <a:pPr>
              <a:buNone/>
            </a:pPr>
            <a:r>
              <a:rPr lang="id-ID" sz="2200" dirty="0" smtClean="0">
                <a:latin typeface="+mj-lt"/>
                <a:cs typeface="Vrinda"/>
                <a:sym typeface="Webdings"/>
              </a:rPr>
              <a:t>	- imunoglobin utk memberikan perlindungan pasif pada kasus-kasus cedera dan pada org-org yg tidak diimunisasi dgn resiko mengalami tetanus, rabies atau hepatitis B.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id-ID" dirty="0" smtClean="0"/>
              <a:t>Penyakit Kulit Akibat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686320"/>
          </a:xfrm>
        </p:spPr>
        <p:txBody>
          <a:bodyPr>
            <a:noAutofit/>
          </a:bodyPr>
          <a:lstStyle/>
          <a:p>
            <a:r>
              <a:rPr lang="id-ID" sz="2200" dirty="0" smtClean="0"/>
              <a:t>Agen fisik</a:t>
            </a:r>
          </a:p>
          <a:p>
            <a:pPr>
              <a:buNone/>
            </a:pPr>
            <a:r>
              <a:rPr lang="id-ID" sz="2200" dirty="0" smtClean="0"/>
              <a:t>	</a:t>
            </a:r>
            <a:r>
              <a:rPr lang="id-ID" sz="2200" dirty="0" smtClean="0">
                <a:sym typeface="Wingdings" pitchFamily="2" charset="2"/>
              </a:rPr>
              <a:t> </a:t>
            </a:r>
            <a:r>
              <a:rPr lang="id-ID" sz="2200" dirty="0" smtClean="0"/>
              <a:t>tekanan / gesekan, kondisi cuaca, panas, radiasi dan serat-serat mineral.</a:t>
            </a:r>
          </a:p>
          <a:p>
            <a:r>
              <a:rPr lang="id-ID" sz="2200" dirty="0" smtClean="0"/>
              <a:t>Agen kimia</a:t>
            </a:r>
          </a:p>
          <a:p>
            <a:pPr>
              <a:buNone/>
            </a:pPr>
            <a:r>
              <a:rPr lang="id-ID" sz="2200" dirty="0" smtClean="0"/>
              <a:t>	a. Iritan primer : asam, basa, pelarut lemak, deterjan, dll</a:t>
            </a:r>
          </a:p>
          <a:p>
            <a:pPr>
              <a:buNone/>
            </a:pPr>
            <a:r>
              <a:rPr lang="id-ID" sz="2200" dirty="0" smtClean="0"/>
              <a:t>	b. Sensitizer : logam dan garam-garamnya(kromium, nikel, kobalt, dll), bahan kimia karet (vulcanizer seperti antioksidan), obat-obatan dan antibiotik, dll</a:t>
            </a:r>
          </a:p>
          <a:p>
            <a:pPr>
              <a:buNone/>
            </a:pPr>
            <a:r>
              <a:rPr lang="id-ID" sz="2200" dirty="0" smtClean="0"/>
              <a:t>	c. Agen agnegenik : naftalen dan bifenil klor, minyak mineral, dll</a:t>
            </a:r>
          </a:p>
          <a:p>
            <a:pPr>
              <a:buNone/>
            </a:pPr>
            <a:r>
              <a:rPr lang="id-ID" sz="2200" dirty="0" smtClean="0"/>
              <a:t>	d. Photosensitizer : antrasen, pitch, derivat asam aminobenzoat, pewarna akridin, dll</a:t>
            </a:r>
          </a:p>
          <a:p>
            <a:r>
              <a:rPr lang="id-ID" sz="2200" dirty="0" smtClean="0"/>
              <a:t>Agen biologis</a:t>
            </a:r>
          </a:p>
          <a:p>
            <a:pPr>
              <a:buNone/>
            </a:pPr>
            <a:r>
              <a:rPr lang="id-ID" sz="2200" dirty="0" smtClean="0"/>
              <a:t>	</a:t>
            </a:r>
            <a:r>
              <a:rPr lang="id-ID" sz="2200" dirty="0" smtClean="0">
                <a:sym typeface="Wingdings" pitchFamily="2" charset="2"/>
              </a:rPr>
              <a:t> mikroorganisme (mikroba, fungi), parasit kulit, dll</a:t>
            </a:r>
            <a:endParaRPr lang="id-ID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Mekanisme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d-ID" dirty="0" smtClean="0"/>
              <a:t>	Agen fisik menyebabkan trauma mekanik termal atau radiasi langsung pada kulit. Iritan langsung merusak kulit dengan mengubah pHnya, bereaksi dgn protein-proteinnya atau merendahkan daya tahan kulitnya.</a:t>
            </a:r>
          </a:p>
          <a:p>
            <a:pPr marL="0" indent="0" algn="just">
              <a:buNone/>
            </a:pPr>
            <a:r>
              <a:rPr lang="id-ID" dirty="0" smtClean="0"/>
              <a:t>	Reaksi yg menimbulkan alergi kulit umumnya adalah hipersensitivitas diperlambat. Agen-agen sensitisasi bereaksi dgn protein dlm epidermis membentuk kompleks hapten-protein, yg merangsang pembentukan antibodi. Agen aknegenik menyumbat kelenjar dan saluran-saluran sebasea, menyebabkan peradangan lokal.</a:t>
            </a:r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Efek klinis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686800" cy="4525963"/>
          </a:xfrm>
        </p:spPr>
        <p:txBody>
          <a:bodyPr>
            <a:noAutofit/>
          </a:bodyPr>
          <a:lstStyle/>
          <a:p>
            <a:r>
              <a:rPr lang="id-ID" sz="2300" dirty="0" smtClean="0"/>
              <a:t>Dermatitis kontak iritan primer</a:t>
            </a:r>
          </a:p>
          <a:p>
            <a:pPr>
              <a:buNone/>
            </a:pPr>
            <a:r>
              <a:rPr lang="id-ID" sz="2300" dirty="0" smtClean="0"/>
              <a:t>	ditandai oleh eritema, edema, papula, vesi atau bula. Biasanya terjadi di tangan, lengan bawah atau wajah. </a:t>
            </a:r>
          </a:p>
          <a:p>
            <a:pPr>
              <a:buNone/>
            </a:pPr>
            <a:r>
              <a:rPr lang="id-ID" sz="2300" dirty="0" smtClean="0"/>
              <a:t>	disebabkan oleh deterjen, basa lemah pelarut organik atau bahan kimia encer.</a:t>
            </a:r>
          </a:p>
          <a:p>
            <a:r>
              <a:rPr lang="id-ID" sz="2300" dirty="0" smtClean="0"/>
              <a:t>Dermatitis (ekzema) kontak alergi</a:t>
            </a:r>
          </a:p>
          <a:p>
            <a:pPr>
              <a:buNone/>
            </a:pPr>
            <a:r>
              <a:rPr lang="id-ID" sz="2300" dirty="0" smtClean="0"/>
              <a:t>	bentuk akut menyerupai dermatitis iritan akut dan bentuk kronik ditandai dgn identifikasi dan pembentukan fisura. </a:t>
            </a:r>
          </a:p>
          <a:p>
            <a:r>
              <a:rPr lang="id-ID" sz="2300" dirty="0" smtClean="0"/>
              <a:t>Acne (jerawat) akibat kerja</a:t>
            </a:r>
          </a:p>
          <a:p>
            <a:pPr>
              <a:buNone/>
            </a:pPr>
            <a:r>
              <a:rPr lang="id-ID" sz="2300" dirty="0" smtClean="0"/>
              <a:t>	ditandai dgn folikel-folikel sebasea tersumbat dan lesi supuratif. Akne yg disebabkan oleh minyak mineral atau ter dan pitch hanya menyerang daerah-daerah tubuh yg berkontak erat dgn agen.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5437207"/>
          </a:xfrm>
        </p:spPr>
        <p:txBody>
          <a:bodyPr>
            <a:normAutofit fontScale="32500" lnSpcReduction="20000"/>
          </a:bodyPr>
          <a:lstStyle/>
          <a:p>
            <a:r>
              <a:rPr lang="id-ID" sz="7400" dirty="0" smtClean="0"/>
              <a:t>Lesi-lesi mikrotraumatik</a:t>
            </a:r>
          </a:p>
          <a:p>
            <a:pPr>
              <a:buNone/>
            </a:pPr>
            <a:r>
              <a:rPr lang="id-ID" sz="7400" dirty="0" smtClean="0"/>
              <a:t>	disebabkan oleh serat-serat mineral alami / buatan manusia (gelas / silikat lain). Ditandai dgn papula-papula kecil keputihan atau kemerahan pada tempat-tempat terpapar, khususnya lengan.</a:t>
            </a:r>
          </a:p>
          <a:p>
            <a:r>
              <a:rPr lang="id-ID" sz="7400" dirty="0" smtClean="0"/>
              <a:t>Dermatosis solaris akut</a:t>
            </a:r>
          </a:p>
          <a:p>
            <a:pPr>
              <a:buNone/>
            </a:pPr>
            <a:r>
              <a:rPr lang="id-ID" sz="7400" dirty="0" smtClean="0"/>
              <a:t>	disebabkan karena terpapar bahan kimia yg ada di tempat kerja, misalnya ter, sulfonamida, tetrasiklin.</a:t>
            </a:r>
          </a:p>
          <a:p>
            <a:r>
              <a:rPr lang="id-ID" sz="7400" dirty="0" smtClean="0"/>
              <a:t>Kanker kulit akibat kerja</a:t>
            </a:r>
          </a:p>
          <a:p>
            <a:pPr>
              <a:buNone/>
            </a:pPr>
            <a:r>
              <a:rPr lang="id-ID" sz="7400" dirty="0" smtClean="0"/>
              <a:t>	 terjadi pada permukaan kulit yg paling banyak tepapar terhadap bahan karsinogen, dan timbul dari lesi-lesi prekanker.</a:t>
            </a:r>
          </a:p>
          <a:p>
            <a:r>
              <a:rPr lang="id-ID" sz="7400" dirty="0" smtClean="0"/>
              <a:t>Penyakit kulit menular akibat kerja</a:t>
            </a:r>
          </a:p>
          <a:p>
            <a:pPr>
              <a:buNone/>
            </a:pPr>
            <a:r>
              <a:rPr lang="id-ID" sz="7400" dirty="0" smtClean="0"/>
              <a:t>	yg tersering adalah penyakit zoonotik, dermafitosis, kandidiasis, tuberkulosis verukosa, dll.</a:t>
            </a:r>
          </a:p>
          <a:p>
            <a:pPr>
              <a:buNone/>
            </a:pPr>
            <a:r>
              <a:rPr lang="id-ID" sz="7400" dirty="0" smtClean="0"/>
              <a:t>	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Pemeriksaan kesehatan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Pemeriksaan sebelum penempatan</a:t>
            </a:r>
          </a:p>
          <a:p>
            <a:pPr>
              <a:buNone/>
            </a:pPr>
            <a:r>
              <a:rPr lang="en-US" dirty="0" smtClean="0"/>
              <a:t>	meliputi riwayat medis dan pemeriksaan fisik dgn perhatian khusus pada kulit (di seluruh tubuh) dan alergi (atopi).</a:t>
            </a:r>
          </a:p>
          <a:p>
            <a:r>
              <a:rPr lang="en-US" dirty="0" smtClean="0"/>
              <a:t>Pemeriksaan berkala</a:t>
            </a:r>
          </a:p>
          <a:p>
            <a:pPr>
              <a:buNone/>
            </a:pPr>
            <a:r>
              <a:rPr lang="en-US" dirty="0" smtClean="0"/>
              <a:t>	selang waktu pemeriksaan antara 6 bulan sampai 2 tahun, tergantung pada tingkat paparan di tempat kerja tsb.</a:t>
            </a:r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Penyakit akibat kerja di industri maritim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Bersangkutan dgn produk-produk laut dan lautan.</a:t>
            </a:r>
          </a:p>
          <a:p>
            <a:r>
              <a:rPr lang="en-US" dirty="0" smtClean="0"/>
              <a:t>Salah satu segi kesehatan ialah cara kerja di udara bertekanan tinggi, misalnya dekompresi.</a:t>
            </a:r>
          </a:p>
          <a:p>
            <a:r>
              <a:rPr lang="en-US" dirty="0" smtClean="0"/>
              <a:t>Keluhan yg sering diderita oleh penyelam dan nelayan :</a:t>
            </a:r>
          </a:p>
          <a:p>
            <a:pPr>
              <a:buNone/>
            </a:pPr>
            <a:r>
              <a:rPr lang="en-US" dirty="0" smtClean="0"/>
              <a:t>	- dekompresi</a:t>
            </a:r>
          </a:p>
          <a:p>
            <a:pPr>
              <a:buNone/>
            </a:pPr>
            <a:r>
              <a:rPr lang="en-US" dirty="0" smtClean="0"/>
              <a:t>	- sakit di bagian sinus (barosinusitis)</a:t>
            </a:r>
          </a:p>
          <a:p>
            <a:pPr>
              <a:buNone/>
            </a:pPr>
            <a:r>
              <a:rPr lang="en-US" dirty="0" smtClean="0"/>
              <a:t>	- sakit gigi (barodontalgia)</a:t>
            </a:r>
          </a:p>
          <a:p>
            <a:pPr>
              <a:buNone/>
            </a:pPr>
            <a:r>
              <a:rPr lang="en-US" dirty="0" smtClean="0"/>
              <a:t>	- sakit telinga </a:t>
            </a:r>
          </a:p>
          <a:p>
            <a:pPr>
              <a:buNone/>
            </a:pPr>
            <a:r>
              <a:rPr lang="en-US" dirty="0" smtClean="0"/>
              <a:t>	- penyakit kulit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dan Ruang Lingkup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	Penyakit akibat kerja adl penyakit yg disebabkan oleh pekerjaan, alat kerja, bahan, proses maupun ligkungan kerja.</a:t>
            </a:r>
          </a:p>
          <a:p>
            <a:pPr marL="0" indent="0" algn="just">
              <a:buNone/>
            </a:pPr>
            <a:r>
              <a:rPr lang="id-ID" dirty="0" smtClean="0"/>
              <a:t>	Penyakit akibat kerja merupakan penyakit yg artifisial ( Man Made Disease )</a:t>
            </a:r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Usaha pencegahan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Kontruksi perahu nelayan yg memenuhi syarat keselamatan</a:t>
            </a:r>
          </a:p>
          <a:p>
            <a:r>
              <a:rPr lang="en-US" dirty="0" smtClean="0"/>
              <a:t>Alat-alat PPPK harus selalu tersedia</a:t>
            </a:r>
          </a:p>
          <a:p>
            <a:r>
              <a:rPr lang="en-US" dirty="0" smtClean="0"/>
              <a:t>Higiene air minum dan makanan harus diperhatikan, selainnya cukup persediaan menurut lamanya berlayar.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Penyakit akibat kerja di industri tekstil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Dalam perindustrian tekstil dgn menggunakan berbagai bahan pernah dilaporkan beragam jenis penyakit.</a:t>
            </a:r>
          </a:p>
          <a:p>
            <a:r>
              <a:rPr lang="en-US" dirty="0" smtClean="0"/>
              <a:t>Penyakit yg diderita oeh pekerja :</a:t>
            </a:r>
          </a:p>
          <a:p>
            <a:pPr>
              <a:buNone/>
            </a:pPr>
            <a:r>
              <a:rPr lang="en-US" dirty="0" smtClean="0"/>
              <a:t>	- TBC paru-paru</a:t>
            </a:r>
          </a:p>
          <a:p>
            <a:pPr>
              <a:buNone/>
            </a:pPr>
            <a:r>
              <a:rPr lang="en-US" dirty="0" smtClean="0"/>
              <a:t>	- kanker kulit dan jari-jari tangan</a:t>
            </a:r>
          </a:p>
          <a:p>
            <a:pPr>
              <a:buNone/>
            </a:pPr>
            <a:r>
              <a:rPr lang="en-US" dirty="0" smtClean="0"/>
              <a:t>	- byssinosis</a:t>
            </a:r>
          </a:p>
          <a:p>
            <a:pPr>
              <a:buNone/>
            </a:pPr>
            <a:r>
              <a:rPr lang="en-US" dirty="0" smtClean="0"/>
              <a:t>	- anthrax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Usaha pencegahan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Disediakan cukup tempat duduk</a:t>
            </a:r>
          </a:p>
          <a:p>
            <a:r>
              <a:rPr lang="en-US" dirty="0" smtClean="0"/>
              <a:t>Diadakannya usaha utk menurunkan suhu dgn alat-alat pendingin udara</a:t>
            </a:r>
          </a:p>
          <a:p>
            <a:r>
              <a:rPr lang="en-US" dirty="0" smtClean="0"/>
              <a:t>Toilet utk pekerja wanita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7153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4 kategori Penyakit Akibat Kerja menurut WHO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5072098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Penyakit yg hanya disebabkan oleh pekerjaan, misalnya Pneumoconiosis.</a:t>
            </a:r>
          </a:p>
          <a:p>
            <a:r>
              <a:rPr lang="id-ID" dirty="0" smtClean="0"/>
              <a:t>Penyakit yg salah satu penyebabnya adalh pekerjaan, misalnya Karsinoma Bronkhogenik.</a:t>
            </a:r>
          </a:p>
          <a:p>
            <a:r>
              <a:rPr lang="id-ID" dirty="0" smtClean="0"/>
              <a:t>Penyakit dgn pekerjan merupakan salah satu penyebab diantara faktor-faktor penyebab lainnya, misalnya Bronkhitis khronis.</a:t>
            </a:r>
          </a:p>
          <a:p>
            <a:r>
              <a:rPr lang="id-ID" dirty="0" smtClean="0"/>
              <a:t>Penyakit dimana pekerjaan memperberat suatu kondisi yg sdh ada sebelumnya, misalnya asma.</a:t>
            </a:r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 Penyebab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Golongan fisik : suara ( bising ), radiasi, suhu, tekanan yg sangat tinggi, vibrasi, </a:t>
            </a:r>
            <a:r>
              <a:rPr lang="id-ID" dirty="0" smtClean="0"/>
              <a:t>penerangan </a:t>
            </a:r>
            <a:r>
              <a:rPr lang="id-ID" dirty="0" smtClean="0"/>
              <a:t>lampu yg kurang baik.</a:t>
            </a:r>
          </a:p>
          <a:p>
            <a:r>
              <a:rPr lang="id-ID" dirty="0" smtClean="0"/>
              <a:t>Golongan kimiawi : bahan kimiawi yg digunakan dlm proses kerja maupun yg terdapat dlm lingkungan kerja; dpt berbentuk debu, uap, gas, larutan, awan atau kabut.</a:t>
            </a:r>
          </a:p>
          <a:p>
            <a:r>
              <a:rPr lang="id-ID" dirty="0" smtClean="0"/>
              <a:t>Golongan biologis : bakteri, virus atau jamur.</a:t>
            </a:r>
          </a:p>
          <a:p>
            <a:r>
              <a:rPr lang="id-ID" dirty="0" smtClean="0"/>
              <a:t>Golongan fisiologis : penataan tempat kerja dan cara kerja.</a:t>
            </a:r>
          </a:p>
          <a:p>
            <a:r>
              <a:rPr lang="id-ID" dirty="0" smtClean="0"/>
              <a:t>Golongan psikososial : lingkungan kerja yg mengakibatkan stress.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Diagnosis Penyakit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Menentukan diagnosis kliniknya.</a:t>
            </a:r>
          </a:p>
          <a:p>
            <a:pPr marL="514350" indent="-514350">
              <a:buAutoNum type="arabicPeriod"/>
            </a:pPr>
            <a:r>
              <a:rPr lang="id-ID" dirty="0" smtClean="0"/>
              <a:t>Menentukan pajanan yg dialami oleh tenaga kerja selama ini.</a:t>
            </a:r>
          </a:p>
          <a:p>
            <a:pPr marL="514350" indent="-514350">
              <a:buAutoNum type="arabicPeriod"/>
            </a:pPr>
            <a:r>
              <a:rPr lang="id-ID" dirty="0" smtClean="0"/>
              <a:t>Menentukan apakah pajanan tsb memang dapat menyebabkan penyakit tsb.</a:t>
            </a:r>
          </a:p>
          <a:p>
            <a:pPr marL="514350" indent="-514350">
              <a:buAutoNum type="arabicPeriod" startAt="4"/>
            </a:pPr>
            <a:r>
              <a:rPr lang="id-ID" dirty="0" smtClean="0"/>
              <a:t>Menentukan apakah jumlah pajanan yg dialami cukup besar utk dpt mengakibatkan penyakit tsb.</a:t>
            </a:r>
          </a:p>
          <a:p>
            <a:pPr marL="514350" indent="-514350">
              <a:buNone/>
            </a:pPr>
            <a:endParaRPr lang="id-ID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id-ID" dirty="0" smtClean="0"/>
              <a:t>Menentukan apakah ada faktor lain yg mungkin dapat mempengaruhi.</a:t>
            </a:r>
          </a:p>
          <a:p>
            <a:pPr marL="514350" indent="-514350">
              <a:buAutoNum type="arabicPeriod" startAt="5"/>
            </a:pPr>
            <a:r>
              <a:rPr lang="id-ID" dirty="0" smtClean="0"/>
              <a:t>Cari adanya kemungkinan lain yg dpt merupakan penyebab penyakit.</a:t>
            </a:r>
          </a:p>
          <a:p>
            <a:pPr marL="514350" indent="-514350">
              <a:buAutoNum type="arabicPeriod" startAt="5"/>
            </a:pPr>
            <a:r>
              <a:rPr lang="id-ID" dirty="0" smtClean="0"/>
              <a:t>Buat keputusan apakah penyakit tsb disebabkan oleh pekerjaannya.</a:t>
            </a:r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Penyakit Infeksi dan Parasit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Agen penyakit infeksi dan parasit terkait kerja yg terpenting adl :</a:t>
            </a:r>
          </a:p>
          <a:p>
            <a:pPr marL="514350" indent="-514350">
              <a:buAutoNum type="alphaLcPeriod"/>
            </a:pPr>
            <a:r>
              <a:rPr lang="id-ID" dirty="0" smtClean="0"/>
              <a:t>Virus ( hepatitis virus, rabies )</a:t>
            </a:r>
          </a:p>
          <a:p>
            <a:pPr marL="514350" indent="-514350">
              <a:buAutoNum type="alphaLcPeriod"/>
            </a:pPr>
            <a:r>
              <a:rPr lang="id-ID" dirty="0" smtClean="0"/>
              <a:t>Klamidia dan riketsia</a:t>
            </a:r>
          </a:p>
          <a:p>
            <a:pPr marL="514350" indent="-514350">
              <a:buAutoNum type="alphaLcPeriod"/>
            </a:pPr>
            <a:r>
              <a:rPr lang="id-ID" dirty="0" smtClean="0"/>
              <a:t>Bakteri ( antraks, bruselosis (demam balik-balik), leptospirosis, tetanus, tuberkulosis, sepsis luka )</a:t>
            </a:r>
          </a:p>
          <a:p>
            <a:pPr marL="514350" indent="-514350">
              <a:buAutoNum type="alphaLcPeriod"/>
            </a:pPr>
            <a:r>
              <a:rPr lang="id-ID" dirty="0" smtClean="0"/>
              <a:t>Jamur ( kandidiasis, dermatosis kulit dan membran mukosa )</a:t>
            </a:r>
          </a:p>
          <a:p>
            <a:pPr marL="514350" indent="-514350">
              <a:buAutoNum type="alphaLcPeriod"/>
            </a:pPr>
            <a:r>
              <a:rPr lang="id-ID" dirty="0" smtClean="0"/>
              <a:t>Protozoa ( leismaniasis, malaria, tripanosomiasis )</a:t>
            </a:r>
          </a:p>
          <a:p>
            <a:pPr marL="514350" indent="-514350">
              <a:buAutoNum type="alphaLcPeriod"/>
            </a:pPr>
            <a:r>
              <a:rPr lang="id-ID" dirty="0" smtClean="0"/>
              <a:t>Infeksi cacing ( penyakit cacing tambang, skistosomiasis )</a:t>
            </a:r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4297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Sumber penyakit infeksi dan parasit terkait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686800" cy="5000660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Pekerjaan pertanian</a:t>
            </a:r>
          </a:p>
          <a:p>
            <a:r>
              <a:rPr lang="id-ID" dirty="0" smtClean="0"/>
              <a:t>Tempat-tempat kerja tertentu di negara beriklim panas dan belum maju</a:t>
            </a:r>
          </a:p>
          <a:p>
            <a:r>
              <a:rPr lang="id-ID" dirty="0" smtClean="0"/>
              <a:t>Rumah sakit, laboratorium, klinik, ruang otopsi</a:t>
            </a:r>
          </a:p>
          <a:p>
            <a:r>
              <a:rPr lang="id-ID" dirty="0" smtClean="0"/>
              <a:t>Pekerjaan yg berhubungan dgn penanganan binatang &amp; produknya ( klinik dokter hewan, rumah pemotongan hewan, pasar daging, dll )</a:t>
            </a:r>
          </a:p>
          <a:p>
            <a:r>
              <a:rPr lang="id-ID" dirty="0" smtClean="0"/>
              <a:t>Pekerjaan lapangan dmna ada kemungkinan berkontak dgn tinja binatang ( pekerjaan di saluran air, sungai, parit, selokan, dermaga, kebun pertanian, dll )</a:t>
            </a:r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id-ID" dirty="0" smtClean="0"/>
              <a:t>Mekanisme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48291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 smtClean="0"/>
              <a:t>- 	Infeksi terjadi bila orang yg tidak kebal kontak dgn agen infektif. </a:t>
            </a:r>
          </a:p>
          <a:p>
            <a:pPr>
              <a:buNone/>
            </a:pPr>
            <a:r>
              <a:rPr lang="id-ID" dirty="0" smtClean="0">
                <a:sym typeface="Webdings"/>
              </a:rPr>
              <a:t>agen yg dpt menembus kulit utuh : antraks, bruselosis, leptospirosis, skistosomiasis, tularemia.</a:t>
            </a:r>
          </a:p>
          <a:p>
            <a:pPr>
              <a:buNone/>
            </a:pPr>
            <a:r>
              <a:rPr lang="id-ID" dirty="0" smtClean="0">
                <a:sym typeface="Webdings"/>
              </a:rPr>
              <a:t>agen yg hanya dpt menembus kulit yg rusak : rabies, sepsis, tetanus, hepatitis virus B.</a:t>
            </a:r>
          </a:p>
          <a:p>
            <a:pPr>
              <a:buFontTx/>
              <a:buChar char="-"/>
            </a:pPr>
            <a:r>
              <a:rPr lang="id-ID" dirty="0" smtClean="0"/>
              <a:t>Beberapa patogen protozoa masuk ke tubuh melalui gigitan serangga, </a:t>
            </a:r>
          </a:p>
          <a:p>
            <a:pPr>
              <a:buFontTx/>
              <a:buChar char="-"/>
            </a:pPr>
            <a:r>
              <a:rPr lang="id-ID" dirty="0"/>
              <a:t>S</a:t>
            </a:r>
            <a:r>
              <a:rPr lang="id-ID" dirty="0" smtClean="0"/>
              <a:t>elain itu infeksi juga dpt terjadi mell percikan (droplet), spora / debu tercemar (kokidiomikosis, penyakit virus Newcastle, ornitosis, demam Q, tuberkulosis)</a:t>
            </a:r>
          </a:p>
          <a:p>
            <a:pPr>
              <a:buFontTx/>
              <a:buChar char="-"/>
            </a:pPr>
            <a:r>
              <a:rPr lang="id-ID" dirty="0" smtClean="0"/>
              <a:t>Beberapa penyakit diakibatkan reaksi peradangan terhadap toksin (endo-toksin dan eksotoksin) yg dihasilkan bakteri selama reproduksinya.</a:t>
            </a:r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310</TotalTime>
  <Words>615</Words>
  <Application>Microsoft Office PowerPoint</Application>
  <PresentationFormat>On-screen Show (4:3)</PresentationFormat>
  <Paragraphs>150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Penyakit Akibat Kerja</vt:lpstr>
      <vt:lpstr>Definisi dan Ruang Lingkup</vt:lpstr>
      <vt:lpstr>4 kategori Penyakit Akibat Kerja menurut WHO</vt:lpstr>
      <vt:lpstr>Faktor Penyebab</vt:lpstr>
      <vt:lpstr>Diagnosis Penyakit</vt:lpstr>
      <vt:lpstr>Slide 6</vt:lpstr>
      <vt:lpstr>Penyakit Infeksi dan Parasit</vt:lpstr>
      <vt:lpstr>Sumber penyakit infeksi dan parasit terkait kerja</vt:lpstr>
      <vt:lpstr>Mekanisme kerja</vt:lpstr>
      <vt:lpstr>Pemeriksaan kesehatan</vt:lpstr>
      <vt:lpstr>Slide 11</vt:lpstr>
      <vt:lpstr>Tindakan pengendalian</vt:lpstr>
      <vt:lpstr>Perlindungan pekerja</vt:lpstr>
      <vt:lpstr>Penyakit Kulit Akibat Kerja</vt:lpstr>
      <vt:lpstr>Mekanisme kerja</vt:lpstr>
      <vt:lpstr>Efek klinis</vt:lpstr>
      <vt:lpstr>Slide 17</vt:lpstr>
      <vt:lpstr>Pemeriksaan kesehatan</vt:lpstr>
      <vt:lpstr>Penyakit akibat kerja di industri maritim</vt:lpstr>
      <vt:lpstr>Usaha pencegahan</vt:lpstr>
      <vt:lpstr>Penyakit akibat kerja di industri tekstil</vt:lpstr>
      <vt:lpstr>Usaha pencegahan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Penyakit Akibat Kerja</dc:title>
  <dc:creator>Nick_End</dc:creator>
  <cp:lastModifiedBy>TARI</cp:lastModifiedBy>
  <cp:revision>39</cp:revision>
  <dcterms:created xsi:type="dcterms:W3CDTF">2011-03-23T14:42:59Z</dcterms:created>
  <dcterms:modified xsi:type="dcterms:W3CDTF">2014-03-23T21:22:37Z</dcterms:modified>
</cp:coreProperties>
</file>