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0" r:id="rId4"/>
    <p:sldId id="271" r:id="rId5"/>
    <p:sldId id="272" r:id="rId6"/>
    <p:sldId id="258" r:id="rId7"/>
    <p:sldId id="273" r:id="rId8"/>
    <p:sldId id="259" r:id="rId9"/>
    <p:sldId id="260" r:id="rId10"/>
    <p:sldId id="280" r:id="rId11"/>
    <p:sldId id="281" r:id="rId12"/>
    <p:sldId id="261" r:id="rId13"/>
    <p:sldId id="274" r:id="rId14"/>
    <p:sldId id="262" r:id="rId15"/>
    <p:sldId id="263" r:id="rId16"/>
    <p:sldId id="264" r:id="rId17"/>
    <p:sldId id="265" r:id="rId18"/>
    <p:sldId id="266" r:id="rId19"/>
    <p:sldId id="267" r:id="rId20"/>
    <p:sldId id="275" r:id="rId21"/>
    <p:sldId id="276" r:id="rId22"/>
    <p:sldId id="277" r:id="rId23"/>
    <p:sldId id="278" r:id="rId24"/>
    <p:sldId id="279" r:id="rId25"/>
    <p:sldId id="268" r:id="rId26"/>
    <p:sldId id="282" r:id="rId27"/>
    <p:sldId id="283" r:id="rId28"/>
    <p:sldId id="269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27F15C4-481D-4FD5-8A27-9BE4F258EF9F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80DE17E-C361-4A12-827E-3FBA3B04FC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7F15C4-481D-4FD5-8A27-9BE4F258EF9F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0DE17E-C361-4A12-827E-3FBA3B04FC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7F15C4-481D-4FD5-8A27-9BE4F258EF9F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0DE17E-C361-4A12-827E-3FBA3B04FC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7F15C4-481D-4FD5-8A27-9BE4F258EF9F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0DE17E-C361-4A12-827E-3FBA3B04FCC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7F15C4-481D-4FD5-8A27-9BE4F258EF9F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0DE17E-C361-4A12-827E-3FBA3B04FCC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7F15C4-481D-4FD5-8A27-9BE4F258EF9F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0DE17E-C361-4A12-827E-3FBA3B04FCC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7F15C4-481D-4FD5-8A27-9BE4F258EF9F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0DE17E-C361-4A12-827E-3FBA3B04FCC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7F15C4-481D-4FD5-8A27-9BE4F258EF9F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0DE17E-C361-4A12-827E-3FBA3B04FCC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7F15C4-481D-4FD5-8A27-9BE4F258EF9F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0DE17E-C361-4A12-827E-3FBA3B04FC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27F15C4-481D-4FD5-8A27-9BE4F258EF9F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0DE17E-C361-4A12-827E-3FBA3B04FCC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27F15C4-481D-4FD5-8A27-9BE4F258EF9F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80DE17E-C361-4A12-827E-3FBA3B04FCC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27F15C4-481D-4FD5-8A27-9BE4F258EF9F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80DE17E-C361-4A12-827E-3FBA3B04FCC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JavaScript HTML DOM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D. </a:t>
            </a:r>
            <a:r>
              <a:rPr lang="en-US" dirty="0" err="1" smtClean="0"/>
              <a:t>Sinaga</a:t>
            </a:r>
            <a:r>
              <a:rPr lang="en-US" dirty="0" smtClean="0"/>
              <a:t>, </a:t>
            </a:r>
            <a:r>
              <a:rPr lang="en-US" dirty="0" err="1" smtClean="0"/>
              <a:t>M.Kom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9672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&lt;!DOCTYPE html&gt;</a:t>
            </a:r>
          </a:p>
          <a:p>
            <a:r>
              <a:rPr lang="en-US" dirty="0" smtClean="0"/>
              <a:t>&lt;html&gt;</a:t>
            </a:r>
          </a:p>
          <a:p>
            <a:r>
              <a:rPr lang="en-US" dirty="0" smtClean="0"/>
              <a:t>&lt;body&gt;</a:t>
            </a:r>
          </a:p>
          <a:p>
            <a:endParaRPr lang="en-US" dirty="0" smtClean="0"/>
          </a:p>
          <a:p>
            <a:r>
              <a:rPr lang="en-US" dirty="0" smtClean="0"/>
              <a:t>&lt;h1 id="header"&gt;Old Header&lt;/h1&gt;</a:t>
            </a:r>
          </a:p>
          <a:p>
            <a:endParaRPr lang="en-US" dirty="0" smtClean="0"/>
          </a:p>
          <a:p>
            <a:r>
              <a:rPr lang="en-US" dirty="0" smtClean="0"/>
              <a:t>&lt;script&gt;</a:t>
            </a:r>
          </a:p>
          <a:p>
            <a:r>
              <a:rPr lang="en-US" dirty="0" err="1" smtClean="0"/>
              <a:t>var</a:t>
            </a:r>
            <a:r>
              <a:rPr lang="en-US" dirty="0" smtClean="0"/>
              <a:t> element = </a:t>
            </a:r>
            <a:r>
              <a:rPr lang="en-US" dirty="0" err="1" smtClean="0"/>
              <a:t>document.getElementById</a:t>
            </a:r>
            <a:r>
              <a:rPr lang="en-US" dirty="0" smtClean="0"/>
              <a:t>("header");</a:t>
            </a:r>
          </a:p>
          <a:p>
            <a:r>
              <a:rPr lang="en-US" dirty="0" err="1" smtClean="0"/>
              <a:t>element.innerHTML</a:t>
            </a:r>
            <a:r>
              <a:rPr lang="en-US" dirty="0" smtClean="0"/>
              <a:t> = "</a:t>
            </a:r>
            <a:r>
              <a:rPr lang="en-US" dirty="0" err="1" smtClean="0"/>
              <a:t>Judul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";</a:t>
            </a:r>
          </a:p>
          <a:p>
            <a:r>
              <a:rPr lang="en-US" dirty="0" smtClean="0"/>
              <a:t>&lt;/script&gt;</a:t>
            </a:r>
          </a:p>
          <a:p>
            <a:endParaRPr lang="en-US" dirty="0" smtClean="0"/>
          </a:p>
          <a:p>
            <a:r>
              <a:rPr lang="en-US" dirty="0" smtClean="0"/>
              <a:t>&lt;p&gt;"Old Header" was changed to "New Header"&lt;/p&gt;</a:t>
            </a:r>
          </a:p>
          <a:p>
            <a:endParaRPr lang="en-US" dirty="0" smtClean="0"/>
          </a:p>
          <a:p>
            <a:r>
              <a:rPr lang="en-US" dirty="0" smtClean="0"/>
              <a:t>&lt;/body&gt;</a:t>
            </a:r>
          </a:p>
          <a:p>
            <a:r>
              <a:rPr lang="en-US" dirty="0" smtClean="0"/>
              <a:t>&lt;/html&gt;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758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&lt;!DOCTYPE html&gt;</a:t>
            </a:r>
          </a:p>
          <a:p>
            <a:r>
              <a:rPr lang="en-US" dirty="0" smtClean="0"/>
              <a:t>&lt;html&gt;</a:t>
            </a:r>
          </a:p>
          <a:p>
            <a:r>
              <a:rPr lang="en-US" dirty="0" smtClean="0"/>
              <a:t>&lt;body&gt;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img</a:t>
            </a:r>
            <a:r>
              <a:rPr lang="en-US" dirty="0" smtClean="0"/>
              <a:t> id="image" </a:t>
            </a:r>
            <a:r>
              <a:rPr lang="en-US" dirty="0" err="1" smtClean="0"/>
              <a:t>src</a:t>
            </a:r>
            <a:r>
              <a:rPr lang="en-US" dirty="0" smtClean="0"/>
              <a:t>="smiley.gif" width="160" height="120"&gt;</a:t>
            </a:r>
          </a:p>
          <a:p>
            <a:endParaRPr lang="en-US" dirty="0" smtClean="0"/>
          </a:p>
          <a:p>
            <a:r>
              <a:rPr lang="en-US" dirty="0" smtClean="0"/>
              <a:t>&lt;script&gt;</a:t>
            </a:r>
          </a:p>
          <a:p>
            <a:r>
              <a:rPr lang="en-US" dirty="0" err="1" smtClean="0"/>
              <a:t>document.getElementById</a:t>
            </a:r>
            <a:r>
              <a:rPr lang="en-US" dirty="0" smtClean="0"/>
              <a:t>("image").</a:t>
            </a:r>
            <a:r>
              <a:rPr lang="en-US" dirty="0" err="1" smtClean="0"/>
              <a:t>src</a:t>
            </a:r>
            <a:r>
              <a:rPr lang="en-US" dirty="0" smtClean="0"/>
              <a:t> = "landscape.jpg";</a:t>
            </a:r>
          </a:p>
          <a:p>
            <a:r>
              <a:rPr lang="en-US" dirty="0" smtClean="0"/>
              <a:t>&lt;/script&gt;</a:t>
            </a:r>
          </a:p>
          <a:p>
            <a:endParaRPr lang="en-US" dirty="0" smtClean="0"/>
          </a:p>
          <a:p>
            <a:r>
              <a:rPr lang="en-US" dirty="0" smtClean="0"/>
              <a:t>&lt;p&gt;The original image was smiley.gif, but the script changed it to landscape.jpg&lt;/p&gt;</a:t>
            </a:r>
          </a:p>
          <a:p>
            <a:endParaRPr lang="en-US" dirty="0" smtClean="0"/>
          </a:p>
          <a:p>
            <a:r>
              <a:rPr lang="en-US" dirty="0" smtClean="0"/>
              <a:t>&lt;/body&gt;</a:t>
            </a:r>
          </a:p>
          <a:p>
            <a:r>
              <a:rPr lang="en-US" dirty="0" smtClean="0"/>
              <a:t>&lt;/html&gt;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Ganti</a:t>
            </a:r>
            <a:r>
              <a:rPr lang="en-US" dirty="0" smtClean="0"/>
              <a:t> </a:t>
            </a:r>
            <a:r>
              <a:rPr lang="en-US" dirty="0" err="1" smtClean="0"/>
              <a:t>atribut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945892" y="4724400"/>
            <a:ext cx="58933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/>
              <a:t>Dokumen HTML di atas berisi elemen &lt;img&gt; dengan id = "myImage“</a:t>
            </a:r>
            <a:r>
              <a:rPr lang="en-US" b="1" dirty="0" smtClean="0"/>
              <a:t> ,</a:t>
            </a:r>
            <a:r>
              <a:rPr lang="id-ID" b="1" dirty="0" smtClean="0"/>
              <a:t> menggunakan DOM HTML untuk mendapatkan elemen dengan id = "myImage"</a:t>
            </a:r>
            <a:br>
              <a:rPr lang="id-ID" b="1" dirty="0" smtClean="0"/>
            </a:br>
            <a:r>
              <a:rPr lang="id-ID" b="1" dirty="0" smtClean="0"/>
              <a:t>     JavaScript mengubah atribut src dari elemen itu dari "smiley.gif" menjadi "landscape.jpg"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607936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Cara termudah untuk mendapatkan konten elemen adalah dengan menggunakan innerHTML properti.</a:t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Properti innerHTML berguna untuk mendapatkan atau mengganti konten elemen HTML.</a:t>
            </a:r>
            <a:endParaRPr lang="en-US" dirty="0" smtClean="0"/>
          </a:p>
          <a:p>
            <a:r>
              <a:rPr lang="id-ID" sz="3000" b="1" dirty="0" smtClean="0"/>
              <a:t>Properti innerHTML dapat digunakan untuk mendapatkan atau mengubah elemen HTML, termasuk &lt;html&gt; dan &lt;body&gt;.</a:t>
            </a:r>
            <a:endParaRPr lang="en-US" sz="3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Properti innerHTML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7754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Objek Dokumen DOM HTML</a:t>
            </a:r>
            <a:endParaRPr lang="en-US" dirty="0" smtClean="0"/>
          </a:p>
          <a:p>
            <a:r>
              <a:rPr lang="id-ID" dirty="0" smtClean="0"/>
              <a:t>Objek dokumen mewakili halaman web Anda.</a:t>
            </a:r>
            <a:endParaRPr lang="en-US" dirty="0" smtClean="0"/>
          </a:p>
          <a:p>
            <a:r>
              <a:rPr lang="id-ID" dirty="0" smtClean="0"/>
              <a:t>Jika Anda ingin mengakses elemen apapun di halaman HTML, Anda selalu mulai dengan mengakses objek dokumen.</a:t>
            </a:r>
            <a:endParaRPr lang="en-US" dirty="0" smtClean="0"/>
          </a:p>
          <a:p>
            <a:r>
              <a:rPr lang="id-ID" dirty="0" smtClean="0"/>
              <a:t>Berikut adalah beberapa contoh bagaimana Anda dapat menggunakan objek dokumen untuk mengakses dan memanipulasi HTML.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JavaScript HTML DOM Document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4809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Menemukan Elemen HTML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01" t="28544" r="16282" b="46774"/>
          <a:stretch/>
        </p:blipFill>
        <p:spPr bwMode="auto">
          <a:xfrm>
            <a:off x="-533400" y="2072640"/>
            <a:ext cx="9982200" cy="2275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21513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Mengubah Unsur HTML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80" t="67051" r="17680" b="5336"/>
          <a:stretch/>
        </p:blipFill>
        <p:spPr bwMode="auto">
          <a:xfrm>
            <a:off x="-384408" y="2132076"/>
            <a:ext cx="9528408" cy="2439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88110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Menemukan elemen HTML dengan id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Menemukan elemen HTML dengan nama tag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Menemukan elemen HTML dengan nama kelas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Menemukan elemen HTML oleh penyeleksi CSS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Menemukan elemen HTML dengan koleksi objek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HTML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Menemukan Elemen 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4839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&lt;!DOCTYPE html&gt;</a:t>
            </a:r>
          </a:p>
          <a:p>
            <a:r>
              <a:rPr lang="en-US" dirty="0" smtClean="0"/>
              <a:t>&lt;html&gt;</a:t>
            </a:r>
          </a:p>
          <a:p>
            <a:r>
              <a:rPr lang="en-US" dirty="0" smtClean="0"/>
              <a:t>&lt;body&gt;</a:t>
            </a:r>
          </a:p>
          <a:p>
            <a:r>
              <a:rPr lang="en-US" dirty="0" smtClean="0"/>
              <a:t>&lt;p id="intro"&gt;Hello World!&lt;/p&gt;</a:t>
            </a:r>
          </a:p>
          <a:p>
            <a:r>
              <a:rPr lang="en-US" dirty="0" smtClean="0"/>
              <a:t>&lt;p&gt;This example demonstrates the &lt;b&gt;</a:t>
            </a:r>
            <a:r>
              <a:rPr lang="en-US" dirty="0" err="1" smtClean="0"/>
              <a:t>getElementById</a:t>
            </a:r>
            <a:r>
              <a:rPr lang="en-US" dirty="0" smtClean="0"/>
              <a:t>&lt;/b&gt; method!&lt;/p&gt;</a:t>
            </a:r>
          </a:p>
          <a:p>
            <a:r>
              <a:rPr lang="en-US" dirty="0" smtClean="0"/>
              <a:t>&lt;p id="demo"&gt;&lt;/p&gt;</a:t>
            </a:r>
          </a:p>
          <a:p>
            <a:r>
              <a:rPr lang="en-US" dirty="0" smtClean="0"/>
              <a:t>&lt;script&gt;</a:t>
            </a:r>
          </a:p>
          <a:p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myElement</a:t>
            </a:r>
            <a:r>
              <a:rPr lang="en-US" dirty="0" smtClean="0"/>
              <a:t> = </a:t>
            </a:r>
            <a:r>
              <a:rPr lang="en-US" dirty="0" err="1" smtClean="0"/>
              <a:t>document.getElementById</a:t>
            </a:r>
            <a:r>
              <a:rPr lang="en-US" dirty="0" smtClean="0"/>
              <a:t>("intro");</a:t>
            </a:r>
          </a:p>
          <a:p>
            <a:r>
              <a:rPr lang="en-US" dirty="0" err="1" smtClean="0"/>
              <a:t>document.getElementById</a:t>
            </a:r>
            <a:r>
              <a:rPr lang="en-US" dirty="0" smtClean="0"/>
              <a:t>("demo").</a:t>
            </a:r>
            <a:r>
              <a:rPr lang="en-US" dirty="0" err="1" smtClean="0"/>
              <a:t>innerHTML</a:t>
            </a:r>
            <a:r>
              <a:rPr lang="en-US" dirty="0" smtClean="0"/>
              <a:t> = </a:t>
            </a:r>
          </a:p>
          <a:p>
            <a:r>
              <a:rPr lang="en-US" dirty="0" smtClean="0"/>
              <a:t>"The text from the intro paragraph is " + </a:t>
            </a:r>
            <a:r>
              <a:rPr lang="en-US" dirty="0" err="1" smtClean="0"/>
              <a:t>myElement.innerHTML</a:t>
            </a:r>
            <a:r>
              <a:rPr lang="en-US" dirty="0" smtClean="0"/>
              <a:t>;</a:t>
            </a:r>
          </a:p>
          <a:p>
            <a:r>
              <a:rPr lang="en-US" dirty="0" smtClean="0"/>
              <a:t>&lt;/script&gt;</a:t>
            </a:r>
          </a:p>
          <a:p>
            <a:r>
              <a:rPr lang="en-US" dirty="0" smtClean="0"/>
              <a:t>&lt;/body&gt;</a:t>
            </a:r>
          </a:p>
          <a:p>
            <a:r>
              <a:rPr lang="en-US" dirty="0" smtClean="0"/>
              <a:t>&lt;/html&gt;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Contoh</a:t>
            </a:r>
            <a:r>
              <a:rPr lang="en-US" sz="3200" dirty="0" smtClean="0"/>
              <a:t> : </a:t>
            </a:r>
            <a:r>
              <a:rPr lang="en-US" sz="3200" dirty="0" err="1" smtClean="0"/>
              <a:t>Menemukan</a:t>
            </a:r>
            <a:r>
              <a:rPr lang="en-US" sz="3200" dirty="0" smtClean="0"/>
              <a:t> Element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Id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133600" y="4800600"/>
            <a:ext cx="6781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b="1" dirty="0" smtClean="0"/>
              <a:t>Jika elemen ditemukan, metode akan mengembalikan elemen sebagai objek (dalam myElement).</a:t>
            </a:r>
            <a:br>
              <a:rPr lang="id-ID" sz="2000" b="1" dirty="0" smtClean="0"/>
            </a:br>
            <a:r>
              <a:rPr lang="id-ID" sz="2000" b="1" dirty="0" smtClean="0"/>
              <a:t/>
            </a:r>
            <a:br>
              <a:rPr lang="id-ID" sz="2000" b="1" dirty="0" smtClean="0"/>
            </a:br>
            <a:r>
              <a:rPr lang="id-ID" sz="2000" b="1" dirty="0" smtClean="0"/>
              <a:t>Jika elemen tidak ditemukan, myElement akan berisi null.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9368538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Autofit/>
          </a:bodyPr>
          <a:lstStyle/>
          <a:p>
            <a:r>
              <a:rPr lang="en-US" sz="2000" dirty="0" smtClean="0"/>
              <a:t>&lt;!DOCTYPE html&gt;</a:t>
            </a:r>
          </a:p>
          <a:p>
            <a:r>
              <a:rPr lang="en-US" sz="2000" dirty="0" smtClean="0"/>
              <a:t>&lt;html&gt;</a:t>
            </a:r>
          </a:p>
          <a:p>
            <a:r>
              <a:rPr lang="en-US" sz="2000" dirty="0" smtClean="0"/>
              <a:t>&lt;body&gt;</a:t>
            </a:r>
          </a:p>
          <a:p>
            <a:r>
              <a:rPr lang="en-US" sz="2000" dirty="0" smtClean="0"/>
              <a:t>&lt;p&gt;Hello World!&lt;/p&gt;</a:t>
            </a:r>
          </a:p>
          <a:p>
            <a:r>
              <a:rPr lang="en-US" sz="2000" dirty="0" smtClean="0"/>
              <a:t>&lt;p&gt;The DOM is very useful.&lt;/p&gt;</a:t>
            </a:r>
          </a:p>
          <a:p>
            <a:r>
              <a:rPr lang="en-US" sz="2000" dirty="0" smtClean="0"/>
              <a:t>&lt;p&gt;This example demonstrates the &lt;b&gt;</a:t>
            </a:r>
            <a:r>
              <a:rPr lang="en-US" sz="2000" dirty="0" err="1" smtClean="0"/>
              <a:t>getElementsByTagName</a:t>
            </a:r>
            <a:r>
              <a:rPr lang="en-US" sz="2000" dirty="0" smtClean="0"/>
              <a:t>&lt;/b&gt; method&lt;/p&gt;</a:t>
            </a:r>
          </a:p>
          <a:p>
            <a:r>
              <a:rPr lang="en-US" sz="2000" dirty="0" smtClean="0"/>
              <a:t>&lt;p id="demo"&gt;&lt;/p&gt;</a:t>
            </a:r>
          </a:p>
          <a:p>
            <a:r>
              <a:rPr lang="en-US" sz="2000" dirty="0" smtClean="0"/>
              <a:t>&lt;script&gt;</a:t>
            </a:r>
          </a:p>
          <a:p>
            <a:r>
              <a:rPr lang="en-US" sz="2000" dirty="0" err="1" smtClean="0"/>
              <a:t>var</a:t>
            </a:r>
            <a:r>
              <a:rPr lang="en-US" sz="2000" dirty="0" smtClean="0"/>
              <a:t> x = </a:t>
            </a:r>
            <a:r>
              <a:rPr lang="en-US" sz="2000" dirty="0" err="1" smtClean="0"/>
              <a:t>document.getElementsByTagName</a:t>
            </a:r>
            <a:r>
              <a:rPr lang="en-US" sz="2000" dirty="0" smtClean="0"/>
              <a:t>("p");</a:t>
            </a:r>
          </a:p>
          <a:p>
            <a:r>
              <a:rPr lang="en-US" sz="2000" dirty="0" err="1" smtClean="0"/>
              <a:t>document.getElementById</a:t>
            </a:r>
            <a:r>
              <a:rPr lang="en-US" sz="2000" dirty="0" smtClean="0"/>
              <a:t>("demo").</a:t>
            </a:r>
            <a:r>
              <a:rPr lang="en-US" sz="2000" dirty="0" err="1" smtClean="0"/>
              <a:t>innerHTML</a:t>
            </a:r>
            <a:r>
              <a:rPr lang="en-US" sz="2000" dirty="0" smtClean="0"/>
              <a:t> = </a:t>
            </a:r>
          </a:p>
          <a:p>
            <a:r>
              <a:rPr lang="en-US" sz="2000" dirty="0" smtClean="0"/>
              <a:t>'The first paragraph (index 0) is: ' + x[0].</a:t>
            </a:r>
            <a:r>
              <a:rPr lang="en-US" sz="2000" dirty="0" err="1" smtClean="0"/>
              <a:t>innerHTML</a:t>
            </a:r>
            <a:r>
              <a:rPr lang="en-US" sz="2000" dirty="0" smtClean="0"/>
              <a:t>;</a:t>
            </a:r>
          </a:p>
          <a:p>
            <a:r>
              <a:rPr lang="en-US" sz="2000" dirty="0" smtClean="0"/>
              <a:t>&lt;/script&gt;</a:t>
            </a:r>
          </a:p>
          <a:p>
            <a:r>
              <a:rPr lang="en-US" sz="2000" dirty="0" smtClean="0"/>
              <a:t>&lt;/body&gt;</a:t>
            </a:r>
          </a:p>
          <a:p>
            <a:r>
              <a:rPr lang="en-US" sz="2000" dirty="0" smtClean="0"/>
              <a:t>&lt;/html&gt;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>Finding HTML Elements by Tag Name</a:t>
            </a:r>
            <a:br>
              <a:rPr lang="en-US" sz="3200" b="1" dirty="0" smtClean="0"/>
            </a:br>
            <a:r>
              <a:rPr lang="en-US" sz="3200" b="1" dirty="0" smtClean="0"/>
              <a:t>(</a:t>
            </a:r>
            <a:r>
              <a:rPr lang="en-US" sz="2800" dirty="0" smtClean="0"/>
              <a:t>This example finds all &lt;p&gt; elements:</a:t>
            </a:r>
            <a:r>
              <a:rPr lang="en-US" sz="3200" b="1" dirty="0" smtClean="0"/>
              <a:t>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713737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153400" cy="5867400"/>
          </a:xfrm>
        </p:spPr>
        <p:txBody>
          <a:bodyPr>
            <a:noAutofit/>
          </a:bodyPr>
          <a:lstStyle/>
          <a:p>
            <a:r>
              <a:rPr lang="en-US" sz="1800" dirty="0" smtClean="0"/>
              <a:t>&lt;!DOCTYPE html&gt;</a:t>
            </a:r>
          </a:p>
          <a:p>
            <a:r>
              <a:rPr lang="en-US" sz="1800" dirty="0" smtClean="0"/>
              <a:t>&lt;html&gt;</a:t>
            </a:r>
          </a:p>
          <a:p>
            <a:r>
              <a:rPr lang="en-US" sz="1800" dirty="0" smtClean="0"/>
              <a:t>&lt;body&gt;</a:t>
            </a:r>
          </a:p>
          <a:p>
            <a:r>
              <a:rPr lang="en-US" sz="1800" dirty="0" smtClean="0"/>
              <a:t>&lt;p&gt;Hello World!&lt;/p&gt;</a:t>
            </a:r>
          </a:p>
          <a:p>
            <a:r>
              <a:rPr lang="en-US" sz="1800" dirty="0" smtClean="0"/>
              <a:t>&lt;div id="main"&gt;</a:t>
            </a:r>
          </a:p>
          <a:p>
            <a:r>
              <a:rPr lang="en-US" sz="1800" dirty="0" smtClean="0"/>
              <a:t>&lt;p&gt;The DOM is very useful.&lt;/p&gt;</a:t>
            </a:r>
          </a:p>
          <a:p>
            <a:r>
              <a:rPr lang="en-US" sz="1800" dirty="0" smtClean="0"/>
              <a:t>&lt;p&gt;This example demonstrates the &lt;b&gt;</a:t>
            </a:r>
            <a:r>
              <a:rPr lang="en-US" sz="1800" dirty="0" err="1" smtClean="0"/>
              <a:t>getElementsByTagName</a:t>
            </a:r>
            <a:r>
              <a:rPr lang="en-US" sz="1800" dirty="0" smtClean="0"/>
              <a:t>&lt;/b&gt; method&lt;/p&gt;</a:t>
            </a:r>
          </a:p>
          <a:p>
            <a:r>
              <a:rPr lang="en-US" sz="1800" dirty="0" smtClean="0"/>
              <a:t>&lt;/div&gt;</a:t>
            </a:r>
          </a:p>
          <a:p>
            <a:r>
              <a:rPr lang="en-US" sz="1800" dirty="0" smtClean="0"/>
              <a:t>&lt;p id="demo"&gt;&lt;/p&gt;</a:t>
            </a:r>
          </a:p>
          <a:p>
            <a:r>
              <a:rPr lang="en-US" sz="1800" dirty="0" smtClean="0"/>
              <a:t>&lt;script&gt;</a:t>
            </a:r>
          </a:p>
          <a:p>
            <a:r>
              <a:rPr lang="en-US" sz="1800" dirty="0" err="1" smtClean="0"/>
              <a:t>var</a:t>
            </a:r>
            <a:r>
              <a:rPr lang="en-US" sz="1800" dirty="0" smtClean="0"/>
              <a:t> x = </a:t>
            </a:r>
            <a:r>
              <a:rPr lang="en-US" sz="1800" dirty="0" err="1" smtClean="0"/>
              <a:t>document.getElementById</a:t>
            </a:r>
            <a:r>
              <a:rPr lang="en-US" sz="1800" dirty="0" smtClean="0"/>
              <a:t>("main");</a:t>
            </a:r>
          </a:p>
          <a:p>
            <a:r>
              <a:rPr lang="en-US" sz="1800" dirty="0" err="1" smtClean="0"/>
              <a:t>var</a:t>
            </a:r>
            <a:r>
              <a:rPr lang="en-US" sz="1800" dirty="0" smtClean="0"/>
              <a:t> y = </a:t>
            </a:r>
            <a:r>
              <a:rPr lang="en-US" sz="1800" dirty="0" err="1" smtClean="0"/>
              <a:t>x.getElementsByTagName</a:t>
            </a:r>
            <a:r>
              <a:rPr lang="en-US" sz="1800" dirty="0" smtClean="0"/>
              <a:t>("p");</a:t>
            </a:r>
          </a:p>
          <a:p>
            <a:r>
              <a:rPr lang="en-US" sz="1800" dirty="0" err="1" smtClean="0"/>
              <a:t>document.getElementById</a:t>
            </a:r>
            <a:r>
              <a:rPr lang="en-US" sz="1800" dirty="0" smtClean="0"/>
              <a:t>("demo").</a:t>
            </a:r>
            <a:r>
              <a:rPr lang="en-US" sz="1800" dirty="0" err="1" smtClean="0"/>
              <a:t>innerHTML</a:t>
            </a:r>
            <a:r>
              <a:rPr lang="en-US" sz="1800" dirty="0" smtClean="0"/>
              <a:t> = </a:t>
            </a:r>
          </a:p>
          <a:p>
            <a:r>
              <a:rPr lang="en-US" sz="1800" dirty="0" smtClean="0"/>
              <a:t>'The first paragraph (index 0) inside "main" is: ' + y[1].</a:t>
            </a:r>
            <a:r>
              <a:rPr lang="en-US" sz="1800" dirty="0" err="1" smtClean="0"/>
              <a:t>innerHTML</a:t>
            </a:r>
            <a:r>
              <a:rPr lang="en-US" sz="1800" dirty="0" smtClean="0"/>
              <a:t>;</a:t>
            </a:r>
          </a:p>
          <a:p>
            <a:r>
              <a:rPr lang="en-US" sz="1800" dirty="0" smtClean="0"/>
              <a:t>&lt;/script&gt;</a:t>
            </a:r>
          </a:p>
          <a:p>
            <a:r>
              <a:rPr lang="en-US" sz="1800" dirty="0" smtClean="0"/>
              <a:t>&lt;/body&gt;</a:t>
            </a:r>
          </a:p>
          <a:p>
            <a:r>
              <a:rPr lang="en-US" sz="1800" dirty="0" smtClean="0"/>
              <a:t>&lt;/html&gt;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703259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Model Objek Dokumen W3C (DOM) adalah antarmuka platform dan bahasa-netral yang memungkinkan program dan skrip untuk mengakses dan memperbarui konten, struktur, dan gaya dokumen secara dinamis.“</a:t>
            </a:r>
            <a:endParaRPr lang="en-US" dirty="0" smtClean="0"/>
          </a:p>
          <a:p>
            <a:r>
              <a:rPr lang="id-ID" dirty="0" smtClean="0"/>
              <a:t>Standar DOM W3C dipisahkan menjadi 3 bagian berbeda:</a:t>
            </a:r>
            <a:r>
              <a:rPr lang="en-US" dirty="0" smtClean="0"/>
              <a:t> 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dirty="0" smtClean="0"/>
              <a:t>Model standar DOM inti untuk semua jenis dokumen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id-ID" dirty="0" smtClean="0"/>
              <a:t>XML DOM - model standar untuk dokumen XML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id-ID" dirty="0" smtClean="0"/>
              <a:t>HTML DOM - model standar untuk dokumen HTML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DOM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4906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HTML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, </a:t>
            </a:r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 smtClean="0"/>
              <a:t>getElementsByClassName</a:t>
            </a:r>
            <a:r>
              <a:rPr lang="en-US" dirty="0" smtClean="0"/>
              <a:t> ().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mengembalikan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class = "intro".</a:t>
            </a:r>
          </a:p>
          <a:p>
            <a:r>
              <a:rPr lang="en-US" sz="2800" b="1" dirty="0" err="1" smtClean="0"/>
              <a:t>var</a:t>
            </a:r>
            <a:r>
              <a:rPr lang="en-US" sz="2800" b="1" dirty="0" smtClean="0"/>
              <a:t> </a:t>
            </a:r>
            <a:r>
              <a:rPr lang="en-US" sz="2800" b="1" dirty="0"/>
              <a:t>x = </a:t>
            </a:r>
            <a:r>
              <a:rPr lang="en-US" sz="2800" b="1" dirty="0" err="1"/>
              <a:t>document.getElementsByClassName</a:t>
            </a:r>
            <a:r>
              <a:rPr lang="en-US" sz="2800" b="1" dirty="0"/>
              <a:t>("intro");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/>
              <a:t>Finding HTML Elements by Class Name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53340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Menemukan elemen berdasarkan nama kelas tidak bekerja di Internet Explorer 8 dan versi sebelumnya.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748776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&lt;!DOCTYPE html&gt;</a:t>
            </a:r>
          </a:p>
          <a:p>
            <a:r>
              <a:rPr lang="en-US" dirty="0" smtClean="0"/>
              <a:t>&lt;html&gt;</a:t>
            </a:r>
          </a:p>
          <a:p>
            <a:r>
              <a:rPr lang="en-US" dirty="0" smtClean="0"/>
              <a:t>&lt;body&gt;</a:t>
            </a:r>
          </a:p>
          <a:p>
            <a:r>
              <a:rPr lang="en-US" dirty="0" smtClean="0"/>
              <a:t>&lt;p&gt;Hello World!&lt;/p&gt;</a:t>
            </a:r>
          </a:p>
          <a:p>
            <a:r>
              <a:rPr lang="en-US" dirty="0" smtClean="0"/>
              <a:t>&lt;p class="intro"&gt;The DOM is very useful.&lt;/p&gt;</a:t>
            </a:r>
          </a:p>
          <a:p>
            <a:r>
              <a:rPr lang="en-US" dirty="0" smtClean="0"/>
              <a:t>&lt;p class="intro"&gt;This example demonstrates the &lt;b&gt;</a:t>
            </a:r>
            <a:r>
              <a:rPr lang="en-US" dirty="0" err="1" smtClean="0"/>
              <a:t>getElementsByClassName</a:t>
            </a:r>
            <a:r>
              <a:rPr lang="en-US" dirty="0" smtClean="0"/>
              <a:t>&lt;/b&gt; method.&lt;/p&gt;</a:t>
            </a:r>
          </a:p>
          <a:p>
            <a:endParaRPr lang="en-US" dirty="0" smtClean="0"/>
          </a:p>
          <a:p>
            <a:r>
              <a:rPr lang="en-US" dirty="0" smtClean="0"/>
              <a:t>&lt;p id="demo"&gt;&lt;/p&gt;</a:t>
            </a:r>
          </a:p>
          <a:p>
            <a:r>
              <a:rPr lang="en-US" dirty="0" smtClean="0"/>
              <a:t>&lt;script&gt;</a:t>
            </a:r>
          </a:p>
          <a:p>
            <a:r>
              <a:rPr lang="en-US" dirty="0" err="1" smtClean="0"/>
              <a:t>var</a:t>
            </a:r>
            <a:r>
              <a:rPr lang="en-US" dirty="0" smtClean="0"/>
              <a:t> x = </a:t>
            </a:r>
            <a:r>
              <a:rPr lang="en-US" dirty="0" err="1" smtClean="0"/>
              <a:t>document.getElementsByClassName</a:t>
            </a:r>
            <a:r>
              <a:rPr lang="en-US" dirty="0" smtClean="0"/>
              <a:t>("intro");</a:t>
            </a:r>
          </a:p>
          <a:p>
            <a:r>
              <a:rPr lang="en-US" dirty="0" err="1" smtClean="0"/>
              <a:t>document.getElementById</a:t>
            </a:r>
            <a:r>
              <a:rPr lang="en-US" dirty="0" smtClean="0"/>
              <a:t>("demo").</a:t>
            </a:r>
            <a:r>
              <a:rPr lang="en-US" dirty="0" err="1" smtClean="0"/>
              <a:t>innerHTML</a:t>
            </a:r>
            <a:r>
              <a:rPr lang="en-US" dirty="0" smtClean="0"/>
              <a:t> = </a:t>
            </a:r>
          </a:p>
          <a:p>
            <a:r>
              <a:rPr lang="en-US" dirty="0" smtClean="0"/>
              <a:t>'The first paragraph (index 0) with class="intro": ' + x[0].</a:t>
            </a:r>
            <a:r>
              <a:rPr lang="en-US" dirty="0" err="1" smtClean="0"/>
              <a:t>innerHTML</a:t>
            </a:r>
            <a:r>
              <a:rPr lang="en-US" dirty="0" smtClean="0"/>
              <a:t>;</a:t>
            </a:r>
          </a:p>
          <a:p>
            <a:r>
              <a:rPr lang="en-US" dirty="0" smtClean="0"/>
              <a:t>&lt;/script&gt;</a:t>
            </a:r>
          </a:p>
          <a:p>
            <a:r>
              <a:rPr lang="en-US" dirty="0" smtClean="0"/>
              <a:t>&lt;/body&gt;</a:t>
            </a:r>
          </a:p>
          <a:p>
            <a:r>
              <a:rPr lang="en-US" dirty="0" smtClean="0"/>
              <a:t>&lt;/html&gt;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0470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600" dirty="0" smtClean="0"/>
              <a:t>&lt;!DOCTYPE html&gt;</a:t>
            </a:r>
          </a:p>
          <a:p>
            <a:r>
              <a:rPr lang="en-US" sz="1600" dirty="0" smtClean="0"/>
              <a:t>&lt;html&gt;</a:t>
            </a:r>
          </a:p>
          <a:p>
            <a:r>
              <a:rPr lang="en-US" sz="1600" dirty="0" smtClean="0"/>
              <a:t>&lt;body&gt;</a:t>
            </a:r>
          </a:p>
          <a:p>
            <a:r>
              <a:rPr lang="en-US" sz="1600" dirty="0" smtClean="0"/>
              <a:t>&lt;form id="frm1" action="/</a:t>
            </a:r>
            <a:r>
              <a:rPr lang="en-US" sz="1600" dirty="0" err="1" smtClean="0"/>
              <a:t>action_page.php</a:t>
            </a:r>
            <a:r>
              <a:rPr lang="en-US" sz="1600" dirty="0" smtClean="0"/>
              <a:t>"&gt;</a:t>
            </a:r>
          </a:p>
          <a:p>
            <a:r>
              <a:rPr lang="en-US" sz="1600" dirty="0" smtClean="0"/>
              <a:t>  First name: &lt;input type="text" name="</a:t>
            </a:r>
            <a:r>
              <a:rPr lang="en-US" sz="1600" dirty="0" err="1" smtClean="0"/>
              <a:t>fname</a:t>
            </a:r>
            <a:r>
              <a:rPr lang="en-US" sz="1600" dirty="0" smtClean="0"/>
              <a:t>" value="Donald"&gt;&lt;</a:t>
            </a:r>
            <a:r>
              <a:rPr lang="en-US" sz="1600" dirty="0" err="1" smtClean="0"/>
              <a:t>br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  Last name: &lt;input type="text" name="</a:t>
            </a:r>
            <a:r>
              <a:rPr lang="en-US" sz="1600" dirty="0" err="1" smtClean="0"/>
              <a:t>lname</a:t>
            </a:r>
            <a:r>
              <a:rPr lang="en-US" sz="1600" dirty="0" smtClean="0"/>
              <a:t>" value="Duck"&gt;&lt;</a:t>
            </a:r>
            <a:r>
              <a:rPr lang="en-US" sz="1600" dirty="0" err="1" smtClean="0"/>
              <a:t>br</a:t>
            </a:r>
            <a:r>
              <a:rPr lang="en-US" sz="1600" dirty="0" smtClean="0"/>
              <a:t>&gt;&lt;</a:t>
            </a:r>
            <a:r>
              <a:rPr lang="en-US" sz="1600" dirty="0" err="1" smtClean="0"/>
              <a:t>br</a:t>
            </a:r>
            <a:r>
              <a:rPr lang="en-US" sz="1600" dirty="0" smtClean="0"/>
              <a:t>&gt;</a:t>
            </a:r>
          </a:p>
          <a:p>
            <a:r>
              <a:rPr lang="en-US" sz="1600" dirty="0" smtClean="0"/>
              <a:t>  &lt;input type="submit" value="Submit"&gt;</a:t>
            </a:r>
          </a:p>
          <a:p>
            <a:r>
              <a:rPr lang="en-US" sz="1600" dirty="0" smtClean="0"/>
              <a:t>&lt;/form&gt; </a:t>
            </a:r>
          </a:p>
          <a:p>
            <a:r>
              <a:rPr lang="en-US" sz="1600" dirty="0" smtClean="0"/>
              <a:t>&lt;p&gt;Click "Try it" to display the value of each element in the form.&lt;/p&gt;</a:t>
            </a:r>
          </a:p>
          <a:p>
            <a:r>
              <a:rPr lang="en-US" sz="1600" dirty="0" smtClean="0"/>
              <a:t>&lt;button </a:t>
            </a:r>
            <a:r>
              <a:rPr lang="en-US" sz="1600" dirty="0" err="1" smtClean="0"/>
              <a:t>onclick</a:t>
            </a:r>
            <a:r>
              <a:rPr lang="en-US" sz="1600" dirty="0" smtClean="0"/>
              <a:t>="</a:t>
            </a:r>
            <a:r>
              <a:rPr lang="en-US" sz="1600" dirty="0" err="1" smtClean="0"/>
              <a:t>myFunction</a:t>
            </a:r>
            <a:r>
              <a:rPr lang="en-US" sz="1600" dirty="0" smtClean="0"/>
              <a:t>()"&gt;Try it&lt;/button&gt;</a:t>
            </a:r>
          </a:p>
          <a:p>
            <a:r>
              <a:rPr lang="en-US" sz="1600" dirty="0" smtClean="0"/>
              <a:t>&lt;p id="demo"&gt;&lt;/p&gt;</a:t>
            </a:r>
          </a:p>
          <a:p>
            <a:r>
              <a:rPr lang="en-US" sz="1600" dirty="0" smtClean="0"/>
              <a:t>&lt;script&gt;</a:t>
            </a:r>
          </a:p>
          <a:p>
            <a:r>
              <a:rPr lang="en-US" sz="1600" dirty="0" smtClean="0"/>
              <a:t>function </a:t>
            </a:r>
            <a:r>
              <a:rPr lang="en-US" sz="1600" dirty="0" err="1" smtClean="0"/>
              <a:t>myFunction</a:t>
            </a:r>
            <a:r>
              <a:rPr lang="en-US" sz="1600" dirty="0" smtClean="0"/>
              <a:t>() {</a:t>
            </a:r>
          </a:p>
          <a:p>
            <a:r>
              <a:rPr lang="en-US" sz="1600" dirty="0" smtClean="0"/>
              <a:t>    </a:t>
            </a:r>
            <a:r>
              <a:rPr lang="en-US" sz="1600" dirty="0" err="1" smtClean="0"/>
              <a:t>var</a:t>
            </a:r>
            <a:r>
              <a:rPr lang="en-US" sz="1600" dirty="0" smtClean="0"/>
              <a:t> x = </a:t>
            </a:r>
            <a:r>
              <a:rPr lang="en-US" sz="1600" dirty="0" err="1" smtClean="0"/>
              <a:t>document.forms</a:t>
            </a:r>
            <a:r>
              <a:rPr lang="en-US" sz="1600" dirty="0" smtClean="0"/>
              <a:t>["frm1"];</a:t>
            </a:r>
          </a:p>
          <a:p>
            <a:r>
              <a:rPr lang="en-US" sz="1600" dirty="0" smtClean="0"/>
              <a:t>    </a:t>
            </a:r>
            <a:r>
              <a:rPr lang="en-US" sz="1600" dirty="0" err="1" smtClean="0"/>
              <a:t>var</a:t>
            </a:r>
            <a:r>
              <a:rPr lang="en-US" sz="1600" dirty="0" smtClean="0"/>
              <a:t> text = "";</a:t>
            </a:r>
          </a:p>
          <a:p>
            <a:r>
              <a:rPr lang="en-US" sz="1600" dirty="0" smtClean="0"/>
              <a:t>    </a:t>
            </a:r>
            <a:r>
              <a:rPr lang="en-US" sz="1600" dirty="0" err="1" smtClean="0"/>
              <a:t>var</a:t>
            </a:r>
            <a:r>
              <a:rPr lang="en-US" sz="1600" dirty="0" smtClean="0"/>
              <a:t> </a:t>
            </a:r>
            <a:r>
              <a:rPr lang="en-US" sz="1600" dirty="0" err="1" smtClean="0"/>
              <a:t>i</a:t>
            </a:r>
            <a:r>
              <a:rPr lang="en-US" sz="1600" dirty="0" smtClean="0"/>
              <a:t>;</a:t>
            </a:r>
          </a:p>
          <a:p>
            <a:r>
              <a:rPr lang="en-US" sz="1600" dirty="0" smtClean="0"/>
              <a:t>    for (</a:t>
            </a:r>
            <a:r>
              <a:rPr lang="en-US" sz="1600" dirty="0" err="1" smtClean="0"/>
              <a:t>i</a:t>
            </a:r>
            <a:r>
              <a:rPr lang="en-US" sz="1600" dirty="0" smtClean="0"/>
              <a:t> = 0; </a:t>
            </a:r>
            <a:r>
              <a:rPr lang="en-US" sz="1600" dirty="0" err="1" smtClean="0"/>
              <a:t>i</a:t>
            </a:r>
            <a:r>
              <a:rPr lang="en-US" sz="1600" dirty="0" smtClean="0"/>
              <a:t> &lt; </a:t>
            </a:r>
            <a:r>
              <a:rPr lang="en-US" sz="1600" dirty="0" err="1" smtClean="0"/>
              <a:t>x.length</a:t>
            </a:r>
            <a:r>
              <a:rPr lang="en-US" sz="1600" dirty="0" smtClean="0"/>
              <a:t> ;</a:t>
            </a:r>
            <a:r>
              <a:rPr lang="en-US" sz="1600" dirty="0" err="1" smtClean="0"/>
              <a:t>i</a:t>
            </a:r>
            <a:r>
              <a:rPr lang="en-US" sz="1600" dirty="0" smtClean="0"/>
              <a:t>++) {</a:t>
            </a:r>
          </a:p>
          <a:p>
            <a:r>
              <a:rPr lang="en-US" sz="1600" dirty="0" smtClean="0"/>
              <a:t>        text += </a:t>
            </a:r>
            <a:r>
              <a:rPr lang="en-US" sz="1600" dirty="0" err="1" smtClean="0"/>
              <a:t>x.elements</a:t>
            </a:r>
            <a:r>
              <a:rPr lang="en-US" sz="1600" dirty="0" smtClean="0"/>
              <a:t>[</a:t>
            </a:r>
            <a:r>
              <a:rPr lang="en-US" sz="1600" dirty="0" err="1" smtClean="0"/>
              <a:t>i</a:t>
            </a:r>
            <a:r>
              <a:rPr lang="en-US" sz="1600" dirty="0" smtClean="0"/>
              <a:t>].value + "&lt;</a:t>
            </a:r>
            <a:r>
              <a:rPr lang="en-US" sz="1600" dirty="0" err="1" smtClean="0"/>
              <a:t>br</a:t>
            </a:r>
            <a:r>
              <a:rPr lang="en-US" sz="1600" dirty="0" smtClean="0"/>
              <a:t>&gt;";</a:t>
            </a:r>
          </a:p>
          <a:p>
            <a:r>
              <a:rPr lang="en-US" sz="1600" dirty="0" smtClean="0"/>
              <a:t>    }</a:t>
            </a:r>
          </a:p>
          <a:p>
            <a:r>
              <a:rPr lang="en-US" sz="1600" dirty="0" smtClean="0"/>
              <a:t>    </a:t>
            </a:r>
            <a:r>
              <a:rPr lang="en-US" sz="1600" dirty="0" err="1" smtClean="0"/>
              <a:t>document.getElementById</a:t>
            </a:r>
            <a:r>
              <a:rPr lang="en-US" sz="1600" dirty="0" smtClean="0"/>
              <a:t>("demo").</a:t>
            </a:r>
            <a:r>
              <a:rPr lang="en-US" sz="1600" dirty="0" err="1" smtClean="0"/>
              <a:t>innerHTML</a:t>
            </a:r>
            <a:r>
              <a:rPr lang="en-US" sz="1600" dirty="0" smtClean="0"/>
              <a:t> = text;</a:t>
            </a:r>
          </a:p>
          <a:p>
            <a:r>
              <a:rPr lang="en-US" sz="1600" dirty="0" smtClean="0"/>
              <a:t>}</a:t>
            </a:r>
          </a:p>
          <a:p>
            <a:r>
              <a:rPr lang="en-US" sz="1600" dirty="0" smtClean="0"/>
              <a:t>&lt;/script&gt;</a:t>
            </a:r>
          </a:p>
          <a:p>
            <a:r>
              <a:rPr lang="en-US" sz="1600" dirty="0" smtClean="0"/>
              <a:t>&lt;/body&gt;</a:t>
            </a:r>
          </a:p>
          <a:p>
            <a:r>
              <a:rPr lang="en-US" sz="1600" dirty="0" smtClean="0"/>
              <a:t>&lt;/html&gt;</a:t>
            </a:r>
            <a:endParaRPr lang="en-US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00" b="1" dirty="0" smtClean="0"/>
              <a:t>Finding HTML Elements by HTML Object Collections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5834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 x = </a:t>
            </a:r>
            <a:r>
              <a:rPr lang="en-US" dirty="0" err="1"/>
              <a:t>document.forms</a:t>
            </a:r>
            <a:r>
              <a:rPr lang="en-US" dirty="0"/>
              <a:t>["frm1"];</a:t>
            </a:r>
            <a:br>
              <a:rPr lang="en-US" dirty="0"/>
            </a:br>
            <a:r>
              <a:rPr lang="en-US" dirty="0" err="1"/>
              <a:t>var</a:t>
            </a:r>
            <a:r>
              <a:rPr lang="en-US" dirty="0"/>
              <a:t> text = "";</a:t>
            </a:r>
            <a:br>
              <a:rPr lang="en-US" dirty="0"/>
            </a:b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 &lt; </a:t>
            </a:r>
            <a:r>
              <a:rPr lang="en-US" dirty="0" err="1"/>
              <a:t>x.length</a:t>
            </a:r>
            <a:r>
              <a:rPr lang="en-US" dirty="0"/>
              <a:t>; </a:t>
            </a:r>
            <a:r>
              <a:rPr lang="en-US" dirty="0" err="1"/>
              <a:t>i</a:t>
            </a:r>
            <a:r>
              <a:rPr lang="en-US" dirty="0"/>
              <a:t>++) {</a:t>
            </a:r>
            <a:br>
              <a:rPr lang="en-US" dirty="0"/>
            </a:br>
            <a:r>
              <a:rPr lang="en-US" dirty="0"/>
              <a:t>    text += </a:t>
            </a:r>
            <a:r>
              <a:rPr lang="en-US" dirty="0" err="1"/>
              <a:t>x.elements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].value + "&lt;</a:t>
            </a:r>
            <a:r>
              <a:rPr lang="en-US" dirty="0" err="1"/>
              <a:t>br</a:t>
            </a:r>
            <a:r>
              <a:rPr lang="en-US" dirty="0"/>
              <a:t>&gt;";</a:t>
            </a:r>
            <a:br>
              <a:rPr lang="en-US" dirty="0"/>
            </a:br>
            <a:r>
              <a:rPr lang="en-US" dirty="0"/>
              <a:t>}</a:t>
            </a:r>
            <a:br>
              <a:rPr lang="en-US" dirty="0"/>
            </a:br>
            <a:r>
              <a:rPr lang="en-US" dirty="0" err="1"/>
              <a:t>document.getElementById</a:t>
            </a:r>
            <a:r>
              <a:rPr lang="en-US" dirty="0"/>
              <a:t>("demo").</a:t>
            </a:r>
            <a:r>
              <a:rPr lang="en-US" dirty="0" err="1"/>
              <a:t>innerHTML</a:t>
            </a:r>
            <a:r>
              <a:rPr lang="en-US" dirty="0"/>
              <a:t> = text;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729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change the style of an HTML element, use this syntax: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document.getElementById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id</a:t>
            </a:r>
            <a:r>
              <a:rPr lang="en-US" dirty="0" smtClean="0">
                <a:solidFill>
                  <a:srgbClr val="FF0000"/>
                </a:solidFill>
              </a:rPr>
              <a:t>).</a:t>
            </a:r>
            <a:r>
              <a:rPr lang="en-US" dirty="0" err="1" smtClean="0">
                <a:solidFill>
                  <a:srgbClr val="FF0000"/>
                </a:solidFill>
              </a:rPr>
              <a:t>style.</a:t>
            </a:r>
            <a:r>
              <a:rPr lang="en-US" i="1" dirty="0" err="1" smtClean="0">
                <a:solidFill>
                  <a:srgbClr val="FF0000"/>
                </a:solidFill>
              </a:rPr>
              <a:t>property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=</a:t>
            </a:r>
            <a:r>
              <a:rPr lang="en-US" i="1" dirty="0" smtClean="0">
                <a:solidFill>
                  <a:srgbClr val="FF0000"/>
                </a:solidFill>
              </a:rPr>
              <a:t> new style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JavaScript HTML DOM - Changing CSS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659873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&lt;!DOCTYPE html&gt;</a:t>
            </a:r>
          </a:p>
          <a:p>
            <a:r>
              <a:rPr lang="en-US" dirty="0" smtClean="0"/>
              <a:t>&lt;html&gt;</a:t>
            </a:r>
          </a:p>
          <a:p>
            <a:r>
              <a:rPr lang="en-US" dirty="0" smtClean="0"/>
              <a:t>&lt;body&gt;</a:t>
            </a:r>
          </a:p>
          <a:p>
            <a:endParaRPr lang="en-US" dirty="0" smtClean="0"/>
          </a:p>
          <a:p>
            <a:r>
              <a:rPr lang="en-US" dirty="0" smtClean="0"/>
              <a:t>&lt;p id="p1"&gt;Hello World!&lt;/p&gt;</a:t>
            </a:r>
          </a:p>
          <a:p>
            <a:r>
              <a:rPr lang="en-US" dirty="0" smtClean="0"/>
              <a:t>&lt;p id="p2"&gt;Hello World!&lt;/p&gt;</a:t>
            </a:r>
          </a:p>
          <a:p>
            <a:endParaRPr lang="en-US" dirty="0" smtClean="0"/>
          </a:p>
          <a:p>
            <a:r>
              <a:rPr lang="en-US" dirty="0" smtClean="0"/>
              <a:t>&lt;script&gt;</a:t>
            </a:r>
          </a:p>
          <a:p>
            <a:r>
              <a:rPr lang="en-US" dirty="0" err="1" smtClean="0"/>
              <a:t>document.getElementById</a:t>
            </a:r>
            <a:r>
              <a:rPr lang="en-US" dirty="0" smtClean="0"/>
              <a:t>("p2").</a:t>
            </a:r>
            <a:r>
              <a:rPr lang="en-US" dirty="0" err="1" smtClean="0"/>
              <a:t>style.color</a:t>
            </a:r>
            <a:r>
              <a:rPr lang="en-US" dirty="0" smtClean="0"/>
              <a:t> = "blue";</a:t>
            </a:r>
          </a:p>
          <a:p>
            <a:r>
              <a:rPr lang="en-US" dirty="0" err="1" smtClean="0"/>
              <a:t>document.getElementById</a:t>
            </a:r>
            <a:r>
              <a:rPr lang="en-US" dirty="0" smtClean="0"/>
              <a:t>("p2").</a:t>
            </a:r>
            <a:r>
              <a:rPr lang="en-US" dirty="0" err="1" smtClean="0"/>
              <a:t>style.fontFamily</a:t>
            </a:r>
            <a:r>
              <a:rPr lang="en-US" dirty="0" smtClean="0"/>
              <a:t> = "Arial";</a:t>
            </a:r>
          </a:p>
          <a:p>
            <a:r>
              <a:rPr lang="en-US" dirty="0" err="1" smtClean="0"/>
              <a:t>document.getElementById</a:t>
            </a:r>
            <a:r>
              <a:rPr lang="en-US" dirty="0" smtClean="0"/>
              <a:t>("p2").</a:t>
            </a:r>
            <a:r>
              <a:rPr lang="en-US" dirty="0" err="1" smtClean="0"/>
              <a:t>style.fontSize</a:t>
            </a:r>
            <a:r>
              <a:rPr lang="en-US" dirty="0" smtClean="0"/>
              <a:t> = "larger";</a:t>
            </a:r>
          </a:p>
          <a:p>
            <a:r>
              <a:rPr lang="en-US" dirty="0" smtClean="0"/>
              <a:t>&lt;/script&gt;</a:t>
            </a:r>
          </a:p>
          <a:p>
            <a:endParaRPr lang="en-US" dirty="0" smtClean="0"/>
          </a:p>
          <a:p>
            <a:r>
              <a:rPr lang="en-US" dirty="0" smtClean="0"/>
              <a:t>&lt;p&gt;The paragraph above was changed by a script.&lt;/p&gt;</a:t>
            </a:r>
          </a:p>
          <a:p>
            <a:endParaRPr lang="en-US" dirty="0" smtClean="0"/>
          </a:p>
          <a:p>
            <a:r>
              <a:rPr lang="en-US" dirty="0" smtClean="0"/>
              <a:t>&lt;/body&gt;</a:t>
            </a:r>
          </a:p>
          <a:p>
            <a:r>
              <a:rPr lang="en-US" dirty="0" smtClean="0"/>
              <a:t>&lt;/html&gt;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The following example changes the style of a &lt;p&gt; element: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612277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 smtClean="0"/>
              <a:t>DOM HTML memungkinkan Anda mengeksekusi kode saat sebuah peristiwa terjadi.</a:t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Acara dihasilkan oleh browser saat "hal-hal terjadi" pada elemen HTML:</a:t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     Sebuah elemen diklik</a:t>
            </a:r>
            <a:br>
              <a:rPr lang="id-ID" dirty="0" smtClean="0"/>
            </a:br>
            <a:r>
              <a:rPr lang="id-ID" dirty="0" smtClean="0"/>
              <a:t>     Halaman telah dimuat</a:t>
            </a:r>
            <a:br>
              <a:rPr lang="id-ID" dirty="0" smtClean="0"/>
            </a:br>
            <a:r>
              <a:rPr lang="id-ID" dirty="0" smtClean="0"/>
              <a:t>     Bidang masukan berubah</a:t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Anda akan belajar lebih banyak tentang kejadian di bab berikutnya dari tutorial ini.</a:t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Contoh ini mengubah gaya elemen HTML dengan id = "id1", saat pengguna mengklik sebuah tombol: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Menggunakan</a:t>
            </a:r>
            <a:r>
              <a:rPr lang="en-US" dirty="0" smtClean="0"/>
              <a:t> Event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9888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&lt;!DOCTYPE html&gt;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&lt;html&gt;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&lt;body&gt;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&lt;h1 id="id1"&gt;</a:t>
            </a:r>
            <a:r>
              <a:rPr lang="en-US" dirty="0" smtClean="0"/>
              <a:t>My Heading 1</a:t>
            </a:r>
            <a:r>
              <a:rPr lang="en-US" dirty="0"/>
              <a:t>&lt;/h1&gt;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&lt;button type="button" </a:t>
            </a:r>
            <a:br>
              <a:rPr lang="en-US" dirty="0"/>
            </a:br>
            <a:r>
              <a:rPr lang="en-US" dirty="0" err="1"/>
              <a:t>onclick</a:t>
            </a:r>
            <a:r>
              <a:rPr lang="en-US" dirty="0"/>
              <a:t>="</a:t>
            </a:r>
            <a:r>
              <a:rPr lang="en-US" dirty="0" err="1"/>
              <a:t>document.getElementById</a:t>
            </a:r>
            <a:r>
              <a:rPr lang="en-US" dirty="0"/>
              <a:t>('id1').</a:t>
            </a:r>
            <a:r>
              <a:rPr lang="en-US" dirty="0" err="1"/>
              <a:t>style.color</a:t>
            </a:r>
            <a:r>
              <a:rPr lang="en-US" dirty="0"/>
              <a:t> = 'red'"&gt;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Click Me!</a:t>
            </a:r>
            <a:r>
              <a:rPr lang="en-US" dirty="0"/>
              <a:t>&lt;/button&gt;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&lt;/body&gt;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&lt;/html&gt;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smtClean="0"/>
              <a:t> :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9592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Dengan HTML DOM, JavaScript dapat mengakses dan mengubah semua elemen dokumen HTML.</a:t>
            </a:r>
            <a:endParaRPr lang="en-US" dirty="0" smtClean="0"/>
          </a:p>
          <a:p>
            <a:r>
              <a:rPr lang="id-ID" dirty="0" smtClean="0"/>
              <a:t>Model HTML DOM dibangun se</a:t>
            </a:r>
            <a:r>
              <a:rPr lang="en-US" dirty="0" err="1" smtClean="0"/>
              <a:t>perti</a:t>
            </a:r>
            <a:r>
              <a:rPr lang="en-US" dirty="0" smtClean="0"/>
              <a:t> </a:t>
            </a:r>
            <a:r>
              <a:rPr lang="id-ID" dirty="0" smtClean="0"/>
              <a:t> pohon Objek: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4785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mtClean="0"/>
              <a:t>Buatlah program kecil untuk menampilkan data dari dosen dengan mengetikkan koden dosen, nama dosen dan informasi yg berhubungan dengan dosen tampil dilayar, dengan menggunakan HTML,PHP dan Ajax.</a:t>
            </a:r>
            <a:endParaRPr lang="id-ID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35613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DOM HTML adalah model objek standar dan </a:t>
            </a:r>
            <a:r>
              <a:rPr lang="en-US" dirty="0" smtClean="0"/>
              <a:t>a</a:t>
            </a:r>
            <a:r>
              <a:rPr lang="id-ID" dirty="0" smtClean="0"/>
              <a:t>ntarmuka pemrograman untuk HTML. Ini </a:t>
            </a:r>
            <a:r>
              <a:rPr lang="en-US" dirty="0" smtClean="0"/>
              <a:t>m</a:t>
            </a:r>
            <a:r>
              <a:rPr lang="id-ID" dirty="0" smtClean="0"/>
              <a:t>endefinisikan:</a:t>
            </a:r>
            <a:br>
              <a:rPr lang="id-ID" dirty="0" smtClean="0"/>
            </a:br>
            <a:r>
              <a:rPr lang="id-ID" dirty="0" smtClean="0"/>
              <a:t>Elemen HTML sebagai objek</a:t>
            </a:r>
            <a:r>
              <a:rPr lang="en-US" dirty="0" smtClean="0"/>
              <a:t> </a:t>
            </a:r>
            <a:r>
              <a:rPr lang="id-ID" dirty="0" smtClean="0"/>
              <a:t>Properti dari semua elemen HTMLMetode untuk mengakses semua elemen HTMLAcara untuk semua elemen HTML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Dengan kata lain: DOM HTML adalah standar untuk mendapatkan, mengubah, menambah, atau menghapus elemen HTML.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Apa itu HTML DOM?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415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HTML DOM Tree of Objects</a:t>
            </a:r>
            <a:endParaRPr lang="en-US" b="1" dirty="0"/>
          </a:p>
        </p:txBody>
      </p:sp>
      <p:pic>
        <p:nvPicPr>
          <p:cNvPr id="1026" name="Picture 2" descr="https://www.w3schools.com/js/pic_htmltre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1371600"/>
            <a:ext cx="8164282" cy="4782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9990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Kita akan mempelajari :</a:t>
            </a:r>
            <a:endParaRPr lang="en-US" dirty="0" smtClean="0"/>
          </a:p>
          <a:p>
            <a:pPr marL="850392" lvl="1" indent="-457200">
              <a:buFont typeface="+mj-lt"/>
              <a:buAutoNum type="arabicPeriod"/>
            </a:pPr>
            <a:r>
              <a:rPr lang="id-ID" dirty="0" smtClean="0"/>
              <a:t>Bagaimana cara mengubah isi elemen HTML</a:t>
            </a:r>
            <a:endParaRPr lang="en-US" dirty="0" smtClean="0"/>
          </a:p>
          <a:p>
            <a:pPr marL="850392" lvl="1" indent="-457200">
              <a:buFont typeface="+mj-lt"/>
              <a:buAutoNum type="arabicPeriod"/>
            </a:pPr>
            <a:r>
              <a:rPr lang="id-ID" dirty="0" smtClean="0"/>
              <a:t>Cara mengganti style (CSS) dari elemen HTML</a:t>
            </a:r>
            <a:endParaRPr lang="en-US" dirty="0" smtClean="0"/>
          </a:p>
          <a:p>
            <a:pPr marL="850392" lvl="1" indent="-457200">
              <a:buFont typeface="+mj-lt"/>
              <a:buAutoNum type="arabicPeriod"/>
            </a:pPr>
            <a:r>
              <a:rPr lang="id-ID" dirty="0" smtClean="0"/>
              <a:t>Cara bereaksi terhadap aktivitas HTML DOM</a:t>
            </a:r>
            <a:endParaRPr lang="en-US" dirty="0" smtClean="0"/>
          </a:p>
          <a:p>
            <a:pPr marL="850392" lvl="1" indent="-457200">
              <a:buFont typeface="+mj-lt"/>
              <a:buAutoNum type="arabicPeriod"/>
            </a:pPr>
            <a:r>
              <a:rPr lang="id-ID" dirty="0" smtClean="0"/>
              <a:t>Cara menambah dan menghapus elemen HTML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417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Metode HTML DOM adalah tindakan yang dapat Anda lakukan (pada Elemen HTML).</a:t>
            </a:r>
            <a:endParaRPr lang="en-US" dirty="0" smtClean="0"/>
          </a:p>
          <a:p>
            <a:r>
              <a:rPr lang="id-ID" dirty="0" smtClean="0"/>
              <a:t>Properti HTML DOM adalah nilai (dari Elemen HTML) yang dapat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atur</a:t>
            </a:r>
            <a:r>
              <a:rPr lang="id-ID" dirty="0" smtClean="0"/>
              <a:t> atau ubah.</a:t>
            </a:r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 : </a:t>
            </a:r>
            <a:r>
              <a:rPr lang="id-ID" sz="2800" dirty="0" smtClean="0"/>
              <a:t>Contoh berikut mengubah konten (innerHTML) elemen &lt;p&gt; dengan id = "demo":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JavaScript - HTML DOM Methods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195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>
                <a:latin typeface="Adobe Garamond Pro" panose="02020502060506020403" pitchFamily="18" charset="0"/>
              </a:rPr>
              <a:t>&lt;html&gt;</a:t>
            </a:r>
            <a:r>
              <a:rPr lang="en-US" b="1" dirty="0" smtClean="0">
                <a:latin typeface="Adobe Garamond Pro" panose="02020502060506020403" pitchFamily="18" charset="0"/>
              </a:rPr>
              <a:t/>
            </a:r>
            <a:br>
              <a:rPr lang="en-US" b="1" dirty="0" smtClean="0">
                <a:latin typeface="Adobe Garamond Pro" panose="02020502060506020403" pitchFamily="18" charset="0"/>
              </a:rPr>
            </a:br>
            <a:r>
              <a:rPr lang="en-US" b="1" dirty="0">
                <a:latin typeface="Adobe Garamond Pro" panose="02020502060506020403" pitchFamily="18" charset="0"/>
              </a:rPr>
              <a:t>&lt;body&gt;</a:t>
            </a:r>
            <a:r>
              <a:rPr lang="en-US" b="1" dirty="0" smtClean="0">
                <a:latin typeface="Adobe Garamond Pro" panose="02020502060506020403" pitchFamily="18" charset="0"/>
              </a:rPr>
              <a:t/>
            </a:r>
            <a:br>
              <a:rPr lang="en-US" b="1" dirty="0" smtClean="0">
                <a:latin typeface="Adobe Garamond Pro" panose="02020502060506020403" pitchFamily="18" charset="0"/>
              </a:rPr>
            </a:br>
            <a:r>
              <a:rPr lang="en-US" b="1" dirty="0" smtClean="0">
                <a:latin typeface="Adobe Garamond Pro" panose="02020502060506020403" pitchFamily="18" charset="0"/>
              </a:rPr>
              <a:t>&lt;</a:t>
            </a:r>
            <a:r>
              <a:rPr lang="en-US" b="1" dirty="0">
                <a:latin typeface="Adobe Garamond Pro" panose="02020502060506020403" pitchFamily="18" charset="0"/>
              </a:rPr>
              <a:t>p id="demo"&gt;&lt;/p&gt;</a:t>
            </a:r>
            <a:r>
              <a:rPr lang="en-US" b="1" dirty="0" smtClean="0">
                <a:latin typeface="Adobe Garamond Pro" panose="02020502060506020403" pitchFamily="18" charset="0"/>
              </a:rPr>
              <a:t/>
            </a:r>
            <a:br>
              <a:rPr lang="en-US" b="1" dirty="0" smtClean="0">
                <a:latin typeface="Adobe Garamond Pro" panose="02020502060506020403" pitchFamily="18" charset="0"/>
              </a:rPr>
            </a:br>
            <a:r>
              <a:rPr lang="en-US" b="1" dirty="0" smtClean="0">
                <a:latin typeface="Adobe Garamond Pro" panose="02020502060506020403" pitchFamily="18" charset="0"/>
              </a:rPr>
              <a:t>&lt;</a:t>
            </a:r>
            <a:r>
              <a:rPr lang="en-US" b="1" dirty="0">
                <a:latin typeface="Adobe Garamond Pro" panose="02020502060506020403" pitchFamily="18" charset="0"/>
              </a:rPr>
              <a:t>script&gt;</a:t>
            </a:r>
            <a:br>
              <a:rPr lang="en-US" b="1" dirty="0">
                <a:latin typeface="Adobe Garamond Pro" panose="02020502060506020403" pitchFamily="18" charset="0"/>
              </a:rPr>
            </a:br>
            <a:r>
              <a:rPr lang="en-US" b="1" dirty="0" err="1">
                <a:latin typeface="Adobe Garamond Pro" panose="02020502060506020403" pitchFamily="18" charset="0"/>
              </a:rPr>
              <a:t>document.getElementById</a:t>
            </a:r>
            <a:r>
              <a:rPr lang="en-US" b="1" dirty="0">
                <a:latin typeface="Adobe Garamond Pro" panose="02020502060506020403" pitchFamily="18" charset="0"/>
              </a:rPr>
              <a:t>("demo").</a:t>
            </a:r>
            <a:r>
              <a:rPr lang="en-US" b="1" dirty="0" err="1">
                <a:latin typeface="Adobe Garamond Pro" panose="02020502060506020403" pitchFamily="18" charset="0"/>
              </a:rPr>
              <a:t>innerHTML</a:t>
            </a:r>
            <a:r>
              <a:rPr lang="en-US" b="1" dirty="0">
                <a:latin typeface="Adobe Garamond Pro" panose="02020502060506020403" pitchFamily="18" charset="0"/>
              </a:rPr>
              <a:t> = "Hello World!";</a:t>
            </a:r>
            <a:br>
              <a:rPr lang="en-US" b="1" dirty="0">
                <a:latin typeface="Adobe Garamond Pro" panose="02020502060506020403" pitchFamily="18" charset="0"/>
              </a:rPr>
            </a:br>
            <a:r>
              <a:rPr lang="en-US" b="1" dirty="0" smtClean="0">
                <a:latin typeface="Adobe Garamond Pro" panose="02020502060506020403" pitchFamily="18" charset="0"/>
              </a:rPr>
              <a:t>&lt;/</a:t>
            </a:r>
            <a:r>
              <a:rPr lang="en-US" b="1" dirty="0">
                <a:latin typeface="Adobe Garamond Pro" panose="02020502060506020403" pitchFamily="18" charset="0"/>
              </a:rPr>
              <a:t>body&gt;</a:t>
            </a:r>
            <a:br>
              <a:rPr lang="en-US" b="1" dirty="0">
                <a:latin typeface="Adobe Garamond Pro" panose="02020502060506020403" pitchFamily="18" charset="0"/>
              </a:rPr>
            </a:br>
            <a:r>
              <a:rPr lang="en-US" b="1" dirty="0">
                <a:latin typeface="Adobe Garamond Pro" panose="02020502060506020403" pitchFamily="18" charset="0"/>
              </a:rPr>
              <a:t>&lt;/html&gt;</a:t>
            </a:r>
          </a:p>
          <a:p>
            <a:r>
              <a:rPr lang="en-US" b="1" dirty="0" smtClean="0">
                <a:latin typeface="Adobe Garamond Pro" panose="02020502060506020403" pitchFamily="18" charset="0"/>
              </a:rPr>
              <a:t>&lt;/</a:t>
            </a:r>
            <a:r>
              <a:rPr lang="en-US" b="1" dirty="0">
                <a:latin typeface="Adobe Garamond Pro" panose="02020502060506020403" pitchFamily="18" charset="0"/>
              </a:rPr>
              <a:t>script&gt;</a:t>
            </a:r>
            <a:r>
              <a:rPr lang="en-US" b="1" dirty="0" smtClean="0">
                <a:latin typeface="Adobe Garamond Pro" panose="02020502060506020403" pitchFamily="18" charset="0"/>
              </a:rPr>
              <a:t/>
            </a:r>
            <a:br>
              <a:rPr lang="en-US" b="1" dirty="0" smtClean="0">
                <a:latin typeface="Adobe Garamond Pro" panose="02020502060506020403" pitchFamily="18" charset="0"/>
              </a:rPr>
            </a:br>
            <a:endParaRPr lang="en-US" b="1" dirty="0" smtClean="0">
              <a:effectLst/>
              <a:latin typeface="Adobe Garamond Pro" panose="02020502060506020403" pitchFamily="18" charset="0"/>
            </a:endParaRPr>
          </a:p>
          <a:p>
            <a:r>
              <a:rPr lang="en-US" sz="2600" dirty="0" err="1" smtClean="0"/>
              <a:t>Pada</a:t>
            </a:r>
            <a:r>
              <a:rPr lang="en-US" sz="2600" dirty="0" smtClean="0"/>
              <a:t> </a:t>
            </a:r>
            <a:r>
              <a:rPr lang="en-US" sz="2600" dirty="0" err="1" smtClean="0"/>
              <a:t>contoh</a:t>
            </a:r>
            <a:r>
              <a:rPr lang="en-US" sz="2600" dirty="0" smtClean="0"/>
              <a:t> di </a:t>
            </a:r>
            <a:r>
              <a:rPr lang="en-US" sz="2600" dirty="0" err="1" smtClean="0"/>
              <a:t>atas</a:t>
            </a:r>
            <a:r>
              <a:rPr lang="en-US" sz="2600" dirty="0" smtClean="0"/>
              <a:t>, </a:t>
            </a:r>
            <a:r>
              <a:rPr lang="en-US" sz="2600" dirty="0" err="1" smtClean="0"/>
              <a:t>getElementById</a:t>
            </a:r>
            <a:r>
              <a:rPr lang="en-US" sz="2600" dirty="0" smtClean="0"/>
              <a:t> </a:t>
            </a:r>
            <a:r>
              <a:rPr lang="en-US" sz="2600" dirty="0" err="1" smtClean="0"/>
              <a:t>adalah</a:t>
            </a:r>
            <a:r>
              <a:rPr lang="en-US" sz="2600" dirty="0" smtClean="0"/>
              <a:t> </a:t>
            </a:r>
            <a:r>
              <a:rPr lang="en-US" sz="2600" dirty="0" err="1" smtClean="0"/>
              <a:t>sebuah</a:t>
            </a:r>
            <a:r>
              <a:rPr lang="en-US" sz="2600" dirty="0" smtClean="0"/>
              <a:t> </a:t>
            </a:r>
            <a:r>
              <a:rPr lang="en-US" sz="2600" dirty="0" err="1" smtClean="0"/>
              <a:t>metode</a:t>
            </a:r>
            <a:r>
              <a:rPr lang="en-US" sz="2600" dirty="0" smtClean="0"/>
              <a:t>, </a:t>
            </a:r>
            <a:r>
              <a:rPr lang="en-US" sz="2600" dirty="0" err="1" smtClean="0"/>
              <a:t>sedangkan</a:t>
            </a:r>
            <a:r>
              <a:rPr lang="en-US" sz="2600" dirty="0" smtClean="0"/>
              <a:t> </a:t>
            </a:r>
            <a:r>
              <a:rPr lang="en-US" sz="2600" dirty="0" err="1" smtClean="0"/>
              <a:t>innerHTML</a:t>
            </a:r>
            <a:r>
              <a:rPr lang="en-US" sz="2600" dirty="0" smtClean="0"/>
              <a:t> </a:t>
            </a:r>
            <a:r>
              <a:rPr lang="en-US" sz="2600" dirty="0" err="1" smtClean="0"/>
              <a:t>adalah</a:t>
            </a:r>
            <a:r>
              <a:rPr lang="en-US" sz="2600" dirty="0" smtClean="0"/>
              <a:t> </a:t>
            </a:r>
            <a:r>
              <a:rPr lang="en-US" sz="2600" dirty="0" err="1" smtClean="0"/>
              <a:t>sebuah</a:t>
            </a:r>
            <a:r>
              <a:rPr lang="en-US" sz="2600" dirty="0" smtClean="0"/>
              <a:t> </a:t>
            </a:r>
            <a:r>
              <a:rPr lang="en-US" sz="2600" dirty="0" err="1" smtClean="0"/>
              <a:t>properti</a:t>
            </a:r>
            <a:r>
              <a:rPr lang="en-US" sz="2600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657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 Window objec</a:t>
            </a:r>
            <a:r>
              <a:rPr lang="en-US" dirty="0" smtClean="0"/>
              <a:t>t</a:t>
            </a:r>
            <a:r>
              <a:rPr lang="id-ID" dirty="0" smtClean="0"/>
              <a:t>- Bagian atas hierarki. Ini adalah elemen terluar dari hierarki objek.</a:t>
            </a:r>
          </a:p>
          <a:p>
            <a:r>
              <a:rPr lang="id-ID" dirty="0" smtClean="0"/>
              <a:t>Document object- Setiap dokumen HTML yang dimuat ke jendela menjadi objek dokumen. Dokumen berisi isi halaman.</a:t>
            </a:r>
          </a:p>
          <a:p>
            <a:r>
              <a:rPr lang="en-US" b="1" dirty="0" smtClean="0"/>
              <a:t>Form control elements</a:t>
            </a:r>
            <a:r>
              <a:rPr lang="en-US" dirty="0" smtClean="0"/>
              <a:t> </a:t>
            </a:r>
            <a:r>
              <a:rPr lang="id-ID" dirty="0" smtClean="0"/>
              <a:t>- Semua yang terlampir dalam tag &lt;form&gt; ... &lt;/ form&gt; menetapkan objek formulir.</a:t>
            </a:r>
          </a:p>
          <a:p>
            <a:r>
              <a:rPr lang="id-ID" dirty="0" smtClean="0"/>
              <a:t>Bentuk elemen kontrol - Objek formulir berisi semua elemen yang ditentukan untuk objek seperti bidang teks, tombol, tombol radio, dan kotak centang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22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Cara yang paling umum untuk mengakses elemen HTML adalah dengan menggunakan id elemen.</a:t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Pada contoh di atas, metode getElementById menggunakan id = "demo" untuk menemukan elemennya.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Metode GetElementById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360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405</TotalTime>
  <Words>1380</Words>
  <Application>Microsoft Office PowerPoint</Application>
  <PresentationFormat>On-screen Show (4:3)</PresentationFormat>
  <Paragraphs>200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Concourse</vt:lpstr>
      <vt:lpstr>JavaScript HTML DOM</vt:lpstr>
      <vt:lpstr>Apa itu DOM ?</vt:lpstr>
      <vt:lpstr>Apa itu HTML DOM?</vt:lpstr>
      <vt:lpstr>The HTML DOM Tree of Objects</vt:lpstr>
      <vt:lpstr>PowerPoint Presentation</vt:lpstr>
      <vt:lpstr>JavaScript - HTML DOM Methods </vt:lpstr>
      <vt:lpstr>PowerPoint Presentation</vt:lpstr>
      <vt:lpstr>PowerPoint Presentation</vt:lpstr>
      <vt:lpstr>Metode GetElementById</vt:lpstr>
      <vt:lpstr>PowerPoint Presentation</vt:lpstr>
      <vt:lpstr>Ganti atribut</vt:lpstr>
      <vt:lpstr>Properti innerHTML</vt:lpstr>
      <vt:lpstr>JavaScript HTML DOM Document</vt:lpstr>
      <vt:lpstr>Menemukan Elemen HTML</vt:lpstr>
      <vt:lpstr>Mengubah Unsur HTML</vt:lpstr>
      <vt:lpstr>Menemukan Elemen HTML</vt:lpstr>
      <vt:lpstr>Contoh : Menemukan Element dengan Id</vt:lpstr>
      <vt:lpstr>Finding HTML Elements by Tag Name (This example finds all &lt;p&gt; elements:)</vt:lpstr>
      <vt:lpstr>PowerPoint Presentation</vt:lpstr>
      <vt:lpstr>Finding HTML Elements by Class Name</vt:lpstr>
      <vt:lpstr>Contoh :</vt:lpstr>
      <vt:lpstr>Finding HTML Elements by HTML Object Collections</vt:lpstr>
      <vt:lpstr>Contoh :</vt:lpstr>
      <vt:lpstr>JavaScript HTML DOM - Changing CSS</vt:lpstr>
      <vt:lpstr>The following example changes the style of a &lt;p&gt; element:</vt:lpstr>
      <vt:lpstr>Menggunakan Event</vt:lpstr>
      <vt:lpstr>Contoh :</vt:lpstr>
      <vt:lpstr>PowerPoint Presentation</vt:lpstr>
      <vt:lpstr>latihan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JavaScript HTML DOM</dc:title>
  <dc:creator>d2d</dc:creator>
  <cp:lastModifiedBy>Arsen</cp:lastModifiedBy>
  <cp:revision>49</cp:revision>
  <dcterms:created xsi:type="dcterms:W3CDTF">2017-05-04T04:50:36Z</dcterms:created>
  <dcterms:modified xsi:type="dcterms:W3CDTF">2017-06-12T01:29:03Z</dcterms:modified>
</cp:coreProperties>
</file>