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306" r:id="rId29"/>
    <p:sldId id="307" r:id="rId30"/>
    <p:sldId id="308" r:id="rId31"/>
    <p:sldId id="309" r:id="rId32"/>
    <p:sldId id="310"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7" r:id="rId46"/>
    <p:sldId id="299" r:id="rId47"/>
    <p:sldId id="300" r:id="rId48"/>
    <p:sldId id="301" r:id="rId49"/>
    <p:sldId id="302" r:id="rId50"/>
    <p:sldId id="303" r:id="rId51"/>
    <p:sldId id="304" r:id="rId52"/>
    <p:sldId id="305" r:id="rId53"/>
    <p:sldId id="311"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9DF71D-8407-4A19-90B6-4BC1147D657B}" type="datetimeFigureOut">
              <a:rPr lang="en-US" smtClean="0"/>
              <a:t>6/4/2018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B9BD6C-116C-4035-8F6F-C374D01E37A3}" type="slidenum">
              <a:rPr lang="en-US" smtClean="0"/>
              <a:t>‹#›</a:t>
            </a:fld>
            <a:endParaRPr lang="en-US"/>
          </a:p>
        </p:txBody>
      </p:sp>
    </p:spTree>
    <p:extLst>
      <p:ext uri="{BB962C8B-B14F-4D97-AF65-F5344CB8AC3E}">
        <p14:creationId xmlns:p14="http://schemas.microsoft.com/office/powerpoint/2010/main" val="2496448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B9BD6C-116C-4035-8F6F-C374D01E37A3}" type="slidenum">
              <a:rPr lang="en-US" smtClean="0"/>
              <a:t>27</a:t>
            </a:fld>
            <a:endParaRPr lang="en-US"/>
          </a:p>
        </p:txBody>
      </p:sp>
    </p:spTree>
    <p:extLst>
      <p:ext uri="{BB962C8B-B14F-4D97-AF65-F5344CB8AC3E}">
        <p14:creationId xmlns:p14="http://schemas.microsoft.com/office/powerpoint/2010/main" val="3208732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46046F-7903-4032-B75D-55A2F282E3B3}" type="datetimeFigureOut">
              <a:rPr lang="en-US" smtClean="0"/>
              <a:t>6/4/2018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A9BC7-33E8-4609-8E32-6D3C5688E03B}" type="slidenum">
              <a:rPr lang="en-US" smtClean="0"/>
              <a:t>‹#›</a:t>
            </a:fld>
            <a:endParaRPr lang="en-US"/>
          </a:p>
        </p:txBody>
      </p:sp>
    </p:spTree>
    <p:extLst>
      <p:ext uri="{BB962C8B-B14F-4D97-AF65-F5344CB8AC3E}">
        <p14:creationId xmlns:p14="http://schemas.microsoft.com/office/powerpoint/2010/main" val="3273837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46046F-7903-4032-B75D-55A2F282E3B3}" type="datetimeFigureOut">
              <a:rPr lang="en-US" smtClean="0"/>
              <a:t>6/4/2018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A9BC7-33E8-4609-8E32-6D3C5688E03B}" type="slidenum">
              <a:rPr lang="en-US" smtClean="0"/>
              <a:t>‹#›</a:t>
            </a:fld>
            <a:endParaRPr lang="en-US"/>
          </a:p>
        </p:txBody>
      </p:sp>
    </p:spTree>
    <p:extLst>
      <p:ext uri="{BB962C8B-B14F-4D97-AF65-F5344CB8AC3E}">
        <p14:creationId xmlns:p14="http://schemas.microsoft.com/office/powerpoint/2010/main" val="3558343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46046F-7903-4032-B75D-55A2F282E3B3}" type="datetimeFigureOut">
              <a:rPr lang="en-US" smtClean="0"/>
              <a:t>6/4/2018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A9BC7-33E8-4609-8E32-6D3C5688E03B}" type="slidenum">
              <a:rPr lang="en-US" smtClean="0"/>
              <a:t>‹#›</a:t>
            </a:fld>
            <a:endParaRPr lang="en-US"/>
          </a:p>
        </p:txBody>
      </p:sp>
    </p:spTree>
    <p:extLst>
      <p:ext uri="{BB962C8B-B14F-4D97-AF65-F5344CB8AC3E}">
        <p14:creationId xmlns:p14="http://schemas.microsoft.com/office/powerpoint/2010/main" val="2699389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46046F-7903-4032-B75D-55A2F282E3B3}" type="datetimeFigureOut">
              <a:rPr lang="en-US" smtClean="0"/>
              <a:t>6/4/2018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A9BC7-33E8-4609-8E32-6D3C5688E03B}" type="slidenum">
              <a:rPr lang="en-US" smtClean="0"/>
              <a:t>‹#›</a:t>
            </a:fld>
            <a:endParaRPr lang="en-US"/>
          </a:p>
        </p:txBody>
      </p:sp>
    </p:spTree>
    <p:extLst>
      <p:ext uri="{BB962C8B-B14F-4D97-AF65-F5344CB8AC3E}">
        <p14:creationId xmlns:p14="http://schemas.microsoft.com/office/powerpoint/2010/main" val="182178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46046F-7903-4032-B75D-55A2F282E3B3}" type="datetimeFigureOut">
              <a:rPr lang="en-US" smtClean="0"/>
              <a:t>6/4/2018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DA9BC7-33E8-4609-8E32-6D3C5688E03B}" type="slidenum">
              <a:rPr lang="en-US" smtClean="0"/>
              <a:t>‹#›</a:t>
            </a:fld>
            <a:endParaRPr lang="en-US"/>
          </a:p>
        </p:txBody>
      </p:sp>
    </p:spTree>
    <p:extLst>
      <p:ext uri="{BB962C8B-B14F-4D97-AF65-F5344CB8AC3E}">
        <p14:creationId xmlns:p14="http://schemas.microsoft.com/office/powerpoint/2010/main" val="1445631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46046F-7903-4032-B75D-55A2F282E3B3}" type="datetimeFigureOut">
              <a:rPr lang="en-US" smtClean="0"/>
              <a:t>6/4/2018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DA9BC7-33E8-4609-8E32-6D3C5688E03B}" type="slidenum">
              <a:rPr lang="en-US" smtClean="0"/>
              <a:t>‹#›</a:t>
            </a:fld>
            <a:endParaRPr lang="en-US"/>
          </a:p>
        </p:txBody>
      </p:sp>
    </p:spTree>
    <p:extLst>
      <p:ext uri="{BB962C8B-B14F-4D97-AF65-F5344CB8AC3E}">
        <p14:creationId xmlns:p14="http://schemas.microsoft.com/office/powerpoint/2010/main" val="783316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46046F-7903-4032-B75D-55A2F282E3B3}" type="datetimeFigureOut">
              <a:rPr lang="en-US" smtClean="0"/>
              <a:t>6/4/2018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DA9BC7-33E8-4609-8E32-6D3C5688E03B}" type="slidenum">
              <a:rPr lang="en-US" smtClean="0"/>
              <a:t>‹#›</a:t>
            </a:fld>
            <a:endParaRPr lang="en-US"/>
          </a:p>
        </p:txBody>
      </p:sp>
    </p:spTree>
    <p:extLst>
      <p:ext uri="{BB962C8B-B14F-4D97-AF65-F5344CB8AC3E}">
        <p14:creationId xmlns:p14="http://schemas.microsoft.com/office/powerpoint/2010/main" val="1841039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46046F-7903-4032-B75D-55A2F282E3B3}" type="datetimeFigureOut">
              <a:rPr lang="en-US" smtClean="0"/>
              <a:t>6/4/2018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DA9BC7-33E8-4609-8E32-6D3C5688E03B}" type="slidenum">
              <a:rPr lang="en-US" smtClean="0"/>
              <a:t>‹#›</a:t>
            </a:fld>
            <a:endParaRPr lang="en-US"/>
          </a:p>
        </p:txBody>
      </p:sp>
    </p:spTree>
    <p:extLst>
      <p:ext uri="{BB962C8B-B14F-4D97-AF65-F5344CB8AC3E}">
        <p14:creationId xmlns:p14="http://schemas.microsoft.com/office/powerpoint/2010/main" val="3400260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46046F-7903-4032-B75D-55A2F282E3B3}" type="datetimeFigureOut">
              <a:rPr lang="en-US" smtClean="0"/>
              <a:t>6/4/2018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DA9BC7-33E8-4609-8E32-6D3C5688E03B}" type="slidenum">
              <a:rPr lang="en-US" smtClean="0"/>
              <a:t>‹#›</a:t>
            </a:fld>
            <a:endParaRPr lang="en-US"/>
          </a:p>
        </p:txBody>
      </p:sp>
    </p:spTree>
    <p:extLst>
      <p:ext uri="{BB962C8B-B14F-4D97-AF65-F5344CB8AC3E}">
        <p14:creationId xmlns:p14="http://schemas.microsoft.com/office/powerpoint/2010/main" val="3693028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46046F-7903-4032-B75D-55A2F282E3B3}" type="datetimeFigureOut">
              <a:rPr lang="en-US" smtClean="0"/>
              <a:t>6/4/2018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DA9BC7-33E8-4609-8E32-6D3C5688E03B}" type="slidenum">
              <a:rPr lang="en-US" smtClean="0"/>
              <a:t>‹#›</a:t>
            </a:fld>
            <a:endParaRPr lang="en-US"/>
          </a:p>
        </p:txBody>
      </p:sp>
    </p:spTree>
    <p:extLst>
      <p:ext uri="{BB962C8B-B14F-4D97-AF65-F5344CB8AC3E}">
        <p14:creationId xmlns:p14="http://schemas.microsoft.com/office/powerpoint/2010/main" val="3103353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46046F-7903-4032-B75D-55A2F282E3B3}" type="datetimeFigureOut">
              <a:rPr lang="en-US" smtClean="0"/>
              <a:t>6/4/2018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DA9BC7-33E8-4609-8E32-6D3C5688E03B}" type="slidenum">
              <a:rPr lang="en-US" smtClean="0"/>
              <a:t>‹#›</a:t>
            </a:fld>
            <a:endParaRPr lang="en-US"/>
          </a:p>
        </p:txBody>
      </p:sp>
    </p:spTree>
    <p:extLst>
      <p:ext uri="{BB962C8B-B14F-4D97-AF65-F5344CB8AC3E}">
        <p14:creationId xmlns:p14="http://schemas.microsoft.com/office/powerpoint/2010/main" val="2558909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46046F-7903-4032-B75D-55A2F282E3B3}" type="datetimeFigureOut">
              <a:rPr lang="en-US" smtClean="0"/>
              <a:t>6/4/2018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DA9BC7-33E8-4609-8E32-6D3C5688E03B}" type="slidenum">
              <a:rPr lang="en-US" smtClean="0"/>
              <a:t>‹#›</a:t>
            </a:fld>
            <a:endParaRPr lang="en-US"/>
          </a:p>
        </p:txBody>
      </p:sp>
    </p:spTree>
    <p:extLst>
      <p:ext uri="{BB962C8B-B14F-4D97-AF65-F5344CB8AC3E}">
        <p14:creationId xmlns:p14="http://schemas.microsoft.com/office/powerpoint/2010/main" val="425075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838200"/>
          </a:xfrm>
        </p:spPr>
        <p:txBody>
          <a:bodyPr>
            <a:normAutofit fontScale="90000"/>
          </a:bodyPr>
          <a:lstStyle/>
          <a:p>
            <a:r>
              <a:rPr lang="en-US" b="1" dirty="0"/>
              <a:t>KELAINAN-KELAINAN KROMOSOM </a:t>
            </a:r>
            <a:r>
              <a:rPr lang="en-US" dirty="0"/>
              <a:t/>
            </a:r>
            <a:br>
              <a:rPr lang="en-US" dirty="0"/>
            </a:br>
            <a:endParaRPr lang="en-US" dirty="0"/>
          </a:p>
        </p:txBody>
      </p:sp>
      <p:sp>
        <p:nvSpPr>
          <p:cNvPr id="3" name="Subtitle 2"/>
          <p:cNvSpPr>
            <a:spLocks noGrp="1"/>
          </p:cNvSpPr>
          <p:nvPr>
            <p:ph type="subTitle" idx="1"/>
          </p:nvPr>
        </p:nvSpPr>
        <p:spPr>
          <a:xfrm>
            <a:off x="762000" y="1447800"/>
            <a:ext cx="7696200" cy="4724400"/>
          </a:xfrm>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447800"/>
            <a:ext cx="76962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63983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lvl="1" algn="ctr" rtl="0">
              <a:spcBef>
                <a:spcPct val="0"/>
              </a:spcBef>
            </a:pPr>
            <a:r>
              <a:rPr lang="en-US" sz="4900" dirty="0" err="1"/>
              <a:t>Inversi</a:t>
            </a:r>
            <a:r>
              <a:rPr lang="en-US" sz="1600" dirty="0"/>
              <a:t/>
            </a:r>
            <a:br>
              <a:rPr lang="en-US" sz="1600" dirty="0"/>
            </a:br>
            <a:endParaRPr lang="en-US" dirty="0"/>
          </a:p>
        </p:txBody>
      </p:sp>
      <p:sp>
        <p:nvSpPr>
          <p:cNvPr id="3" name="Content Placeholder 2"/>
          <p:cNvSpPr>
            <a:spLocks noGrp="1"/>
          </p:cNvSpPr>
          <p:nvPr>
            <p:ph idx="1"/>
          </p:nvPr>
        </p:nvSpPr>
        <p:spPr>
          <a:xfrm>
            <a:off x="457200" y="838200"/>
            <a:ext cx="8229600" cy="5287963"/>
          </a:xfrm>
        </p:spPr>
        <p:txBody>
          <a:bodyPr/>
          <a:lstStyle/>
          <a:p>
            <a:r>
              <a:rPr lang="en-US" dirty="0" err="1"/>
              <a:t>Kelainan</a:t>
            </a:r>
            <a:r>
              <a:rPr lang="en-US" dirty="0"/>
              <a:t> </a:t>
            </a:r>
            <a:r>
              <a:rPr lang="en-US" dirty="0" err="1"/>
              <a:t>ini</a:t>
            </a:r>
            <a:r>
              <a:rPr lang="en-US" dirty="0"/>
              <a:t> </a:t>
            </a:r>
            <a:r>
              <a:rPr lang="en-US" dirty="0" err="1"/>
              <a:t>jarang</a:t>
            </a:r>
            <a:r>
              <a:rPr lang="en-US" dirty="0"/>
              <a:t> </a:t>
            </a:r>
            <a:r>
              <a:rPr lang="en-US" dirty="0" err="1"/>
              <a:t>ditemukan</a:t>
            </a:r>
            <a:r>
              <a:rPr lang="en-US" dirty="0"/>
              <a:t>.. </a:t>
            </a:r>
            <a:r>
              <a:rPr lang="en-US" dirty="0" err="1"/>
              <a:t>Pada</a:t>
            </a:r>
            <a:r>
              <a:rPr lang="en-US" dirty="0"/>
              <a:t> </a:t>
            </a:r>
            <a:r>
              <a:rPr lang="en-US" dirty="0" err="1"/>
              <a:t>inversi</a:t>
            </a:r>
            <a:r>
              <a:rPr lang="en-US" dirty="0"/>
              <a:t>, </a:t>
            </a:r>
            <a:r>
              <a:rPr lang="en-US" dirty="0" err="1"/>
              <a:t>kromosom</a:t>
            </a:r>
            <a:r>
              <a:rPr lang="en-US" dirty="0"/>
              <a:t> </a:t>
            </a:r>
            <a:r>
              <a:rPr lang="en-US" dirty="0" err="1"/>
              <a:t>mempunyai</a:t>
            </a:r>
            <a:r>
              <a:rPr lang="en-US" dirty="0"/>
              <a:t> </a:t>
            </a:r>
            <a:r>
              <a:rPr lang="en-US" dirty="0" err="1"/>
              <a:t>urutan</a:t>
            </a:r>
            <a:r>
              <a:rPr lang="en-US" dirty="0"/>
              <a:t> gen yang </a:t>
            </a:r>
            <a:r>
              <a:rPr lang="en-US" dirty="0" err="1"/>
              <a:t>terbalik</a:t>
            </a:r>
            <a:r>
              <a:rPr lang="en-US" dirty="0"/>
              <a:t> </a:t>
            </a:r>
            <a:r>
              <a:rPr lang="en-US" dirty="0" err="1"/>
              <a:t>karena</a:t>
            </a:r>
            <a:r>
              <a:rPr lang="en-US" dirty="0"/>
              <a:t> </a:t>
            </a:r>
            <a:r>
              <a:rPr lang="en-US" dirty="0" err="1"/>
              <a:t>terjadinya</a:t>
            </a:r>
            <a:r>
              <a:rPr lang="en-US" dirty="0"/>
              <a:t> </a:t>
            </a:r>
            <a:r>
              <a:rPr lang="en-US" dirty="0" err="1"/>
              <a:t>perputaran</a:t>
            </a:r>
            <a:r>
              <a:rPr lang="en-US" dirty="0"/>
              <a:t> </a:t>
            </a:r>
            <a:r>
              <a:rPr lang="en-US" dirty="0" err="1"/>
              <a:t>kromosom</a:t>
            </a:r>
            <a:r>
              <a:rPr lang="en-US" dirty="0"/>
              <a:t> 180 r </a:t>
            </a:r>
          </a:p>
        </p:txBody>
      </p:sp>
    </p:spTree>
    <p:extLst>
      <p:ext uri="{BB962C8B-B14F-4D97-AF65-F5344CB8AC3E}">
        <p14:creationId xmlns:p14="http://schemas.microsoft.com/office/powerpoint/2010/main" val="3242553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pPr lvl="1" algn="ctr" rtl="0">
              <a:spcBef>
                <a:spcPct val="0"/>
              </a:spcBef>
            </a:pPr>
            <a:r>
              <a:rPr lang="en-US" sz="4400" dirty="0" err="1"/>
              <a:t>Translokasi</a:t>
            </a:r>
            <a:r>
              <a:rPr lang="en-US" sz="1600" dirty="0"/>
              <a:t/>
            </a:r>
            <a:br>
              <a:rPr lang="en-US" sz="1600" dirty="0"/>
            </a:br>
            <a:endParaRPr lang="en-US" dirty="0"/>
          </a:p>
        </p:txBody>
      </p:sp>
      <p:sp>
        <p:nvSpPr>
          <p:cNvPr id="3" name="Content Placeholder 2"/>
          <p:cNvSpPr>
            <a:spLocks noGrp="1"/>
          </p:cNvSpPr>
          <p:nvPr>
            <p:ph idx="1"/>
          </p:nvPr>
        </p:nvSpPr>
        <p:spPr>
          <a:xfrm>
            <a:off x="457200" y="1066800"/>
            <a:ext cx="8229600" cy="5059363"/>
          </a:xfrm>
        </p:spPr>
        <p:txBody>
          <a:bodyPr>
            <a:normAutofit/>
          </a:bodyPr>
          <a:lstStyle/>
          <a:p>
            <a:r>
              <a:rPr lang="en-US" dirty="0" err="1"/>
              <a:t>Translokasi</a:t>
            </a:r>
            <a:r>
              <a:rPr lang="en-US" dirty="0"/>
              <a:t> </a:t>
            </a:r>
            <a:r>
              <a:rPr lang="en-US" dirty="0" err="1"/>
              <a:t>terjadi</a:t>
            </a:r>
            <a:r>
              <a:rPr lang="en-US" dirty="0"/>
              <a:t> </a:t>
            </a:r>
            <a:r>
              <a:rPr lang="en-US" dirty="0" err="1"/>
              <a:t>ketika</a:t>
            </a:r>
            <a:r>
              <a:rPr lang="en-US" dirty="0"/>
              <a:t> </a:t>
            </a:r>
            <a:r>
              <a:rPr lang="en-US" dirty="0" err="1"/>
              <a:t>sebagian</a:t>
            </a:r>
            <a:r>
              <a:rPr lang="en-US" dirty="0"/>
              <a:t> </a:t>
            </a:r>
            <a:r>
              <a:rPr lang="en-US" dirty="0" err="1"/>
              <a:t>segmen</a:t>
            </a:r>
            <a:r>
              <a:rPr lang="en-US" dirty="0"/>
              <a:t> </a:t>
            </a:r>
            <a:r>
              <a:rPr lang="en-US" dirty="0" err="1"/>
              <a:t>kromosom</a:t>
            </a:r>
            <a:r>
              <a:rPr lang="en-US" dirty="0"/>
              <a:t> </a:t>
            </a:r>
            <a:r>
              <a:rPr lang="en-US" dirty="0" err="1"/>
              <a:t>berpindah</a:t>
            </a:r>
            <a:r>
              <a:rPr lang="en-US" dirty="0"/>
              <a:t> </a:t>
            </a:r>
            <a:r>
              <a:rPr lang="en-US" dirty="0" err="1"/>
              <a:t>ke</a:t>
            </a:r>
            <a:r>
              <a:rPr lang="en-US" dirty="0"/>
              <a:t> </a:t>
            </a:r>
            <a:r>
              <a:rPr lang="en-US" dirty="0" err="1"/>
              <a:t>kromosom</a:t>
            </a:r>
            <a:r>
              <a:rPr lang="en-US" dirty="0"/>
              <a:t> lain. </a:t>
            </a:r>
            <a:r>
              <a:rPr lang="en-US" dirty="0" err="1"/>
              <a:t>Beberapamacam</a:t>
            </a:r>
            <a:r>
              <a:rPr lang="en-US" dirty="0"/>
              <a:t> </a:t>
            </a:r>
            <a:r>
              <a:rPr lang="en-US" dirty="0" err="1"/>
              <a:t>translokasi</a:t>
            </a:r>
            <a:r>
              <a:rPr lang="en-US" dirty="0"/>
              <a:t> </a:t>
            </a:r>
            <a:r>
              <a:rPr lang="en-US" dirty="0" err="1"/>
              <a:t>seperti</a:t>
            </a:r>
            <a:r>
              <a:rPr lang="en-US" dirty="0"/>
              <a:t> </a:t>
            </a:r>
            <a:r>
              <a:rPr lang="en-US" dirty="0" err="1"/>
              <a:t>translokasi</a:t>
            </a:r>
            <a:r>
              <a:rPr lang="en-US" dirty="0"/>
              <a:t> G/G </a:t>
            </a:r>
            <a:r>
              <a:rPr lang="en-US" dirty="0" err="1"/>
              <a:t>yaitu</a:t>
            </a:r>
            <a:r>
              <a:rPr lang="en-US" dirty="0"/>
              <a:t> </a:t>
            </a:r>
            <a:r>
              <a:rPr lang="en-US" dirty="0" err="1"/>
              <a:t>translokasi</a:t>
            </a:r>
            <a:r>
              <a:rPr lang="en-US" dirty="0"/>
              <a:t> </a:t>
            </a:r>
            <a:r>
              <a:rPr lang="en-US" dirty="0" err="1"/>
              <a:t>antara</a:t>
            </a:r>
            <a:r>
              <a:rPr lang="en-US" dirty="0"/>
              <a:t> </a:t>
            </a:r>
            <a:r>
              <a:rPr lang="en-US" dirty="0" err="1"/>
              <a:t>kromosom</a:t>
            </a:r>
            <a:r>
              <a:rPr lang="en-US" dirty="0"/>
              <a:t> 22/21, </a:t>
            </a:r>
            <a:r>
              <a:rPr lang="en-US" dirty="0" err="1"/>
              <a:t>atau</a:t>
            </a:r>
            <a:r>
              <a:rPr lang="en-US" dirty="0"/>
              <a:t> </a:t>
            </a:r>
            <a:r>
              <a:rPr lang="en-US" dirty="0" err="1"/>
              <a:t>translokasi</a:t>
            </a:r>
            <a:r>
              <a:rPr lang="en-US" dirty="0"/>
              <a:t> D/G </a:t>
            </a:r>
            <a:r>
              <a:rPr lang="en-US" dirty="0" err="1"/>
              <a:t>yaitu</a:t>
            </a:r>
            <a:r>
              <a:rPr lang="en-US" dirty="0"/>
              <a:t> </a:t>
            </a:r>
            <a:r>
              <a:rPr lang="en-US" dirty="0" err="1"/>
              <a:t>translokasi</a:t>
            </a:r>
            <a:r>
              <a:rPr lang="en-US" dirty="0"/>
              <a:t> </a:t>
            </a:r>
            <a:r>
              <a:rPr lang="en-US" dirty="0" err="1"/>
              <a:t>antara</a:t>
            </a:r>
            <a:r>
              <a:rPr lang="en-US" dirty="0"/>
              <a:t> </a:t>
            </a:r>
            <a:r>
              <a:rPr lang="en-US" dirty="0" err="1"/>
              <a:t>kromosom</a:t>
            </a:r>
            <a:r>
              <a:rPr lang="en-US" dirty="0"/>
              <a:t> 14 </a:t>
            </a:r>
            <a:r>
              <a:rPr lang="en-US" dirty="0" err="1"/>
              <a:t>atau</a:t>
            </a:r>
            <a:r>
              <a:rPr lang="en-US" dirty="0"/>
              <a:t> 15 </a:t>
            </a:r>
            <a:r>
              <a:rPr lang="en-US" dirty="0" err="1"/>
              <a:t>dengan</a:t>
            </a:r>
            <a:r>
              <a:rPr lang="en-US" dirty="0"/>
              <a:t> </a:t>
            </a:r>
            <a:r>
              <a:rPr lang="en-US" dirty="0" err="1"/>
              <a:t>kromosom</a:t>
            </a:r>
            <a:r>
              <a:rPr lang="en-US" dirty="0"/>
              <a:t> 21. </a:t>
            </a:r>
            <a:endParaRPr lang="en-US" dirty="0" smtClean="0"/>
          </a:p>
        </p:txBody>
      </p:sp>
    </p:spTree>
    <p:extLst>
      <p:ext uri="{BB962C8B-B14F-4D97-AF65-F5344CB8AC3E}">
        <p14:creationId xmlns:p14="http://schemas.microsoft.com/office/powerpoint/2010/main" val="32078953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err="1"/>
              <a:t>Perubahan</a:t>
            </a:r>
            <a:r>
              <a:rPr lang="en-US" dirty="0"/>
              <a:t> </a:t>
            </a:r>
            <a:r>
              <a:rPr lang="en-US" dirty="0" err="1"/>
              <a:t>jumlah</a:t>
            </a:r>
            <a:r>
              <a:rPr lang="en-US" dirty="0"/>
              <a:t> </a:t>
            </a:r>
            <a:r>
              <a:rPr lang="en-US" dirty="0" err="1"/>
              <a:t>kromosom</a:t>
            </a:r>
            <a:endParaRPr lang="en-US" dirty="0"/>
          </a:p>
        </p:txBody>
      </p:sp>
      <p:sp>
        <p:nvSpPr>
          <p:cNvPr id="3" name="Content Placeholder 2"/>
          <p:cNvSpPr>
            <a:spLocks noGrp="1"/>
          </p:cNvSpPr>
          <p:nvPr>
            <p:ph idx="1"/>
          </p:nvPr>
        </p:nvSpPr>
        <p:spPr>
          <a:xfrm>
            <a:off x="457200" y="1066800"/>
            <a:ext cx="8229600" cy="5059363"/>
          </a:xfrm>
        </p:spPr>
        <p:txBody>
          <a:bodyPr>
            <a:normAutofit lnSpcReduction="10000"/>
          </a:bodyPr>
          <a:lstStyle/>
          <a:p>
            <a:r>
              <a:rPr lang="en-US" dirty="0" err="1"/>
              <a:t>Secara</a:t>
            </a:r>
            <a:r>
              <a:rPr lang="en-US" dirty="0"/>
              <a:t> </a:t>
            </a:r>
            <a:r>
              <a:rPr lang="en-US" dirty="0" err="1"/>
              <a:t>umum</a:t>
            </a:r>
            <a:r>
              <a:rPr lang="en-US" dirty="0"/>
              <a:t> </a:t>
            </a:r>
            <a:r>
              <a:rPr lang="en-US" dirty="0" err="1"/>
              <a:t>perubahan</a:t>
            </a:r>
            <a:r>
              <a:rPr lang="en-US" dirty="0"/>
              <a:t> </a:t>
            </a:r>
            <a:r>
              <a:rPr lang="en-US" dirty="0" err="1"/>
              <a:t>jumlah</a:t>
            </a:r>
            <a:r>
              <a:rPr lang="en-US" dirty="0"/>
              <a:t> </a:t>
            </a:r>
            <a:r>
              <a:rPr lang="en-US" dirty="0" err="1"/>
              <a:t>kromosom</a:t>
            </a:r>
            <a:r>
              <a:rPr lang="en-US" dirty="0"/>
              <a:t> </a:t>
            </a:r>
            <a:r>
              <a:rPr lang="en-US" dirty="0" err="1"/>
              <a:t>ada</a:t>
            </a:r>
            <a:r>
              <a:rPr lang="en-US" dirty="0"/>
              <a:t> 2, </a:t>
            </a:r>
            <a:r>
              <a:rPr lang="en-US" dirty="0" err="1"/>
              <a:t>yaitu</a:t>
            </a:r>
            <a:r>
              <a:rPr lang="en-US" dirty="0"/>
              <a:t> </a:t>
            </a:r>
            <a:r>
              <a:rPr lang="en-US" dirty="0" err="1"/>
              <a:t>euploid</a:t>
            </a:r>
            <a:r>
              <a:rPr lang="en-US" dirty="0"/>
              <a:t> </a:t>
            </a:r>
            <a:r>
              <a:rPr lang="en-US" dirty="0" err="1"/>
              <a:t>dan</a:t>
            </a:r>
            <a:r>
              <a:rPr lang="en-US" dirty="0"/>
              <a:t> </a:t>
            </a:r>
            <a:r>
              <a:rPr lang="en-US" dirty="0" err="1"/>
              <a:t>aneuploid</a:t>
            </a:r>
            <a:r>
              <a:rPr lang="en-US" dirty="0"/>
              <a:t>.</a:t>
            </a:r>
            <a:endParaRPr lang="en-US" sz="2800" dirty="0"/>
          </a:p>
          <a:p>
            <a:pPr marL="457200" lvl="1" indent="0">
              <a:buNone/>
            </a:pPr>
            <a:r>
              <a:rPr lang="en-US" dirty="0" smtClean="0"/>
              <a:t>1. </a:t>
            </a:r>
            <a:r>
              <a:rPr lang="en-US" dirty="0" err="1" smtClean="0"/>
              <a:t>Euploidi</a:t>
            </a:r>
            <a:endParaRPr lang="en-US" sz="2400" dirty="0"/>
          </a:p>
          <a:p>
            <a:r>
              <a:rPr lang="en-US" dirty="0" err="1"/>
              <a:t>Euploidi</a:t>
            </a:r>
            <a:r>
              <a:rPr lang="en-US" dirty="0"/>
              <a:t> </a:t>
            </a:r>
            <a:r>
              <a:rPr lang="en-US" dirty="0" err="1"/>
              <a:t>ialah</a:t>
            </a:r>
            <a:r>
              <a:rPr lang="en-US" dirty="0"/>
              <a:t> </a:t>
            </a:r>
            <a:r>
              <a:rPr lang="en-US" dirty="0" err="1"/>
              <a:t>suatu</a:t>
            </a:r>
            <a:r>
              <a:rPr lang="en-US" dirty="0"/>
              <a:t> </a:t>
            </a:r>
            <a:r>
              <a:rPr lang="en-US" dirty="0" err="1"/>
              <a:t>keadaan</a:t>
            </a:r>
            <a:r>
              <a:rPr lang="en-US" dirty="0"/>
              <a:t> </a:t>
            </a:r>
            <a:r>
              <a:rPr lang="en-US" dirty="0" err="1"/>
              <a:t>dimana</a:t>
            </a:r>
            <a:r>
              <a:rPr lang="en-US" dirty="0"/>
              <a:t> </a:t>
            </a:r>
            <a:r>
              <a:rPr lang="en-US" dirty="0" err="1"/>
              <a:t>jumlah</a:t>
            </a:r>
            <a:r>
              <a:rPr lang="en-US" dirty="0"/>
              <a:t> </a:t>
            </a:r>
            <a:r>
              <a:rPr lang="en-US" dirty="0" err="1"/>
              <a:t>kromosom</a:t>
            </a:r>
            <a:r>
              <a:rPr lang="en-US" dirty="0"/>
              <a:t> yang </a:t>
            </a:r>
            <a:r>
              <a:rPr lang="en-US" dirty="0" err="1"/>
              <a:t>dimiliki</a:t>
            </a:r>
            <a:r>
              <a:rPr lang="en-US" dirty="0"/>
              <a:t> </a:t>
            </a:r>
            <a:r>
              <a:rPr lang="en-US" dirty="0" err="1"/>
              <a:t>oleh</a:t>
            </a:r>
            <a:r>
              <a:rPr lang="en-US" dirty="0"/>
              <a:t> </a:t>
            </a:r>
            <a:r>
              <a:rPr lang="en-US" dirty="0" err="1"/>
              <a:t>sesuatu</a:t>
            </a:r>
            <a:r>
              <a:rPr lang="en-US" dirty="0"/>
              <a:t> </a:t>
            </a:r>
            <a:r>
              <a:rPr lang="en-US" dirty="0" err="1"/>
              <a:t>makhluk</a:t>
            </a:r>
            <a:r>
              <a:rPr lang="en-US" dirty="0"/>
              <a:t> </a:t>
            </a:r>
            <a:r>
              <a:rPr lang="en-US" dirty="0" err="1"/>
              <a:t>merupakan</a:t>
            </a:r>
            <a:r>
              <a:rPr lang="en-US" dirty="0"/>
              <a:t> </a:t>
            </a:r>
            <a:r>
              <a:rPr lang="en-US" dirty="0" err="1"/>
              <a:t>kelipatan</a:t>
            </a:r>
            <a:r>
              <a:rPr lang="en-US" dirty="0"/>
              <a:t> </a:t>
            </a:r>
            <a:r>
              <a:rPr lang="en-US" dirty="0" err="1"/>
              <a:t>dari</a:t>
            </a:r>
            <a:r>
              <a:rPr lang="en-US" dirty="0"/>
              <a:t> </a:t>
            </a:r>
            <a:r>
              <a:rPr lang="en-US" dirty="0" err="1"/>
              <a:t>kromosom</a:t>
            </a:r>
            <a:r>
              <a:rPr lang="en-US" dirty="0"/>
              <a:t> </a:t>
            </a:r>
            <a:r>
              <a:rPr lang="en-US" dirty="0" err="1"/>
              <a:t>dasarnya</a:t>
            </a:r>
            <a:r>
              <a:rPr lang="en-US" dirty="0"/>
              <a:t> (</a:t>
            </a:r>
            <a:r>
              <a:rPr lang="en-US" dirty="0" err="1"/>
              <a:t>kromosom</a:t>
            </a:r>
            <a:r>
              <a:rPr lang="en-US" dirty="0"/>
              <a:t> </a:t>
            </a:r>
            <a:r>
              <a:rPr lang="en-US" dirty="0" err="1"/>
              <a:t>haploidnya</a:t>
            </a:r>
            <a:r>
              <a:rPr lang="en-US" dirty="0"/>
              <a:t>). </a:t>
            </a:r>
            <a:r>
              <a:rPr lang="en-US" dirty="0" err="1"/>
              <a:t>Individunya</a:t>
            </a:r>
            <a:r>
              <a:rPr lang="en-US" dirty="0"/>
              <a:t> </a:t>
            </a:r>
            <a:r>
              <a:rPr lang="en-US" dirty="0" err="1"/>
              <a:t>disebut</a:t>
            </a:r>
            <a:r>
              <a:rPr lang="en-US" dirty="0"/>
              <a:t> </a:t>
            </a:r>
            <a:r>
              <a:rPr lang="en-US" dirty="0" err="1"/>
              <a:t>bersifat</a:t>
            </a:r>
            <a:r>
              <a:rPr lang="en-US" dirty="0"/>
              <a:t> </a:t>
            </a:r>
            <a:r>
              <a:rPr lang="en-US" i="1" dirty="0" err="1"/>
              <a:t>euploid</a:t>
            </a:r>
            <a:r>
              <a:rPr lang="en-US" dirty="0"/>
              <a:t>. </a:t>
            </a:r>
            <a:r>
              <a:rPr lang="en-US" dirty="0" err="1"/>
              <a:t>Banyak</a:t>
            </a:r>
            <a:r>
              <a:rPr lang="en-US" dirty="0"/>
              <a:t> </a:t>
            </a:r>
            <a:r>
              <a:rPr lang="en-US" dirty="0" err="1"/>
              <a:t>dijumpai</a:t>
            </a:r>
            <a:r>
              <a:rPr lang="en-US" dirty="0"/>
              <a:t> </a:t>
            </a:r>
            <a:r>
              <a:rPr lang="en-US" dirty="0" err="1"/>
              <a:t>pada</a:t>
            </a:r>
            <a:r>
              <a:rPr lang="en-US" dirty="0"/>
              <a:t> </a:t>
            </a:r>
            <a:r>
              <a:rPr lang="en-US" dirty="0" err="1"/>
              <a:t>tumbuhan</a:t>
            </a:r>
            <a:r>
              <a:rPr lang="en-US" dirty="0"/>
              <a:t>, </a:t>
            </a:r>
            <a:r>
              <a:rPr lang="en-US" dirty="0" err="1"/>
              <a:t>pada</a:t>
            </a:r>
            <a:r>
              <a:rPr lang="en-US" dirty="0"/>
              <a:t> </a:t>
            </a:r>
            <a:r>
              <a:rPr lang="en-US" dirty="0" err="1"/>
              <a:t>hewan</a:t>
            </a:r>
            <a:r>
              <a:rPr lang="en-US" dirty="0"/>
              <a:t> </a:t>
            </a:r>
            <a:r>
              <a:rPr lang="en-US" dirty="0" err="1"/>
              <a:t>dan</a:t>
            </a:r>
            <a:r>
              <a:rPr lang="en-US" dirty="0"/>
              <a:t> </a:t>
            </a:r>
            <a:r>
              <a:rPr lang="en-US" dirty="0" err="1"/>
              <a:t>manusia</a:t>
            </a:r>
            <a:r>
              <a:rPr lang="en-US" dirty="0"/>
              <a:t> </a:t>
            </a:r>
            <a:r>
              <a:rPr lang="en-US" dirty="0" err="1"/>
              <a:t>jarang</a:t>
            </a:r>
            <a:r>
              <a:rPr lang="en-US" dirty="0"/>
              <a:t> </a:t>
            </a:r>
            <a:r>
              <a:rPr lang="en-US" dirty="0" err="1"/>
              <a:t>karena</a:t>
            </a:r>
            <a:r>
              <a:rPr lang="en-US" dirty="0"/>
              <a:t> </a:t>
            </a:r>
            <a:r>
              <a:rPr lang="en-US" dirty="0" err="1"/>
              <a:t>menyebabkan</a:t>
            </a:r>
            <a:r>
              <a:rPr lang="en-US" dirty="0"/>
              <a:t> </a:t>
            </a:r>
            <a:r>
              <a:rPr lang="en-US" dirty="0" err="1"/>
              <a:t>kematian</a:t>
            </a:r>
            <a:r>
              <a:rPr lang="en-US" dirty="0"/>
              <a:t>. Salah </a:t>
            </a:r>
            <a:r>
              <a:rPr lang="en-US" dirty="0" err="1"/>
              <a:t>satu</a:t>
            </a:r>
            <a:r>
              <a:rPr lang="en-US" dirty="0"/>
              <a:t> </a:t>
            </a:r>
            <a:r>
              <a:rPr lang="en-US" dirty="0" err="1"/>
              <a:t>contoh</a:t>
            </a:r>
            <a:r>
              <a:rPr lang="en-US" dirty="0"/>
              <a:t>: </a:t>
            </a:r>
            <a:r>
              <a:rPr lang="en-US" dirty="0" err="1"/>
              <a:t>semangka</a:t>
            </a:r>
            <a:r>
              <a:rPr lang="en-US" dirty="0"/>
              <a:t> </a:t>
            </a:r>
            <a:r>
              <a:rPr lang="en-US" dirty="0" err="1"/>
              <a:t>tanpa</a:t>
            </a:r>
            <a:r>
              <a:rPr lang="en-US" dirty="0"/>
              <a:t> </a:t>
            </a:r>
            <a:r>
              <a:rPr lang="en-US" dirty="0" err="1"/>
              <a:t>biji</a:t>
            </a:r>
            <a:r>
              <a:rPr lang="en-US" dirty="0"/>
              <a:t>. </a:t>
            </a:r>
            <a:endParaRPr lang="en-US" sz="2800" dirty="0"/>
          </a:p>
          <a:p>
            <a:endParaRPr lang="en-US" dirty="0"/>
          </a:p>
        </p:txBody>
      </p:sp>
    </p:spTree>
    <p:extLst>
      <p:ext uri="{BB962C8B-B14F-4D97-AF65-F5344CB8AC3E}">
        <p14:creationId xmlns:p14="http://schemas.microsoft.com/office/powerpoint/2010/main" val="38035513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16658510"/>
              </p:ext>
            </p:extLst>
          </p:nvPr>
        </p:nvGraphicFramePr>
        <p:xfrm>
          <a:off x="457200" y="533394"/>
          <a:ext cx="8229600" cy="5791205"/>
        </p:xfrm>
        <a:graphic>
          <a:graphicData uri="http://schemas.openxmlformats.org/drawingml/2006/table">
            <a:tbl>
              <a:tblPr firstRow="1" firstCol="1" bandRow="1">
                <a:tableStyleId>{5C22544A-7EE6-4342-B048-85BDC9FD1C3A}</a:tableStyleId>
              </a:tblPr>
              <a:tblGrid>
                <a:gridCol w="2743200"/>
                <a:gridCol w="2743200"/>
                <a:gridCol w="2743200"/>
              </a:tblGrid>
              <a:tr h="1174389">
                <a:tc>
                  <a:txBody>
                    <a:bodyPr/>
                    <a:lstStyle/>
                    <a:p>
                      <a:pPr marL="0" marR="0">
                        <a:lnSpc>
                          <a:spcPct val="150000"/>
                        </a:lnSpc>
                        <a:spcBef>
                          <a:spcPts val="0"/>
                        </a:spcBef>
                        <a:spcAft>
                          <a:spcPts val="0"/>
                        </a:spcAft>
                      </a:pPr>
                      <a:r>
                        <a:rPr lang="en-US" sz="1200">
                          <a:effectLst/>
                        </a:rPr>
                        <a:t>Tipe Euploid</a:t>
                      </a:r>
                      <a:endParaRPr lang="en-US" sz="1100">
                        <a:effectLst/>
                        <a:latin typeface="Calibri"/>
                        <a:ea typeface="Calibri"/>
                        <a:cs typeface="Times New Roman"/>
                      </a:endParaRPr>
                    </a:p>
                  </a:txBody>
                  <a:tcPr marL="66675" marR="66675" marT="9525" marB="9525" anchor="ctr"/>
                </a:tc>
                <a:tc>
                  <a:txBody>
                    <a:bodyPr/>
                    <a:lstStyle/>
                    <a:p>
                      <a:pPr marL="0" marR="0">
                        <a:lnSpc>
                          <a:spcPct val="150000"/>
                        </a:lnSpc>
                        <a:spcBef>
                          <a:spcPts val="0"/>
                        </a:spcBef>
                        <a:spcAft>
                          <a:spcPts val="0"/>
                        </a:spcAft>
                      </a:pPr>
                      <a:r>
                        <a:rPr lang="en-US" sz="1200">
                          <a:effectLst/>
                        </a:rPr>
                        <a:t>Jumlah Genom (n)</a:t>
                      </a:r>
                      <a:endParaRPr lang="en-US" sz="1100">
                        <a:effectLst/>
                        <a:latin typeface="Calibri"/>
                        <a:ea typeface="Calibri"/>
                        <a:cs typeface="Times New Roman"/>
                      </a:endParaRPr>
                    </a:p>
                  </a:txBody>
                  <a:tcPr marL="66675" marR="66675" marT="9525" marB="9525" anchor="ctr"/>
                </a:tc>
                <a:tc>
                  <a:txBody>
                    <a:bodyPr/>
                    <a:lstStyle/>
                    <a:p>
                      <a:pPr marL="0" marR="0">
                        <a:lnSpc>
                          <a:spcPct val="150000"/>
                        </a:lnSpc>
                        <a:spcBef>
                          <a:spcPts val="0"/>
                        </a:spcBef>
                        <a:spcAft>
                          <a:spcPts val="0"/>
                        </a:spcAft>
                      </a:pPr>
                      <a:r>
                        <a:rPr lang="en-US" sz="1200">
                          <a:effectLst/>
                        </a:rPr>
                        <a:t>Komplemen Kromosom (ABC merupakan 1 genom)</a:t>
                      </a:r>
                      <a:endParaRPr lang="en-US" sz="1100">
                        <a:effectLst/>
                        <a:latin typeface="Calibri"/>
                        <a:ea typeface="Calibri"/>
                        <a:cs typeface="Times New Roman"/>
                      </a:endParaRPr>
                    </a:p>
                  </a:txBody>
                  <a:tcPr marL="66675" marR="66675" marT="9525" marB="9525" anchor="ctr"/>
                </a:tc>
              </a:tr>
              <a:tr h="577102">
                <a:tc>
                  <a:txBody>
                    <a:bodyPr/>
                    <a:lstStyle/>
                    <a:p>
                      <a:pPr marL="0" marR="0">
                        <a:lnSpc>
                          <a:spcPct val="150000"/>
                        </a:lnSpc>
                        <a:spcBef>
                          <a:spcPts val="0"/>
                        </a:spcBef>
                        <a:spcAft>
                          <a:spcPts val="0"/>
                        </a:spcAft>
                      </a:pPr>
                      <a:r>
                        <a:rPr lang="en-US" sz="1200">
                          <a:effectLst/>
                        </a:rPr>
                        <a:t>Monoploid</a:t>
                      </a:r>
                      <a:endParaRPr lang="en-US" sz="1100">
                        <a:effectLst/>
                        <a:latin typeface="Calibri"/>
                        <a:ea typeface="Calibri"/>
                        <a:cs typeface="Times New Roman"/>
                      </a:endParaRPr>
                    </a:p>
                  </a:txBody>
                  <a:tcPr marL="66675" marR="66675" marT="9525" marB="9525" anchor="ctr"/>
                </a:tc>
                <a:tc>
                  <a:txBody>
                    <a:bodyPr/>
                    <a:lstStyle/>
                    <a:p>
                      <a:pPr marL="0" marR="0">
                        <a:lnSpc>
                          <a:spcPct val="150000"/>
                        </a:lnSpc>
                        <a:spcBef>
                          <a:spcPts val="0"/>
                        </a:spcBef>
                        <a:spcAft>
                          <a:spcPts val="0"/>
                        </a:spcAft>
                      </a:pPr>
                      <a:r>
                        <a:rPr lang="en-US" sz="1200">
                          <a:effectLst/>
                        </a:rPr>
                        <a:t>Satu (n)</a:t>
                      </a:r>
                      <a:endParaRPr lang="en-US" sz="1100">
                        <a:effectLst/>
                        <a:latin typeface="Calibri"/>
                        <a:ea typeface="Calibri"/>
                        <a:cs typeface="Times New Roman"/>
                      </a:endParaRPr>
                    </a:p>
                  </a:txBody>
                  <a:tcPr marL="66675" marR="66675" marT="9525" marB="9525" anchor="ctr"/>
                </a:tc>
                <a:tc>
                  <a:txBody>
                    <a:bodyPr/>
                    <a:lstStyle/>
                    <a:p>
                      <a:pPr marL="0" marR="0">
                        <a:lnSpc>
                          <a:spcPct val="150000"/>
                        </a:lnSpc>
                        <a:spcBef>
                          <a:spcPts val="0"/>
                        </a:spcBef>
                        <a:spcAft>
                          <a:spcPts val="0"/>
                        </a:spcAft>
                      </a:pPr>
                      <a:r>
                        <a:rPr lang="en-US" sz="1200">
                          <a:effectLst/>
                        </a:rPr>
                        <a:t>A B C</a:t>
                      </a:r>
                      <a:endParaRPr lang="en-US" sz="1100">
                        <a:effectLst/>
                        <a:latin typeface="Calibri"/>
                        <a:ea typeface="Calibri"/>
                        <a:cs typeface="Times New Roman"/>
                      </a:endParaRPr>
                    </a:p>
                  </a:txBody>
                  <a:tcPr marL="66675" marR="66675" marT="9525" marB="9525" anchor="ctr"/>
                </a:tc>
              </a:tr>
              <a:tr h="577102">
                <a:tc>
                  <a:txBody>
                    <a:bodyPr/>
                    <a:lstStyle/>
                    <a:p>
                      <a:pPr marL="0" marR="0">
                        <a:lnSpc>
                          <a:spcPct val="150000"/>
                        </a:lnSpc>
                        <a:spcBef>
                          <a:spcPts val="0"/>
                        </a:spcBef>
                        <a:spcAft>
                          <a:spcPts val="0"/>
                        </a:spcAft>
                      </a:pPr>
                      <a:r>
                        <a:rPr lang="en-US" sz="1200">
                          <a:effectLst/>
                        </a:rPr>
                        <a:t>Diploid</a:t>
                      </a:r>
                      <a:endParaRPr lang="en-US" sz="1100">
                        <a:effectLst/>
                        <a:latin typeface="Calibri"/>
                        <a:ea typeface="Calibri"/>
                        <a:cs typeface="Times New Roman"/>
                      </a:endParaRPr>
                    </a:p>
                  </a:txBody>
                  <a:tcPr marL="66675" marR="66675" marT="9525" marB="9525" anchor="ctr"/>
                </a:tc>
                <a:tc>
                  <a:txBody>
                    <a:bodyPr/>
                    <a:lstStyle/>
                    <a:p>
                      <a:pPr marL="0" marR="0">
                        <a:lnSpc>
                          <a:spcPct val="150000"/>
                        </a:lnSpc>
                        <a:spcBef>
                          <a:spcPts val="0"/>
                        </a:spcBef>
                        <a:spcAft>
                          <a:spcPts val="0"/>
                        </a:spcAft>
                      </a:pPr>
                      <a:r>
                        <a:rPr lang="en-US" sz="1200">
                          <a:effectLst/>
                        </a:rPr>
                        <a:t>Dua (2n)</a:t>
                      </a:r>
                      <a:endParaRPr lang="en-US" sz="1100">
                        <a:effectLst/>
                        <a:latin typeface="Calibri"/>
                        <a:ea typeface="Calibri"/>
                        <a:cs typeface="Times New Roman"/>
                      </a:endParaRPr>
                    </a:p>
                  </a:txBody>
                  <a:tcPr marL="66675" marR="66675" marT="9525" marB="9525" anchor="ctr"/>
                </a:tc>
                <a:tc>
                  <a:txBody>
                    <a:bodyPr/>
                    <a:lstStyle/>
                    <a:p>
                      <a:pPr marL="0" marR="0">
                        <a:lnSpc>
                          <a:spcPct val="150000"/>
                        </a:lnSpc>
                        <a:spcBef>
                          <a:spcPts val="0"/>
                        </a:spcBef>
                        <a:spcAft>
                          <a:spcPts val="0"/>
                        </a:spcAft>
                      </a:pPr>
                      <a:r>
                        <a:rPr lang="en-US" sz="1200">
                          <a:effectLst/>
                        </a:rPr>
                        <a:t>AA BB CC</a:t>
                      </a:r>
                      <a:endParaRPr lang="en-US" sz="1100">
                        <a:effectLst/>
                        <a:latin typeface="Calibri"/>
                        <a:ea typeface="Calibri"/>
                        <a:cs typeface="Times New Roman"/>
                      </a:endParaRPr>
                    </a:p>
                  </a:txBody>
                  <a:tcPr marL="66675" marR="66675" marT="9525" marB="9525" anchor="ctr"/>
                </a:tc>
              </a:tr>
              <a:tr h="577102">
                <a:tc>
                  <a:txBody>
                    <a:bodyPr/>
                    <a:lstStyle/>
                    <a:p>
                      <a:pPr marL="0" marR="0">
                        <a:lnSpc>
                          <a:spcPct val="150000"/>
                        </a:lnSpc>
                        <a:spcBef>
                          <a:spcPts val="0"/>
                        </a:spcBef>
                        <a:spcAft>
                          <a:spcPts val="0"/>
                        </a:spcAft>
                      </a:pPr>
                      <a:r>
                        <a:rPr lang="en-US" sz="1200">
                          <a:effectLst/>
                        </a:rPr>
                        <a:t>Triploid</a:t>
                      </a:r>
                      <a:endParaRPr lang="en-US" sz="1100">
                        <a:effectLst/>
                        <a:latin typeface="Calibri"/>
                        <a:ea typeface="Calibri"/>
                        <a:cs typeface="Times New Roman"/>
                      </a:endParaRPr>
                    </a:p>
                  </a:txBody>
                  <a:tcPr marL="66675" marR="66675" marT="9525" marB="9525" anchor="ctr"/>
                </a:tc>
                <a:tc>
                  <a:txBody>
                    <a:bodyPr/>
                    <a:lstStyle/>
                    <a:p>
                      <a:pPr marL="0" marR="0">
                        <a:lnSpc>
                          <a:spcPct val="150000"/>
                        </a:lnSpc>
                        <a:spcBef>
                          <a:spcPts val="0"/>
                        </a:spcBef>
                        <a:spcAft>
                          <a:spcPts val="0"/>
                        </a:spcAft>
                      </a:pPr>
                      <a:r>
                        <a:rPr lang="en-US" sz="1200">
                          <a:effectLst/>
                        </a:rPr>
                        <a:t>Tiga (3n)</a:t>
                      </a:r>
                      <a:endParaRPr lang="en-US" sz="1100">
                        <a:effectLst/>
                        <a:latin typeface="Calibri"/>
                        <a:ea typeface="Calibri"/>
                        <a:cs typeface="Times New Roman"/>
                      </a:endParaRPr>
                    </a:p>
                  </a:txBody>
                  <a:tcPr marL="66675" marR="66675" marT="9525" marB="9525" anchor="ctr"/>
                </a:tc>
                <a:tc>
                  <a:txBody>
                    <a:bodyPr/>
                    <a:lstStyle/>
                    <a:p>
                      <a:pPr marL="0" marR="0">
                        <a:lnSpc>
                          <a:spcPct val="150000"/>
                        </a:lnSpc>
                        <a:spcBef>
                          <a:spcPts val="0"/>
                        </a:spcBef>
                        <a:spcAft>
                          <a:spcPts val="0"/>
                        </a:spcAft>
                      </a:pPr>
                      <a:r>
                        <a:rPr lang="en-US" sz="1200">
                          <a:effectLst/>
                        </a:rPr>
                        <a:t>AAA BBB CCC</a:t>
                      </a:r>
                      <a:endParaRPr lang="en-US" sz="1100">
                        <a:effectLst/>
                        <a:latin typeface="Calibri"/>
                        <a:ea typeface="Calibri"/>
                        <a:cs typeface="Times New Roman"/>
                      </a:endParaRPr>
                    </a:p>
                  </a:txBody>
                  <a:tcPr marL="66675" marR="66675" marT="9525" marB="9525" anchor="ctr"/>
                </a:tc>
              </a:tr>
              <a:tr h="577102">
                <a:tc>
                  <a:txBody>
                    <a:bodyPr/>
                    <a:lstStyle/>
                    <a:p>
                      <a:pPr marL="0" marR="0">
                        <a:lnSpc>
                          <a:spcPct val="150000"/>
                        </a:lnSpc>
                        <a:spcBef>
                          <a:spcPts val="0"/>
                        </a:spcBef>
                        <a:spcAft>
                          <a:spcPts val="0"/>
                        </a:spcAft>
                      </a:pPr>
                      <a:r>
                        <a:rPr lang="en-US" sz="1200">
                          <a:effectLst/>
                        </a:rPr>
                        <a:t>Tetraploid</a:t>
                      </a:r>
                      <a:endParaRPr lang="en-US" sz="1100">
                        <a:effectLst/>
                        <a:latin typeface="Calibri"/>
                        <a:ea typeface="Calibri"/>
                        <a:cs typeface="Times New Roman"/>
                      </a:endParaRPr>
                    </a:p>
                  </a:txBody>
                  <a:tcPr marL="66675" marR="66675" marT="9525" marB="9525" anchor="ctr"/>
                </a:tc>
                <a:tc>
                  <a:txBody>
                    <a:bodyPr/>
                    <a:lstStyle/>
                    <a:p>
                      <a:pPr marL="0" marR="0">
                        <a:lnSpc>
                          <a:spcPct val="150000"/>
                        </a:lnSpc>
                        <a:spcBef>
                          <a:spcPts val="0"/>
                        </a:spcBef>
                        <a:spcAft>
                          <a:spcPts val="0"/>
                        </a:spcAft>
                      </a:pPr>
                      <a:r>
                        <a:rPr lang="en-US" sz="1200">
                          <a:effectLst/>
                        </a:rPr>
                        <a:t>Empat (4n)</a:t>
                      </a:r>
                      <a:endParaRPr lang="en-US" sz="1100">
                        <a:effectLst/>
                        <a:latin typeface="Calibri"/>
                        <a:ea typeface="Calibri"/>
                        <a:cs typeface="Times New Roman"/>
                      </a:endParaRPr>
                    </a:p>
                  </a:txBody>
                  <a:tcPr marL="66675" marR="66675" marT="9525" marB="9525" anchor="ctr"/>
                </a:tc>
                <a:tc>
                  <a:txBody>
                    <a:bodyPr/>
                    <a:lstStyle/>
                    <a:p>
                      <a:pPr marL="0" marR="0">
                        <a:lnSpc>
                          <a:spcPct val="150000"/>
                        </a:lnSpc>
                        <a:spcBef>
                          <a:spcPts val="0"/>
                        </a:spcBef>
                        <a:spcAft>
                          <a:spcPts val="0"/>
                        </a:spcAft>
                      </a:pPr>
                      <a:r>
                        <a:rPr lang="en-US" sz="1200">
                          <a:effectLst/>
                        </a:rPr>
                        <a:t>AAAA BBBB CCCC</a:t>
                      </a:r>
                      <a:endParaRPr lang="en-US" sz="1100">
                        <a:effectLst/>
                        <a:latin typeface="Calibri"/>
                        <a:ea typeface="Calibri"/>
                        <a:cs typeface="Times New Roman"/>
                      </a:endParaRPr>
                    </a:p>
                  </a:txBody>
                  <a:tcPr marL="66675" marR="66675" marT="9525" marB="9525" anchor="ctr"/>
                </a:tc>
              </a:tr>
              <a:tr h="577102">
                <a:tc>
                  <a:txBody>
                    <a:bodyPr/>
                    <a:lstStyle/>
                    <a:p>
                      <a:pPr marL="0" marR="0">
                        <a:lnSpc>
                          <a:spcPct val="150000"/>
                        </a:lnSpc>
                        <a:spcBef>
                          <a:spcPts val="0"/>
                        </a:spcBef>
                        <a:spcAft>
                          <a:spcPts val="0"/>
                        </a:spcAft>
                      </a:pPr>
                      <a:r>
                        <a:rPr lang="en-US" sz="1200">
                          <a:effectLst/>
                        </a:rPr>
                        <a:t>Pentaploid</a:t>
                      </a:r>
                      <a:endParaRPr lang="en-US" sz="1100">
                        <a:effectLst/>
                        <a:latin typeface="Calibri"/>
                        <a:ea typeface="Calibri"/>
                        <a:cs typeface="Times New Roman"/>
                      </a:endParaRPr>
                    </a:p>
                  </a:txBody>
                  <a:tcPr marL="66675" marR="66675" marT="9525" marB="9525" anchor="ctr"/>
                </a:tc>
                <a:tc>
                  <a:txBody>
                    <a:bodyPr/>
                    <a:lstStyle/>
                    <a:p>
                      <a:pPr marL="0" marR="0">
                        <a:lnSpc>
                          <a:spcPct val="150000"/>
                        </a:lnSpc>
                        <a:spcBef>
                          <a:spcPts val="0"/>
                        </a:spcBef>
                        <a:spcAft>
                          <a:spcPts val="0"/>
                        </a:spcAft>
                      </a:pPr>
                      <a:r>
                        <a:rPr lang="en-US" sz="1200" dirty="0">
                          <a:effectLst/>
                        </a:rPr>
                        <a:t>Lima (5n)</a:t>
                      </a:r>
                      <a:endParaRPr lang="en-US" sz="1100" dirty="0">
                        <a:effectLst/>
                        <a:latin typeface="Calibri"/>
                        <a:ea typeface="Calibri"/>
                        <a:cs typeface="Times New Roman"/>
                      </a:endParaRPr>
                    </a:p>
                  </a:txBody>
                  <a:tcPr marL="66675" marR="66675" marT="9525" marB="9525" anchor="ctr"/>
                </a:tc>
                <a:tc>
                  <a:txBody>
                    <a:bodyPr/>
                    <a:lstStyle/>
                    <a:p>
                      <a:pPr marL="0" marR="0">
                        <a:lnSpc>
                          <a:spcPct val="150000"/>
                        </a:lnSpc>
                        <a:spcBef>
                          <a:spcPts val="0"/>
                        </a:spcBef>
                        <a:spcAft>
                          <a:spcPts val="0"/>
                        </a:spcAft>
                      </a:pPr>
                      <a:r>
                        <a:rPr lang="en-US" sz="1200">
                          <a:effectLst/>
                        </a:rPr>
                        <a:t>AAAAA BBBBB CCCCC</a:t>
                      </a:r>
                      <a:endParaRPr lang="en-US" sz="1100">
                        <a:effectLst/>
                        <a:latin typeface="Calibri"/>
                        <a:ea typeface="Calibri"/>
                        <a:cs typeface="Times New Roman"/>
                      </a:endParaRPr>
                    </a:p>
                  </a:txBody>
                  <a:tcPr marL="66675" marR="66675" marT="9525" marB="9525" anchor="ctr"/>
                </a:tc>
              </a:tr>
              <a:tr h="577102">
                <a:tc>
                  <a:txBody>
                    <a:bodyPr/>
                    <a:lstStyle/>
                    <a:p>
                      <a:pPr marL="0" marR="0">
                        <a:lnSpc>
                          <a:spcPct val="150000"/>
                        </a:lnSpc>
                        <a:spcBef>
                          <a:spcPts val="0"/>
                        </a:spcBef>
                        <a:spcAft>
                          <a:spcPts val="0"/>
                        </a:spcAft>
                      </a:pPr>
                      <a:r>
                        <a:rPr lang="en-US" sz="1200">
                          <a:effectLst/>
                        </a:rPr>
                        <a:t>Heksaploid</a:t>
                      </a:r>
                      <a:endParaRPr lang="en-US" sz="1100">
                        <a:effectLst/>
                        <a:latin typeface="Calibri"/>
                        <a:ea typeface="Calibri"/>
                        <a:cs typeface="Times New Roman"/>
                      </a:endParaRPr>
                    </a:p>
                  </a:txBody>
                  <a:tcPr marL="66675" marR="66675" marT="9525" marB="9525" anchor="ctr"/>
                </a:tc>
                <a:tc>
                  <a:txBody>
                    <a:bodyPr/>
                    <a:lstStyle/>
                    <a:p>
                      <a:pPr marL="0" marR="0">
                        <a:lnSpc>
                          <a:spcPct val="150000"/>
                        </a:lnSpc>
                        <a:spcBef>
                          <a:spcPts val="0"/>
                        </a:spcBef>
                        <a:spcAft>
                          <a:spcPts val="0"/>
                        </a:spcAft>
                      </a:pPr>
                      <a:r>
                        <a:rPr lang="en-US" sz="1200">
                          <a:effectLst/>
                        </a:rPr>
                        <a:t>Enam (6n)</a:t>
                      </a:r>
                      <a:endParaRPr lang="en-US" sz="1100">
                        <a:effectLst/>
                        <a:latin typeface="Calibri"/>
                        <a:ea typeface="Calibri"/>
                        <a:cs typeface="Times New Roman"/>
                      </a:endParaRPr>
                    </a:p>
                  </a:txBody>
                  <a:tcPr marL="66675" marR="66675" marT="9525" marB="9525" anchor="ctr"/>
                </a:tc>
                <a:tc>
                  <a:txBody>
                    <a:bodyPr/>
                    <a:lstStyle/>
                    <a:p>
                      <a:pPr marL="0" marR="0">
                        <a:lnSpc>
                          <a:spcPct val="150000"/>
                        </a:lnSpc>
                        <a:spcBef>
                          <a:spcPts val="0"/>
                        </a:spcBef>
                        <a:spcAft>
                          <a:spcPts val="0"/>
                        </a:spcAft>
                      </a:pPr>
                      <a:r>
                        <a:rPr lang="en-US" sz="1200">
                          <a:effectLst/>
                        </a:rPr>
                        <a:t>AAAAAA BBBBBB CCCCCC</a:t>
                      </a:r>
                      <a:endParaRPr lang="en-US" sz="1100">
                        <a:effectLst/>
                        <a:latin typeface="Calibri"/>
                        <a:ea typeface="Calibri"/>
                        <a:cs typeface="Times New Roman"/>
                      </a:endParaRPr>
                    </a:p>
                  </a:txBody>
                  <a:tcPr marL="66675" marR="66675" marT="9525" marB="9525" anchor="ctr"/>
                </a:tc>
              </a:tr>
              <a:tr h="577102">
                <a:tc>
                  <a:txBody>
                    <a:bodyPr/>
                    <a:lstStyle/>
                    <a:p>
                      <a:pPr marL="0" marR="0">
                        <a:lnSpc>
                          <a:spcPct val="150000"/>
                        </a:lnSpc>
                        <a:spcBef>
                          <a:spcPts val="0"/>
                        </a:spcBef>
                        <a:spcAft>
                          <a:spcPts val="0"/>
                        </a:spcAft>
                      </a:pPr>
                      <a:r>
                        <a:rPr lang="en-US" sz="1200">
                          <a:effectLst/>
                        </a:rPr>
                        <a:t>Septaploid</a:t>
                      </a:r>
                      <a:endParaRPr lang="en-US" sz="1100">
                        <a:effectLst/>
                        <a:latin typeface="Calibri"/>
                        <a:ea typeface="Calibri"/>
                        <a:cs typeface="Times New Roman"/>
                      </a:endParaRPr>
                    </a:p>
                  </a:txBody>
                  <a:tcPr marL="66675" marR="66675" marT="9525" marB="9525" anchor="ctr"/>
                </a:tc>
                <a:tc>
                  <a:txBody>
                    <a:bodyPr/>
                    <a:lstStyle/>
                    <a:p>
                      <a:pPr marL="0" marR="0">
                        <a:lnSpc>
                          <a:spcPct val="150000"/>
                        </a:lnSpc>
                        <a:spcBef>
                          <a:spcPts val="0"/>
                        </a:spcBef>
                        <a:spcAft>
                          <a:spcPts val="0"/>
                        </a:spcAft>
                      </a:pPr>
                      <a:r>
                        <a:rPr lang="en-US" sz="1200">
                          <a:effectLst/>
                        </a:rPr>
                        <a:t>Tujuh (7n)</a:t>
                      </a:r>
                      <a:endParaRPr lang="en-US" sz="1100">
                        <a:effectLst/>
                        <a:latin typeface="Calibri"/>
                        <a:ea typeface="Calibri"/>
                        <a:cs typeface="Times New Roman"/>
                      </a:endParaRPr>
                    </a:p>
                  </a:txBody>
                  <a:tcPr marL="66675" marR="66675" marT="9525" marB="9525" anchor="ctr"/>
                </a:tc>
                <a:tc>
                  <a:txBody>
                    <a:bodyPr/>
                    <a:lstStyle/>
                    <a:p>
                      <a:pPr marL="0" marR="0">
                        <a:lnSpc>
                          <a:spcPct val="150000"/>
                        </a:lnSpc>
                        <a:spcBef>
                          <a:spcPts val="0"/>
                        </a:spcBef>
                        <a:spcAft>
                          <a:spcPts val="0"/>
                        </a:spcAft>
                      </a:pPr>
                      <a:r>
                        <a:rPr lang="en-US" sz="1200">
                          <a:effectLst/>
                        </a:rPr>
                        <a:t>AAAAAAA BBBBBBB CCCCCCC</a:t>
                      </a:r>
                      <a:endParaRPr lang="en-US" sz="1100">
                        <a:effectLst/>
                        <a:latin typeface="Calibri"/>
                        <a:ea typeface="Calibri"/>
                        <a:cs typeface="Times New Roman"/>
                      </a:endParaRPr>
                    </a:p>
                  </a:txBody>
                  <a:tcPr marL="66675" marR="66675" marT="9525" marB="9525" anchor="ctr"/>
                </a:tc>
              </a:tr>
              <a:tr h="577102">
                <a:tc>
                  <a:txBody>
                    <a:bodyPr/>
                    <a:lstStyle/>
                    <a:p>
                      <a:pPr marL="0" marR="0">
                        <a:lnSpc>
                          <a:spcPct val="150000"/>
                        </a:lnSpc>
                        <a:spcBef>
                          <a:spcPts val="0"/>
                        </a:spcBef>
                        <a:spcAft>
                          <a:spcPts val="0"/>
                        </a:spcAft>
                      </a:pPr>
                      <a:r>
                        <a:rPr lang="en-US" sz="1200">
                          <a:effectLst/>
                        </a:rPr>
                        <a:t>Dll</a:t>
                      </a:r>
                      <a:endParaRPr lang="en-US" sz="1100">
                        <a:effectLst/>
                        <a:latin typeface="Calibri"/>
                        <a:ea typeface="Calibri"/>
                        <a:cs typeface="Times New Roman"/>
                      </a:endParaRPr>
                    </a:p>
                  </a:txBody>
                  <a:tcPr marL="66675" marR="66675" marT="9525" marB="9525" anchor="ctr"/>
                </a:tc>
                <a:tc>
                  <a:txBody>
                    <a:bodyPr/>
                    <a:lstStyle/>
                    <a:p>
                      <a:pPr>
                        <a:lnSpc>
                          <a:spcPct val="115000"/>
                        </a:lnSpc>
                      </a:pPr>
                      <a:endParaRPr lang="en-US" sz="1100">
                        <a:effectLst/>
                        <a:latin typeface="Calibri"/>
                        <a:cs typeface="Times New Roman"/>
                      </a:endParaRPr>
                    </a:p>
                  </a:txBody>
                  <a:tcPr marL="66675" marR="66675" marT="9525" marB="9525" anchor="ctr"/>
                </a:tc>
                <a:tc>
                  <a:txBody>
                    <a:bodyPr/>
                    <a:lstStyle/>
                    <a:p>
                      <a:pPr>
                        <a:lnSpc>
                          <a:spcPct val="115000"/>
                        </a:lnSpc>
                      </a:pPr>
                      <a:endParaRPr lang="en-US" sz="1100" dirty="0">
                        <a:effectLst/>
                        <a:latin typeface="Calibri"/>
                        <a:cs typeface="Times New Roman"/>
                      </a:endParaRPr>
                    </a:p>
                  </a:txBody>
                  <a:tcPr marL="66675" marR="66675" marT="9525" marB="9525" anchor="ctr"/>
                </a:tc>
              </a:tr>
            </a:tbl>
          </a:graphicData>
        </a:graphic>
      </p:graphicFrame>
      <p:sp>
        <p:nvSpPr>
          <p:cNvPr id="5" name="Rectangle 1"/>
          <p:cNvSpPr>
            <a:spLocks noChangeArrowheads="1"/>
          </p:cNvSpPr>
          <p:nvPr/>
        </p:nvSpPr>
        <p:spPr bwMode="auto">
          <a:xfrm>
            <a:off x="457200" y="18716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8535312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pPr lvl="1" algn="ctr" rtl="0">
              <a:spcBef>
                <a:spcPct val="0"/>
              </a:spcBef>
            </a:pPr>
            <a:r>
              <a:rPr lang="en-US" sz="4400" dirty="0" err="1"/>
              <a:t>Aneuploidi</a:t>
            </a:r>
            <a:r>
              <a:rPr lang="en-US" sz="1600" dirty="0"/>
              <a:t/>
            </a:r>
            <a:br>
              <a:rPr lang="en-US" sz="1600" dirty="0"/>
            </a:br>
            <a:endParaRPr lang="en-US" dirty="0"/>
          </a:p>
        </p:txBody>
      </p:sp>
      <p:sp>
        <p:nvSpPr>
          <p:cNvPr id="3" name="Content Placeholder 2"/>
          <p:cNvSpPr>
            <a:spLocks noGrp="1"/>
          </p:cNvSpPr>
          <p:nvPr>
            <p:ph idx="1"/>
          </p:nvPr>
        </p:nvSpPr>
        <p:spPr>
          <a:xfrm>
            <a:off x="457200" y="1066800"/>
            <a:ext cx="8229600" cy="5059363"/>
          </a:xfrm>
        </p:spPr>
        <p:txBody>
          <a:bodyPr/>
          <a:lstStyle/>
          <a:p>
            <a:r>
              <a:rPr lang="en-US" dirty="0" err="1"/>
              <a:t>Ialah</a:t>
            </a:r>
            <a:r>
              <a:rPr lang="en-US" dirty="0"/>
              <a:t> </a:t>
            </a:r>
            <a:r>
              <a:rPr lang="en-US" dirty="0" err="1"/>
              <a:t>suatu</a:t>
            </a:r>
            <a:r>
              <a:rPr lang="en-US" dirty="0"/>
              <a:t> </a:t>
            </a:r>
            <a:r>
              <a:rPr lang="en-US" dirty="0" err="1"/>
              <a:t>keadaan</a:t>
            </a:r>
            <a:r>
              <a:rPr lang="en-US" dirty="0"/>
              <a:t> </a:t>
            </a:r>
            <a:r>
              <a:rPr lang="en-US" dirty="0" err="1"/>
              <a:t>dimana</a:t>
            </a:r>
            <a:r>
              <a:rPr lang="en-US" dirty="0"/>
              <a:t> </a:t>
            </a:r>
            <a:r>
              <a:rPr lang="en-US" dirty="0" err="1"/>
              <a:t>suatu</a:t>
            </a:r>
            <a:r>
              <a:rPr lang="en-US" dirty="0"/>
              <a:t> </a:t>
            </a:r>
            <a:r>
              <a:rPr lang="en-US" dirty="0" err="1"/>
              <a:t>organisme</a:t>
            </a:r>
            <a:r>
              <a:rPr lang="en-US" dirty="0"/>
              <a:t> </a:t>
            </a:r>
            <a:r>
              <a:rPr lang="en-US" dirty="0" err="1"/>
              <a:t>kekurangan</a:t>
            </a:r>
            <a:r>
              <a:rPr lang="en-US" dirty="0"/>
              <a:t> </a:t>
            </a:r>
            <a:r>
              <a:rPr lang="en-US" dirty="0" err="1"/>
              <a:t>atau</a:t>
            </a:r>
            <a:r>
              <a:rPr lang="en-US" dirty="0"/>
              <a:t> </a:t>
            </a:r>
            <a:r>
              <a:rPr lang="en-US" dirty="0" err="1"/>
              <a:t>kelebihan</a:t>
            </a:r>
            <a:r>
              <a:rPr lang="en-US" dirty="0"/>
              <a:t> </a:t>
            </a:r>
            <a:r>
              <a:rPr lang="en-US" dirty="0" err="1"/>
              <a:t>kromosom</a:t>
            </a:r>
            <a:r>
              <a:rPr lang="en-US" dirty="0"/>
              <a:t> </a:t>
            </a:r>
            <a:r>
              <a:rPr lang="en-US" dirty="0" err="1"/>
              <a:t>tertentu</a:t>
            </a:r>
            <a:r>
              <a:rPr lang="en-US" dirty="0"/>
              <a:t>.    </a:t>
            </a:r>
            <a:r>
              <a:rPr lang="en-US" dirty="0" err="1"/>
              <a:t>Individu</a:t>
            </a:r>
            <a:r>
              <a:rPr lang="en-US" dirty="0"/>
              <a:t> </a:t>
            </a:r>
            <a:r>
              <a:rPr lang="en-US" dirty="0" err="1"/>
              <a:t>disebut</a:t>
            </a:r>
            <a:r>
              <a:rPr lang="en-US" dirty="0"/>
              <a:t> </a:t>
            </a:r>
            <a:r>
              <a:rPr lang="en-US" dirty="0" err="1"/>
              <a:t>bersifat</a:t>
            </a:r>
            <a:r>
              <a:rPr lang="en-US" i="1" dirty="0"/>
              <a:t> </a:t>
            </a:r>
            <a:r>
              <a:rPr lang="en-US" i="1" dirty="0" err="1"/>
              <a:t>aneuploid</a:t>
            </a:r>
            <a:r>
              <a:rPr lang="en-US" dirty="0"/>
              <a:t>. </a:t>
            </a:r>
            <a:r>
              <a:rPr lang="en-US" dirty="0" err="1"/>
              <a:t>Biasanya</a:t>
            </a:r>
            <a:r>
              <a:rPr lang="en-US" dirty="0"/>
              <a:t> </a:t>
            </a:r>
            <a:r>
              <a:rPr lang="en-US" dirty="0" err="1"/>
              <a:t>disebabkan</a:t>
            </a:r>
            <a:r>
              <a:rPr lang="en-US" dirty="0"/>
              <a:t> </a:t>
            </a:r>
            <a:r>
              <a:rPr lang="en-US" dirty="0" err="1"/>
              <a:t>karena</a:t>
            </a:r>
            <a:r>
              <a:rPr lang="en-US" dirty="0"/>
              <a:t> nondisjunction</a:t>
            </a:r>
          </a:p>
          <a:p>
            <a:pPr marL="0" indent="0">
              <a:buNone/>
            </a:pPr>
            <a:r>
              <a:rPr lang="en-US" dirty="0"/>
              <a:t> </a:t>
            </a:r>
          </a:p>
          <a:p>
            <a:endParaRPr lang="en-US" dirty="0"/>
          </a:p>
        </p:txBody>
      </p:sp>
    </p:spTree>
    <p:extLst>
      <p:ext uri="{BB962C8B-B14F-4D97-AF65-F5344CB8AC3E}">
        <p14:creationId xmlns:p14="http://schemas.microsoft.com/office/powerpoint/2010/main" val="10453106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6480331"/>
              </p:ext>
            </p:extLst>
          </p:nvPr>
        </p:nvGraphicFramePr>
        <p:xfrm>
          <a:off x="457200" y="685802"/>
          <a:ext cx="8229600" cy="5714995"/>
        </p:xfrm>
        <a:graphic>
          <a:graphicData uri="http://schemas.openxmlformats.org/drawingml/2006/table">
            <a:tbl>
              <a:tblPr firstRow="1" firstCol="1" bandRow="1">
                <a:tableStyleId>{5C22544A-7EE6-4342-B048-85BDC9FD1C3A}</a:tableStyleId>
              </a:tblPr>
              <a:tblGrid>
                <a:gridCol w="2743200"/>
                <a:gridCol w="2743200"/>
                <a:gridCol w="2743200"/>
              </a:tblGrid>
              <a:tr h="941892">
                <a:tc>
                  <a:txBody>
                    <a:bodyPr/>
                    <a:lstStyle/>
                    <a:p>
                      <a:pPr marL="0" marR="0">
                        <a:lnSpc>
                          <a:spcPct val="150000"/>
                        </a:lnSpc>
                        <a:spcBef>
                          <a:spcPts val="0"/>
                        </a:spcBef>
                        <a:spcAft>
                          <a:spcPts val="0"/>
                        </a:spcAft>
                      </a:pPr>
                      <a:r>
                        <a:rPr lang="en-US" sz="1200">
                          <a:effectLst/>
                        </a:rPr>
                        <a:t>Tipe </a:t>
                      </a:r>
                      <a:endParaRPr lang="en-US" sz="1100">
                        <a:effectLst/>
                        <a:latin typeface="Calibri"/>
                        <a:ea typeface="Calibri"/>
                        <a:cs typeface="Times New Roman"/>
                      </a:endParaRPr>
                    </a:p>
                  </a:txBody>
                  <a:tcPr marL="66675" marR="66675" marT="9525" marB="9525" anchor="ctr"/>
                </a:tc>
                <a:tc>
                  <a:txBody>
                    <a:bodyPr/>
                    <a:lstStyle/>
                    <a:p>
                      <a:pPr marL="0" marR="0">
                        <a:lnSpc>
                          <a:spcPct val="150000"/>
                        </a:lnSpc>
                        <a:spcBef>
                          <a:spcPts val="0"/>
                        </a:spcBef>
                        <a:spcAft>
                          <a:spcPts val="0"/>
                        </a:spcAft>
                      </a:pPr>
                      <a:r>
                        <a:rPr lang="en-US" sz="1200">
                          <a:effectLst/>
                        </a:rPr>
                        <a:t>Formula</a:t>
                      </a:r>
                      <a:endParaRPr lang="en-US" sz="1100">
                        <a:effectLst/>
                        <a:latin typeface="Calibri"/>
                        <a:ea typeface="Calibri"/>
                        <a:cs typeface="Times New Roman"/>
                      </a:endParaRPr>
                    </a:p>
                  </a:txBody>
                  <a:tcPr marL="66675" marR="66675" marT="9525" marB="9525" anchor="ctr"/>
                </a:tc>
                <a:tc>
                  <a:txBody>
                    <a:bodyPr/>
                    <a:lstStyle/>
                    <a:p>
                      <a:pPr marL="0" marR="0">
                        <a:lnSpc>
                          <a:spcPct val="150000"/>
                        </a:lnSpc>
                        <a:spcBef>
                          <a:spcPts val="0"/>
                        </a:spcBef>
                        <a:spcAft>
                          <a:spcPts val="0"/>
                        </a:spcAft>
                      </a:pPr>
                      <a:r>
                        <a:rPr lang="en-US" sz="1200">
                          <a:effectLst/>
                        </a:rPr>
                        <a:t>Komplemen Kromosom Dengan (ABC) Sebagai Set Haploid Kromosom</a:t>
                      </a:r>
                      <a:endParaRPr lang="en-US" sz="1100">
                        <a:effectLst/>
                        <a:latin typeface="Calibri"/>
                        <a:ea typeface="Calibri"/>
                        <a:cs typeface="Times New Roman"/>
                      </a:endParaRPr>
                    </a:p>
                  </a:txBody>
                  <a:tcPr marL="66675" marR="66675" marT="9525" marB="9525" anchor="ctr"/>
                </a:tc>
              </a:tr>
              <a:tr h="462850">
                <a:tc>
                  <a:txBody>
                    <a:bodyPr/>
                    <a:lstStyle/>
                    <a:p>
                      <a:pPr marL="0" marR="0">
                        <a:lnSpc>
                          <a:spcPct val="150000"/>
                        </a:lnSpc>
                        <a:spcBef>
                          <a:spcPts val="0"/>
                        </a:spcBef>
                        <a:spcAft>
                          <a:spcPts val="0"/>
                        </a:spcAft>
                      </a:pPr>
                      <a:r>
                        <a:rPr lang="en-US" sz="1200">
                          <a:effectLst/>
                        </a:rPr>
                        <a:t>Disomi (normal)</a:t>
                      </a:r>
                      <a:endParaRPr lang="en-US" sz="1100">
                        <a:effectLst/>
                        <a:latin typeface="Calibri"/>
                        <a:ea typeface="Calibri"/>
                        <a:cs typeface="Times New Roman"/>
                      </a:endParaRPr>
                    </a:p>
                  </a:txBody>
                  <a:tcPr marL="66675" marR="66675" marT="9525" marB="9525" anchor="ctr"/>
                </a:tc>
                <a:tc>
                  <a:txBody>
                    <a:bodyPr/>
                    <a:lstStyle/>
                    <a:p>
                      <a:pPr marL="0" marR="0">
                        <a:lnSpc>
                          <a:spcPct val="150000"/>
                        </a:lnSpc>
                        <a:spcBef>
                          <a:spcPts val="0"/>
                        </a:spcBef>
                        <a:spcAft>
                          <a:spcPts val="0"/>
                        </a:spcAft>
                      </a:pPr>
                      <a:r>
                        <a:rPr lang="en-US" sz="1200">
                          <a:effectLst/>
                        </a:rPr>
                        <a:t>2n</a:t>
                      </a:r>
                      <a:endParaRPr lang="en-US" sz="1100">
                        <a:effectLst/>
                        <a:latin typeface="Calibri"/>
                        <a:ea typeface="Calibri"/>
                        <a:cs typeface="Times New Roman"/>
                      </a:endParaRPr>
                    </a:p>
                  </a:txBody>
                  <a:tcPr marL="66675" marR="66675" marT="9525" marB="9525" anchor="ctr"/>
                </a:tc>
                <a:tc>
                  <a:txBody>
                    <a:bodyPr/>
                    <a:lstStyle/>
                    <a:p>
                      <a:pPr marL="0" marR="0">
                        <a:lnSpc>
                          <a:spcPct val="150000"/>
                        </a:lnSpc>
                        <a:spcBef>
                          <a:spcPts val="0"/>
                        </a:spcBef>
                        <a:spcAft>
                          <a:spcPts val="0"/>
                        </a:spcAft>
                      </a:pPr>
                      <a:r>
                        <a:rPr lang="en-US" sz="1200">
                          <a:effectLst/>
                        </a:rPr>
                        <a:t>(ABC) (ABC)</a:t>
                      </a:r>
                      <a:endParaRPr lang="en-US" sz="1100">
                        <a:effectLst/>
                        <a:latin typeface="Calibri"/>
                        <a:ea typeface="Calibri"/>
                        <a:cs typeface="Times New Roman"/>
                      </a:endParaRPr>
                    </a:p>
                  </a:txBody>
                  <a:tcPr marL="66675" marR="66675" marT="9525" marB="9525" anchor="ctr"/>
                </a:tc>
              </a:tr>
              <a:tr h="462850">
                <a:tc>
                  <a:txBody>
                    <a:bodyPr/>
                    <a:lstStyle/>
                    <a:p>
                      <a:pPr marL="0" marR="0">
                        <a:lnSpc>
                          <a:spcPct val="150000"/>
                        </a:lnSpc>
                        <a:spcBef>
                          <a:spcPts val="0"/>
                        </a:spcBef>
                        <a:spcAft>
                          <a:spcPts val="0"/>
                        </a:spcAft>
                      </a:pPr>
                      <a:r>
                        <a:rPr lang="en-US" sz="1200">
                          <a:effectLst/>
                        </a:rPr>
                        <a:t>Aneuploid:</a:t>
                      </a:r>
                      <a:endParaRPr lang="en-US" sz="1100">
                        <a:effectLst/>
                        <a:latin typeface="Calibri"/>
                        <a:ea typeface="Calibri"/>
                        <a:cs typeface="Times New Roman"/>
                      </a:endParaRPr>
                    </a:p>
                  </a:txBody>
                  <a:tcPr marL="66675" marR="66675" marT="9525" marB="9525" anchor="ctr"/>
                </a:tc>
                <a:tc rowSpan="2">
                  <a:txBody>
                    <a:bodyPr/>
                    <a:lstStyle/>
                    <a:p>
                      <a:pPr marL="0" marR="0">
                        <a:lnSpc>
                          <a:spcPct val="150000"/>
                        </a:lnSpc>
                        <a:spcBef>
                          <a:spcPts val="0"/>
                        </a:spcBef>
                        <a:spcAft>
                          <a:spcPts val="0"/>
                        </a:spcAft>
                      </a:pPr>
                      <a:r>
                        <a:rPr lang="en-US" sz="1000">
                          <a:effectLst/>
                        </a:rPr>
                        <a:t> </a:t>
                      </a:r>
                      <a:endParaRPr lang="en-US" sz="1100">
                        <a:effectLst/>
                      </a:endParaRPr>
                    </a:p>
                    <a:p>
                      <a:pPr marL="0" marR="0">
                        <a:lnSpc>
                          <a:spcPct val="150000"/>
                        </a:lnSpc>
                        <a:spcBef>
                          <a:spcPts val="0"/>
                        </a:spcBef>
                        <a:spcAft>
                          <a:spcPts val="0"/>
                        </a:spcAft>
                      </a:pPr>
                      <a:r>
                        <a:rPr lang="en-US" sz="1200">
                          <a:effectLst/>
                        </a:rPr>
                        <a:t>2n-1</a:t>
                      </a:r>
                      <a:endParaRPr lang="en-US" sz="1100">
                        <a:effectLst/>
                        <a:latin typeface="Calibri"/>
                        <a:ea typeface="Calibri"/>
                        <a:cs typeface="Times New Roman"/>
                      </a:endParaRPr>
                    </a:p>
                  </a:txBody>
                  <a:tcPr marL="66675" marR="66675" marT="9525" marB="9525" anchor="ctr"/>
                </a:tc>
                <a:tc rowSpan="2">
                  <a:txBody>
                    <a:bodyPr/>
                    <a:lstStyle/>
                    <a:p>
                      <a:pPr marL="0" marR="0">
                        <a:lnSpc>
                          <a:spcPct val="150000"/>
                        </a:lnSpc>
                        <a:spcBef>
                          <a:spcPts val="0"/>
                        </a:spcBef>
                        <a:spcAft>
                          <a:spcPts val="0"/>
                        </a:spcAft>
                      </a:pPr>
                      <a:r>
                        <a:rPr lang="en-US" sz="1000">
                          <a:effectLst/>
                        </a:rPr>
                        <a:t> </a:t>
                      </a:r>
                      <a:endParaRPr lang="en-US" sz="1100">
                        <a:effectLst/>
                      </a:endParaRPr>
                    </a:p>
                    <a:p>
                      <a:pPr marL="0" marR="0">
                        <a:lnSpc>
                          <a:spcPct val="150000"/>
                        </a:lnSpc>
                        <a:spcBef>
                          <a:spcPts val="0"/>
                        </a:spcBef>
                        <a:spcAft>
                          <a:spcPts val="0"/>
                        </a:spcAft>
                      </a:pPr>
                      <a:r>
                        <a:rPr lang="en-US" sz="1200">
                          <a:effectLst/>
                        </a:rPr>
                        <a:t>(ABC) (AB)</a:t>
                      </a:r>
                      <a:endParaRPr lang="en-US" sz="1100">
                        <a:effectLst/>
                        <a:latin typeface="Calibri"/>
                        <a:ea typeface="Calibri"/>
                        <a:cs typeface="Times New Roman"/>
                      </a:endParaRPr>
                    </a:p>
                  </a:txBody>
                  <a:tcPr marL="66675" marR="66675" marT="9525" marB="9525" anchor="ctr"/>
                </a:tc>
              </a:tr>
              <a:tr h="565534">
                <a:tc>
                  <a:txBody>
                    <a:bodyPr/>
                    <a:lstStyle/>
                    <a:p>
                      <a:pPr marL="0" marR="0">
                        <a:lnSpc>
                          <a:spcPct val="150000"/>
                        </a:lnSpc>
                        <a:spcBef>
                          <a:spcPts val="0"/>
                        </a:spcBef>
                        <a:spcAft>
                          <a:spcPts val="0"/>
                        </a:spcAft>
                      </a:pPr>
                      <a:r>
                        <a:rPr lang="en-US" sz="1200">
                          <a:effectLst/>
                        </a:rPr>
                        <a:t>Monosomi</a:t>
                      </a:r>
                      <a:endParaRPr lang="en-US" sz="1100">
                        <a:effectLst/>
                        <a:latin typeface="Calibri"/>
                        <a:ea typeface="Calibri"/>
                        <a:cs typeface="Times New Roman"/>
                      </a:endParaRPr>
                    </a:p>
                  </a:txBody>
                  <a:tcPr marL="66675" marR="66675" marT="9525" marB="9525" anchor="ctr"/>
                </a:tc>
                <a:tc vMerge="1">
                  <a:txBody>
                    <a:bodyPr/>
                    <a:lstStyle/>
                    <a:p>
                      <a:endParaRPr lang="en-US"/>
                    </a:p>
                  </a:txBody>
                  <a:tcPr/>
                </a:tc>
                <a:tc vMerge="1">
                  <a:txBody>
                    <a:bodyPr/>
                    <a:lstStyle/>
                    <a:p>
                      <a:endParaRPr lang="en-US"/>
                    </a:p>
                  </a:txBody>
                  <a:tcPr/>
                </a:tc>
              </a:tr>
              <a:tr h="462850">
                <a:tc>
                  <a:txBody>
                    <a:bodyPr/>
                    <a:lstStyle/>
                    <a:p>
                      <a:pPr marL="0" marR="0">
                        <a:lnSpc>
                          <a:spcPct val="150000"/>
                        </a:lnSpc>
                        <a:spcBef>
                          <a:spcPts val="0"/>
                        </a:spcBef>
                        <a:spcAft>
                          <a:spcPts val="0"/>
                        </a:spcAft>
                      </a:pPr>
                      <a:r>
                        <a:rPr lang="en-US" sz="1200">
                          <a:effectLst/>
                        </a:rPr>
                        <a:t>Nullisomi</a:t>
                      </a:r>
                      <a:endParaRPr lang="en-US" sz="1100">
                        <a:effectLst/>
                        <a:latin typeface="Calibri"/>
                        <a:ea typeface="Calibri"/>
                        <a:cs typeface="Times New Roman"/>
                      </a:endParaRPr>
                    </a:p>
                  </a:txBody>
                  <a:tcPr marL="66675" marR="66675" marT="9525" marB="9525" anchor="ctr"/>
                </a:tc>
                <a:tc>
                  <a:txBody>
                    <a:bodyPr/>
                    <a:lstStyle/>
                    <a:p>
                      <a:pPr marL="0" marR="0">
                        <a:lnSpc>
                          <a:spcPct val="150000"/>
                        </a:lnSpc>
                        <a:spcBef>
                          <a:spcPts val="0"/>
                        </a:spcBef>
                        <a:spcAft>
                          <a:spcPts val="0"/>
                        </a:spcAft>
                      </a:pPr>
                      <a:r>
                        <a:rPr lang="en-US" sz="1200">
                          <a:effectLst/>
                        </a:rPr>
                        <a:t>2n-2</a:t>
                      </a:r>
                      <a:endParaRPr lang="en-US" sz="1100">
                        <a:effectLst/>
                        <a:latin typeface="Calibri"/>
                        <a:ea typeface="Calibri"/>
                        <a:cs typeface="Times New Roman"/>
                      </a:endParaRPr>
                    </a:p>
                  </a:txBody>
                  <a:tcPr marL="66675" marR="66675" marT="9525" marB="9525" anchor="ctr"/>
                </a:tc>
                <a:tc>
                  <a:txBody>
                    <a:bodyPr/>
                    <a:lstStyle/>
                    <a:p>
                      <a:pPr marL="0" marR="0">
                        <a:lnSpc>
                          <a:spcPct val="150000"/>
                        </a:lnSpc>
                        <a:spcBef>
                          <a:spcPts val="0"/>
                        </a:spcBef>
                        <a:spcAft>
                          <a:spcPts val="0"/>
                        </a:spcAft>
                      </a:pPr>
                      <a:r>
                        <a:rPr lang="en-US" sz="1200">
                          <a:effectLst/>
                        </a:rPr>
                        <a:t>(AB) (AB)</a:t>
                      </a:r>
                      <a:endParaRPr lang="en-US" sz="1100">
                        <a:effectLst/>
                        <a:latin typeface="Calibri"/>
                        <a:ea typeface="Calibri"/>
                        <a:cs typeface="Times New Roman"/>
                      </a:endParaRPr>
                    </a:p>
                  </a:txBody>
                  <a:tcPr marL="66675" marR="66675" marT="9525" marB="9525" anchor="ctr"/>
                </a:tc>
              </a:tr>
              <a:tr h="698601">
                <a:tc>
                  <a:txBody>
                    <a:bodyPr/>
                    <a:lstStyle/>
                    <a:p>
                      <a:pPr marL="0" marR="0">
                        <a:lnSpc>
                          <a:spcPct val="150000"/>
                        </a:lnSpc>
                        <a:spcBef>
                          <a:spcPts val="0"/>
                        </a:spcBef>
                        <a:spcAft>
                          <a:spcPts val="0"/>
                        </a:spcAft>
                      </a:pPr>
                      <a:r>
                        <a:rPr lang="en-US" sz="1200">
                          <a:effectLst/>
                        </a:rPr>
                        <a:t>Polisomi (ada tambahan kromosom)</a:t>
                      </a:r>
                      <a:endParaRPr lang="en-US" sz="1100">
                        <a:effectLst/>
                        <a:latin typeface="Calibri"/>
                        <a:ea typeface="Calibri"/>
                        <a:cs typeface="Times New Roman"/>
                      </a:endParaRPr>
                    </a:p>
                  </a:txBody>
                  <a:tcPr marL="66675" marR="66675" marT="9525" marB="9525" anchor="ctr"/>
                </a:tc>
                <a:tc rowSpan="2">
                  <a:txBody>
                    <a:bodyPr/>
                    <a:lstStyle/>
                    <a:p>
                      <a:pPr marL="0" marR="0">
                        <a:lnSpc>
                          <a:spcPct val="150000"/>
                        </a:lnSpc>
                        <a:spcBef>
                          <a:spcPts val="0"/>
                        </a:spcBef>
                        <a:spcAft>
                          <a:spcPts val="0"/>
                        </a:spcAft>
                      </a:pPr>
                      <a:r>
                        <a:rPr lang="en-US" sz="1000">
                          <a:effectLst/>
                        </a:rPr>
                        <a:t> </a:t>
                      </a:r>
                      <a:endParaRPr lang="en-US" sz="1100">
                        <a:effectLst/>
                      </a:endParaRPr>
                    </a:p>
                    <a:p>
                      <a:pPr marL="0" marR="0">
                        <a:lnSpc>
                          <a:spcPct val="150000"/>
                        </a:lnSpc>
                        <a:spcBef>
                          <a:spcPts val="0"/>
                        </a:spcBef>
                        <a:spcAft>
                          <a:spcPts val="0"/>
                        </a:spcAft>
                      </a:pPr>
                      <a:r>
                        <a:rPr lang="en-US" sz="1000">
                          <a:effectLst/>
                        </a:rPr>
                        <a:t> </a:t>
                      </a:r>
                      <a:endParaRPr lang="en-US" sz="1100">
                        <a:effectLst/>
                      </a:endParaRPr>
                    </a:p>
                    <a:p>
                      <a:pPr marL="0" marR="0">
                        <a:lnSpc>
                          <a:spcPct val="150000"/>
                        </a:lnSpc>
                        <a:spcBef>
                          <a:spcPts val="0"/>
                        </a:spcBef>
                        <a:spcAft>
                          <a:spcPts val="0"/>
                        </a:spcAft>
                      </a:pPr>
                      <a:r>
                        <a:rPr lang="en-US" sz="1200">
                          <a:effectLst/>
                        </a:rPr>
                        <a:t>2n+1</a:t>
                      </a:r>
                      <a:endParaRPr lang="en-US" sz="1100">
                        <a:effectLst/>
                        <a:latin typeface="Calibri"/>
                        <a:ea typeface="Calibri"/>
                        <a:cs typeface="Times New Roman"/>
                      </a:endParaRPr>
                    </a:p>
                  </a:txBody>
                  <a:tcPr marL="66675" marR="66675" marT="9525" marB="9525" anchor="ctr"/>
                </a:tc>
                <a:tc rowSpan="2">
                  <a:txBody>
                    <a:bodyPr/>
                    <a:lstStyle/>
                    <a:p>
                      <a:pPr marL="0" marR="0">
                        <a:lnSpc>
                          <a:spcPct val="150000"/>
                        </a:lnSpc>
                        <a:spcBef>
                          <a:spcPts val="0"/>
                        </a:spcBef>
                        <a:spcAft>
                          <a:spcPts val="0"/>
                        </a:spcAft>
                      </a:pPr>
                      <a:r>
                        <a:rPr lang="en-US" sz="1000">
                          <a:effectLst/>
                        </a:rPr>
                        <a:t> </a:t>
                      </a:r>
                      <a:endParaRPr lang="en-US" sz="1100">
                        <a:effectLst/>
                      </a:endParaRPr>
                    </a:p>
                    <a:p>
                      <a:pPr marL="0" marR="0">
                        <a:lnSpc>
                          <a:spcPct val="150000"/>
                        </a:lnSpc>
                        <a:spcBef>
                          <a:spcPts val="0"/>
                        </a:spcBef>
                        <a:spcAft>
                          <a:spcPts val="0"/>
                        </a:spcAft>
                      </a:pPr>
                      <a:r>
                        <a:rPr lang="en-US" sz="1000">
                          <a:effectLst/>
                        </a:rPr>
                        <a:t> </a:t>
                      </a:r>
                      <a:endParaRPr lang="en-US" sz="1100">
                        <a:effectLst/>
                      </a:endParaRPr>
                    </a:p>
                    <a:p>
                      <a:pPr marL="0" marR="0">
                        <a:lnSpc>
                          <a:spcPct val="150000"/>
                        </a:lnSpc>
                        <a:spcBef>
                          <a:spcPts val="0"/>
                        </a:spcBef>
                        <a:spcAft>
                          <a:spcPts val="0"/>
                        </a:spcAft>
                      </a:pPr>
                      <a:r>
                        <a:rPr lang="en-US" sz="1200">
                          <a:effectLst/>
                        </a:rPr>
                        <a:t>(ABC) (ABC) (C)</a:t>
                      </a:r>
                      <a:endParaRPr lang="en-US" sz="1100">
                        <a:effectLst/>
                        <a:latin typeface="Calibri"/>
                        <a:ea typeface="Calibri"/>
                        <a:cs typeface="Times New Roman"/>
                      </a:endParaRPr>
                    </a:p>
                  </a:txBody>
                  <a:tcPr marL="66675" marR="66675" marT="9525" marB="9525" anchor="ctr"/>
                </a:tc>
              </a:tr>
              <a:tr h="731868">
                <a:tc>
                  <a:txBody>
                    <a:bodyPr/>
                    <a:lstStyle/>
                    <a:p>
                      <a:pPr marL="0" marR="0">
                        <a:lnSpc>
                          <a:spcPct val="150000"/>
                        </a:lnSpc>
                        <a:spcBef>
                          <a:spcPts val="0"/>
                        </a:spcBef>
                        <a:spcAft>
                          <a:spcPts val="0"/>
                        </a:spcAft>
                      </a:pPr>
                      <a:r>
                        <a:rPr lang="en-US" sz="1200">
                          <a:effectLst/>
                        </a:rPr>
                        <a:t>Trisomi </a:t>
                      </a:r>
                      <a:endParaRPr lang="en-US" sz="1100">
                        <a:effectLst/>
                        <a:latin typeface="Calibri"/>
                        <a:ea typeface="Calibri"/>
                        <a:cs typeface="Times New Roman"/>
                      </a:endParaRPr>
                    </a:p>
                  </a:txBody>
                  <a:tcPr marL="66675" marR="66675" marT="9525" marB="9525" anchor="ctr"/>
                </a:tc>
                <a:tc vMerge="1">
                  <a:txBody>
                    <a:bodyPr/>
                    <a:lstStyle/>
                    <a:p>
                      <a:endParaRPr lang="en-US"/>
                    </a:p>
                  </a:txBody>
                  <a:tcPr/>
                </a:tc>
                <a:tc vMerge="1">
                  <a:txBody>
                    <a:bodyPr/>
                    <a:lstStyle/>
                    <a:p>
                      <a:endParaRPr lang="en-US"/>
                    </a:p>
                  </a:txBody>
                  <a:tcPr/>
                </a:tc>
              </a:tr>
              <a:tr h="462850">
                <a:tc>
                  <a:txBody>
                    <a:bodyPr/>
                    <a:lstStyle/>
                    <a:p>
                      <a:pPr marL="0" marR="0">
                        <a:lnSpc>
                          <a:spcPct val="150000"/>
                        </a:lnSpc>
                        <a:spcBef>
                          <a:spcPts val="0"/>
                        </a:spcBef>
                        <a:spcAft>
                          <a:spcPts val="0"/>
                        </a:spcAft>
                      </a:pPr>
                      <a:r>
                        <a:rPr lang="en-US" sz="1200">
                          <a:effectLst/>
                        </a:rPr>
                        <a:t>Dobel Trisomi</a:t>
                      </a:r>
                      <a:endParaRPr lang="en-US" sz="1100">
                        <a:effectLst/>
                        <a:latin typeface="Calibri"/>
                        <a:ea typeface="Calibri"/>
                        <a:cs typeface="Times New Roman"/>
                      </a:endParaRPr>
                    </a:p>
                  </a:txBody>
                  <a:tcPr marL="66675" marR="66675" marT="9525" marB="9525" anchor="ctr"/>
                </a:tc>
                <a:tc>
                  <a:txBody>
                    <a:bodyPr/>
                    <a:lstStyle/>
                    <a:p>
                      <a:pPr marL="0" marR="0">
                        <a:lnSpc>
                          <a:spcPct val="150000"/>
                        </a:lnSpc>
                        <a:spcBef>
                          <a:spcPts val="0"/>
                        </a:spcBef>
                        <a:spcAft>
                          <a:spcPts val="0"/>
                        </a:spcAft>
                      </a:pPr>
                      <a:r>
                        <a:rPr lang="en-US" sz="1200">
                          <a:effectLst/>
                        </a:rPr>
                        <a:t>2n+1+1</a:t>
                      </a:r>
                      <a:endParaRPr lang="en-US" sz="1100">
                        <a:effectLst/>
                        <a:latin typeface="Calibri"/>
                        <a:ea typeface="Calibri"/>
                        <a:cs typeface="Times New Roman"/>
                      </a:endParaRPr>
                    </a:p>
                  </a:txBody>
                  <a:tcPr marL="66675" marR="66675" marT="9525" marB="9525" anchor="ctr"/>
                </a:tc>
                <a:tc>
                  <a:txBody>
                    <a:bodyPr/>
                    <a:lstStyle/>
                    <a:p>
                      <a:pPr marL="0" marR="0">
                        <a:lnSpc>
                          <a:spcPct val="150000"/>
                        </a:lnSpc>
                        <a:spcBef>
                          <a:spcPts val="0"/>
                        </a:spcBef>
                        <a:spcAft>
                          <a:spcPts val="0"/>
                        </a:spcAft>
                      </a:pPr>
                      <a:r>
                        <a:rPr lang="en-US" sz="1200">
                          <a:effectLst/>
                        </a:rPr>
                        <a:t>(ABC) (ABC) (B)(C)</a:t>
                      </a:r>
                      <a:endParaRPr lang="en-US" sz="1100">
                        <a:effectLst/>
                        <a:latin typeface="Calibri"/>
                        <a:ea typeface="Calibri"/>
                        <a:cs typeface="Times New Roman"/>
                      </a:endParaRPr>
                    </a:p>
                  </a:txBody>
                  <a:tcPr marL="66675" marR="66675" marT="9525" marB="9525" anchor="ctr"/>
                </a:tc>
              </a:tr>
              <a:tr h="462850">
                <a:tc>
                  <a:txBody>
                    <a:bodyPr/>
                    <a:lstStyle/>
                    <a:p>
                      <a:pPr marL="0" marR="0">
                        <a:lnSpc>
                          <a:spcPct val="150000"/>
                        </a:lnSpc>
                        <a:spcBef>
                          <a:spcPts val="0"/>
                        </a:spcBef>
                        <a:spcAft>
                          <a:spcPts val="0"/>
                        </a:spcAft>
                      </a:pPr>
                      <a:r>
                        <a:rPr lang="en-US" sz="1200">
                          <a:effectLst/>
                        </a:rPr>
                        <a:t>Tetrasomi</a:t>
                      </a:r>
                      <a:endParaRPr lang="en-US" sz="1100">
                        <a:effectLst/>
                        <a:latin typeface="Calibri"/>
                        <a:ea typeface="Calibri"/>
                        <a:cs typeface="Times New Roman"/>
                      </a:endParaRPr>
                    </a:p>
                  </a:txBody>
                  <a:tcPr marL="66675" marR="66675" marT="9525" marB="9525" anchor="ctr"/>
                </a:tc>
                <a:tc>
                  <a:txBody>
                    <a:bodyPr/>
                    <a:lstStyle/>
                    <a:p>
                      <a:pPr marL="0" marR="0">
                        <a:lnSpc>
                          <a:spcPct val="150000"/>
                        </a:lnSpc>
                        <a:spcBef>
                          <a:spcPts val="0"/>
                        </a:spcBef>
                        <a:spcAft>
                          <a:spcPts val="0"/>
                        </a:spcAft>
                      </a:pPr>
                      <a:r>
                        <a:rPr lang="en-US" sz="1200">
                          <a:effectLst/>
                        </a:rPr>
                        <a:t>2n+2</a:t>
                      </a:r>
                      <a:endParaRPr lang="en-US" sz="1100">
                        <a:effectLst/>
                        <a:latin typeface="Calibri"/>
                        <a:ea typeface="Calibri"/>
                        <a:cs typeface="Times New Roman"/>
                      </a:endParaRPr>
                    </a:p>
                  </a:txBody>
                  <a:tcPr marL="66675" marR="66675" marT="9525" marB="9525" anchor="ctr"/>
                </a:tc>
                <a:tc>
                  <a:txBody>
                    <a:bodyPr/>
                    <a:lstStyle/>
                    <a:p>
                      <a:pPr marL="0" marR="0">
                        <a:lnSpc>
                          <a:spcPct val="150000"/>
                        </a:lnSpc>
                        <a:spcBef>
                          <a:spcPts val="0"/>
                        </a:spcBef>
                        <a:spcAft>
                          <a:spcPts val="0"/>
                        </a:spcAft>
                      </a:pPr>
                      <a:r>
                        <a:rPr lang="en-US" sz="1200">
                          <a:effectLst/>
                        </a:rPr>
                        <a:t>(ABC) (ABC) (C) (C)</a:t>
                      </a:r>
                      <a:endParaRPr lang="en-US" sz="1100">
                        <a:effectLst/>
                        <a:latin typeface="Calibri"/>
                        <a:ea typeface="Calibri"/>
                        <a:cs typeface="Times New Roman"/>
                      </a:endParaRPr>
                    </a:p>
                  </a:txBody>
                  <a:tcPr marL="66675" marR="66675" marT="9525" marB="9525" anchor="ctr"/>
                </a:tc>
              </a:tr>
              <a:tr h="462850">
                <a:tc>
                  <a:txBody>
                    <a:bodyPr/>
                    <a:lstStyle/>
                    <a:p>
                      <a:pPr marL="0" marR="0">
                        <a:lnSpc>
                          <a:spcPct val="150000"/>
                        </a:lnSpc>
                        <a:spcBef>
                          <a:spcPts val="0"/>
                        </a:spcBef>
                        <a:spcAft>
                          <a:spcPts val="0"/>
                        </a:spcAft>
                      </a:pPr>
                      <a:r>
                        <a:rPr lang="en-US" sz="1200">
                          <a:effectLst/>
                        </a:rPr>
                        <a:t>Pentasomi</a:t>
                      </a:r>
                      <a:endParaRPr lang="en-US" sz="1100">
                        <a:effectLst/>
                        <a:latin typeface="Calibri"/>
                        <a:ea typeface="Calibri"/>
                        <a:cs typeface="Times New Roman"/>
                      </a:endParaRPr>
                    </a:p>
                  </a:txBody>
                  <a:tcPr marL="66675" marR="66675" marT="9525" marB="9525" anchor="ctr"/>
                </a:tc>
                <a:tc>
                  <a:txBody>
                    <a:bodyPr/>
                    <a:lstStyle/>
                    <a:p>
                      <a:pPr marL="0" marR="0">
                        <a:lnSpc>
                          <a:spcPct val="150000"/>
                        </a:lnSpc>
                        <a:spcBef>
                          <a:spcPts val="0"/>
                        </a:spcBef>
                        <a:spcAft>
                          <a:spcPts val="0"/>
                        </a:spcAft>
                      </a:pPr>
                      <a:r>
                        <a:rPr lang="en-US" sz="1200">
                          <a:effectLst/>
                        </a:rPr>
                        <a:t>2n+3</a:t>
                      </a:r>
                      <a:endParaRPr lang="en-US" sz="1100">
                        <a:effectLst/>
                        <a:latin typeface="Calibri"/>
                        <a:ea typeface="Calibri"/>
                        <a:cs typeface="Times New Roman"/>
                      </a:endParaRPr>
                    </a:p>
                  </a:txBody>
                  <a:tcPr marL="66675" marR="66675" marT="9525" marB="9525" anchor="ctr"/>
                </a:tc>
                <a:tc>
                  <a:txBody>
                    <a:bodyPr/>
                    <a:lstStyle/>
                    <a:p>
                      <a:pPr marL="0" marR="0">
                        <a:lnSpc>
                          <a:spcPct val="150000"/>
                        </a:lnSpc>
                        <a:spcBef>
                          <a:spcPts val="0"/>
                        </a:spcBef>
                        <a:spcAft>
                          <a:spcPts val="0"/>
                        </a:spcAft>
                      </a:pPr>
                      <a:r>
                        <a:rPr lang="en-US" sz="1200" dirty="0">
                          <a:effectLst/>
                        </a:rPr>
                        <a:t>(ABC) (ABC) (C) (C) (C)</a:t>
                      </a:r>
                      <a:endParaRPr lang="en-US" sz="1100" dirty="0">
                        <a:effectLst/>
                        <a:latin typeface="Calibri"/>
                        <a:ea typeface="Calibri"/>
                        <a:cs typeface="Times New Roman"/>
                      </a:endParaRPr>
                    </a:p>
                  </a:txBody>
                  <a:tcPr marL="66675" marR="66675" marT="9525" marB="9525" anchor="ctr"/>
                </a:tc>
              </a:tr>
            </a:tbl>
          </a:graphicData>
        </a:graphic>
      </p:graphicFrame>
      <p:sp>
        <p:nvSpPr>
          <p:cNvPr id="5" name="Rectangle 1"/>
          <p:cNvSpPr>
            <a:spLocks noChangeArrowheads="1"/>
          </p:cNvSpPr>
          <p:nvPr/>
        </p:nvSpPr>
        <p:spPr bwMode="auto">
          <a:xfrm>
            <a:off x="457200" y="15938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5102234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err="1"/>
              <a:t>Sindroma</a:t>
            </a:r>
            <a:r>
              <a:rPr lang="en-US" dirty="0"/>
              <a:t> Down (trisomi-21)</a:t>
            </a:r>
          </a:p>
        </p:txBody>
      </p:sp>
      <p:sp>
        <p:nvSpPr>
          <p:cNvPr id="3" name="Content Placeholder 2"/>
          <p:cNvSpPr>
            <a:spLocks noGrp="1"/>
          </p:cNvSpPr>
          <p:nvPr>
            <p:ph idx="1"/>
          </p:nvPr>
        </p:nvSpPr>
        <p:spPr>
          <a:xfrm>
            <a:off x="457200" y="1219200"/>
            <a:ext cx="8229600" cy="4906963"/>
          </a:xfrm>
        </p:spPr>
        <p:txBody>
          <a:bodyPr>
            <a:normAutofit fontScale="92500" lnSpcReduction="20000"/>
          </a:bodyPr>
          <a:lstStyle/>
          <a:p>
            <a:r>
              <a:rPr lang="en-US" dirty="0" err="1"/>
              <a:t>Trisoma</a:t>
            </a:r>
            <a:r>
              <a:rPr lang="en-US" dirty="0"/>
              <a:t> 21 </a:t>
            </a:r>
            <a:r>
              <a:rPr lang="en-US" dirty="0" err="1"/>
              <a:t>atau</a:t>
            </a:r>
            <a:r>
              <a:rPr lang="en-US" dirty="0"/>
              <a:t> yang </a:t>
            </a:r>
            <a:r>
              <a:rPr lang="en-US" dirty="0" err="1"/>
              <a:t>disebut</a:t>
            </a:r>
            <a:r>
              <a:rPr lang="en-US" dirty="0"/>
              <a:t> </a:t>
            </a:r>
            <a:r>
              <a:rPr lang="en-US" dirty="0" err="1"/>
              <a:t>sindroma</a:t>
            </a:r>
            <a:r>
              <a:rPr lang="en-US" dirty="0"/>
              <a:t> Down </a:t>
            </a:r>
            <a:r>
              <a:rPr lang="en-US" dirty="0" err="1"/>
              <a:t>adalah</a:t>
            </a:r>
            <a:r>
              <a:rPr lang="en-US" dirty="0"/>
              <a:t> </a:t>
            </a:r>
            <a:r>
              <a:rPr lang="en-US" dirty="0" err="1"/>
              <a:t>kelainan</a:t>
            </a:r>
            <a:r>
              <a:rPr lang="en-US" dirty="0"/>
              <a:t> </a:t>
            </a:r>
            <a:r>
              <a:rPr lang="en-US" dirty="0" err="1"/>
              <a:t>kromosom</a:t>
            </a:r>
            <a:r>
              <a:rPr lang="en-US" dirty="0"/>
              <a:t> yang paling </a:t>
            </a:r>
            <a:r>
              <a:rPr lang="en-US" dirty="0" err="1"/>
              <a:t>sering</a:t>
            </a:r>
            <a:r>
              <a:rPr lang="en-US" dirty="0"/>
              <a:t> </a:t>
            </a:r>
            <a:r>
              <a:rPr lang="en-US" dirty="0" err="1"/>
              <a:t>terjadi</a:t>
            </a:r>
            <a:r>
              <a:rPr lang="en-US" dirty="0"/>
              <a:t> </a:t>
            </a:r>
            <a:r>
              <a:rPr lang="en-US" dirty="0" err="1"/>
              <a:t>dengan</a:t>
            </a:r>
            <a:r>
              <a:rPr lang="en-US" dirty="0"/>
              <a:t> </a:t>
            </a:r>
            <a:r>
              <a:rPr lang="en-US" dirty="0" err="1"/>
              <a:t>frekuensi</a:t>
            </a:r>
            <a:r>
              <a:rPr lang="en-US" dirty="0"/>
              <a:t> 1 </a:t>
            </a:r>
            <a:r>
              <a:rPr lang="en-US" dirty="0" err="1"/>
              <a:t>dari</a:t>
            </a:r>
            <a:r>
              <a:rPr lang="en-US" dirty="0"/>
              <a:t> 700 </a:t>
            </a:r>
            <a:r>
              <a:rPr lang="en-US" dirty="0" err="1"/>
              <a:t>bayi</a:t>
            </a:r>
            <a:r>
              <a:rPr lang="en-US" dirty="0"/>
              <a:t> </a:t>
            </a:r>
            <a:r>
              <a:rPr lang="en-US" dirty="0" err="1"/>
              <a:t>lahir</a:t>
            </a:r>
            <a:r>
              <a:rPr lang="en-US" dirty="0"/>
              <a:t> </a:t>
            </a:r>
            <a:r>
              <a:rPr lang="en-US" dirty="0" err="1"/>
              <a:t>dan</a:t>
            </a:r>
            <a:r>
              <a:rPr lang="en-US" dirty="0"/>
              <a:t> </a:t>
            </a:r>
            <a:r>
              <a:rPr lang="en-US" dirty="0" err="1"/>
              <a:t>bahkan</a:t>
            </a:r>
            <a:r>
              <a:rPr lang="en-US" dirty="0"/>
              <a:t> </a:t>
            </a:r>
            <a:r>
              <a:rPr lang="en-US" dirty="0" err="1"/>
              <a:t>lebih</a:t>
            </a:r>
            <a:r>
              <a:rPr lang="en-US" dirty="0"/>
              <a:t> </a:t>
            </a:r>
            <a:r>
              <a:rPr lang="en-US" dirty="0" err="1"/>
              <a:t>sering</a:t>
            </a:r>
            <a:r>
              <a:rPr lang="en-US" dirty="0"/>
              <a:t> </a:t>
            </a:r>
            <a:r>
              <a:rPr lang="en-US" dirty="0" err="1"/>
              <a:t>terjadi</a:t>
            </a:r>
            <a:r>
              <a:rPr lang="en-US" dirty="0"/>
              <a:t> </a:t>
            </a:r>
            <a:r>
              <a:rPr lang="en-US" dirty="0" err="1"/>
              <a:t>pada</a:t>
            </a:r>
            <a:r>
              <a:rPr lang="en-US" dirty="0"/>
              <a:t> </a:t>
            </a:r>
            <a:r>
              <a:rPr lang="en-US" dirty="0" err="1"/>
              <a:t>ibu</a:t>
            </a:r>
            <a:r>
              <a:rPr lang="en-US" dirty="0"/>
              <a:t> yang </a:t>
            </a:r>
            <a:r>
              <a:rPr lang="en-US" dirty="0" err="1"/>
              <a:t>hamil</a:t>
            </a:r>
            <a:r>
              <a:rPr lang="en-US" dirty="0"/>
              <a:t> </a:t>
            </a:r>
            <a:r>
              <a:rPr lang="en-US" dirty="0" err="1"/>
              <a:t>pada</a:t>
            </a:r>
            <a:r>
              <a:rPr lang="en-US" dirty="0"/>
              <a:t> </a:t>
            </a:r>
            <a:r>
              <a:rPr lang="en-US" dirty="0" err="1"/>
              <a:t>usia</a:t>
            </a:r>
            <a:r>
              <a:rPr lang="en-US" dirty="0"/>
              <a:t> (&gt;35 </a:t>
            </a:r>
            <a:r>
              <a:rPr lang="en-US" dirty="0" err="1"/>
              <a:t>tahun</a:t>
            </a:r>
            <a:r>
              <a:rPr lang="en-US" dirty="0"/>
              <a:t>). </a:t>
            </a:r>
            <a:endParaRPr lang="en-US" dirty="0" smtClean="0"/>
          </a:p>
          <a:p>
            <a:r>
              <a:rPr lang="en-US" dirty="0" err="1" smtClean="0"/>
              <a:t>Pada</a:t>
            </a:r>
            <a:r>
              <a:rPr lang="en-US" dirty="0" smtClean="0"/>
              <a:t> </a:t>
            </a:r>
            <a:r>
              <a:rPr lang="en-US" dirty="0" err="1"/>
              <a:t>penderita</a:t>
            </a:r>
            <a:r>
              <a:rPr lang="en-US" dirty="0"/>
              <a:t> </a:t>
            </a:r>
            <a:r>
              <a:rPr lang="en-US" dirty="0" err="1"/>
              <a:t>sindroma</a:t>
            </a:r>
            <a:r>
              <a:rPr lang="en-US" dirty="0"/>
              <a:t> Down </a:t>
            </a:r>
            <a:r>
              <a:rPr lang="en-US" dirty="0" err="1"/>
              <a:t>terdapat</a:t>
            </a:r>
            <a:r>
              <a:rPr lang="en-US" dirty="0"/>
              <a:t> </a:t>
            </a:r>
            <a:r>
              <a:rPr lang="en-US" dirty="0" err="1"/>
              <a:t>tiga</a:t>
            </a:r>
            <a:r>
              <a:rPr lang="en-US" dirty="0"/>
              <a:t> </a:t>
            </a:r>
            <a:r>
              <a:rPr lang="en-US" dirty="0" err="1"/>
              <a:t>untai</a:t>
            </a:r>
            <a:r>
              <a:rPr lang="en-US" dirty="0"/>
              <a:t> </a:t>
            </a:r>
            <a:r>
              <a:rPr lang="en-US" dirty="0" err="1"/>
              <a:t>kromosom</a:t>
            </a:r>
            <a:r>
              <a:rPr lang="en-US" dirty="0"/>
              <a:t> 21. </a:t>
            </a:r>
            <a:r>
              <a:rPr lang="en-US" dirty="0" err="1"/>
              <a:t>Jumlah</a:t>
            </a:r>
            <a:r>
              <a:rPr lang="en-US" dirty="0"/>
              <a:t> </a:t>
            </a:r>
            <a:r>
              <a:rPr lang="en-US" dirty="0" err="1"/>
              <a:t>kromosom</a:t>
            </a:r>
            <a:r>
              <a:rPr lang="en-US" dirty="0"/>
              <a:t> 21 yang </a:t>
            </a:r>
            <a:r>
              <a:rPr lang="en-US" dirty="0" err="1"/>
              <a:t>berlebih</a:t>
            </a:r>
            <a:r>
              <a:rPr lang="en-US" dirty="0"/>
              <a:t> </a:t>
            </a:r>
            <a:r>
              <a:rPr lang="en-US" dirty="0" err="1"/>
              <a:t>ini</a:t>
            </a:r>
            <a:r>
              <a:rPr lang="en-US" dirty="0"/>
              <a:t> </a:t>
            </a:r>
            <a:r>
              <a:rPr lang="en-US" dirty="0" err="1"/>
              <a:t>mengakibatkan</a:t>
            </a:r>
            <a:r>
              <a:rPr lang="en-US" dirty="0"/>
              <a:t> </a:t>
            </a:r>
            <a:r>
              <a:rPr lang="en-US" dirty="0" err="1"/>
              <a:t>gejala-gejala</a:t>
            </a:r>
            <a:r>
              <a:rPr lang="en-US" dirty="0"/>
              <a:t> </a:t>
            </a:r>
            <a:r>
              <a:rPr lang="en-US" dirty="0" err="1"/>
              <a:t>seperti</a:t>
            </a:r>
            <a:r>
              <a:rPr lang="en-US" dirty="0"/>
              <a:t> </a:t>
            </a:r>
            <a:r>
              <a:rPr lang="en-US" dirty="0" err="1"/>
              <a:t>retardasi</a:t>
            </a:r>
            <a:r>
              <a:rPr lang="en-US" dirty="0"/>
              <a:t> mental, </a:t>
            </a:r>
            <a:r>
              <a:rPr lang="en-US" dirty="0" err="1"/>
              <a:t>kelainan</a:t>
            </a:r>
            <a:r>
              <a:rPr lang="en-US" dirty="0"/>
              <a:t> </a:t>
            </a:r>
            <a:r>
              <a:rPr lang="en-US" dirty="0" err="1"/>
              <a:t>jantung</a:t>
            </a:r>
            <a:r>
              <a:rPr lang="en-US" dirty="0"/>
              <a:t> </a:t>
            </a:r>
            <a:r>
              <a:rPr lang="en-US" dirty="0" err="1"/>
              <a:t>bawaan</a:t>
            </a:r>
            <a:r>
              <a:rPr lang="en-US" dirty="0"/>
              <a:t>, </a:t>
            </a:r>
            <a:r>
              <a:rPr lang="en-US" dirty="0" err="1"/>
              <a:t>berat</a:t>
            </a:r>
            <a:r>
              <a:rPr lang="en-US" dirty="0"/>
              <a:t> </a:t>
            </a:r>
            <a:r>
              <a:rPr lang="en-US" dirty="0" err="1"/>
              <a:t>badan</a:t>
            </a:r>
            <a:r>
              <a:rPr lang="en-US" dirty="0"/>
              <a:t> </a:t>
            </a:r>
            <a:r>
              <a:rPr lang="en-US" dirty="0" err="1"/>
              <a:t>bayi</a:t>
            </a:r>
            <a:r>
              <a:rPr lang="en-US" dirty="0"/>
              <a:t> yang </a:t>
            </a:r>
            <a:r>
              <a:rPr lang="en-US" dirty="0" err="1"/>
              <a:t>kurang</a:t>
            </a:r>
            <a:r>
              <a:rPr lang="en-US" dirty="0"/>
              <a:t> normal, </a:t>
            </a:r>
            <a:r>
              <a:rPr lang="en-US" dirty="0" err="1"/>
              <a:t>pendengaran</a:t>
            </a:r>
            <a:r>
              <a:rPr lang="en-US" dirty="0"/>
              <a:t> </a:t>
            </a:r>
            <a:r>
              <a:rPr lang="en-US" dirty="0" err="1"/>
              <a:t>dan</a:t>
            </a:r>
            <a:r>
              <a:rPr lang="en-US" dirty="0"/>
              <a:t> </a:t>
            </a:r>
            <a:r>
              <a:rPr lang="en-US" dirty="0" err="1"/>
              <a:t>penglihatan</a:t>
            </a:r>
            <a:r>
              <a:rPr lang="en-US" dirty="0"/>
              <a:t> </a:t>
            </a:r>
            <a:r>
              <a:rPr lang="en-US" dirty="0" err="1"/>
              <a:t>berkurang</a:t>
            </a:r>
            <a:r>
              <a:rPr lang="en-US" dirty="0"/>
              <a:t>, </a:t>
            </a:r>
            <a:r>
              <a:rPr lang="en-US" dirty="0" err="1"/>
              <a:t>otot-otot</a:t>
            </a:r>
            <a:r>
              <a:rPr lang="en-US" dirty="0"/>
              <a:t> </a:t>
            </a:r>
            <a:r>
              <a:rPr lang="en-US" dirty="0" err="1"/>
              <a:t>melemah</a:t>
            </a:r>
            <a:r>
              <a:rPr lang="en-US" dirty="0"/>
              <a:t> (</a:t>
            </a:r>
            <a:r>
              <a:rPr lang="en-US" dirty="0" err="1"/>
              <a:t>hipotonia</a:t>
            </a:r>
            <a:r>
              <a:rPr lang="en-US" dirty="0" smtClean="0"/>
              <a:t>)</a:t>
            </a:r>
            <a:endParaRPr lang="en-US" dirty="0"/>
          </a:p>
        </p:txBody>
      </p:sp>
    </p:spTree>
    <p:extLst>
      <p:ext uri="{BB962C8B-B14F-4D97-AF65-F5344CB8AC3E}">
        <p14:creationId xmlns:p14="http://schemas.microsoft.com/office/powerpoint/2010/main" val="22875411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20000"/>
          </a:bodyPr>
          <a:lstStyle/>
          <a:p>
            <a:r>
              <a:rPr lang="en-US" dirty="0" err="1"/>
              <a:t>Ciri-ciri</a:t>
            </a:r>
            <a:r>
              <a:rPr lang="en-US" dirty="0"/>
              <a:t>:</a:t>
            </a:r>
            <a:endParaRPr lang="en-US" sz="2800" dirty="0"/>
          </a:p>
          <a:p>
            <a:pPr lvl="0"/>
            <a:r>
              <a:rPr lang="en-US" dirty="0"/>
              <a:t>IQ </a:t>
            </a:r>
            <a:r>
              <a:rPr lang="en-US" dirty="0" err="1"/>
              <a:t>rendah</a:t>
            </a:r>
            <a:endParaRPr lang="en-US" sz="2800" dirty="0"/>
          </a:p>
          <a:p>
            <a:pPr lvl="0"/>
            <a:r>
              <a:rPr lang="en-US" dirty="0" err="1"/>
              <a:t>tubuh</a:t>
            </a:r>
            <a:r>
              <a:rPr lang="en-US" dirty="0"/>
              <a:t> </a:t>
            </a:r>
            <a:r>
              <a:rPr lang="en-US" dirty="0" err="1"/>
              <a:t>pendek</a:t>
            </a:r>
            <a:endParaRPr lang="en-US" sz="2800" dirty="0"/>
          </a:p>
          <a:p>
            <a:pPr lvl="0"/>
            <a:r>
              <a:rPr lang="en-US" dirty="0" err="1"/>
              <a:t>kepala</a:t>
            </a:r>
            <a:r>
              <a:rPr lang="en-US" dirty="0"/>
              <a:t> </a:t>
            </a:r>
            <a:r>
              <a:rPr lang="en-US" dirty="0" err="1"/>
              <a:t>lebar</a:t>
            </a:r>
            <a:endParaRPr lang="en-US" sz="2800" dirty="0"/>
          </a:p>
          <a:p>
            <a:pPr lvl="0"/>
            <a:r>
              <a:rPr lang="en-US" dirty="0" err="1"/>
              <a:t>wajah</a:t>
            </a:r>
            <a:r>
              <a:rPr lang="en-US" dirty="0"/>
              <a:t> </a:t>
            </a:r>
            <a:r>
              <a:rPr lang="en-US" dirty="0" err="1"/>
              <a:t>membulat</a:t>
            </a:r>
            <a:endParaRPr lang="en-US" sz="2800" dirty="0"/>
          </a:p>
          <a:p>
            <a:pPr lvl="0"/>
            <a:r>
              <a:rPr lang="en-US" dirty="0" err="1"/>
              <a:t>kelopak</a:t>
            </a:r>
            <a:r>
              <a:rPr lang="en-US" dirty="0"/>
              <a:t> </a:t>
            </a:r>
            <a:r>
              <a:rPr lang="en-US" dirty="0" err="1"/>
              <a:t>mata</a:t>
            </a:r>
            <a:r>
              <a:rPr lang="en-US" dirty="0"/>
              <a:t> </a:t>
            </a:r>
            <a:r>
              <a:rPr lang="en-US" dirty="0" err="1"/>
              <a:t>memiliki</a:t>
            </a:r>
            <a:r>
              <a:rPr lang="en-US" dirty="0"/>
              <a:t> </a:t>
            </a:r>
            <a:r>
              <a:rPr lang="en-US" dirty="0" err="1"/>
              <a:t>lipatan</a:t>
            </a:r>
            <a:r>
              <a:rPr lang="en-US" dirty="0"/>
              <a:t> </a:t>
            </a:r>
            <a:r>
              <a:rPr lang="en-US" dirty="0" err="1"/>
              <a:t>epikantus</a:t>
            </a:r>
            <a:r>
              <a:rPr lang="en-US" dirty="0"/>
              <a:t> </a:t>
            </a:r>
            <a:r>
              <a:rPr lang="en-US" dirty="0" err="1"/>
              <a:t>mirip</a:t>
            </a:r>
            <a:r>
              <a:rPr lang="en-US" dirty="0"/>
              <a:t> orang 'oriental'</a:t>
            </a:r>
            <a:endParaRPr lang="en-US" sz="2800" dirty="0"/>
          </a:p>
          <a:p>
            <a:pPr lvl="0"/>
            <a:r>
              <a:rPr lang="en-US" dirty="0" err="1"/>
              <a:t>mulut</a:t>
            </a:r>
            <a:r>
              <a:rPr lang="en-US" dirty="0"/>
              <a:t> </a:t>
            </a:r>
            <a:r>
              <a:rPr lang="en-US" dirty="0" err="1"/>
              <a:t>selalu</a:t>
            </a:r>
            <a:r>
              <a:rPr lang="en-US" dirty="0"/>
              <a:t> </a:t>
            </a:r>
            <a:r>
              <a:rPr lang="en-US" dirty="0" err="1"/>
              <a:t>terbuka</a:t>
            </a:r>
            <a:endParaRPr lang="en-US" sz="2800" dirty="0"/>
          </a:p>
          <a:p>
            <a:r>
              <a:rPr lang="en-US" dirty="0"/>
              <a:t>Formula </a:t>
            </a:r>
            <a:r>
              <a:rPr lang="en-US" dirty="0" err="1"/>
              <a:t>kromosom</a:t>
            </a:r>
            <a:r>
              <a:rPr lang="en-US" dirty="0"/>
              <a:t> :</a:t>
            </a:r>
            <a:endParaRPr lang="en-US" sz="2800" dirty="0"/>
          </a:p>
          <a:p>
            <a:pPr lvl="1"/>
            <a:r>
              <a:rPr lang="en-US" dirty="0" err="1"/>
              <a:t>Perempuan</a:t>
            </a:r>
            <a:r>
              <a:rPr lang="en-US" dirty="0"/>
              <a:t> = 47,XX, +21</a:t>
            </a:r>
            <a:endParaRPr lang="en-US" sz="2400" dirty="0"/>
          </a:p>
          <a:p>
            <a:pPr lvl="1"/>
            <a:r>
              <a:rPr lang="en-US" dirty="0" err="1"/>
              <a:t>Laki-laki</a:t>
            </a:r>
            <a:r>
              <a:rPr lang="en-US" dirty="0"/>
              <a:t>     = 47,XY, +21</a:t>
            </a:r>
            <a:endParaRPr lang="en-US" sz="2400" dirty="0"/>
          </a:p>
          <a:p>
            <a:pPr marL="0" indent="0">
              <a:buNone/>
            </a:pPr>
            <a:r>
              <a:rPr lang="en-US" dirty="0"/>
              <a:t> </a:t>
            </a:r>
            <a:endParaRPr lang="en-US" sz="4000" dirty="0"/>
          </a:p>
          <a:p>
            <a:endParaRPr lang="en-US" dirty="0"/>
          </a:p>
        </p:txBody>
      </p:sp>
    </p:spTree>
    <p:extLst>
      <p:ext uri="{BB962C8B-B14F-4D97-AF65-F5344CB8AC3E}">
        <p14:creationId xmlns:p14="http://schemas.microsoft.com/office/powerpoint/2010/main" val="34733592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err="1" smtClean="0"/>
              <a:t>Sindroma</a:t>
            </a:r>
            <a:r>
              <a:rPr lang="en-US" dirty="0" smtClean="0"/>
              <a:t> </a:t>
            </a:r>
            <a:r>
              <a:rPr lang="en-US" dirty="0"/>
              <a:t>Trisomi-18 (</a:t>
            </a:r>
            <a:r>
              <a:rPr lang="en-US" dirty="0" err="1"/>
              <a:t>Sindroma</a:t>
            </a:r>
            <a:r>
              <a:rPr lang="en-US" dirty="0"/>
              <a:t> Edward's)</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 </a:t>
            </a:r>
            <a:r>
              <a:rPr lang="en-US" dirty="0" err="1"/>
              <a:t>Trisomi</a:t>
            </a:r>
            <a:r>
              <a:rPr lang="en-US" dirty="0"/>
              <a:t> 18 </a:t>
            </a:r>
            <a:r>
              <a:rPr lang="en-US" dirty="0" err="1"/>
              <a:t>atau</a:t>
            </a:r>
            <a:r>
              <a:rPr lang="en-US" dirty="0"/>
              <a:t> </a:t>
            </a:r>
            <a:r>
              <a:rPr lang="en-US" dirty="0" err="1"/>
              <a:t>sindroma</a:t>
            </a:r>
            <a:r>
              <a:rPr lang="en-US" dirty="0"/>
              <a:t> Edward </a:t>
            </a:r>
            <a:r>
              <a:rPr lang="en-US" dirty="0" err="1"/>
              <a:t>disebabkan</a:t>
            </a:r>
            <a:r>
              <a:rPr lang="en-US" dirty="0"/>
              <a:t> </a:t>
            </a:r>
            <a:r>
              <a:rPr lang="en-US" dirty="0" err="1"/>
              <a:t>oleh</a:t>
            </a:r>
            <a:r>
              <a:rPr lang="en-US" dirty="0"/>
              <a:t> </a:t>
            </a:r>
            <a:r>
              <a:rPr lang="en-US" dirty="0" err="1"/>
              <a:t>adanya</a:t>
            </a:r>
            <a:r>
              <a:rPr lang="en-US" dirty="0"/>
              <a:t> 3 </a:t>
            </a:r>
            <a:r>
              <a:rPr lang="en-US" dirty="0" err="1"/>
              <a:t>untai</a:t>
            </a:r>
            <a:r>
              <a:rPr lang="en-US" dirty="0"/>
              <a:t> </a:t>
            </a:r>
            <a:r>
              <a:rPr lang="en-US" dirty="0" err="1"/>
              <a:t>kromosom</a:t>
            </a:r>
            <a:r>
              <a:rPr lang="en-US" dirty="0"/>
              <a:t> 18 </a:t>
            </a:r>
            <a:r>
              <a:rPr lang="en-US" dirty="0" err="1"/>
              <a:t>pada</a:t>
            </a:r>
            <a:r>
              <a:rPr lang="en-US" dirty="0"/>
              <a:t> </a:t>
            </a:r>
            <a:r>
              <a:rPr lang="en-US" dirty="0" err="1"/>
              <a:t>tiap</a:t>
            </a:r>
            <a:r>
              <a:rPr lang="en-US" dirty="0"/>
              <a:t> </a:t>
            </a:r>
            <a:r>
              <a:rPr lang="en-US" dirty="0" err="1"/>
              <a:t>sel</a:t>
            </a:r>
            <a:r>
              <a:rPr lang="en-US" dirty="0"/>
              <a:t> </a:t>
            </a:r>
            <a:r>
              <a:rPr lang="en-US" dirty="0" err="1"/>
              <a:t>penderita</a:t>
            </a:r>
            <a:r>
              <a:rPr lang="en-US" dirty="0"/>
              <a:t>. </a:t>
            </a:r>
            <a:endParaRPr lang="en-US" dirty="0" smtClean="0"/>
          </a:p>
          <a:p>
            <a:r>
              <a:rPr lang="en-US" dirty="0" err="1" smtClean="0"/>
              <a:t>Berlebihnya</a:t>
            </a:r>
            <a:r>
              <a:rPr lang="en-US" dirty="0" smtClean="0"/>
              <a:t> </a:t>
            </a:r>
            <a:r>
              <a:rPr lang="en-US" dirty="0" err="1"/>
              <a:t>jumlah</a:t>
            </a:r>
            <a:r>
              <a:rPr lang="en-US" dirty="0"/>
              <a:t> </a:t>
            </a:r>
            <a:r>
              <a:rPr lang="en-US" dirty="0" err="1"/>
              <a:t>kromosom</a:t>
            </a:r>
            <a:r>
              <a:rPr lang="en-US" dirty="0"/>
              <a:t> 18 </a:t>
            </a:r>
            <a:r>
              <a:rPr lang="en-US" dirty="0" err="1"/>
              <a:t>ini</a:t>
            </a:r>
            <a:r>
              <a:rPr lang="en-US" dirty="0"/>
              <a:t> </a:t>
            </a:r>
            <a:r>
              <a:rPr lang="en-US" dirty="0" err="1"/>
              <a:t>jarang</a:t>
            </a:r>
            <a:r>
              <a:rPr lang="en-US" dirty="0"/>
              <a:t> </a:t>
            </a:r>
            <a:r>
              <a:rPr lang="en-US" dirty="0" err="1"/>
              <a:t>terjadi</a:t>
            </a:r>
            <a:r>
              <a:rPr lang="en-US" dirty="0"/>
              <a:t> </a:t>
            </a:r>
            <a:r>
              <a:rPr lang="en-US" dirty="0" err="1"/>
              <a:t>dengan</a:t>
            </a:r>
            <a:r>
              <a:rPr lang="en-US" dirty="0"/>
              <a:t> </a:t>
            </a:r>
            <a:r>
              <a:rPr lang="en-US" dirty="0" err="1"/>
              <a:t>frekuensi</a:t>
            </a:r>
            <a:r>
              <a:rPr lang="en-US" dirty="0"/>
              <a:t> 1 </a:t>
            </a:r>
            <a:r>
              <a:rPr lang="en-US" dirty="0" err="1"/>
              <a:t>dari</a:t>
            </a:r>
            <a:r>
              <a:rPr lang="en-US" dirty="0"/>
              <a:t> 1500 </a:t>
            </a:r>
            <a:r>
              <a:rPr lang="en-US" dirty="0" err="1"/>
              <a:t>bayi</a:t>
            </a:r>
            <a:r>
              <a:rPr lang="en-US" dirty="0"/>
              <a:t> yang </a:t>
            </a:r>
            <a:r>
              <a:rPr lang="en-US" dirty="0" err="1"/>
              <a:t>lahir</a:t>
            </a:r>
            <a:r>
              <a:rPr lang="en-US" dirty="0"/>
              <a:t> </a:t>
            </a:r>
            <a:r>
              <a:rPr lang="en-US" dirty="0" err="1"/>
              <a:t>dan</a:t>
            </a:r>
            <a:r>
              <a:rPr lang="en-US" dirty="0"/>
              <a:t> </a:t>
            </a:r>
            <a:r>
              <a:rPr lang="en-US" dirty="0" err="1"/>
              <a:t>gejalanya</a:t>
            </a:r>
            <a:r>
              <a:rPr lang="en-US" dirty="0"/>
              <a:t> </a:t>
            </a:r>
            <a:r>
              <a:rPr lang="en-US" dirty="0" err="1"/>
              <a:t>adalah</a:t>
            </a:r>
            <a:r>
              <a:rPr lang="en-US" dirty="0"/>
              <a:t> </a:t>
            </a:r>
            <a:r>
              <a:rPr lang="en-US" dirty="0" err="1"/>
              <a:t>retardasi</a:t>
            </a:r>
            <a:r>
              <a:rPr lang="en-US" dirty="0"/>
              <a:t> mental </a:t>
            </a:r>
            <a:r>
              <a:rPr lang="en-US" dirty="0" err="1"/>
              <a:t>berat</a:t>
            </a:r>
            <a:r>
              <a:rPr lang="en-US" dirty="0"/>
              <a:t>, </a:t>
            </a:r>
            <a:r>
              <a:rPr lang="en-US" dirty="0" err="1"/>
              <a:t>gangguan</a:t>
            </a:r>
            <a:r>
              <a:rPr lang="en-US" dirty="0"/>
              <a:t> </a:t>
            </a:r>
            <a:r>
              <a:rPr lang="en-US" dirty="0" err="1"/>
              <a:t>pertumbuhan</a:t>
            </a:r>
            <a:r>
              <a:rPr lang="en-US" dirty="0"/>
              <a:t>, </a:t>
            </a:r>
            <a:r>
              <a:rPr lang="en-US" dirty="0" err="1"/>
              <a:t>ukuran</a:t>
            </a:r>
            <a:r>
              <a:rPr lang="en-US" dirty="0"/>
              <a:t> </a:t>
            </a:r>
            <a:r>
              <a:rPr lang="en-US" dirty="0" err="1"/>
              <a:t>kepala</a:t>
            </a:r>
            <a:r>
              <a:rPr lang="en-US" dirty="0"/>
              <a:t> </a:t>
            </a:r>
            <a:r>
              <a:rPr lang="en-US" dirty="0" err="1"/>
              <a:t>dan</a:t>
            </a:r>
            <a:r>
              <a:rPr lang="en-US" dirty="0"/>
              <a:t> </a:t>
            </a:r>
            <a:r>
              <a:rPr lang="en-US" dirty="0" err="1"/>
              <a:t>pinggul</a:t>
            </a:r>
            <a:r>
              <a:rPr lang="en-US" dirty="0"/>
              <a:t> yang </a:t>
            </a:r>
            <a:r>
              <a:rPr lang="en-US" dirty="0" err="1"/>
              <a:t>kecil</a:t>
            </a:r>
            <a:r>
              <a:rPr lang="en-US" dirty="0"/>
              <a:t>, </a:t>
            </a:r>
            <a:r>
              <a:rPr lang="en-US" dirty="0" err="1"/>
              <a:t>dan</a:t>
            </a:r>
            <a:r>
              <a:rPr lang="en-US" dirty="0"/>
              <a:t> </a:t>
            </a:r>
            <a:r>
              <a:rPr lang="en-US" dirty="0" err="1"/>
              <a:t>kelainan</a:t>
            </a:r>
            <a:r>
              <a:rPr lang="en-US" dirty="0"/>
              <a:t> </a:t>
            </a:r>
            <a:r>
              <a:rPr lang="en-US" dirty="0" err="1"/>
              <a:t>pada</a:t>
            </a:r>
            <a:r>
              <a:rPr lang="en-US" dirty="0"/>
              <a:t> </a:t>
            </a:r>
            <a:r>
              <a:rPr lang="en-US" dirty="0" err="1"/>
              <a:t>tangan</a:t>
            </a:r>
            <a:r>
              <a:rPr lang="en-US" dirty="0"/>
              <a:t> </a:t>
            </a:r>
            <a:r>
              <a:rPr lang="en-US" dirty="0" err="1"/>
              <a:t>dan</a:t>
            </a:r>
            <a:r>
              <a:rPr lang="en-US" dirty="0"/>
              <a:t> kaki</a:t>
            </a:r>
          </a:p>
        </p:txBody>
      </p:sp>
    </p:spTree>
    <p:extLst>
      <p:ext uri="{BB962C8B-B14F-4D97-AF65-F5344CB8AC3E}">
        <p14:creationId xmlns:p14="http://schemas.microsoft.com/office/powerpoint/2010/main" val="2256132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r>
              <a:rPr lang="en-US" dirty="0" err="1"/>
              <a:t>Ciri-ciri</a:t>
            </a:r>
            <a:r>
              <a:rPr lang="en-US" dirty="0"/>
              <a:t> :</a:t>
            </a:r>
          </a:p>
          <a:p>
            <a:pPr lvl="0"/>
            <a:r>
              <a:rPr lang="en-US" dirty="0" err="1"/>
              <a:t>kelainan</a:t>
            </a:r>
            <a:r>
              <a:rPr lang="en-US" dirty="0"/>
              <a:t> </a:t>
            </a:r>
            <a:r>
              <a:rPr lang="en-US" dirty="0" err="1"/>
              <a:t>pada</a:t>
            </a:r>
            <a:r>
              <a:rPr lang="en-US" dirty="0"/>
              <a:t> </a:t>
            </a:r>
            <a:r>
              <a:rPr lang="en-US" dirty="0" err="1"/>
              <a:t>banyak</a:t>
            </a:r>
            <a:r>
              <a:rPr lang="en-US" dirty="0"/>
              <a:t> </a:t>
            </a:r>
            <a:r>
              <a:rPr lang="en-US" dirty="0" err="1"/>
              <a:t>alat</a:t>
            </a:r>
            <a:r>
              <a:rPr lang="en-US" dirty="0"/>
              <a:t> </a:t>
            </a:r>
            <a:r>
              <a:rPr lang="en-US" dirty="0" err="1"/>
              <a:t>tubuh</a:t>
            </a:r>
            <a:endParaRPr lang="en-US" dirty="0"/>
          </a:p>
          <a:p>
            <a:pPr lvl="0"/>
            <a:r>
              <a:rPr lang="en-US" dirty="0" err="1"/>
              <a:t>telinga</a:t>
            </a:r>
            <a:r>
              <a:rPr lang="en-US" dirty="0"/>
              <a:t> </a:t>
            </a:r>
            <a:r>
              <a:rPr lang="en-US" dirty="0" err="1"/>
              <a:t>rendah</a:t>
            </a:r>
            <a:endParaRPr lang="en-US" dirty="0"/>
          </a:p>
          <a:p>
            <a:pPr lvl="0"/>
            <a:r>
              <a:rPr lang="en-US" dirty="0" err="1"/>
              <a:t>rahang</a:t>
            </a:r>
            <a:r>
              <a:rPr lang="en-US" dirty="0"/>
              <a:t> </a:t>
            </a:r>
            <a:r>
              <a:rPr lang="en-US" dirty="0" err="1"/>
              <a:t>bawah</a:t>
            </a:r>
            <a:r>
              <a:rPr lang="en-US" dirty="0"/>
              <a:t> </a:t>
            </a:r>
            <a:r>
              <a:rPr lang="en-US" dirty="0" err="1"/>
              <a:t>rendah</a:t>
            </a:r>
            <a:endParaRPr lang="en-US" dirty="0"/>
          </a:p>
          <a:p>
            <a:pPr lvl="0"/>
            <a:r>
              <a:rPr lang="en-US" dirty="0" err="1"/>
              <a:t>mulut</a:t>
            </a:r>
            <a:r>
              <a:rPr lang="en-US" dirty="0"/>
              <a:t> </a:t>
            </a:r>
            <a:r>
              <a:rPr lang="en-US" dirty="0" err="1"/>
              <a:t>kecil</a:t>
            </a:r>
            <a:endParaRPr lang="en-US" dirty="0"/>
          </a:p>
          <a:p>
            <a:pPr lvl="0"/>
            <a:r>
              <a:rPr lang="en-US" dirty="0"/>
              <a:t>tuna mental</a:t>
            </a:r>
          </a:p>
          <a:p>
            <a:pPr lvl="0"/>
            <a:r>
              <a:rPr lang="en-US" dirty="0" err="1"/>
              <a:t>ginjal</a:t>
            </a:r>
            <a:r>
              <a:rPr lang="en-US" dirty="0"/>
              <a:t> </a:t>
            </a:r>
            <a:r>
              <a:rPr lang="en-US" dirty="0" err="1"/>
              <a:t>dobel</a:t>
            </a:r>
            <a:r>
              <a:rPr lang="en-US" dirty="0"/>
              <a:t> </a:t>
            </a:r>
          </a:p>
          <a:p>
            <a:pPr lvl="0"/>
            <a:r>
              <a:rPr lang="en-US" dirty="0" err="1"/>
              <a:t>tulang</a:t>
            </a:r>
            <a:r>
              <a:rPr lang="en-US" dirty="0"/>
              <a:t> dada </a:t>
            </a:r>
            <a:r>
              <a:rPr lang="en-US" dirty="0" err="1"/>
              <a:t>pendek</a:t>
            </a:r>
            <a:endParaRPr lang="en-US" dirty="0"/>
          </a:p>
          <a:p>
            <a:r>
              <a:rPr lang="en-US" dirty="0" smtClean="0"/>
              <a:t> </a:t>
            </a:r>
            <a:r>
              <a:rPr lang="en-US" dirty="0" err="1"/>
              <a:t>Hanya</a:t>
            </a:r>
            <a:r>
              <a:rPr lang="en-US" dirty="0"/>
              <a:t> </a:t>
            </a:r>
            <a:r>
              <a:rPr lang="en-US" dirty="0" err="1"/>
              <a:t>dijumpai</a:t>
            </a:r>
            <a:r>
              <a:rPr lang="en-US" dirty="0"/>
              <a:t> </a:t>
            </a:r>
            <a:r>
              <a:rPr lang="en-US" dirty="0" err="1"/>
              <a:t>pada</a:t>
            </a:r>
            <a:r>
              <a:rPr lang="en-US" dirty="0"/>
              <a:t> anak2, </a:t>
            </a:r>
            <a:r>
              <a:rPr lang="en-US" dirty="0" err="1"/>
              <a:t>pada</a:t>
            </a:r>
            <a:r>
              <a:rPr lang="en-US" dirty="0"/>
              <a:t> </a:t>
            </a:r>
            <a:r>
              <a:rPr lang="en-US" dirty="0" err="1"/>
              <a:t>dewasa</a:t>
            </a:r>
            <a:r>
              <a:rPr lang="en-US" dirty="0"/>
              <a:t> </a:t>
            </a:r>
            <a:r>
              <a:rPr lang="en-US" dirty="0" err="1"/>
              <a:t>tidak</a:t>
            </a:r>
            <a:r>
              <a:rPr lang="en-US" dirty="0"/>
              <a:t> </a:t>
            </a:r>
            <a:r>
              <a:rPr lang="en-US" dirty="0" err="1"/>
              <a:t>pernah</a:t>
            </a:r>
            <a:r>
              <a:rPr lang="en-US" dirty="0"/>
              <a:t> </a:t>
            </a:r>
            <a:r>
              <a:rPr lang="en-US" dirty="0" err="1"/>
              <a:t>karena</a:t>
            </a:r>
            <a:r>
              <a:rPr lang="en-US" dirty="0"/>
              <a:t> </a:t>
            </a:r>
            <a:r>
              <a:rPr lang="en-US" dirty="0" err="1"/>
              <a:t>mengakibatkan</a:t>
            </a:r>
            <a:r>
              <a:rPr lang="en-US" dirty="0"/>
              <a:t> </a:t>
            </a:r>
            <a:r>
              <a:rPr lang="en-US" dirty="0" err="1"/>
              <a:t>kematian</a:t>
            </a:r>
            <a:endParaRPr lang="en-US" dirty="0"/>
          </a:p>
          <a:p>
            <a:pPr marL="0" indent="0">
              <a:buNone/>
            </a:pPr>
            <a:r>
              <a:rPr lang="en-US" dirty="0"/>
              <a:t> </a:t>
            </a:r>
          </a:p>
          <a:p>
            <a:endParaRPr lang="en-US" dirty="0"/>
          </a:p>
        </p:txBody>
      </p:sp>
    </p:spTree>
    <p:extLst>
      <p:ext uri="{BB962C8B-B14F-4D97-AF65-F5344CB8AC3E}">
        <p14:creationId xmlns:p14="http://schemas.microsoft.com/office/powerpoint/2010/main" val="13461947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err="1"/>
              <a:t>Kelainan</a:t>
            </a:r>
            <a:r>
              <a:rPr lang="en-US" sz="3100" dirty="0"/>
              <a:t> </a:t>
            </a:r>
            <a:r>
              <a:rPr lang="en-US" sz="3100" dirty="0" err="1"/>
              <a:t>kromosom</a:t>
            </a:r>
            <a:r>
              <a:rPr lang="en-US" sz="3100" dirty="0"/>
              <a:t> </a:t>
            </a:r>
            <a:r>
              <a:rPr lang="en-US" sz="3100" dirty="0" err="1"/>
              <a:t>dapat</a:t>
            </a:r>
            <a:r>
              <a:rPr lang="en-US" sz="3100" dirty="0"/>
              <a:t> </a:t>
            </a:r>
            <a:r>
              <a:rPr lang="en-US" sz="3100" dirty="0" err="1"/>
              <a:t>dibedakan</a:t>
            </a:r>
            <a:r>
              <a:rPr lang="en-US" sz="3100" dirty="0"/>
              <a:t> </a:t>
            </a:r>
            <a:r>
              <a:rPr lang="en-US" sz="3100" dirty="0" err="1"/>
              <a:t>menjadi</a:t>
            </a:r>
            <a:r>
              <a:rPr lang="en-US" sz="3100" dirty="0"/>
              <a:t> 2, </a:t>
            </a:r>
            <a:r>
              <a:rPr lang="en-US" sz="3100" dirty="0" err="1"/>
              <a:t>yaitu</a:t>
            </a:r>
            <a:r>
              <a:rPr lang="en-US" sz="3100" dirty="0"/>
              <a:t> </a:t>
            </a:r>
            <a:r>
              <a:rPr lang="en-US" sz="3100" dirty="0" err="1"/>
              <a:t>perubahan</a:t>
            </a:r>
            <a:r>
              <a:rPr lang="en-US" sz="3100" dirty="0"/>
              <a:t> </a:t>
            </a:r>
            <a:r>
              <a:rPr lang="en-US" sz="3100" dirty="0" err="1"/>
              <a:t>struktur</a:t>
            </a:r>
            <a:r>
              <a:rPr lang="en-US" sz="3100" dirty="0"/>
              <a:t> </a:t>
            </a:r>
            <a:r>
              <a:rPr lang="en-US" sz="3100" dirty="0" err="1"/>
              <a:t>kromosom</a:t>
            </a:r>
            <a:r>
              <a:rPr lang="en-US" sz="3100" dirty="0"/>
              <a:t> </a:t>
            </a:r>
            <a:r>
              <a:rPr lang="en-US" sz="3100" dirty="0" err="1"/>
              <a:t>dan</a:t>
            </a:r>
            <a:r>
              <a:rPr lang="en-US" sz="3100" dirty="0"/>
              <a:t> </a:t>
            </a:r>
            <a:r>
              <a:rPr lang="en-US" sz="3100" dirty="0" err="1"/>
              <a:t>perubahan</a:t>
            </a:r>
            <a:r>
              <a:rPr lang="en-US" sz="3100" dirty="0"/>
              <a:t> </a:t>
            </a:r>
            <a:r>
              <a:rPr lang="en-US" sz="3100" dirty="0" err="1"/>
              <a:t>jumlah</a:t>
            </a:r>
            <a:r>
              <a:rPr lang="en-US" sz="3100" dirty="0"/>
              <a:t> </a:t>
            </a:r>
            <a:r>
              <a:rPr lang="en-US" sz="3100" dirty="0" err="1"/>
              <a:t>kromosom</a:t>
            </a:r>
            <a:r>
              <a:rPr lang="en-US" dirty="0"/>
              <a:t>.</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pPr marL="0" lvl="0" indent="0">
              <a:buNone/>
            </a:pPr>
            <a:r>
              <a:rPr lang="en-US" dirty="0" smtClean="0"/>
              <a:t>1.  </a:t>
            </a:r>
            <a:r>
              <a:rPr lang="en-US" sz="3400" dirty="0" err="1" smtClean="0"/>
              <a:t>Perubahan</a:t>
            </a:r>
            <a:r>
              <a:rPr lang="en-US" sz="3400" dirty="0" smtClean="0"/>
              <a:t> </a:t>
            </a:r>
            <a:r>
              <a:rPr lang="en-US" sz="3400" dirty="0" err="1"/>
              <a:t>struktur</a:t>
            </a:r>
            <a:r>
              <a:rPr lang="en-US" sz="3400" dirty="0"/>
              <a:t> </a:t>
            </a:r>
            <a:r>
              <a:rPr lang="en-US" sz="3400" dirty="0" err="1"/>
              <a:t>kromosom</a:t>
            </a:r>
            <a:r>
              <a:rPr lang="en-US" sz="3400" dirty="0"/>
              <a:t> </a:t>
            </a:r>
          </a:p>
          <a:p>
            <a:pPr marL="0" indent="0">
              <a:buNone/>
            </a:pPr>
            <a:r>
              <a:rPr lang="en-US" sz="3400" dirty="0" smtClean="0"/>
              <a:t>     </a:t>
            </a:r>
            <a:r>
              <a:rPr lang="en-US" sz="3400" dirty="0" err="1" smtClean="0"/>
              <a:t>Perubahan</a:t>
            </a:r>
            <a:r>
              <a:rPr lang="en-US" sz="3400" dirty="0" smtClean="0"/>
              <a:t> </a:t>
            </a:r>
            <a:r>
              <a:rPr lang="en-US" sz="3400" dirty="0" err="1"/>
              <a:t>struktur</a:t>
            </a:r>
            <a:r>
              <a:rPr lang="en-US" sz="3400" dirty="0"/>
              <a:t> </a:t>
            </a:r>
            <a:r>
              <a:rPr lang="en-US" sz="3400" dirty="0" err="1"/>
              <a:t>kromosom</a:t>
            </a:r>
            <a:r>
              <a:rPr lang="en-US" sz="3400" dirty="0"/>
              <a:t> </a:t>
            </a:r>
            <a:r>
              <a:rPr lang="en-US" sz="3400" dirty="0" err="1"/>
              <a:t>secara</a:t>
            </a:r>
            <a:r>
              <a:rPr lang="en-US" sz="3400" dirty="0"/>
              <a:t> </a:t>
            </a:r>
            <a:r>
              <a:rPr lang="en-US" sz="3400" dirty="0" err="1"/>
              <a:t>umum</a:t>
            </a:r>
            <a:r>
              <a:rPr lang="en-US" sz="3400" dirty="0"/>
              <a:t> </a:t>
            </a:r>
            <a:r>
              <a:rPr lang="en-US" sz="3400" dirty="0" err="1"/>
              <a:t>dapat</a:t>
            </a:r>
            <a:r>
              <a:rPr lang="en-US" sz="3400" dirty="0"/>
              <a:t> </a:t>
            </a:r>
            <a:r>
              <a:rPr lang="en-US" sz="3400" dirty="0" smtClean="0"/>
              <a:t>  </a:t>
            </a:r>
          </a:p>
          <a:p>
            <a:pPr marL="0" indent="0">
              <a:buNone/>
            </a:pPr>
            <a:r>
              <a:rPr lang="en-US" sz="3400" dirty="0"/>
              <a:t> </a:t>
            </a:r>
            <a:r>
              <a:rPr lang="en-US" sz="3400" dirty="0" smtClean="0"/>
              <a:t>    </a:t>
            </a:r>
            <a:r>
              <a:rPr lang="en-US" sz="3400" dirty="0" err="1" smtClean="0"/>
              <a:t>disebabkan</a:t>
            </a:r>
            <a:r>
              <a:rPr lang="en-US" sz="3400" dirty="0" smtClean="0"/>
              <a:t> </a:t>
            </a:r>
            <a:r>
              <a:rPr lang="en-US" sz="3400" dirty="0" err="1" smtClean="0"/>
              <a:t>oleh</a:t>
            </a:r>
            <a:endParaRPr lang="en-US" sz="3400" dirty="0" smtClean="0"/>
          </a:p>
          <a:p>
            <a:pPr marL="0" indent="0">
              <a:buNone/>
            </a:pPr>
            <a:r>
              <a:rPr lang="en-US" sz="3400" dirty="0"/>
              <a:t> </a:t>
            </a:r>
            <a:r>
              <a:rPr lang="en-US" sz="3400" dirty="0" smtClean="0"/>
              <a:t>    </a:t>
            </a:r>
            <a:r>
              <a:rPr lang="en-US" sz="3400" dirty="0"/>
              <a:t>4 </a:t>
            </a:r>
            <a:r>
              <a:rPr lang="en-US" sz="3400" dirty="0" err="1"/>
              <a:t>hal</a:t>
            </a:r>
            <a:r>
              <a:rPr lang="en-US" sz="3400" dirty="0"/>
              <a:t>, </a:t>
            </a:r>
            <a:r>
              <a:rPr lang="en-US" sz="3400" dirty="0" err="1"/>
              <a:t>yaitu</a:t>
            </a:r>
            <a:r>
              <a:rPr lang="en-US" sz="3400" dirty="0"/>
              <a:t> </a:t>
            </a:r>
            <a:r>
              <a:rPr lang="en-US" sz="3400" dirty="0" err="1"/>
              <a:t>delesi</a:t>
            </a:r>
            <a:r>
              <a:rPr lang="en-US" sz="3400" dirty="0"/>
              <a:t>, </a:t>
            </a:r>
            <a:r>
              <a:rPr lang="en-US" sz="3400" dirty="0" err="1"/>
              <a:t>duplikasi</a:t>
            </a:r>
            <a:r>
              <a:rPr lang="en-US" sz="3400" dirty="0"/>
              <a:t>, </a:t>
            </a:r>
            <a:r>
              <a:rPr lang="en-US" sz="3400" dirty="0" err="1"/>
              <a:t>inversi</a:t>
            </a:r>
            <a:r>
              <a:rPr lang="en-US" sz="3400" dirty="0"/>
              <a:t>, </a:t>
            </a:r>
            <a:r>
              <a:rPr lang="en-US" sz="3400" dirty="0" err="1"/>
              <a:t>dan</a:t>
            </a:r>
            <a:r>
              <a:rPr lang="en-US" sz="3400" dirty="0"/>
              <a:t> </a:t>
            </a:r>
            <a:r>
              <a:rPr lang="en-US" sz="3400" dirty="0" err="1" smtClean="0"/>
              <a:t>translokasi</a:t>
            </a:r>
            <a:r>
              <a:rPr lang="en-US" sz="3400" dirty="0" smtClean="0"/>
              <a:t>.</a:t>
            </a:r>
          </a:p>
          <a:p>
            <a:pPr marL="0" indent="0">
              <a:buNone/>
            </a:pPr>
            <a:r>
              <a:rPr lang="en-US" sz="3400" dirty="0" smtClean="0"/>
              <a:t>a.   </a:t>
            </a:r>
            <a:r>
              <a:rPr lang="en-US" sz="3400" dirty="0" err="1" smtClean="0"/>
              <a:t>Delesi</a:t>
            </a:r>
            <a:endParaRPr lang="en-US" sz="3400" dirty="0"/>
          </a:p>
          <a:p>
            <a:r>
              <a:rPr lang="en-US" sz="3400" dirty="0" err="1"/>
              <a:t>Delesi</a:t>
            </a:r>
            <a:r>
              <a:rPr lang="en-US" sz="3400" dirty="0"/>
              <a:t> </a:t>
            </a:r>
            <a:r>
              <a:rPr lang="en-US" sz="3400" dirty="0" err="1"/>
              <a:t>atau</a:t>
            </a:r>
            <a:r>
              <a:rPr lang="en-US" sz="3400" dirty="0"/>
              <a:t> </a:t>
            </a:r>
            <a:r>
              <a:rPr lang="en-US" sz="3400" dirty="0" err="1"/>
              <a:t>defisiensi</a:t>
            </a:r>
            <a:r>
              <a:rPr lang="en-US" sz="3400" dirty="0"/>
              <a:t> </a:t>
            </a:r>
            <a:r>
              <a:rPr lang="en-US" sz="3400" dirty="0" err="1"/>
              <a:t>merupakan</a:t>
            </a:r>
            <a:r>
              <a:rPr lang="en-US" sz="3400" dirty="0"/>
              <a:t> </a:t>
            </a:r>
            <a:r>
              <a:rPr lang="en-US" sz="3400" dirty="0" err="1"/>
              <a:t>peristiwa</a:t>
            </a:r>
            <a:r>
              <a:rPr lang="en-US" sz="3400" dirty="0"/>
              <a:t> </a:t>
            </a:r>
            <a:r>
              <a:rPr lang="en-US" sz="3400" dirty="0" err="1"/>
              <a:t>hilangnya</a:t>
            </a:r>
            <a:r>
              <a:rPr lang="en-US" sz="3400" dirty="0"/>
              <a:t> </a:t>
            </a:r>
            <a:r>
              <a:rPr lang="en-US" sz="3400" dirty="0" err="1"/>
              <a:t>sebagian</a:t>
            </a:r>
            <a:r>
              <a:rPr lang="en-US" sz="3400" dirty="0"/>
              <a:t> </a:t>
            </a:r>
            <a:r>
              <a:rPr lang="en-US" sz="3400" dirty="0" err="1"/>
              <a:t>kromosom</a:t>
            </a:r>
            <a:r>
              <a:rPr lang="en-US" sz="3400" dirty="0"/>
              <a:t> </a:t>
            </a:r>
            <a:r>
              <a:rPr lang="en-US" sz="3400" dirty="0" err="1"/>
              <a:t>karena</a:t>
            </a:r>
            <a:r>
              <a:rPr lang="en-US" sz="3400" dirty="0"/>
              <a:t> </a:t>
            </a:r>
            <a:r>
              <a:rPr lang="en-US" sz="3400" dirty="0" err="1"/>
              <a:t>kromosom</a:t>
            </a:r>
            <a:r>
              <a:rPr lang="en-US" sz="3400" dirty="0"/>
              <a:t> </a:t>
            </a:r>
            <a:r>
              <a:rPr lang="en-US" sz="3400" dirty="0" err="1"/>
              <a:t>tersebut</a:t>
            </a:r>
            <a:r>
              <a:rPr lang="en-US" sz="3400" dirty="0"/>
              <a:t> </a:t>
            </a:r>
            <a:r>
              <a:rPr lang="en-US" sz="3400" dirty="0" err="1"/>
              <a:t>patah</a:t>
            </a:r>
            <a:r>
              <a:rPr lang="en-US" sz="3400" dirty="0"/>
              <a:t>. </a:t>
            </a:r>
            <a:r>
              <a:rPr lang="en-US" sz="3400" dirty="0" err="1"/>
              <a:t>Potongan</a:t>
            </a:r>
            <a:r>
              <a:rPr lang="en-US" sz="3400" dirty="0"/>
              <a:t> </a:t>
            </a:r>
            <a:r>
              <a:rPr lang="en-US" sz="3400" dirty="0" err="1"/>
              <a:t>kromosom</a:t>
            </a:r>
            <a:r>
              <a:rPr lang="en-US" sz="3400" dirty="0"/>
              <a:t> yang </a:t>
            </a:r>
            <a:r>
              <a:rPr lang="en-US" sz="3400" dirty="0" err="1"/>
              <a:t>tidak</a:t>
            </a:r>
            <a:r>
              <a:rPr lang="en-US" sz="3400" dirty="0"/>
              <a:t> </a:t>
            </a:r>
            <a:r>
              <a:rPr lang="en-US" sz="3400" dirty="0" err="1"/>
              <a:t>memiliki</a:t>
            </a:r>
            <a:r>
              <a:rPr lang="en-US" sz="3400" dirty="0"/>
              <a:t> </a:t>
            </a:r>
            <a:r>
              <a:rPr lang="en-US" sz="3400" dirty="0" err="1"/>
              <a:t>sentromer</a:t>
            </a:r>
            <a:r>
              <a:rPr lang="en-US" sz="3400" dirty="0"/>
              <a:t> </a:t>
            </a:r>
            <a:r>
              <a:rPr lang="en-US" sz="3400" dirty="0" err="1"/>
              <a:t>akan</a:t>
            </a:r>
            <a:r>
              <a:rPr lang="en-US" sz="3400" dirty="0"/>
              <a:t> </a:t>
            </a:r>
            <a:r>
              <a:rPr lang="en-US" sz="3400" dirty="0" err="1"/>
              <a:t>tertinggal</a:t>
            </a:r>
            <a:r>
              <a:rPr lang="en-US" sz="3400" dirty="0"/>
              <a:t> </a:t>
            </a:r>
            <a:r>
              <a:rPr lang="en-US" sz="3400" dirty="0" err="1"/>
              <a:t>dalam</a:t>
            </a:r>
            <a:r>
              <a:rPr lang="en-US" sz="3400" dirty="0"/>
              <a:t> </a:t>
            </a:r>
            <a:r>
              <a:rPr lang="en-US" sz="3400" dirty="0" err="1"/>
              <a:t>anafase</a:t>
            </a:r>
            <a:r>
              <a:rPr lang="en-US" sz="3400" dirty="0"/>
              <a:t> </a:t>
            </a:r>
            <a:r>
              <a:rPr lang="en-US" sz="3400" dirty="0" err="1"/>
              <a:t>dan</a:t>
            </a:r>
            <a:r>
              <a:rPr lang="en-US" sz="3400" dirty="0"/>
              <a:t> </a:t>
            </a:r>
            <a:r>
              <a:rPr lang="en-US" sz="3400" dirty="0" err="1"/>
              <a:t>hancur</a:t>
            </a:r>
            <a:r>
              <a:rPr lang="en-US" sz="3400" dirty="0"/>
              <a:t> </a:t>
            </a:r>
            <a:r>
              <a:rPr lang="en-US" sz="3400" dirty="0" err="1"/>
              <a:t>dalam</a:t>
            </a:r>
            <a:r>
              <a:rPr lang="en-US" sz="3400" dirty="0"/>
              <a:t> plasma. </a:t>
            </a:r>
            <a:r>
              <a:rPr lang="en-US" sz="3400" dirty="0" err="1"/>
              <a:t>Kromosom</a:t>
            </a:r>
            <a:r>
              <a:rPr lang="en-US" sz="3400" dirty="0"/>
              <a:t> </a:t>
            </a:r>
            <a:r>
              <a:rPr lang="en-US" sz="3400" dirty="0" err="1"/>
              <a:t>dapat</a:t>
            </a:r>
            <a:r>
              <a:rPr lang="en-US" sz="3400" dirty="0"/>
              <a:t> </a:t>
            </a:r>
            <a:r>
              <a:rPr lang="en-US" sz="3400" dirty="0" err="1"/>
              <a:t>patah</a:t>
            </a:r>
            <a:r>
              <a:rPr lang="en-US" sz="3400" dirty="0"/>
              <a:t> di </a:t>
            </a:r>
            <a:r>
              <a:rPr lang="en-US" sz="3400" dirty="0" err="1"/>
              <a:t>satu</a:t>
            </a:r>
            <a:r>
              <a:rPr lang="en-US" sz="3400" dirty="0"/>
              <a:t> </a:t>
            </a:r>
            <a:r>
              <a:rPr lang="en-US" sz="3400" dirty="0" err="1"/>
              <a:t>tempat</a:t>
            </a:r>
            <a:r>
              <a:rPr lang="en-US" sz="3400" dirty="0"/>
              <a:t> </a:t>
            </a:r>
            <a:r>
              <a:rPr lang="en-US" sz="3400" dirty="0" err="1"/>
              <a:t>dekat</a:t>
            </a:r>
            <a:r>
              <a:rPr lang="en-US" sz="3400" dirty="0"/>
              <a:t> </a:t>
            </a:r>
            <a:r>
              <a:rPr lang="en-US" sz="3400" dirty="0" err="1"/>
              <a:t>ujung</a:t>
            </a:r>
            <a:r>
              <a:rPr lang="en-US" sz="3400" dirty="0"/>
              <a:t> </a:t>
            </a:r>
            <a:r>
              <a:rPr lang="en-US" sz="3400" dirty="0" err="1"/>
              <a:t>kromosom</a:t>
            </a:r>
            <a:r>
              <a:rPr lang="en-US" sz="3400" dirty="0"/>
              <a:t> </a:t>
            </a:r>
            <a:r>
              <a:rPr lang="en-US" sz="3400" dirty="0" err="1"/>
              <a:t>sehingga</a:t>
            </a:r>
            <a:r>
              <a:rPr lang="en-US" sz="3400" dirty="0"/>
              <a:t> </a:t>
            </a:r>
            <a:r>
              <a:rPr lang="en-US" sz="3400" dirty="0" err="1"/>
              <a:t>bagian</a:t>
            </a:r>
            <a:r>
              <a:rPr lang="en-US" sz="3400" dirty="0"/>
              <a:t> </a:t>
            </a:r>
            <a:r>
              <a:rPr lang="en-US" sz="3400" dirty="0" err="1"/>
              <a:t>ujung</a:t>
            </a:r>
            <a:r>
              <a:rPr lang="en-US" sz="3400" dirty="0"/>
              <a:t> </a:t>
            </a:r>
            <a:r>
              <a:rPr lang="en-US" sz="3400" dirty="0" err="1"/>
              <a:t>kromosom</a:t>
            </a:r>
            <a:r>
              <a:rPr lang="en-US" sz="3400" dirty="0"/>
              <a:t> </a:t>
            </a:r>
            <a:r>
              <a:rPr lang="en-US" sz="3400" dirty="0" err="1"/>
              <a:t>terbuang</a:t>
            </a:r>
            <a:r>
              <a:rPr lang="en-US" sz="3400" dirty="0"/>
              <a:t> (</a:t>
            </a:r>
            <a:r>
              <a:rPr lang="en-US" sz="3400" dirty="0" err="1"/>
              <a:t>delesi</a:t>
            </a:r>
            <a:r>
              <a:rPr lang="en-US" sz="3400" dirty="0"/>
              <a:t> terminal) </a:t>
            </a:r>
            <a:r>
              <a:rPr lang="en-US" sz="3400" dirty="0" err="1"/>
              <a:t>atau</a:t>
            </a:r>
            <a:r>
              <a:rPr lang="en-US" sz="3400" dirty="0"/>
              <a:t> </a:t>
            </a:r>
            <a:r>
              <a:rPr lang="en-US" sz="3400" dirty="0" err="1"/>
              <a:t>dapat</a:t>
            </a:r>
            <a:r>
              <a:rPr lang="en-US" sz="3400" dirty="0"/>
              <a:t> </a:t>
            </a:r>
            <a:r>
              <a:rPr lang="en-US" sz="3400" dirty="0" err="1"/>
              <a:t>terjadi</a:t>
            </a:r>
            <a:r>
              <a:rPr lang="en-US" sz="3400" dirty="0"/>
              <a:t> </a:t>
            </a:r>
            <a:r>
              <a:rPr lang="en-US" sz="3400" dirty="0" err="1"/>
              <a:t>kepatahan</a:t>
            </a:r>
            <a:r>
              <a:rPr lang="en-US" sz="3400" dirty="0"/>
              <a:t> di </a:t>
            </a:r>
            <a:r>
              <a:rPr lang="en-US" sz="3400" dirty="0" err="1"/>
              <a:t>dua</a:t>
            </a:r>
            <a:r>
              <a:rPr lang="en-US" sz="3400" dirty="0"/>
              <a:t> </a:t>
            </a:r>
            <a:r>
              <a:rPr lang="en-US" sz="3400" dirty="0" err="1"/>
              <a:t>tempat</a:t>
            </a:r>
            <a:r>
              <a:rPr lang="en-US" sz="3400" dirty="0"/>
              <a:t> , </a:t>
            </a:r>
            <a:r>
              <a:rPr lang="en-US" sz="3400" dirty="0" err="1"/>
              <a:t>dan</a:t>
            </a:r>
            <a:r>
              <a:rPr lang="en-US" sz="3400" dirty="0"/>
              <a:t> </a:t>
            </a:r>
            <a:r>
              <a:rPr lang="en-US" sz="3400" dirty="0" err="1"/>
              <a:t>mengakibatkan</a:t>
            </a:r>
            <a:r>
              <a:rPr lang="en-US" sz="3400" dirty="0"/>
              <a:t> </a:t>
            </a:r>
            <a:r>
              <a:rPr lang="en-US" sz="3400" dirty="0" err="1"/>
              <a:t>hilangnya</a:t>
            </a:r>
            <a:r>
              <a:rPr lang="en-US" sz="3400" dirty="0"/>
              <a:t> </a:t>
            </a:r>
            <a:r>
              <a:rPr lang="en-US" sz="3400" dirty="0" err="1"/>
              <a:t>suatu</a:t>
            </a:r>
            <a:r>
              <a:rPr lang="en-US" sz="3400" dirty="0"/>
              <a:t> </a:t>
            </a:r>
            <a:r>
              <a:rPr lang="en-US" sz="3400" dirty="0" err="1"/>
              <a:t>segmen</a:t>
            </a:r>
            <a:r>
              <a:rPr lang="en-US" sz="3400" dirty="0"/>
              <a:t> di </a:t>
            </a:r>
            <a:r>
              <a:rPr lang="en-US" sz="3400" dirty="0" err="1"/>
              <a:t>bagian</a:t>
            </a:r>
            <a:r>
              <a:rPr lang="en-US" sz="3400" dirty="0"/>
              <a:t> </a:t>
            </a:r>
            <a:r>
              <a:rPr lang="en-US" sz="3400" dirty="0" err="1"/>
              <a:t>tengah</a:t>
            </a:r>
            <a:r>
              <a:rPr lang="en-US" sz="3400" dirty="0"/>
              <a:t> </a:t>
            </a:r>
            <a:r>
              <a:rPr lang="en-US" sz="3400" dirty="0" err="1"/>
              <a:t>kromosom</a:t>
            </a:r>
            <a:r>
              <a:rPr lang="en-US" sz="3400" dirty="0"/>
              <a:t> (</a:t>
            </a:r>
            <a:r>
              <a:rPr lang="en-US" sz="3400" dirty="0" err="1"/>
              <a:t>delesi</a:t>
            </a:r>
            <a:r>
              <a:rPr lang="en-US" sz="3400" dirty="0"/>
              <a:t> </a:t>
            </a:r>
            <a:r>
              <a:rPr lang="en-US" sz="3400" dirty="0" err="1" smtClean="0"/>
              <a:t>interkalar</a:t>
            </a:r>
            <a:endParaRPr lang="en-US" sz="3400" dirty="0"/>
          </a:p>
        </p:txBody>
      </p:sp>
    </p:spTree>
    <p:extLst>
      <p:ext uri="{BB962C8B-B14F-4D97-AF65-F5344CB8AC3E}">
        <p14:creationId xmlns:p14="http://schemas.microsoft.com/office/powerpoint/2010/main" val="20592379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dirty="0"/>
              <a:t>KELAINAN KROMOSOM</a:t>
            </a:r>
          </a:p>
        </p:txBody>
      </p:sp>
      <p:sp>
        <p:nvSpPr>
          <p:cNvPr id="3" name="Content Placeholder 2"/>
          <p:cNvSpPr>
            <a:spLocks noGrp="1"/>
          </p:cNvSpPr>
          <p:nvPr>
            <p:ph idx="1"/>
          </p:nvPr>
        </p:nvSpPr>
        <p:spPr>
          <a:xfrm>
            <a:off x="457200" y="1219200"/>
            <a:ext cx="8229600" cy="4906963"/>
          </a:xfrm>
        </p:spPr>
        <p:txBody>
          <a:bodyPr>
            <a:normAutofit fontScale="77500" lnSpcReduction="20000"/>
          </a:bodyPr>
          <a:lstStyle/>
          <a:p>
            <a:r>
              <a:rPr lang="en-US" dirty="0" err="1"/>
              <a:t>Kromosom</a:t>
            </a:r>
            <a:r>
              <a:rPr lang="en-US" dirty="0"/>
              <a:t> </a:t>
            </a:r>
            <a:r>
              <a:rPr lang="en-US" dirty="0" err="1"/>
              <a:t>adalah</a:t>
            </a:r>
            <a:r>
              <a:rPr lang="en-US" dirty="0"/>
              <a:t> </a:t>
            </a:r>
            <a:r>
              <a:rPr lang="en-US" dirty="0" err="1"/>
              <a:t>untaian</a:t>
            </a:r>
            <a:r>
              <a:rPr lang="en-US" dirty="0"/>
              <a:t> material </a:t>
            </a:r>
            <a:r>
              <a:rPr lang="en-US" dirty="0" err="1"/>
              <a:t>genetik</a:t>
            </a:r>
            <a:r>
              <a:rPr lang="en-US" dirty="0"/>
              <a:t> yang </a:t>
            </a:r>
            <a:r>
              <a:rPr lang="en-US" dirty="0" err="1"/>
              <a:t>terdapat</a:t>
            </a:r>
            <a:r>
              <a:rPr lang="en-US" dirty="0"/>
              <a:t> </a:t>
            </a:r>
            <a:r>
              <a:rPr lang="en-US" dirty="0" err="1"/>
              <a:t>didalam</a:t>
            </a:r>
            <a:r>
              <a:rPr lang="en-US" dirty="0"/>
              <a:t> </a:t>
            </a:r>
            <a:r>
              <a:rPr lang="en-US" dirty="0" err="1"/>
              <a:t>setiap</a:t>
            </a:r>
            <a:r>
              <a:rPr lang="en-US" dirty="0"/>
              <a:t> </a:t>
            </a:r>
            <a:r>
              <a:rPr lang="en-US" dirty="0" err="1"/>
              <a:t>sel</a:t>
            </a:r>
            <a:r>
              <a:rPr lang="en-US" dirty="0"/>
              <a:t> </a:t>
            </a:r>
            <a:r>
              <a:rPr lang="en-US" dirty="0" err="1"/>
              <a:t>mahkluk</a:t>
            </a:r>
            <a:r>
              <a:rPr lang="en-US" dirty="0"/>
              <a:t> </a:t>
            </a:r>
            <a:r>
              <a:rPr lang="en-US" dirty="0" err="1"/>
              <a:t>hidup</a:t>
            </a:r>
            <a:r>
              <a:rPr lang="en-US" dirty="0"/>
              <a:t>. </a:t>
            </a:r>
            <a:r>
              <a:rPr lang="en-US" dirty="0" err="1"/>
              <a:t>Setiap</a:t>
            </a:r>
            <a:r>
              <a:rPr lang="en-US" dirty="0"/>
              <a:t> </a:t>
            </a:r>
            <a:r>
              <a:rPr lang="en-US" dirty="0" err="1"/>
              <a:t>sel</a:t>
            </a:r>
            <a:r>
              <a:rPr lang="en-US" dirty="0"/>
              <a:t> yang normal </a:t>
            </a:r>
            <a:r>
              <a:rPr lang="en-US" dirty="0" err="1"/>
              <a:t>mempunyai</a:t>
            </a:r>
            <a:r>
              <a:rPr lang="en-US" dirty="0"/>
              <a:t> 46 </a:t>
            </a:r>
            <a:r>
              <a:rPr lang="en-US" dirty="0" err="1"/>
              <a:t>kromosom</a:t>
            </a:r>
            <a:r>
              <a:rPr lang="en-US" dirty="0"/>
              <a:t> yang </a:t>
            </a:r>
            <a:r>
              <a:rPr lang="en-US" dirty="0" err="1"/>
              <a:t>terdiri</a:t>
            </a:r>
            <a:r>
              <a:rPr lang="en-US" dirty="0"/>
              <a:t> </a:t>
            </a:r>
            <a:r>
              <a:rPr lang="en-US" dirty="0" err="1"/>
              <a:t>dari</a:t>
            </a:r>
            <a:r>
              <a:rPr lang="en-US" dirty="0"/>
              <a:t> 22 </a:t>
            </a:r>
            <a:r>
              <a:rPr lang="en-US" dirty="0" err="1"/>
              <a:t>pasang</a:t>
            </a:r>
            <a:r>
              <a:rPr lang="en-US" dirty="0"/>
              <a:t> </a:t>
            </a:r>
            <a:r>
              <a:rPr lang="en-US" dirty="0" err="1"/>
              <a:t>kromosom</a:t>
            </a:r>
            <a:r>
              <a:rPr lang="en-US" dirty="0"/>
              <a:t> non-sex (</a:t>
            </a:r>
            <a:r>
              <a:rPr lang="en-US" dirty="0" err="1"/>
              <a:t>kromosom</a:t>
            </a:r>
            <a:r>
              <a:rPr lang="en-US" dirty="0"/>
              <a:t> 1s/d </a:t>
            </a:r>
            <a:r>
              <a:rPr lang="en-US" dirty="0" err="1"/>
              <a:t>kromosom</a:t>
            </a:r>
            <a:r>
              <a:rPr lang="en-US" dirty="0"/>
              <a:t> 22) </a:t>
            </a:r>
            <a:r>
              <a:rPr lang="en-US" dirty="0" err="1"/>
              <a:t>dan</a:t>
            </a:r>
            <a:r>
              <a:rPr lang="en-US" dirty="0"/>
              <a:t> 1 </a:t>
            </a:r>
            <a:r>
              <a:rPr lang="en-US" dirty="0" err="1"/>
              <a:t>pasang</a:t>
            </a:r>
            <a:r>
              <a:rPr lang="en-US" dirty="0"/>
              <a:t> </a:t>
            </a:r>
            <a:r>
              <a:rPr lang="en-US" dirty="0" err="1"/>
              <a:t>kromosom</a:t>
            </a:r>
            <a:r>
              <a:rPr lang="en-US" dirty="0"/>
              <a:t> sex (</a:t>
            </a:r>
            <a:r>
              <a:rPr lang="en-US" dirty="0" err="1"/>
              <a:t>kromosom</a:t>
            </a:r>
            <a:r>
              <a:rPr lang="en-US" dirty="0"/>
              <a:t> X </a:t>
            </a:r>
            <a:r>
              <a:rPr lang="en-US" dirty="0" err="1"/>
              <a:t>dan</a:t>
            </a:r>
            <a:r>
              <a:rPr lang="en-US" dirty="0"/>
              <a:t> Y) yang </a:t>
            </a:r>
            <a:r>
              <a:rPr lang="en-US" dirty="0" err="1"/>
              <a:t>menentukan</a:t>
            </a:r>
            <a:r>
              <a:rPr lang="en-US" dirty="0"/>
              <a:t> </a:t>
            </a:r>
            <a:r>
              <a:rPr lang="en-US" dirty="0" err="1"/>
              <a:t>jenis</a:t>
            </a:r>
            <a:r>
              <a:rPr lang="en-US" dirty="0"/>
              <a:t> </a:t>
            </a:r>
            <a:r>
              <a:rPr lang="en-US" dirty="0" err="1"/>
              <a:t>kelamin</a:t>
            </a:r>
            <a:r>
              <a:rPr lang="en-US" dirty="0" smtClean="0"/>
              <a:t>.</a:t>
            </a:r>
          </a:p>
          <a:p>
            <a:r>
              <a:rPr lang="en-US" dirty="0" err="1" smtClean="0"/>
              <a:t>Kromosom</a:t>
            </a:r>
            <a:r>
              <a:rPr lang="en-US" dirty="0" smtClean="0"/>
              <a:t> </a:t>
            </a:r>
            <a:r>
              <a:rPr lang="en-US" dirty="0" err="1"/>
              <a:t>juga</a:t>
            </a:r>
            <a:r>
              <a:rPr lang="en-US" dirty="0"/>
              <a:t> </a:t>
            </a:r>
            <a:r>
              <a:rPr lang="en-US" dirty="0" err="1"/>
              <a:t>berfungsi</a:t>
            </a:r>
            <a:r>
              <a:rPr lang="en-US" dirty="0"/>
              <a:t> </a:t>
            </a:r>
            <a:r>
              <a:rPr lang="en-US" dirty="0" err="1"/>
              <a:t>untuk</a:t>
            </a:r>
            <a:r>
              <a:rPr lang="en-US" dirty="0"/>
              <a:t> </a:t>
            </a:r>
            <a:r>
              <a:rPr lang="en-US" dirty="0" err="1"/>
              <a:t>membawa</a:t>
            </a:r>
            <a:r>
              <a:rPr lang="en-US" dirty="0"/>
              <a:t> </a:t>
            </a:r>
            <a:r>
              <a:rPr lang="en-US" dirty="0" err="1"/>
              <a:t>informasi</a:t>
            </a:r>
            <a:r>
              <a:rPr lang="en-US" dirty="0"/>
              <a:t> </a:t>
            </a:r>
            <a:r>
              <a:rPr lang="en-US" dirty="0" err="1"/>
              <a:t>genetik</a:t>
            </a:r>
            <a:r>
              <a:rPr lang="en-US" dirty="0"/>
              <a:t> yang </a:t>
            </a:r>
            <a:r>
              <a:rPr lang="en-US" dirty="0" err="1"/>
              <a:t>sangat</a:t>
            </a:r>
            <a:r>
              <a:rPr lang="en-US" dirty="0"/>
              <a:t> </a:t>
            </a:r>
            <a:r>
              <a:rPr lang="en-US" dirty="0" err="1"/>
              <a:t>menentukan</a:t>
            </a:r>
            <a:r>
              <a:rPr lang="en-US" dirty="0"/>
              <a:t> proses </a:t>
            </a:r>
            <a:r>
              <a:rPr lang="en-US" dirty="0" err="1"/>
              <a:t>pertumbuhan</a:t>
            </a:r>
            <a:r>
              <a:rPr lang="en-US" dirty="0"/>
              <a:t> </a:t>
            </a:r>
            <a:r>
              <a:rPr lang="en-US" dirty="0" err="1"/>
              <a:t>dan</a:t>
            </a:r>
            <a:r>
              <a:rPr lang="en-US" dirty="0"/>
              <a:t> </a:t>
            </a:r>
            <a:r>
              <a:rPr lang="en-US" dirty="0" err="1"/>
              <a:t>perkembangan</a:t>
            </a:r>
            <a:r>
              <a:rPr lang="en-US" dirty="0"/>
              <a:t> </a:t>
            </a:r>
            <a:r>
              <a:rPr lang="en-US" dirty="0" err="1"/>
              <a:t>janin</a:t>
            </a:r>
            <a:r>
              <a:rPr lang="en-US" dirty="0"/>
              <a:t> </a:t>
            </a:r>
            <a:r>
              <a:rPr lang="en-US" dirty="0" err="1"/>
              <a:t>dan</a:t>
            </a:r>
            <a:r>
              <a:rPr lang="en-US" dirty="0"/>
              <a:t> </a:t>
            </a:r>
            <a:r>
              <a:rPr lang="en-US" dirty="0" err="1"/>
              <a:t>juga</a:t>
            </a:r>
            <a:r>
              <a:rPr lang="en-US" dirty="0"/>
              <a:t> </a:t>
            </a:r>
            <a:r>
              <a:rPr lang="en-US" dirty="0" err="1"/>
              <a:t>fungsi</a:t>
            </a:r>
            <a:r>
              <a:rPr lang="en-US" dirty="0"/>
              <a:t> </a:t>
            </a:r>
            <a:r>
              <a:rPr lang="en-US" dirty="0" err="1"/>
              <a:t>tubuh</a:t>
            </a:r>
            <a:r>
              <a:rPr lang="en-US" dirty="0"/>
              <a:t> </a:t>
            </a:r>
            <a:r>
              <a:rPr lang="en-US" dirty="0" err="1"/>
              <a:t>untuk</a:t>
            </a:r>
            <a:r>
              <a:rPr lang="en-US" dirty="0"/>
              <a:t> </a:t>
            </a:r>
            <a:r>
              <a:rPr lang="en-US" dirty="0" err="1"/>
              <a:t>kehidupan</a:t>
            </a:r>
            <a:r>
              <a:rPr lang="en-US" dirty="0"/>
              <a:t> </a:t>
            </a:r>
            <a:r>
              <a:rPr lang="en-US" dirty="0" err="1"/>
              <a:t>sehari-hari</a:t>
            </a:r>
            <a:r>
              <a:rPr lang="en-US" dirty="0"/>
              <a:t>. </a:t>
            </a:r>
            <a:r>
              <a:rPr lang="en-US" dirty="0" smtClean="0"/>
              <a:t>Proses </a:t>
            </a:r>
            <a:r>
              <a:rPr lang="en-US" dirty="0" err="1"/>
              <a:t>pertumbuhan</a:t>
            </a:r>
            <a:r>
              <a:rPr lang="en-US" dirty="0"/>
              <a:t> </a:t>
            </a:r>
            <a:r>
              <a:rPr lang="en-US" dirty="0" err="1"/>
              <a:t>ini</a:t>
            </a:r>
            <a:r>
              <a:rPr lang="en-US" dirty="0"/>
              <a:t> </a:t>
            </a:r>
            <a:r>
              <a:rPr lang="en-US" dirty="0" err="1"/>
              <a:t>meliputi</a:t>
            </a:r>
            <a:r>
              <a:rPr lang="en-US" dirty="0"/>
              <a:t> </a:t>
            </a:r>
            <a:r>
              <a:rPr lang="en-US" dirty="0" err="1"/>
              <a:t>pembentukan</a:t>
            </a:r>
            <a:r>
              <a:rPr lang="en-US" dirty="0"/>
              <a:t> protein-protein </a:t>
            </a:r>
            <a:r>
              <a:rPr lang="en-US" dirty="0" err="1"/>
              <a:t>tubuh</a:t>
            </a:r>
            <a:r>
              <a:rPr lang="en-US" dirty="0"/>
              <a:t>, </a:t>
            </a:r>
            <a:r>
              <a:rPr lang="en-US" dirty="0" err="1"/>
              <a:t>sehingga</a:t>
            </a:r>
            <a:r>
              <a:rPr lang="en-US" dirty="0"/>
              <a:t> </a:t>
            </a:r>
            <a:r>
              <a:rPr lang="en-US" dirty="0" err="1"/>
              <a:t>kelainan</a:t>
            </a:r>
            <a:r>
              <a:rPr lang="en-US" dirty="0"/>
              <a:t> </a:t>
            </a:r>
            <a:r>
              <a:rPr lang="en-US" dirty="0" err="1"/>
              <a:t>genetik</a:t>
            </a:r>
            <a:r>
              <a:rPr lang="en-US" dirty="0"/>
              <a:t> </a:t>
            </a:r>
            <a:r>
              <a:rPr lang="en-US" dirty="0" err="1"/>
              <a:t>atau</a:t>
            </a:r>
            <a:r>
              <a:rPr lang="en-US" dirty="0"/>
              <a:t> </a:t>
            </a:r>
            <a:r>
              <a:rPr lang="en-US" dirty="0" err="1"/>
              <a:t>struktur</a:t>
            </a:r>
            <a:r>
              <a:rPr lang="en-US" dirty="0"/>
              <a:t> </a:t>
            </a:r>
            <a:r>
              <a:rPr lang="en-US" dirty="0" err="1"/>
              <a:t>dan</a:t>
            </a:r>
            <a:r>
              <a:rPr lang="en-US" dirty="0"/>
              <a:t> </a:t>
            </a:r>
            <a:r>
              <a:rPr lang="en-US" dirty="0" err="1"/>
              <a:t>jumlah</a:t>
            </a:r>
            <a:r>
              <a:rPr lang="en-US" dirty="0"/>
              <a:t> </a:t>
            </a:r>
            <a:r>
              <a:rPr lang="en-US" dirty="0" err="1"/>
              <a:t>kromosom</a:t>
            </a:r>
            <a:r>
              <a:rPr lang="en-US" dirty="0"/>
              <a:t> </a:t>
            </a:r>
            <a:r>
              <a:rPr lang="en-US" dirty="0" err="1"/>
              <a:t>akan</a:t>
            </a:r>
            <a:r>
              <a:rPr lang="en-US" dirty="0"/>
              <a:t> </a:t>
            </a:r>
            <a:r>
              <a:rPr lang="en-US" dirty="0" err="1"/>
              <a:t>sangat</a:t>
            </a:r>
            <a:r>
              <a:rPr lang="en-US" dirty="0"/>
              <a:t> </a:t>
            </a:r>
            <a:r>
              <a:rPr lang="en-US" dirty="0" err="1"/>
              <a:t>mempengaruhi</a:t>
            </a:r>
            <a:r>
              <a:rPr lang="en-US" dirty="0"/>
              <a:t> </a:t>
            </a:r>
            <a:r>
              <a:rPr lang="en-US" dirty="0" err="1"/>
              <a:t>pembentukan</a:t>
            </a:r>
            <a:r>
              <a:rPr lang="en-US" dirty="0"/>
              <a:t> protein-protein </a:t>
            </a:r>
            <a:r>
              <a:rPr lang="en-US" dirty="0" err="1"/>
              <a:t>tubuh</a:t>
            </a:r>
            <a:r>
              <a:rPr lang="en-US" dirty="0"/>
              <a:t> </a:t>
            </a:r>
            <a:r>
              <a:rPr lang="en-US" dirty="0" err="1"/>
              <a:t>dan</a:t>
            </a:r>
            <a:r>
              <a:rPr lang="en-US" dirty="0"/>
              <a:t> </a:t>
            </a:r>
            <a:r>
              <a:rPr lang="en-US" dirty="0" err="1"/>
              <a:t>dapat</a:t>
            </a:r>
            <a:r>
              <a:rPr lang="en-US" dirty="0"/>
              <a:t> </a:t>
            </a:r>
            <a:r>
              <a:rPr lang="en-US" dirty="0" err="1"/>
              <a:t>mengakibatkan</a:t>
            </a:r>
            <a:r>
              <a:rPr lang="en-US" dirty="0"/>
              <a:t> </a:t>
            </a:r>
            <a:r>
              <a:rPr lang="en-US" dirty="0" err="1"/>
              <a:t>pertumbuhan</a:t>
            </a:r>
            <a:r>
              <a:rPr lang="en-US" dirty="0"/>
              <a:t> </a:t>
            </a:r>
            <a:r>
              <a:rPr lang="en-US" dirty="0" err="1"/>
              <a:t>dan</a:t>
            </a:r>
            <a:r>
              <a:rPr lang="en-US" dirty="0"/>
              <a:t> </a:t>
            </a:r>
            <a:r>
              <a:rPr lang="en-US" dirty="0" err="1"/>
              <a:t>perkembangan</a:t>
            </a:r>
            <a:r>
              <a:rPr lang="en-US" dirty="0"/>
              <a:t> </a:t>
            </a:r>
            <a:r>
              <a:rPr lang="en-US" dirty="0" err="1"/>
              <a:t>janin</a:t>
            </a:r>
            <a:r>
              <a:rPr lang="en-US" dirty="0"/>
              <a:t> </a:t>
            </a:r>
            <a:r>
              <a:rPr lang="en-US" dirty="0" err="1"/>
              <a:t>atau</a:t>
            </a:r>
            <a:r>
              <a:rPr lang="en-US" dirty="0"/>
              <a:t> </a:t>
            </a:r>
            <a:r>
              <a:rPr lang="en-US" dirty="0" err="1"/>
              <a:t>bayi</a:t>
            </a:r>
            <a:r>
              <a:rPr lang="en-US" dirty="0"/>
              <a:t> yang </a:t>
            </a:r>
            <a:r>
              <a:rPr lang="en-US" dirty="0" err="1"/>
              <a:t>tidak</a:t>
            </a:r>
            <a:r>
              <a:rPr lang="en-US" dirty="0"/>
              <a:t> normal</a:t>
            </a:r>
          </a:p>
        </p:txBody>
      </p:sp>
    </p:spTree>
    <p:extLst>
      <p:ext uri="{BB962C8B-B14F-4D97-AF65-F5344CB8AC3E}">
        <p14:creationId xmlns:p14="http://schemas.microsoft.com/office/powerpoint/2010/main" val="15682222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err="1"/>
              <a:t>Setiap</a:t>
            </a:r>
            <a:r>
              <a:rPr lang="en-US" dirty="0"/>
              <a:t> orang </a:t>
            </a:r>
            <a:r>
              <a:rPr lang="en-US" dirty="0" err="1"/>
              <a:t>mendapatkan</a:t>
            </a:r>
            <a:r>
              <a:rPr lang="en-US" dirty="0"/>
              <a:t> 1 </a:t>
            </a:r>
            <a:r>
              <a:rPr lang="en-US" dirty="0" err="1"/>
              <a:t>dari</a:t>
            </a:r>
            <a:r>
              <a:rPr lang="en-US" dirty="0"/>
              <a:t> </a:t>
            </a:r>
            <a:r>
              <a:rPr lang="en-US" dirty="0" err="1"/>
              <a:t>tiap</a:t>
            </a:r>
            <a:r>
              <a:rPr lang="en-US" dirty="0"/>
              <a:t> </a:t>
            </a:r>
            <a:r>
              <a:rPr lang="en-US" dirty="0" err="1"/>
              <a:t>pasangan</a:t>
            </a:r>
            <a:r>
              <a:rPr lang="en-US" dirty="0"/>
              <a:t> </a:t>
            </a:r>
            <a:r>
              <a:rPr lang="en-US" dirty="0" err="1"/>
              <a:t>kromosom</a:t>
            </a:r>
            <a:r>
              <a:rPr lang="en-US" dirty="0"/>
              <a:t> </a:t>
            </a:r>
            <a:r>
              <a:rPr lang="en-US" dirty="0" err="1"/>
              <a:t>dari</a:t>
            </a:r>
            <a:r>
              <a:rPr lang="en-US" dirty="0"/>
              <a:t> </a:t>
            </a:r>
            <a:r>
              <a:rPr lang="en-US" dirty="0" err="1"/>
              <a:t>ayahnya</a:t>
            </a:r>
            <a:r>
              <a:rPr lang="en-US" dirty="0"/>
              <a:t> </a:t>
            </a:r>
            <a:r>
              <a:rPr lang="en-US" dirty="0" err="1"/>
              <a:t>dan</a:t>
            </a:r>
            <a:r>
              <a:rPr lang="en-US" dirty="0"/>
              <a:t> 1 </a:t>
            </a:r>
            <a:r>
              <a:rPr lang="en-US" dirty="0" err="1"/>
              <a:t>dari</a:t>
            </a:r>
            <a:r>
              <a:rPr lang="en-US" dirty="0"/>
              <a:t> </a:t>
            </a:r>
            <a:r>
              <a:rPr lang="en-US" dirty="0" err="1"/>
              <a:t>ibunya</a:t>
            </a:r>
            <a:r>
              <a:rPr lang="en-US" dirty="0"/>
              <a:t>, </a:t>
            </a:r>
            <a:r>
              <a:rPr lang="en-US" dirty="0" err="1"/>
              <a:t>dengan</a:t>
            </a:r>
            <a:r>
              <a:rPr lang="en-US" dirty="0"/>
              <a:t> kata lain </a:t>
            </a:r>
            <a:r>
              <a:rPr lang="en-US" dirty="0" err="1"/>
              <a:t>setiap</a:t>
            </a:r>
            <a:r>
              <a:rPr lang="en-US" dirty="0"/>
              <a:t> orang </a:t>
            </a:r>
            <a:r>
              <a:rPr lang="en-US" dirty="0" err="1"/>
              <a:t>mendapatkan</a:t>
            </a:r>
            <a:r>
              <a:rPr lang="en-US" dirty="0"/>
              <a:t> 23 </a:t>
            </a:r>
            <a:r>
              <a:rPr lang="en-US" dirty="0" err="1"/>
              <a:t>kromosom</a:t>
            </a:r>
            <a:r>
              <a:rPr lang="en-US" dirty="0"/>
              <a:t> </a:t>
            </a:r>
            <a:r>
              <a:rPr lang="en-US" dirty="0" err="1"/>
              <a:t>dari</a:t>
            </a:r>
            <a:r>
              <a:rPr lang="en-US" dirty="0"/>
              <a:t> ayah (</a:t>
            </a:r>
            <a:r>
              <a:rPr lang="en-US" dirty="0" err="1"/>
              <a:t>dibawa</a:t>
            </a:r>
            <a:r>
              <a:rPr lang="en-US" dirty="0"/>
              <a:t> </a:t>
            </a:r>
            <a:r>
              <a:rPr lang="en-US" dirty="0" err="1"/>
              <a:t>oleh</a:t>
            </a:r>
            <a:r>
              <a:rPr lang="en-US" dirty="0"/>
              <a:t> </a:t>
            </a:r>
            <a:r>
              <a:rPr lang="en-US" dirty="0" err="1"/>
              <a:t>sperma</a:t>
            </a:r>
            <a:r>
              <a:rPr lang="en-US" dirty="0"/>
              <a:t>) </a:t>
            </a:r>
            <a:r>
              <a:rPr lang="en-US" dirty="0" err="1"/>
              <a:t>dan</a:t>
            </a:r>
            <a:r>
              <a:rPr lang="en-US" dirty="0"/>
              <a:t> 23 </a:t>
            </a:r>
            <a:r>
              <a:rPr lang="en-US" dirty="0" err="1"/>
              <a:t>kromosom</a:t>
            </a:r>
            <a:r>
              <a:rPr lang="en-US" dirty="0"/>
              <a:t> </a:t>
            </a:r>
            <a:r>
              <a:rPr lang="en-US" dirty="0" err="1"/>
              <a:t>dari</a:t>
            </a:r>
            <a:r>
              <a:rPr lang="en-US" dirty="0"/>
              <a:t> </a:t>
            </a:r>
            <a:r>
              <a:rPr lang="en-US" dirty="0" err="1"/>
              <a:t>ibunya</a:t>
            </a:r>
            <a:r>
              <a:rPr lang="en-US" dirty="0"/>
              <a:t> (</a:t>
            </a:r>
            <a:r>
              <a:rPr lang="en-US" dirty="0" err="1"/>
              <a:t>dibawa</a:t>
            </a:r>
            <a:r>
              <a:rPr lang="en-US" dirty="0"/>
              <a:t> </a:t>
            </a:r>
            <a:r>
              <a:rPr lang="en-US" dirty="0" err="1"/>
              <a:t>oleh</a:t>
            </a:r>
            <a:r>
              <a:rPr lang="en-US" dirty="0"/>
              <a:t> </a:t>
            </a:r>
            <a:r>
              <a:rPr lang="en-US" dirty="0" err="1"/>
              <a:t>sel</a:t>
            </a:r>
            <a:r>
              <a:rPr lang="en-US" dirty="0"/>
              <a:t> </a:t>
            </a:r>
            <a:r>
              <a:rPr lang="en-US" dirty="0" err="1"/>
              <a:t>telur</a:t>
            </a:r>
            <a:r>
              <a:rPr lang="en-US" dirty="0"/>
              <a:t>), yang </a:t>
            </a:r>
            <a:r>
              <a:rPr lang="en-US" dirty="0" err="1"/>
              <a:t>kemudian</a:t>
            </a:r>
            <a:r>
              <a:rPr lang="en-US" dirty="0"/>
              <a:t> total </a:t>
            </a:r>
            <a:r>
              <a:rPr lang="en-US" dirty="0" err="1"/>
              <a:t>menjadi</a:t>
            </a:r>
            <a:r>
              <a:rPr lang="en-US" dirty="0"/>
              <a:t> 46 </a:t>
            </a:r>
            <a:r>
              <a:rPr lang="en-US" dirty="0" err="1"/>
              <a:t>kromosom</a:t>
            </a:r>
            <a:r>
              <a:rPr lang="en-US" dirty="0"/>
              <a:t> (23 </a:t>
            </a:r>
            <a:r>
              <a:rPr lang="en-US" dirty="0" err="1"/>
              <a:t>pasang</a:t>
            </a:r>
            <a:r>
              <a:rPr lang="en-US" dirty="0"/>
              <a:t>) </a:t>
            </a:r>
            <a:r>
              <a:rPr lang="en-US" dirty="0" err="1"/>
              <a:t>setelah</a:t>
            </a:r>
            <a:r>
              <a:rPr lang="en-US" dirty="0"/>
              <a:t> </a:t>
            </a:r>
            <a:r>
              <a:rPr lang="en-US" dirty="0" err="1"/>
              <a:t>pembuahan</a:t>
            </a:r>
            <a:r>
              <a:rPr lang="en-US" dirty="0"/>
              <a:t>.</a:t>
            </a:r>
            <a:br>
              <a:rPr lang="en-US" dirty="0"/>
            </a:br>
            <a:endParaRPr lang="en-US" dirty="0"/>
          </a:p>
        </p:txBody>
      </p:sp>
    </p:spTree>
    <p:extLst>
      <p:ext uri="{BB962C8B-B14F-4D97-AF65-F5344CB8AC3E}">
        <p14:creationId xmlns:p14="http://schemas.microsoft.com/office/powerpoint/2010/main" val="8991805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err="1"/>
              <a:t>Sindroma</a:t>
            </a:r>
            <a:r>
              <a:rPr lang="en-US" dirty="0"/>
              <a:t> Turner </a:t>
            </a:r>
          </a:p>
        </p:txBody>
      </p:sp>
      <p:sp>
        <p:nvSpPr>
          <p:cNvPr id="3" name="Content Placeholder 2"/>
          <p:cNvSpPr>
            <a:spLocks noGrp="1"/>
          </p:cNvSpPr>
          <p:nvPr>
            <p:ph idx="1"/>
          </p:nvPr>
        </p:nvSpPr>
        <p:spPr>
          <a:xfrm>
            <a:off x="457200" y="1219200"/>
            <a:ext cx="8229600" cy="4906963"/>
          </a:xfrm>
        </p:spPr>
        <p:txBody>
          <a:bodyPr>
            <a:normAutofit fontScale="85000" lnSpcReduction="10000"/>
          </a:bodyPr>
          <a:lstStyle/>
          <a:p>
            <a:r>
              <a:rPr lang="en-US" dirty="0"/>
              <a:t> </a:t>
            </a:r>
            <a:r>
              <a:rPr lang="en-US" dirty="0" err="1"/>
              <a:t>Sindrom</a:t>
            </a:r>
            <a:r>
              <a:rPr lang="en-US" dirty="0"/>
              <a:t> Turner (</a:t>
            </a:r>
            <a:r>
              <a:rPr lang="en-US" dirty="0" err="1"/>
              <a:t>disebut</a:t>
            </a:r>
            <a:r>
              <a:rPr lang="en-US" dirty="0"/>
              <a:t> </a:t>
            </a:r>
            <a:r>
              <a:rPr lang="en-US" dirty="0" err="1"/>
              <a:t>juga</a:t>
            </a:r>
            <a:r>
              <a:rPr lang="en-US" dirty="0"/>
              <a:t> </a:t>
            </a:r>
            <a:r>
              <a:rPr lang="en-US" dirty="0" err="1"/>
              <a:t>sindrom</a:t>
            </a:r>
            <a:r>
              <a:rPr lang="en-US" dirty="0"/>
              <a:t> </a:t>
            </a:r>
            <a:r>
              <a:rPr lang="en-US" dirty="0" err="1"/>
              <a:t>Ullrich</a:t>
            </a:r>
            <a:r>
              <a:rPr lang="en-US" dirty="0"/>
              <a:t>-Turner, </a:t>
            </a:r>
            <a:r>
              <a:rPr lang="en-US" dirty="0" err="1"/>
              <a:t>sindrom</a:t>
            </a:r>
            <a:r>
              <a:rPr lang="en-US" dirty="0"/>
              <a:t> </a:t>
            </a:r>
            <a:r>
              <a:rPr lang="en-US" dirty="0" err="1"/>
              <a:t>Bonnevie-Ullrich</a:t>
            </a:r>
            <a:r>
              <a:rPr lang="en-US" dirty="0"/>
              <a:t>, </a:t>
            </a:r>
            <a:r>
              <a:rPr lang="en-US" dirty="0" err="1"/>
              <a:t>sindrom</a:t>
            </a:r>
            <a:r>
              <a:rPr lang="en-US" dirty="0"/>
              <a:t> XO, </a:t>
            </a:r>
            <a:r>
              <a:rPr lang="en-US" dirty="0" err="1"/>
              <a:t>atau</a:t>
            </a:r>
            <a:r>
              <a:rPr lang="en-US" dirty="0"/>
              <a:t> </a:t>
            </a:r>
            <a:r>
              <a:rPr lang="en-US" dirty="0" err="1"/>
              <a:t>monosomi</a:t>
            </a:r>
            <a:r>
              <a:rPr lang="en-US" dirty="0"/>
              <a:t> X) </a:t>
            </a:r>
            <a:r>
              <a:rPr lang="en-US" dirty="0" err="1"/>
              <a:t>adalah</a:t>
            </a:r>
            <a:r>
              <a:rPr lang="en-US" dirty="0"/>
              <a:t> </a:t>
            </a:r>
            <a:r>
              <a:rPr lang="en-US" dirty="0" err="1"/>
              <a:t>suatu</a:t>
            </a:r>
            <a:r>
              <a:rPr lang="en-US" dirty="0"/>
              <a:t> </a:t>
            </a:r>
            <a:r>
              <a:rPr lang="en-US" dirty="0" err="1"/>
              <a:t>kelainan</a:t>
            </a:r>
            <a:r>
              <a:rPr lang="en-US" dirty="0"/>
              <a:t> </a:t>
            </a:r>
            <a:r>
              <a:rPr lang="en-US" dirty="0" err="1"/>
              <a:t>genetik</a:t>
            </a:r>
            <a:r>
              <a:rPr lang="en-US" dirty="0"/>
              <a:t> </a:t>
            </a:r>
            <a:r>
              <a:rPr lang="en-US" dirty="0" err="1"/>
              <a:t>pada</a:t>
            </a:r>
            <a:r>
              <a:rPr lang="en-US" dirty="0"/>
              <a:t> </a:t>
            </a:r>
            <a:r>
              <a:rPr lang="en-US" dirty="0" err="1"/>
              <a:t>wanita</a:t>
            </a:r>
            <a:r>
              <a:rPr lang="en-US" dirty="0"/>
              <a:t> </a:t>
            </a:r>
            <a:r>
              <a:rPr lang="en-US" dirty="0" err="1"/>
              <a:t>karena</a:t>
            </a:r>
            <a:r>
              <a:rPr lang="en-US" dirty="0"/>
              <a:t> </a:t>
            </a:r>
            <a:r>
              <a:rPr lang="en-US" dirty="0" err="1"/>
              <a:t>kehilangan</a:t>
            </a:r>
            <a:r>
              <a:rPr lang="en-US" dirty="0"/>
              <a:t> </a:t>
            </a:r>
            <a:r>
              <a:rPr lang="en-US" dirty="0" err="1"/>
              <a:t>satu</a:t>
            </a:r>
            <a:r>
              <a:rPr lang="en-US" dirty="0"/>
              <a:t> </a:t>
            </a:r>
            <a:r>
              <a:rPr lang="en-US" dirty="0" err="1"/>
              <a:t>kromosom</a:t>
            </a:r>
            <a:r>
              <a:rPr lang="en-US" dirty="0"/>
              <a:t> X</a:t>
            </a:r>
            <a:r>
              <a:rPr lang="en-US" dirty="0" smtClean="0"/>
              <a:t>.</a:t>
            </a:r>
          </a:p>
          <a:p>
            <a:r>
              <a:rPr lang="en-US" dirty="0" err="1" smtClean="0"/>
              <a:t>Wanita</a:t>
            </a:r>
            <a:r>
              <a:rPr lang="en-US" dirty="0" smtClean="0"/>
              <a:t> </a:t>
            </a:r>
            <a:r>
              <a:rPr lang="en-US" dirty="0"/>
              <a:t>normal </a:t>
            </a:r>
            <a:r>
              <a:rPr lang="en-US" dirty="0" err="1"/>
              <a:t>memiliki</a:t>
            </a:r>
            <a:r>
              <a:rPr lang="en-US" dirty="0"/>
              <a:t> </a:t>
            </a:r>
            <a:r>
              <a:rPr lang="en-US" dirty="0" err="1"/>
              <a:t>kromosom</a:t>
            </a:r>
            <a:r>
              <a:rPr lang="en-US" dirty="0"/>
              <a:t> </a:t>
            </a:r>
            <a:r>
              <a:rPr lang="en-US" dirty="0" err="1"/>
              <a:t>seks</a:t>
            </a:r>
            <a:r>
              <a:rPr lang="en-US" dirty="0"/>
              <a:t> XX </a:t>
            </a:r>
            <a:r>
              <a:rPr lang="en-US" dirty="0" err="1"/>
              <a:t>dengan</a:t>
            </a:r>
            <a:r>
              <a:rPr lang="en-US" dirty="0"/>
              <a:t> </a:t>
            </a:r>
            <a:r>
              <a:rPr lang="en-US" dirty="0" err="1"/>
              <a:t>jumlah</a:t>
            </a:r>
            <a:r>
              <a:rPr lang="en-US" dirty="0"/>
              <a:t> total </a:t>
            </a:r>
            <a:r>
              <a:rPr lang="en-US" dirty="0" err="1"/>
              <a:t>kromosom</a:t>
            </a:r>
            <a:r>
              <a:rPr lang="en-US" dirty="0"/>
              <a:t> </a:t>
            </a:r>
            <a:r>
              <a:rPr lang="en-US" dirty="0" err="1"/>
              <a:t>sebanyak</a:t>
            </a:r>
            <a:r>
              <a:rPr lang="en-US" dirty="0"/>
              <a:t> 46, </a:t>
            </a:r>
            <a:r>
              <a:rPr lang="en-US" dirty="0" err="1"/>
              <a:t>namun</a:t>
            </a:r>
            <a:r>
              <a:rPr lang="en-US" dirty="0"/>
              <a:t> </a:t>
            </a:r>
            <a:r>
              <a:rPr lang="en-US" dirty="0" err="1"/>
              <a:t>pada</a:t>
            </a:r>
            <a:r>
              <a:rPr lang="en-US" dirty="0"/>
              <a:t> </a:t>
            </a:r>
            <a:r>
              <a:rPr lang="en-US" dirty="0" err="1"/>
              <a:t>penderita</a:t>
            </a:r>
            <a:r>
              <a:rPr lang="en-US" dirty="0"/>
              <a:t> </a:t>
            </a:r>
            <a:r>
              <a:rPr lang="en-US" dirty="0" err="1"/>
              <a:t>sindrom</a:t>
            </a:r>
            <a:r>
              <a:rPr lang="en-US" dirty="0"/>
              <a:t> Turner </a:t>
            </a:r>
            <a:r>
              <a:rPr lang="en-US" dirty="0" err="1"/>
              <a:t>hanya</a:t>
            </a:r>
            <a:r>
              <a:rPr lang="en-US" dirty="0"/>
              <a:t> </a:t>
            </a:r>
            <a:r>
              <a:rPr lang="en-US" dirty="0" err="1"/>
              <a:t>memiliki</a:t>
            </a:r>
            <a:r>
              <a:rPr lang="en-US" dirty="0"/>
              <a:t> </a:t>
            </a:r>
            <a:r>
              <a:rPr lang="en-US" dirty="0" err="1"/>
              <a:t>kromosom</a:t>
            </a:r>
            <a:r>
              <a:rPr lang="en-US" dirty="0"/>
              <a:t> </a:t>
            </a:r>
            <a:r>
              <a:rPr lang="en-US" dirty="0" err="1"/>
              <a:t>seks</a:t>
            </a:r>
            <a:r>
              <a:rPr lang="en-US" dirty="0"/>
              <a:t> XO </a:t>
            </a:r>
            <a:r>
              <a:rPr lang="en-US" dirty="0" err="1"/>
              <a:t>dan</a:t>
            </a:r>
            <a:r>
              <a:rPr lang="en-US" dirty="0"/>
              <a:t> total </a:t>
            </a:r>
            <a:r>
              <a:rPr lang="en-US" dirty="0" err="1"/>
              <a:t>kromosom</a:t>
            </a:r>
            <a:r>
              <a:rPr lang="en-US" dirty="0"/>
              <a:t> 45. </a:t>
            </a:r>
            <a:endParaRPr lang="en-US" dirty="0" smtClean="0"/>
          </a:p>
          <a:p>
            <a:r>
              <a:rPr lang="en-US" dirty="0" smtClean="0"/>
              <a:t>Hal </a:t>
            </a:r>
            <a:r>
              <a:rPr lang="en-US" dirty="0" err="1"/>
              <a:t>ini</a:t>
            </a:r>
            <a:r>
              <a:rPr lang="en-US" dirty="0"/>
              <a:t> </a:t>
            </a:r>
            <a:r>
              <a:rPr lang="en-US" dirty="0" err="1"/>
              <a:t>terjadi</a:t>
            </a:r>
            <a:r>
              <a:rPr lang="en-US" dirty="0"/>
              <a:t> </a:t>
            </a:r>
            <a:r>
              <a:rPr lang="en-US" dirty="0" err="1"/>
              <a:t>karena</a:t>
            </a:r>
            <a:r>
              <a:rPr lang="en-US" dirty="0"/>
              <a:t> </a:t>
            </a:r>
            <a:r>
              <a:rPr lang="en-US" dirty="0" err="1"/>
              <a:t>satu</a:t>
            </a:r>
            <a:r>
              <a:rPr lang="en-US" dirty="0"/>
              <a:t>] </a:t>
            </a:r>
            <a:r>
              <a:rPr lang="en-US" dirty="0" err="1"/>
              <a:t>kromosom</a:t>
            </a:r>
            <a:r>
              <a:rPr lang="en-US" dirty="0"/>
              <a:t> </a:t>
            </a:r>
            <a:r>
              <a:rPr lang="en-US" dirty="0" err="1"/>
              <a:t>hilang</a:t>
            </a:r>
            <a:r>
              <a:rPr lang="en-US" dirty="0"/>
              <a:t> </a:t>
            </a:r>
            <a:r>
              <a:rPr lang="en-US" dirty="0" err="1"/>
              <a:t>saat</a:t>
            </a:r>
            <a:r>
              <a:rPr lang="en-US" dirty="0"/>
              <a:t> </a:t>
            </a:r>
            <a:r>
              <a:rPr lang="en-US" dirty="0" err="1"/>
              <a:t>nondisjungsi</a:t>
            </a:r>
            <a:r>
              <a:rPr lang="en-US" dirty="0"/>
              <a:t> </a:t>
            </a:r>
            <a:r>
              <a:rPr lang="en-US" dirty="0" err="1"/>
              <a:t>atau</a:t>
            </a:r>
            <a:r>
              <a:rPr lang="en-US" dirty="0"/>
              <a:t> </a:t>
            </a:r>
            <a:r>
              <a:rPr lang="en-US" dirty="0" err="1"/>
              <a:t>selama</a:t>
            </a:r>
            <a:r>
              <a:rPr lang="en-US" dirty="0"/>
              <a:t> gametogenesis (</a:t>
            </a:r>
            <a:r>
              <a:rPr lang="en-US" dirty="0" err="1"/>
              <a:t>pembentukan</a:t>
            </a:r>
            <a:r>
              <a:rPr lang="en-US" dirty="0"/>
              <a:t> </a:t>
            </a:r>
            <a:r>
              <a:rPr lang="en-US" dirty="0" err="1"/>
              <a:t>gamet</a:t>
            </a:r>
            <a:r>
              <a:rPr lang="en-US" dirty="0"/>
              <a:t>) </a:t>
            </a:r>
            <a:r>
              <a:rPr lang="en-US" dirty="0" err="1"/>
              <a:t>atau</a:t>
            </a:r>
            <a:r>
              <a:rPr lang="en-US" dirty="0"/>
              <a:t> pun </a:t>
            </a:r>
            <a:r>
              <a:rPr lang="en-US" dirty="0" err="1"/>
              <a:t>pada</a:t>
            </a:r>
            <a:r>
              <a:rPr lang="en-US" dirty="0"/>
              <a:t> </a:t>
            </a:r>
            <a:r>
              <a:rPr lang="en-US" dirty="0" err="1"/>
              <a:t>tahap</a:t>
            </a:r>
            <a:r>
              <a:rPr lang="en-US" dirty="0"/>
              <a:t> </a:t>
            </a:r>
            <a:r>
              <a:rPr lang="en-US" dirty="0" err="1"/>
              <a:t>awal</a:t>
            </a:r>
            <a:r>
              <a:rPr lang="en-US" dirty="0"/>
              <a:t> </a:t>
            </a:r>
            <a:r>
              <a:rPr lang="en-US" dirty="0" err="1"/>
              <a:t>pembelahan</a:t>
            </a:r>
            <a:r>
              <a:rPr lang="en-US" dirty="0"/>
              <a:t> </a:t>
            </a:r>
            <a:r>
              <a:rPr lang="en-US" dirty="0" err="1"/>
              <a:t>zigot</a:t>
            </a:r>
            <a:r>
              <a:rPr lang="en-US" dirty="0"/>
              <a:t>.</a:t>
            </a:r>
          </a:p>
        </p:txBody>
      </p:sp>
    </p:spTree>
    <p:extLst>
      <p:ext uri="{BB962C8B-B14F-4D97-AF65-F5344CB8AC3E}">
        <p14:creationId xmlns:p14="http://schemas.microsoft.com/office/powerpoint/2010/main" val="12094779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7500" lnSpcReduction="20000"/>
          </a:bodyPr>
          <a:lstStyle/>
          <a:p>
            <a:r>
              <a:rPr lang="en-US" dirty="0" err="1"/>
              <a:t>Ciri-ciri</a:t>
            </a:r>
            <a:r>
              <a:rPr lang="en-US" dirty="0"/>
              <a:t>:</a:t>
            </a:r>
          </a:p>
          <a:p>
            <a:r>
              <a:rPr lang="en-US" dirty="0" err="1"/>
              <a:t>Wanita</a:t>
            </a:r>
            <a:r>
              <a:rPr lang="en-US" dirty="0"/>
              <a:t> </a:t>
            </a:r>
            <a:r>
              <a:rPr lang="en-US" dirty="0" err="1"/>
              <a:t>dengan</a:t>
            </a:r>
            <a:r>
              <a:rPr lang="en-US" dirty="0"/>
              <a:t> </a:t>
            </a:r>
            <a:r>
              <a:rPr lang="en-US" dirty="0" err="1"/>
              <a:t>sindrom</a:t>
            </a:r>
            <a:r>
              <a:rPr lang="en-US" dirty="0"/>
              <a:t> Turner </a:t>
            </a:r>
            <a:r>
              <a:rPr lang="en-US" dirty="0" err="1"/>
              <a:t>akan</a:t>
            </a:r>
            <a:r>
              <a:rPr lang="en-US" dirty="0"/>
              <a:t> </a:t>
            </a:r>
            <a:r>
              <a:rPr lang="en-US" dirty="0" err="1"/>
              <a:t>memiliki</a:t>
            </a:r>
            <a:r>
              <a:rPr lang="en-US" dirty="0"/>
              <a:t> </a:t>
            </a:r>
            <a:r>
              <a:rPr lang="en-US" dirty="0" err="1"/>
              <a:t>kelenjar</a:t>
            </a:r>
            <a:r>
              <a:rPr lang="en-US" dirty="0"/>
              <a:t> </a:t>
            </a:r>
            <a:r>
              <a:rPr lang="en-US" dirty="0" err="1"/>
              <a:t>kelamin</a:t>
            </a:r>
            <a:r>
              <a:rPr lang="en-US" dirty="0"/>
              <a:t> (gonad) yang </a:t>
            </a:r>
            <a:r>
              <a:rPr lang="en-US" dirty="0" err="1"/>
              <a:t>tidak</a:t>
            </a:r>
            <a:r>
              <a:rPr lang="en-US" dirty="0"/>
              <a:t> </a:t>
            </a:r>
            <a:r>
              <a:rPr lang="en-US" dirty="0" err="1"/>
              <a:t>berfungsi</a:t>
            </a:r>
            <a:r>
              <a:rPr lang="en-US" dirty="0"/>
              <a:t> </a:t>
            </a:r>
            <a:r>
              <a:rPr lang="en-US" dirty="0" err="1"/>
              <a:t>dengan</a:t>
            </a:r>
            <a:r>
              <a:rPr lang="en-US" dirty="0"/>
              <a:t> </a:t>
            </a:r>
            <a:r>
              <a:rPr lang="en-US" dirty="0" err="1"/>
              <a:t>baik</a:t>
            </a:r>
            <a:r>
              <a:rPr lang="en-US" dirty="0"/>
              <a:t> </a:t>
            </a:r>
            <a:r>
              <a:rPr lang="en-US" dirty="0" err="1"/>
              <a:t>dan</a:t>
            </a:r>
            <a:r>
              <a:rPr lang="en-US" dirty="0"/>
              <a:t> </a:t>
            </a:r>
            <a:r>
              <a:rPr lang="en-US" dirty="0" err="1"/>
              <a:t>dilahirkan</a:t>
            </a:r>
            <a:r>
              <a:rPr lang="en-US" dirty="0"/>
              <a:t> </a:t>
            </a:r>
            <a:r>
              <a:rPr lang="en-US" dirty="0" err="1"/>
              <a:t>tanpa</a:t>
            </a:r>
            <a:r>
              <a:rPr lang="en-US" dirty="0"/>
              <a:t> </a:t>
            </a:r>
            <a:r>
              <a:rPr lang="en-US" dirty="0" err="1"/>
              <a:t>ovari</a:t>
            </a:r>
            <a:r>
              <a:rPr lang="en-US" dirty="0"/>
              <a:t> </a:t>
            </a:r>
            <a:r>
              <a:rPr lang="en-US" dirty="0" err="1"/>
              <a:t>atau</a:t>
            </a:r>
            <a:r>
              <a:rPr lang="en-US" dirty="0"/>
              <a:t> uterus. </a:t>
            </a:r>
            <a:r>
              <a:rPr lang="en-US" dirty="0" err="1"/>
              <a:t>Apabila</a:t>
            </a:r>
            <a:r>
              <a:rPr lang="en-US" dirty="0"/>
              <a:t> </a:t>
            </a:r>
            <a:r>
              <a:rPr lang="en-US" dirty="0" err="1"/>
              <a:t>seorang</a:t>
            </a:r>
            <a:r>
              <a:rPr lang="en-US" dirty="0"/>
              <a:t> </a:t>
            </a:r>
            <a:r>
              <a:rPr lang="en-US" dirty="0" err="1"/>
              <a:t>wanita</a:t>
            </a:r>
            <a:r>
              <a:rPr lang="en-US" dirty="0"/>
              <a:t> </a:t>
            </a:r>
            <a:r>
              <a:rPr lang="en-US" dirty="0" err="1"/>
              <a:t>tidak</a:t>
            </a:r>
            <a:r>
              <a:rPr lang="en-US" dirty="0"/>
              <a:t> </a:t>
            </a:r>
            <a:r>
              <a:rPr lang="en-US" dirty="0" err="1"/>
              <a:t>memiliki</a:t>
            </a:r>
            <a:r>
              <a:rPr lang="en-US" dirty="0"/>
              <a:t> </a:t>
            </a:r>
            <a:r>
              <a:rPr lang="en-US" dirty="0" err="1"/>
              <a:t>ovari</a:t>
            </a:r>
            <a:r>
              <a:rPr lang="en-US" dirty="0"/>
              <a:t> </a:t>
            </a:r>
            <a:r>
              <a:rPr lang="en-US" dirty="0" err="1"/>
              <a:t>maka</a:t>
            </a:r>
            <a:r>
              <a:rPr lang="en-US" dirty="0"/>
              <a:t> </a:t>
            </a:r>
            <a:r>
              <a:rPr lang="en-US" dirty="0" err="1"/>
              <a:t>hormon</a:t>
            </a:r>
            <a:r>
              <a:rPr lang="en-US" dirty="0"/>
              <a:t> estrogen </a:t>
            </a:r>
            <a:r>
              <a:rPr lang="en-US" dirty="0" err="1"/>
              <a:t>tidak</a:t>
            </a:r>
            <a:r>
              <a:rPr lang="en-US" dirty="0"/>
              <a:t> </a:t>
            </a:r>
            <a:r>
              <a:rPr lang="en-US" dirty="0" err="1"/>
              <a:t>diproduksi</a:t>
            </a:r>
            <a:r>
              <a:rPr lang="en-US" dirty="0"/>
              <a:t> </a:t>
            </a:r>
            <a:r>
              <a:rPr lang="en-US" dirty="0" err="1"/>
              <a:t>dan</a:t>
            </a:r>
            <a:r>
              <a:rPr lang="en-US" dirty="0"/>
              <a:t> </a:t>
            </a:r>
            <a:r>
              <a:rPr lang="en-US" dirty="0" err="1"/>
              <a:t>wanita</a:t>
            </a:r>
            <a:r>
              <a:rPr lang="en-US" dirty="0"/>
              <a:t> </a:t>
            </a:r>
            <a:r>
              <a:rPr lang="en-US" dirty="0" err="1"/>
              <a:t>tersebut</a:t>
            </a:r>
            <a:r>
              <a:rPr lang="en-US" dirty="0"/>
              <a:t> </a:t>
            </a:r>
            <a:r>
              <a:rPr lang="en-US" dirty="0" err="1"/>
              <a:t>menjadi</a:t>
            </a:r>
            <a:r>
              <a:rPr lang="en-US" dirty="0"/>
              <a:t> </a:t>
            </a:r>
            <a:r>
              <a:rPr lang="en-US" dirty="0" err="1"/>
              <a:t>infertil</a:t>
            </a:r>
            <a:r>
              <a:rPr lang="en-US" dirty="0"/>
              <a:t>. </a:t>
            </a:r>
            <a:endParaRPr lang="en-US" dirty="0" smtClean="0"/>
          </a:p>
          <a:p>
            <a:r>
              <a:rPr lang="en-US" dirty="0" err="1" smtClean="0"/>
              <a:t>Namun</a:t>
            </a:r>
            <a:r>
              <a:rPr lang="en-US" dirty="0"/>
              <a:t>, </a:t>
            </a:r>
            <a:r>
              <a:rPr lang="en-US" dirty="0" err="1"/>
              <a:t>apabila</a:t>
            </a:r>
            <a:r>
              <a:rPr lang="en-US" dirty="0"/>
              <a:t> </a:t>
            </a:r>
            <a:r>
              <a:rPr lang="en-US" dirty="0" err="1"/>
              <a:t>seorang</a:t>
            </a:r>
            <a:r>
              <a:rPr lang="en-US" dirty="0"/>
              <a:t> </a:t>
            </a:r>
            <a:r>
              <a:rPr lang="en-US" dirty="0" err="1"/>
              <a:t>penderita</a:t>
            </a:r>
            <a:r>
              <a:rPr lang="en-US" dirty="0"/>
              <a:t> </a:t>
            </a:r>
            <a:r>
              <a:rPr lang="en-US" dirty="0" err="1"/>
              <a:t>sindrom</a:t>
            </a:r>
            <a:r>
              <a:rPr lang="en-US" dirty="0"/>
              <a:t> Turner </a:t>
            </a:r>
            <a:r>
              <a:rPr lang="en-US" dirty="0" err="1"/>
              <a:t>memiliki</a:t>
            </a:r>
            <a:r>
              <a:rPr lang="en-US" dirty="0"/>
              <a:t> </a:t>
            </a:r>
            <a:r>
              <a:rPr lang="en-US" dirty="0" err="1"/>
              <a:t>sel</a:t>
            </a:r>
            <a:r>
              <a:rPr lang="en-US" dirty="0"/>
              <a:t> normal (XX) </a:t>
            </a:r>
            <a:r>
              <a:rPr lang="en-US" dirty="0" err="1"/>
              <a:t>dan</a:t>
            </a:r>
            <a:r>
              <a:rPr lang="en-US" dirty="0"/>
              <a:t> </a:t>
            </a:r>
            <a:r>
              <a:rPr lang="en-US" dirty="0" err="1"/>
              <a:t>sel</a:t>
            </a:r>
            <a:r>
              <a:rPr lang="en-US" dirty="0"/>
              <a:t> </a:t>
            </a:r>
            <a:r>
              <a:rPr lang="en-US" dirty="0" err="1"/>
              <a:t>cacat</a:t>
            </a:r>
            <a:r>
              <a:rPr lang="en-US" dirty="0"/>
              <a:t> (</a:t>
            </a:r>
            <a:r>
              <a:rPr lang="en-US" dirty="0" err="1"/>
              <a:t>sindrom</a:t>
            </a:r>
            <a:r>
              <a:rPr lang="en-US" dirty="0"/>
              <a:t> Turner/XO) di </a:t>
            </a:r>
            <a:r>
              <a:rPr lang="en-US" dirty="0" err="1"/>
              <a:t>dalam</a:t>
            </a:r>
            <a:r>
              <a:rPr lang="en-US" dirty="0"/>
              <a:t> </a:t>
            </a:r>
            <a:r>
              <a:rPr lang="en-US" dirty="0" err="1"/>
              <a:t>tubuhnya</a:t>
            </a:r>
            <a:r>
              <a:rPr lang="en-US" dirty="0"/>
              <a:t>, </a:t>
            </a:r>
            <a:r>
              <a:rPr lang="en-US" dirty="0" err="1"/>
              <a:t>maka</a:t>
            </a:r>
            <a:r>
              <a:rPr lang="en-US" dirty="0"/>
              <a:t> </a:t>
            </a:r>
            <a:r>
              <a:rPr lang="en-US" dirty="0" err="1"/>
              <a:t>ada</a:t>
            </a:r>
            <a:r>
              <a:rPr lang="en-US" dirty="0"/>
              <a:t> </a:t>
            </a:r>
            <a:r>
              <a:rPr lang="en-US" dirty="0" err="1"/>
              <a:t>kemungkinan</a:t>
            </a:r>
            <a:r>
              <a:rPr lang="en-US" dirty="0"/>
              <a:t> </a:t>
            </a:r>
            <a:r>
              <a:rPr lang="en-US" dirty="0" err="1"/>
              <a:t>wanita</a:t>
            </a:r>
            <a:r>
              <a:rPr lang="en-US" dirty="0"/>
              <a:t> </a:t>
            </a:r>
            <a:r>
              <a:rPr lang="en-US" dirty="0" err="1"/>
              <a:t>tersebut</a:t>
            </a:r>
            <a:r>
              <a:rPr lang="en-US" dirty="0"/>
              <a:t> </a:t>
            </a:r>
            <a:r>
              <a:rPr lang="en-US" dirty="0" err="1"/>
              <a:t>fertil</a:t>
            </a:r>
            <a:r>
              <a:rPr lang="en-US" dirty="0"/>
              <a:t>. </a:t>
            </a:r>
            <a:r>
              <a:rPr lang="en-US" dirty="0" err="1"/>
              <a:t>Wanita</a:t>
            </a:r>
            <a:r>
              <a:rPr lang="en-US" dirty="0"/>
              <a:t> </a:t>
            </a:r>
            <a:r>
              <a:rPr lang="en-US" dirty="0" err="1"/>
              <a:t>dengan</a:t>
            </a:r>
            <a:r>
              <a:rPr lang="en-US" dirty="0"/>
              <a:t> </a:t>
            </a:r>
            <a:r>
              <a:rPr lang="en-US" dirty="0" err="1"/>
              <a:t>keadaan</a:t>
            </a:r>
            <a:r>
              <a:rPr lang="en-US" dirty="0"/>
              <a:t> </a:t>
            </a:r>
            <a:r>
              <a:rPr lang="en-US" dirty="0" err="1"/>
              <a:t>demikian</a:t>
            </a:r>
            <a:r>
              <a:rPr lang="en-US" dirty="0"/>
              <a:t> </a:t>
            </a:r>
            <a:r>
              <a:rPr lang="en-US" dirty="0" err="1"/>
              <a:t>disebutmosaikisme</a:t>
            </a:r>
            <a:r>
              <a:rPr lang="en-US" dirty="0"/>
              <a:t> (</a:t>
            </a:r>
            <a:r>
              <a:rPr lang="en-US" i="1" dirty="0" err="1"/>
              <a:t>mosaicism</a:t>
            </a:r>
            <a:r>
              <a:rPr lang="en-US" dirty="0"/>
              <a:t>). </a:t>
            </a:r>
            <a:endParaRPr lang="en-US" dirty="0" smtClean="0"/>
          </a:p>
          <a:p>
            <a:r>
              <a:rPr lang="en-US" dirty="0" err="1" smtClean="0"/>
              <a:t>Penderita</a:t>
            </a:r>
            <a:r>
              <a:rPr lang="en-US" dirty="0" smtClean="0"/>
              <a:t> </a:t>
            </a:r>
            <a:r>
              <a:rPr lang="en-US" dirty="0" err="1"/>
              <a:t>sindrom</a:t>
            </a:r>
            <a:r>
              <a:rPr lang="en-US" dirty="0"/>
              <a:t> Turner </a:t>
            </a:r>
            <a:r>
              <a:rPr lang="en-US" dirty="0" err="1"/>
              <a:t>memiliki</a:t>
            </a:r>
            <a:r>
              <a:rPr lang="en-US" dirty="0"/>
              <a:t> </a:t>
            </a:r>
            <a:r>
              <a:rPr lang="en-US" dirty="0" err="1"/>
              <a:t>beberapa</a:t>
            </a:r>
            <a:r>
              <a:rPr lang="en-US" dirty="0"/>
              <a:t> </a:t>
            </a:r>
            <a:r>
              <a:rPr lang="en-US" dirty="0" err="1"/>
              <a:t>cenderung</a:t>
            </a:r>
            <a:r>
              <a:rPr lang="en-US" dirty="0"/>
              <a:t> </a:t>
            </a:r>
            <a:r>
              <a:rPr lang="en-US" dirty="0" err="1"/>
              <a:t>ciri</a:t>
            </a:r>
            <a:r>
              <a:rPr lang="en-US" dirty="0"/>
              <a:t> </a:t>
            </a:r>
            <a:r>
              <a:rPr lang="en-US" dirty="0" err="1"/>
              <a:t>fisik</a:t>
            </a:r>
            <a:r>
              <a:rPr lang="en-US" dirty="0"/>
              <a:t> </a:t>
            </a:r>
            <a:r>
              <a:rPr lang="en-US" dirty="0" err="1"/>
              <a:t>tertentu</a:t>
            </a:r>
            <a:r>
              <a:rPr lang="en-US" dirty="0"/>
              <a:t> </a:t>
            </a:r>
            <a:r>
              <a:rPr lang="en-US" dirty="0" err="1"/>
              <a:t>seperti</a:t>
            </a:r>
            <a:r>
              <a:rPr lang="en-US" dirty="0"/>
              <a:t> </a:t>
            </a:r>
            <a:r>
              <a:rPr lang="en-US" dirty="0" err="1"/>
              <a:t>bertubuh</a:t>
            </a:r>
            <a:r>
              <a:rPr lang="en-US" dirty="0"/>
              <a:t> </a:t>
            </a:r>
            <a:r>
              <a:rPr lang="en-US" dirty="0" err="1"/>
              <a:t>pendek</a:t>
            </a:r>
            <a:r>
              <a:rPr lang="en-US" dirty="0"/>
              <a:t>, </a:t>
            </a:r>
            <a:r>
              <a:rPr lang="en-US" dirty="0" err="1"/>
              <a:t>kehilangan</a:t>
            </a:r>
            <a:r>
              <a:rPr lang="en-US" dirty="0"/>
              <a:t> </a:t>
            </a:r>
            <a:r>
              <a:rPr lang="en-US" dirty="0" err="1"/>
              <a:t>lipatan</a:t>
            </a:r>
            <a:r>
              <a:rPr lang="en-US" dirty="0"/>
              <a:t> </a:t>
            </a:r>
            <a:r>
              <a:rPr lang="en-US" dirty="0" err="1"/>
              <a:t>kulit</a:t>
            </a:r>
            <a:r>
              <a:rPr lang="en-US" dirty="0"/>
              <a:t> di </a:t>
            </a:r>
            <a:r>
              <a:rPr lang="en-US" dirty="0" err="1"/>
              <a:t>sekitar</a:t>
            </a:r>
            <a:r>
              <a:rPr lang="en-US" dirty="0"/>
              <a:t> </a:t>
            </a:r>
            <a:r>
              <a:rPr lang="en-US" dirty="0" err="1"/>
              <a:t>leher</a:t>
            </a:r>
            <a:r>
              <a:rPr lang="en-US" dirty="0"/>
              <a:t>, </a:t>
            </a:r>
            <a:r>
              <a:rPr lang="en-US" dirty="0" err="1"/>
              <a:t>pembengkakan</a:t>
            </a:r>
            <a:r>
              <a:rPr lang="en-US" dirty="0"/>
              <a:t> </a:t>
            </a:r>
            <a:r>
              <a:rPr lang="en-US" dirty="0" err="1"/>
              <a:t>pada</a:t>
            </a:r>
            <a:r>
              <a:rPr lang="en-US" dirty="0"/>
              <a:t> </a:t>
            </a:r>
            <a:r>
              <a:rPr lang="en-US" dirty="0" err="1"/>
              <a:t>tangan</a:t>
            </a:r>
            <a:r>
              <a:rPr lang="en-US" dirty="0"/>
              <a:t> </a:t>
            </a:r>
            <a:r>
              <a:rPr lang="en-US" dirty="0" err="1"/>
              <a:t>dan</a:t>
            </a:r>
            <a:r>
              <a:rPr lang="en-US" dirty="0"/>
              <a:t> kaki, </a:t>
            </a:r>
            <a:r>
              <a:rPr lang="en-US" dirty="0" err="1"/>
              <a:t>wajah</a:t>
            </a:r>
            <a:r>
              <a:rPr lang="en-US" dirty="0"/>
              <a:t> </a:t>
            </a:r>
            <a:r>
              <a:rPr lang="en-US" dirty="0" err="1"/>
              <a:t>menyerupai</a:t>
            </a:r>
            <a:r>
              <a:rPr lang="en-US" dirty="0"/>
              <a:t> </a:t>
            </a:r>
            <a:r>
              <a:rPr lang="en-US" dirty="0" err="1"/>
              <a:t>anak</a:t>
            </a:r>
            <a:r>
              <a:rPr lang="en-US" dirty="0"/>
              <a:t> </a:t>
            </a:r>
            <a:r>
              <a:rPr lang="en-US" dirty="0" err="1"/>
              <a:t>kecil</a:t>
            </a:r>
            <a:r>
              <a:rPr lang="en-US" dirty="0"/>
              <a:t>, </a:t>
            </a:r>
            <a:r>
              <a:rPr lang="en-US" dirty="0" err="1"/>
              <a:t>dan</a:t>
            </a:r>
            <a:r>
              <a:rPr lang="en-US" dirty="0"/>
              <a:t> dada </a:t>
            </a:r>
            <a:r>
              <a:rPr lang="en-US" dirty="0" err="1"/>
              <a:t>berukuran</a:t>
            </a:r>
            <a:r>
              <a:rPr lang="en-US" dirty="0"/>
              <a:t> </a:t>
            </a:r>
            <a:r>
              <a:rPr lang="en-US" dirty="0" err="1"/>
              <a:t>kecil</a:t>
            </a:r>
            <a:r>
              <a:rPr lang="en-US" dirty="0"/>
              <a:t>. </a:t>
            </a:r>
          </a:p>
        </p:txBody>
      </p:sp>
    </p:spTree>
    <p:extLst>
      <p:ext uri="{BB962C8B-B14F-4D97-AF65-F5344CB8AC3E}">
        <p14:creationId xmlns:p14="http://schemas.microsoft.com/office/powerpoint/2010/main" val="35849831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7500" lnSpcReduction="20000"/>
          </a:bodyPr>
          <a:lstStyle/>
          <a:p>
            <a:r>
              <a:rPr lang="en-US" dirty="0" err="1"/>
              <a:t>Beberapa</a:t>
            </a:r>
            <a:r>
              <a:rPr lang="en-US" dirty="0"/>
              <a:t> </a:t>
            </a:r>
            <a:r>
              <a:rPr lang="en-US" dirty="0" err="1"/>
              <a:t>penyakit</a:t>
            </a:r>
            <a:r>
              <a:rPr lang="en-US" dirty="0"/>
              <a:t> </a:t>
            </a:r>
            <a:r>
              <a:rPr lang="en-US" dirty="0" err="1"/>
              <a:t>cenderung</a:t>
            </a:r>
            <a:r>
              <a:rPr lang="en-US" dirty="0"/>
              <a:t> </a:t>
            </a:r>
            <a:r>
              <a:rPr lang="en-US" dirty="0" err="1"/>
              <a:t>menyerang</a:t>
            </a:r>
            <a:r>
              <a:rPr lang="en-US" dirty="0"/>
              <a:t> </a:t>
            </a:r>
            <a:r>
              <a:rPr lang="en-US" dirty="0" err="1"/>
              <a:t>penderita</a:t>
            </a:r>
            <a:r>
              <a:rPr lang="en-US" dirty="0"/>
              <a:t> </a:t>
            </a:r>
            <a:r>
              <a:rPr lang="en-US" dirty="0" err="1"/>
              <a:t>sindrom</a:t>
            </a:r>
            <a:r>
              <a:rPr lang="en-US" dirty="0"/>
              <a:t> </a:t>
            </a:r>
            <a:r>
              <a:rPr lang="en-US" dirty="0" err="1"/>
              <a:t>ini</a:t>
            </a:r>
            <a:r>
              <a:rPr lang="en-US" dirty="0"/>
              <a:t>, di </a:t>
            </a:r>
            <a:r>
              <a:rPr lang="en-US" dirty="0" err="1"/>
              <a:t>antaranya</a:t>
            </a:r>
            <a:r>
              <a:rPr lang="en-US" dirty="0"/>
              <a:t> </a:t>
            </a:r>
            <a:r>
              <a:rPr lang="en-US" dirty="0" err="1"/>
              <a:t>adalah</a:t>
            </a:r>
            <a:r>
              <a:rPr lang="en-US" dirty="0"/>
              <a:t> </a:t>
            </a:r>
            <a:r>
              <a:rPr lang="en-US" dirty="0" err="1"/>
              <a:t>penyakit</a:t>
            </a:r>
            <a:r>
              <a:rPr lang="en-US" dirty="0"/>
              <a:t> </a:t>
            </a:r>
            <a:r>
              <a:rPr lang="en-US" dirty="0" err="1"/>
              <a:t>kardiovaskular</a:t>
            </a:r>
            <a:r>
              <a:rPr lang="en-US" dirty="0"/>
              <a:t>, </a:t>
            </a:r>
            <a:r>
              <a:rPr lang="en-US" dirty="0" err="1"/>
              <a:t>penyakit</a:t>
            </a:r>
            <a:r>
              <a:rPr lang="en-US" dirty="0"/>
              <a:t> </a:t>
            </a:r>
            <a:r>
              <a:rPr lang="en-US" dirty="0" err="1"/>
              <a:t>ginjal</a:t>
            </a:r>
            <a:r>
              <a:rPr lang="en-US" dirty="0"/>
              <a:t> </a:t>
            </a:r>
            <a:r>
              <a:rPr lang="en-US" dirty="0" err="1"/>
              <a:t>dan</a:t>
            </a:r>
            <a:r>
              <a:rPr lang="en-US" dirty="0"/>
              <a:t> </a:t>
            </a:r>
            <a:r>
              <a:rPr lang="en-US" dirty="0" err="1"/>
              <a:t>tiroid</a:t>
            </a:r>
            <a:r>
              <a:rPr lang="en-US" dirty="0"/>
              <a:t>, </a:t>
            </a:r>
            <a:r>
              <a:rPr lang="en-US" dirty="0" err="1"/>
              <a:t>kelainan</a:t>
            </a:r>
            <a:r>
              <a:rPr lang="en-US" dirty="0"/>
              <a:t> </a:t>
            </a:r>
            <a:r>
              <a:rPr lang="en-US" dirty="0" err="1"/>
              <a:t>rangka</a:t>
            </a:r>
            <a:r>
              <a:rPr lang="en-US" dirty="0"/>
              <a:t> </a:t>
            </a:r>
            <a:r>
              <a:rPr lang="en-US" dirty="0" err="1"/>
              <a:t>tulang</a:t>
            </a:r>
            <a:r>
              <a:rPr lang="en-US" dirty="0"/>
              <a:t> </a:t>
            </a:r>
            <a:r>
              <a:rPr lang="en-US" dirty="0" err="1"/>
              <a:t>seperti</a:t>
            </a:r>
            <a:r>
              <a:rPr lang="en-US" dirty="0"/>
              <a:t> </a:t>
            </a:r>
            <a:r>
              <a:rPr lang="en-US" dirty="0" err="1"/>
              <a:t>skoliosis</a:t>
            </a:r>
            <a:r>
              <a:rPr lang="en-US" dirty="0"/>
              <a:t> </a:t>
            </a:r>
            <a:r>
              <a:rPr lang="en-US" dirty="0" err="1"/>
              <a:t>dan</a:t>
            </a:r>
            <a:r>
              <a:rPr lang="en-US" dirty="0"/>
              <a:t> osteoporosis, </a:t>
            </a:r>
            <a:r>
              <a:rPr lang="en-US" dirty="0" err="1"/>
              <a:t>obesitas</a:t>
            </a:r>
            <a:r>
              <a:rPr lang="en-US" dirty="0"/>
              <a:t>, </a:t>
            </a:r>
            <a:r>
              <a:rPr lang="en-US" dirty="0" err="1"/>
              <a:t>serta</a:t>
            </a:r>
            <a:r>
              <a:rPr lang="en-US" dirty="0"/>
              <a:t> </a:t>
            </a:r>
            <a:r>
              <a:rPr lang="en-US" dirty="0" err="1"/>
              <a:t>gangguan</a:t>
            </a:r>
            <a:r>
              <a:rPr lang="en-US" dirty="0"/>
              <a:t> </a:t>
            </a:r>
            <a:r>
              <a:rPr lang="en-US" dirty="0" err="1"/>
              <a:t>pendengaran</a:t>
            </a:r>
            <a:r>
              <a:rPr lang="en-US" dirty="0"/>
              <a:t> </a:t>
            </a:r>
            <a:r>
              <a:rPr lang="en-US" dirty="0" err="1"/>
              <a:t>dan</a:t>
            </a:r>
            <a:r>
              <a:rPr lang="en-US" dirty="0"/>
              <a:t> </a:t>
            </a:r>
            <a:r>
              <a:rPr lang="en-US" dirty="0" err="1"/>
              <a:t>penglihatan</a:t>
            </a:r>
            <a:r>
              <a:rPr lang="en-US" dirty="0" smtClean="0"/>
              <a:t>.</a:t>
            </a:r>
          </a:p>
          <a:p>
            <a:r>
              <a:rPr lang="en-US" dirty="0" err="1" smtClean="0"/>
              <a:t>Sebagian</a:t>
            </a:r>
            <a:r>
              <a:rPr lang="en-US" dirty="0" smtClean="0"/>
              <a:t> </a:t>
            </a:r>
            <a:r>
              <a:rPr lang="en-US" dirty="0" err="1"/>
              <a:t>besar</a:t>
            </a:r>
            <a:r>
              <a:rPr lang="en-US" dirty="0"/>
              <a:t> </a:t>
            </a:r>
            <a:r>
              <a:rPr lang="en-US" dirty="0" err="1"/>
              <a:t>penderita</a:t>
            </a:r>
            <a:r>
              <a:rPr lang="en-US" dirty="0"/>
              <a:t> </a:t>
            </a:r>
            <a:r>
              <a:rPr lang="en-US" dirty="0" err="1"/>
              <a:t>sindrom</a:t>
            </a:r>
            <a:r>
              <a:rPr lang="en-US" dirty="0"/>
              <a:t> </a:t>
            </a:r>
            <a:r>
              <a:rPr lang="en-US" dirty="0" err="1"/>
              <a:t>ini</a:t>
            </a:r>
            <a:r>
              <a:rPr lang="en-US" dirty="0"/>
              <a:t> </a:t>
            </a:r>
            <a:r>
              <a:rPr lang="en-US" dirty="0" err="1"/>
              <a:t>tidak</a:t>
            </a:r>
            <a:r>
              <a:rPr lang="en-US" dirty="0"/>
              <a:t> </a:t>
            </a:r>
            <a:r>
              <a:rPr lang="en-US" dirty="0" err="1"/>
              <a:t>memiliki</a:t>
            </a:r>
            <a:r>
              <a:rPr lang="en-US" dirty="0"/>
              <a:t> </a:t>
            </a:r>
            <a:r>
              <a:rPr lang="en-US" dirty="0" err="1"/>
              <a:t>keterbelakangan</a:t>
            </a:r>
            <a:r>
              <a:rPr lang="en-US" dirty="0"/>
              <a:t> </a:t>
            </a:r>
            <a:r>
              <a:rPr lang="en-US" dirty="0" err="1"/>
              <a:t>intelektual</a:t>
            </a:r>
            <a:r>
              <a:rPr lang="en-US" dirty="0"/>
              <a:t>, </a:t>
            </a:r>
            <a:r>
              <a:rPr lang="en-US" dirty="0" err="1"/>
              <a:t>namun</a:t>
            </a:r>
            <a:r>
              <a:rPr lang="en-US" dirty="0"/>
              <a:t> </a:t>
            </a:r>
            <a:r>
              <a:rPr lang="en-US" dirty="0" err="1"/>
              <a:t>dibandingkan</a:t>
            </a:r>
            <a:r>
              <a:rPr lang="en-US" dirty="0"/>
              <a:t> </a:t>
            </a:r>
            <a:r>
              <a:rPr lang="en-US" dirty="0" err="1"/>
              <a:t>wanita</a:t>
            </a:r>
            <a:r>
              <a:rPr lang="en-US" dirty="0"/>
              <a:t> normal, </a:t>
            </a:r>
            <a:r>
              <a:rPr lang="en-US" dirty="0" err="1"/>
              <a:t>penderita</a:t>
            </a:r>
            <a:r>
              <a:rPr lang="en-US" dirty="0"/>
              <a:t> </a:t>
            </a:r>
            <a:r>
              <a:rPr lang="en-US" dirty="0" err="1"/>
              <a:t>memiliki</a:t>
            </a:r>
            <a:r>
              <a:rPr lang="en-US" dirty="0"/>
              <a:t> </a:t>
            </a:r>
            <a:r>
              <a:rPr lang="en-US" dirty="0" err="1"/>
              <a:t>kemungkinan</a:t>
            </a:r>
            <a:r>
              <a:rPr lang="en-US" dirty="0"/>
              <a:t> yang </a:t>
            </a:r>
            <a:r>
              <a:rPr lang="en-US" dirty="0" err="1"/>
              <a:t>lebih</a:t>
            </a:r>
            <a:r>
              <a:rPr lang="en-US" dirty="0"/>
              <a:t> </a:t>
            </a:r>
            <a:r>
              <a:rPr lang="en-US" dirty="0" err="1"/>
              <a:t>besar</a:t>
            </a:r>
            <a:r>
              <a:rPr lang="en-US" dirty="0"/>
              <a:t> </a:t>
            </a:r>
            <a:r>
              <a:rPr lang="en-US" dirty="0" err="1"/>
              <a:t>untuk</a:t>
            </a:r>
            <a:r>
              <a:rPr lang="en-US" dirty="0"/>
              <a:t> </a:t>
            </a:r>
            <a:r>
              <a:rPr lang="en-US" dirty="0" err="1"/>
              <a:t>menderita</a:t>
            </a:r>
            <a:r>
              <a:rPr lang="en-US" dirty="0"/>
              <a:t> </a:t>
            </a:r>
            <a:r>
              <a:rPr lang="en-US" dirty="0" err="1"/>
              <a:t>keterbelakangan</a:t>
            </a:r>
            <a:r>
              <a:rPr lang="en-US" dirty="0"/>
              <a:t> </a:t>
            </a:r>
            <a:r>
              <a:rPr lang="en-US" dirty="0" err="1"/>
              <a:t>intelektual</a:t>
            </a:r>
            <a:r>
              <a:rPr lang="en-US" dirty="0"/>
              <a:t> </a:t>
            </a:r>
            <a:endParaRPr lang="en-US" dirty="0" smtClean="0"/>
          </a:p>
          <a:p>
            <a:r>
              <a:rPr lang="en-US" dirty="0" err="1" smtClean="0"/>
              <a:t>Sebagian</a:t>
            </a:r>
            <a:r>
              <a:rPr lang="en-US" dirty="0" smtClean="0"/>
              <a:t> </a:t>
            </a:r>
            <a:r>
              <a:rPr lang="en-US" dirty="0" err="1"/>
              <a:t>penderita</a:t>
            </a:r>
            <a:r>
              <a:rPr lang="en-US" dirty="0"/>
              <a:t> </a:t>
            </a:r>
            <a:r>
              <a:rPr lang="en-US" dirty="0" err="1"/>
              <a:t>sindrom</a:t>
            </a:r>
            <a:r>
              <a:rPr lang="en-US" dirty="0"/>
              <a:t> Turner </a:t>
            </a:r>
            <a:r>
              <a:rPr lang="en-US" dirty="0" err="1"/>
              <a:t>memiliki</a:t>
            </a:r>
            <a:r>
              <a:rPr lang="en-US" dirty="0"/>
              <a:t> </a:t>
            </a:r>
            <a:r>
              <a:rPr lang="en-US" dirty="0" err="1"/>
              <a:t>kesulitan</a:t>
            </a:r>
            <a:r>
              <a:rPr lang="en-US" dirty="0"/>
              <a:t> </a:t>
            </a:r>
            <a:r>
              <a:rPr lang="en-US" dirty="0" err="1"/>
              <a:t>dalam</a:t>
            </a:r>
            <a:r>
              <a:rPr lang="en-US" dirty="0"/>
              <a:t> </a:t>
            </a:r>
            <a:r>
              <a:rPr lang="en-US" dirty="0" err="1"/>
              <a:t>menghafal</a:t>
            </a:r>
            <a:r>
              <a:rPr lang="en-US" dirty="0"/>
              <a:t>, </a:t>
            </a:r>
            <a:r>
              <a:rPr lang="en-US" dirty="0" err="1"/>
              <a:t>mempelajari</a:t>
            </a:r>
            <a:r>
              <a:rPr lang="en-US" dirty="0"/>
              <a:t> </a:t>
            </a:r>
            <a:r>
              <a:rPr lang="en-US" dirty="0" err="1"/>
              <a:t>matematika</a:t>
            </a:r>
            <a:r>
              <a:rPr lang="en-US" dirty="0"/>
              <a:t>, </a:t>
            </a:r>
            <a:r>
              <a:rPr lang="en-US" dirty="0" err="1"/>
              <a:t>serta</a:t>
            </a:r>
            <a:r>
              <a:rPr lang="en-US" dirty="0"/>
              <a:t> </a:t>
            </a:r>
            <a:r>
              <a:rPr lang="en-US" dirty="0" err="1"/>
              <a:t>kemampuan</a:t>
            </a:r>
            <a:r>
              <a:rPr lang="en-US" dirty="0"/>
              <a:t> visual </a:t>
            </a:r>
            <a:r>
              <a:rPr lang="en-US" dirty="0" err="1"/>
              <a:t>pemahaman</a:t>
            </a:r>
            <a:r>
              <a:rPr lang="en-US" dirty="0"/>
              <a:t> </a:t>
            </a:r>
            <a:r>
              <a:rPr lang="en-US" dirty="0" err="1"/>
              <a:t>ruangnya</a:t>
            </a:r>
            <a:r>
              <a:rPr lang="en-US" dirty="0"/>
              <a:t> </a:t>
            </a:r>
            <a:r>
              <a:rPr lang="en-US" dirty="0" err="1"/>
              <a:t>rendah</a:t>
            </a:r>
            <a:r>
              <a:rPr lang="en-US" dirty="0"/>
              <a:t>. </a:t>
            </a:r>
            <a:r>
              <a:rPr lang="en-US" dirty="0" err="1"/>
              <a:t>Perbedaan</a:t>
            </a:r>
            <a:r>
              <a:rPr lang="en-US" dirty="0"/>
              <a:t> </a:t>
            </a:r>
            <a:r>
              <a:rPr lang="en-US" dirty="0" err="1"/>
              <a:t>fisik</a:t>
            </a:r>
            <a:r>
              <a:rPr lang="en-US" dirty="0"/>
              <a:t> </a:t>
            </a:r>
            <a:r>
              <a:rPr lang="en-US" dirty="0" err="1"/>
              <a:t>dengan</a:t>
            </a:r>
            <a:r>
              <a:rPr lang="en-US" dirty="0"/>
              <a:t> </a:t>
            </a:r>
            <a:r>
              <a:rPr lang="en-US" dirty="0" err="1"/>
              <a:t>wanita</a:t>
            </a:r>
            <a:r>
              <a:rPr lang="en-US" dirty="0"/>
              <a:t> normal </a:t>
            </a:r>
            <a:r>
              <a:rPr lang="en-US" dirty="0" err="1"/>
              <a:t>juga</a:t>
            </a:r>
            <a:r>
              <a:rPr lang="en-US" dirty="0"/>
              <a:t> </a:t>
            </a:r>
            <a:r>
              <a:rPr lang="en-US" dirty="0" err="1"/>
              <a:t>membuat</a:t>
            </a:r>
            <a:r>
              <a:rPr lang="en-US" dirty="0"/>
              <a:t> </a:t>
            </a:r>
            <a:r>
              <a:rPr lang="en-US" dirty="0" err="1"/>
              <a:t>penderita</a:t>
            </a:r>
            <a:r>
              <a:rPr lang="en-US" dirty="0"/>
              <a:t> </a:t>
            </a:r>
            <a:r>
              <a:rPr lang="en-US" dirty="0" err="1"/>
              <a:t>sindrom</a:t>
            </a:r>
            <a:r>
              <a:rPr lang="en-US" dirty="0"/>
              <a:t> Turner </a:t>
            </a:r>
            <a:r>
              <a:rPr lang="en-US" dirty="0" err="1"/>
              <a:t>cenderung</a:t>
            </a:r>
            <a:r>
              <a:rPr lang="en-US" dirty="0"/>
              <a:t> </a:t>
            </a:r>
            <a:r>
              <a:rPr lang="en-US" dirty="0" err="1"/>
              <a:t>sulit</a:t>
            </a:r>
            <a:r>
              <a:rPr lang="en-US" dirty="0"/>
              <a:t> </a:t>
            </a:r>
            <a:r>
              <a:rPr lang="en-US" dirty="0" err="1"/>
              <a:t>untuk</a:t>
            </a:r>
            <a:r>
              <a:rPr lang="en-US" dirty="0"/>
              <a:t> </a:t>
            </a:r>
            <a:r>
              <a:rPr lang="en-US" dirty="0" err="1"/>
              <a:t>bersosialisasi</a:t>
            </a:r>
            <a:r>
              <a:rPr lang="en-US" dirty="0"/>
              <a:t>.</a:t>
            </a:r>
          </a:p>
          <a:p>
            <a:endParaRPr lang="en-US" dirty="0"/>
          </a:p>
        </p:txBody>
      </p:sp>
    </p:spTree>
    <p:extLst>
      <p:ext uri="{BB962C8B-B14F-4D97-AF65-F5344CB8AC3E}">
        <p14:creationId xmlns:p14="http://schemas.microsoft.com/office/powerpoint/2010/main" val="11409467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US" dirty="0" err="1"/>
              <a:t>Pada</a:t>
            </a:r>
            <a:r>
              <a:rPr lang="en-US" dirty="0"/>
              <a:t> </a:t>
            </a:r>
            <a:r>
              <a:rPr lang="en-US" dirty="0" err="1"/>
              <a:t>bayi</a:t>
            </a:r>
            <a:r>
              <a:rPr lang="en-US" dirty="0"/>
              <a:t> </a:t>
            </a:r>
            <a:r>
              <a:rPr lang="en-US" dirty="0" err="1"/>
              <a:t>tampak</a:t>
            </a:r>
            <a:r>
              <a:rPr lang="en-US" dirty="0"/>
              <a:t> </a:t>
            </a:r>
            <a:r>
              <a:rPr lang="en-US" dirty="0" err="1"/>
              <a:t>kecil</a:t>
            </a:r>
            <a:r>
              <a:rPr lang="en-US" dirty="0"/>
              <a:t>, kaki </a:t>
            </a:r>
            <a:r>
              <a:rPr lang="en-US" dirty="0" err="1"/>
              <a:t>dan</a:t>
            </a:r>
            <a:r>
              <a:rPr lang="en-US" dirty="0"/>
              <a:t> </a:t>
            </a:r>
            <a:r>
              <a:rPr lang="en-US" dirty="0" err="1"/>
              <a:t>tangan</a:t>
            </a:r>
            <a:r>
              <a:rPr lang="en-US" dirty="0"/>
              <a:t> </a:t>
            </a:r>
            <a:r>
              <a:rPr lang="en-US" dirty="0" err="1"/>
              <a:t>bengkak</a:t>
            </a:r>
            <a:r>
              <a:rPr lang="en-US" dirty="0"/>
              <a:t> </a:t>
            </a:r>
            <a:r>
              <a:rPr lang="en-US" dirty="0" err="1"/>
              <a:t>karena</a:t>
            </a:r>
            <a:r>
              <a:rPr lang="en-US" dirty="0"/>
              <a:t> edema </a:t>
            </a:r>
            <a:r>
              <a:rPr lang="en-US" dirty="0" err="1"/>
              <a:t>limfe</a:t>
            </a:r>
            <a:r>
              <a:rPr lang="en-US" dirty="0"/>
              <a:t>, </a:t>
            </a:r>
            <a:r>
              <a:rPr lang="en-US" dirty="0" err="1"/>
              <a:t>pterygium</a:t>
            </a:r>
            <a:r>
              <a:rPr lang="en-US" dirty="0"/>
              <a:t> </a:t>
            </a:r>
            <a:r>
              <a:rPr lang="en-US" dirty="0" err="1"/>
              <a:t>colli</a:t>
            </a:r>
            <a:r>
              <a:rPr lang="en-US" dirty="0"/>
              <a:t> (</a:t>
            </a:r>
            <a:r>
              <a:rPr lang="en-US" dirty="0" err="1"/>
              <a:t>kelebihan</a:t>
            </a:r>
            <a:r>
              <a:rPr lang="en-US" dirty="0"/>
              <a:t> </a:t>
            </a:r>
            <a:r>
              <a:rPr lang="en-US" dirty="0" err="1"/>
              <a:t>kulit</a:t>
            </a:r>
            <a:r>
              <a:rPr lang="en-US" dirty="0"/>
              <a:t> </a:t>
            </a:r>
            <a:r>
              <a:rPr lang="en-US" dirty="0" err="1"/>
              <a:t>leher</a:t>
            </a:r>
            <a:r>
              <a:rPr lang="en-US" dirty="0"/>
              <a:t>), </a:t>
            </a:r>
            <a:r>
              <a:rPr lang="en-US" dirty="0" err="1"/>
              <a:t>batas</a:t>
            </a:r>
            <a:r>
              <a:rPr lang="en-US" dirty="0"/>
              <a:t> </a:t>
            </a:r>
            <a:r>
              <a:rPr lang="en-US" dirty="0" err="1"/>
              <a:t>rambut</a:t>
            </a:r>
            <a:r>
              <a:rPr lang="en-US" dirty="0"/>
              <a:t> </a:t>
            </a:r>
            <a:r>
              <a:rPr lang="en-US" dirty="0" err="1"/>
              <a:t>belakang</a:t>
            </a:r>
            <a:r>
              <a:rPr lang="en-US" dirty="0"/>
              <a:t> </a:t>
            </a:r>
            <a:r>
              <a:rPr lang="en-US" dirty="0" err="1"/>
              <a:t>rendah</a:t>
            </a:r>
            <a:r>
              <a:rPr lang="en-US" dirty="0"/>
              <a:t>, </a:t>
            </a:r>
            <a:r>
              <a:rPr lang="en-US" dirty="0" err="1"/>
              <a:t>pada</a:t>
            </a:r>
            <a:r>
              <a:rPr lang="en-US" dirty="0"/>
              <a:t> </a:t>
            </a:r>
            <a:r>
              <a:rPr lang="en-US" dirty="0" err="1"/>
              <a:t>dewasa</a:t>
            </a:r>
            <a:r>
              <a:rPr lang="en-US" dirty="0"/>
              <a:t> </a:t>
            </a:r>
            <a:r>
              <a:rPr lang="en-US" dirty="0" err="1"/>
              <a:t>bentuk</a:t>
            </a:r>
            <a:r>
              <a:rPr lang="en-US" dirty="0"/>
              <a:t> </a:t>
            </a:r>
            <a:r>
              <a:rPr lang="en-US" dirty="0" err="1"/>
              <a:t>badan</a:t>
            </a:r>
            <a:r>
              <a:rPr lang="en-US" dirty="0"/>
              <a:t> </a:t>
            </a:r>
            <a:r>
              <a:rPr lang="en-US" dirty="0" err="1"/>
              <a:t>pendek</a:t>
            </a:r>
            <a:r>
              <a:rPr lang="en-US" dirty="0"/>
              <a:t>, </a:t>
            </a:r>
            <a:r>
              <a:rPr lang="en-US" dirty="0" err="1"/>
              <a:t>dan</a:t>
            </a:r>
            <a:r>
              <a:rPr lang="en-US" dirty="0"/>
              <a:t> amenorrhea </a:t>
            </a:r>
            <a:r>
              <a:rPr lang="en-US" dirty="0" err="1"/>
              <a:t>karena</a:t>
            </a:r>
            <a:r>
              <a:rPr lang="en-US" dirty="0"/>
              <a:t> </a:t>
            </a:r>
            <a:r>
              <a:rPr lang="en-US" dirty="0" err="1"/>
              <a:t>ovarium</a:t>
            </a:r>
            <a:r>
              <a:rPr lang="en-US" dirty="0"/>
              <a:t> yang </a:t>
            </a:r>
            <a:r>
              <a:rPr lang="en-US" dirty="0" err="1"/>
              <a:t>sangat</a:t>
            </a:r>
            <a:r>
              <a:rPr lang="en-US" dirty="0"/>
              <a:t> </a:t>
            </a:r>
            <a:r>
              <a:rPr lang="en-US" dirty="0" err="1"/>
              <a:t>kecil</a:t>
            </a:r>
            <a:r>
              <a:rPr lang="en-US" dirty="0"/>
              <a:t>. Formula </a:t>
            </a:r>
            <a:r>
              <a:rPr lang="en-US" dirty="0" err="1"/>
              <a:t>kromosom</a:t>
            </a:r>
            <a:r>
              <a:rPr lang="en-US" dirty="0"/>
              <a:t> 45,XO</a:t>
            </a:r>
          </a:p>
          <a:p>
            <a:endParaRPr lang="en-US" dirty="0"/>
          </a:p>
        </p:txBody>
      </p:sp>
    </p:spTree>
    <p:extLst>
      <p:ext uri="{BB962C8B-B14F-4D97-AF65-F5344CB8AC3E}">
        <p14:creationId xmlns:p14="http://schemas.microsoft.com/office/powerpoint/2010/main" val="28194075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
            </a:r>
            <a:br>
              <a:rPr lang="en-US" dirty="0" smtClean="0"/>
            </a:br>
            <a:r>
              <a:rPr lang="en-US" dirty="0" err="1" smtClean="0"/>
              <a:t>Sindroma</a:t>
            </a:r>
            <a:r>
              <a:rPr lang="en-US" dirty="0" smtClean="0"/>
              <a:t> </a:t>
            </a:r>
            <a:r>
              <a:rPr lang="en-US" dirty="0" err="1"/>
              <a:t>Klinefelter</a:t>
            </a:r>
            <a:r>
              <a:rPr lang="en-US" dirty="0"/>
              <a:t/>
            </a:r>
            <a:br>
              <a:rPr lang="en-US" dirty="0"/>
            </a:br>
            <a:endParaRPr lang="en-US" dirty="0"/>
          </a:p>
        </p:txBody>
      </p:sp>
      <p:sp>
        <p:nvSpPr>
          <p:cNvPr id="3" name="Content Placeholder 2"/>
          <p:cNvSpPr>
            <a:spLocks noGrp="1"/>
          </p:cNvSpPr>
          <p:nvPr>
            <p:ph idx="1"/>
          </p:nvPr>
        </p:nvSpPr>
        <p:spPr>
          <a:xfrm>
            <a:off x="457200" y="1143000"/>
            <a:ext cx="8229600" cy="4983163"/>
          </a:xfrm>
        </p:spPr>
        <p:txBody>
          <a:bodyPr>
            <a:normAutofit fontScale="92500" lnSpcReduction="20000"/>
          </a:bodyPr>
          <a:lstStyle/>
          <a:p>
            <a:r>
              <a:rPr lang="en-US" dirty="0" err="1"/>
              <a:t>Penderita</a:t>
            </a:r>
            <a:r>
              <a:rPr lang="en-US" dirty="0"/>
              <a:t> </a:t>
            </a:r>
            <a:r>
              <a:rPr lang="en-US" dirty="0" err="1"/>
              <a:t>pria</a:t>
            </a:r>
            <a:r>
              <a:rPr lang="en-US" dirty="0"/>
              <a:t> </a:t>
            </a:r>
            <a:r>
              <a:rPr lang="en-US" dirty="0" err="1"/>
              <a:t>dengan</a:t>
            </a:r>
            <a:r>
              <a:rPr lang="en-US" dirty="0"/>
              <a:t> </a:t>
            </a:r>
            <a:r>
              <a:rPr lang="en-US" dirty="0" err="1"/>
              <a:t>ciri</a:t>
            </a:r>
            <a:r>
              <a:rPr lang="en-US" dirty="0"/>
              <a:t> </a:t>
            </a:r>
            <a:r>
              <a:rPr lang="en-US" dirty="0" err="1"/>
              <a:t>seperti</a:t>
            </a:r>
            <a:r>
              <a:rPr lang="en-US" dirty="0"/>
              <a:t> </a:t>
            </a:r>
            <a:r>
              <a:rPr lang="en-US" dirty="0" err="1"/>
              <a:t>wanita</a:t>
            </a:r>
            <a:r>
              <a:rPr lang="en-US" dirty="0"/>
              <a:t> :</a:t>
            </a:r>
          </a:p>
          <a:p>
            <a:pPr lvl="0"/>
            <a:r>
              <a:rPr lang="en-US" dirty="0" err="1"/>
              <a:t>tumbuhnya</a:t>
            </a:r>
            <a:r>
              <a:rPr lang="en-US" dirty="0"/>
              <a:t> </a:t>
            </a:r>
            <a:r>
              <a:rPr lang="en-US" dirty="0" err="1"/>
              <a:t>payudara</a:t>
            </a:r>
            <a:endParaRPr lang="en-US" dirty="0"/>
          </a:p>
          <a:p>
            <a:pPr lvl="0"/>
            <a:r>
              <a:rPr lang="en-US" dirty="0" err="1"/>
              <a:t>pertumbuhan</a:t>
            </a:r>
            <a:r>
              <a:rPr lang="en-US" dirty="0"/>
              <a:t> </a:t>
            </a:r>
            <a:r>
              <a:rPr lang="en-US" dirty="0" err="1"/>
              <a:t>rambut</a:t>
            </a:r>
            <a:r>
              <a:rPr lang="en-US" dirty="0"/>
              <a:t> </a:t>
            </a:r>
            <a:r>
              <a:rPr lang="en-US" dirty="0" err="1"/>
              <a:t>kurang</a:t>
            </a:r>
            <a:endParaRPr lang="en-US" dirty="0"/>
          </a:p>
          <a:p>
            <a:pPr lvl="0"/>
            <a:r>
              <a:rPr lang="en-US" dirty="0" err="1"/>
              <a:t>lengan</a:t>
            </a:r>
            <a:r>
              <a:rPr lang="en-US" dirty="0"/>
              <a:t> </a:t>
            </a:r>
            <a:r>
              <a:rPr lang="en-US" dirty="0" err="1"/>
              <a:t>dan</a:t>
            </a:r>
            <a:r>
              <a:rPr lang="en-US" dirty="0"/>
              <a:t> kaki </a:t>
            </a:r>
            <a:r>
              <a:rPr lang="en-US" dirty="0" err="1"/>
              <a:t>ekstrim</a:t>
            </a:r>
            <a:r>
              <a:rPr lang="en-US" dirty="0"/>
              <a:t> </a:t>
            </a:r>
            <a:r>
              <a:rPr lang="en-US" dirty="0" err="1"/>
              <a:t>panjang</a:t>
            </a:r>
            <a:r>
              <a:rPr lang="en-US" dirty="0"/>
              <a:t> </a:t>
            </a:r>
            <a:r>
              <a:rPr lang="en-US" dirty="0" err="1"/>
              <a:t>sehingga</a:t>
            </a:r>
            <a:r>
              <a:rPr lang="en-US" dirty="0"/>
              <a:t> </a:t>
            </a:r>
            <a:r>
              <a:rPr lang="en-US" dirty="0" err="1"/>
              <a:t>seluruh</a:t>
            </a:r>
            <a:r>
              <a:rPr lang="en-US" dirty="0"/>
              <a:t> </a:t>
            </a:r>
            <a:r>
              <a:rPr lang="en-US" dirty="0" err="1"/>
              <a:t>tubuh</a:t>
            </a:r>
            <a:r>
              <a:rPr lang="en-US" dirty="0"/>
              <a:t> </a:t>
            </a:r>
            <a:r>
              <a:rPr lang="en-US" dirty="0" err="1"/>
              <a:t>nampak</a:t>
            </a:r>
            <a:r>
              <a:rPr lang="en-US" dirty="0"/>
              <a:t> </a:t>
            </a:r>
            <a:r>
              <a:rPr lang="en-US" dirty="0" err="1"/>
              <a:t>tinggi</a:t>
            </a:r>
            <a:endParaRPr lang="en-US" dirty="0"/>
          </a:p>
          <a:p>
            <a:pPr lvl="0"/>
            <a:r>
              <a:rPr lang="en-US" dirty="0" err="1"/>
              <a:t>suara</a:t>
            </a:r>
            <a:r>
              <a:rPr lang="en-US" dirty="0"/>
              <a:t> </a:t>
            </a:r>
            <a:r>
              <a:rPr lang="en-US" dirty="0" err="1"/>
              <a:t>tinggi</a:t>
            </a:r>
            <a:r>
              <a:rPr lang="en-US" dirty="0"/>
              <a:t> </a:t>
            </a:r>
            <a:r>
              <a:rPr lang="en-US" dirty="0" err="1"/>
              <a:t>seperti</a:t>
            </a:r>
            <a:r>
              <a:rPr lang="en-US" dirty="0"/>
              <a:t> </a:t>
            </a:r>
            <a:r>
              <a:rPr lang="en-US" dirty="0" err="1"/>
              <a:t>wanita</a:t>
            </a:r>
            <a:endParaRPr lang="en-US" dirty="0"/>
          </a:p>
          <a:p>
            <a:pPr lvl="0"/>
            <a:r>
              <a:rPr lang="en-US" dirty="0"/>
              <a:t>testis </a:t>
            </a:r>
            <a:r>
              <a:rPr lang="en-US" dirty="0" err="1"/>
              <a:t>kecil</a:t>
            </a:r>
            <a:endParaRPr lang="en-US" dirty="0"/>
          </a:p>
          <a:p>
            <a:pPr lvl="0"/>
            <a:r>
              <a:rPr lang="en-US" dirty="0"/>
              <a:t>Genitalia </a:t>
            </a:r>
            <a:r>
              <a:rPr lang="en-US" dirty="0" err="1"/>
              <a:t>eksterna</a:t>
            </a:r>
            <a:r>
              <a:rPr lang="en-US" dirty="0"/>
              <a:t> </a:t>
            </a:r>
            <a:r>
              <a:rPr lang="en-US" dirty="0" err="1"/>
              <a:t>tampak</a:t>
            </a:r>
            <a:r>
              <a:rPr lang="en-US" dirty="0"/>
              <a:t> normal </a:t>
            </a:r>
            <a:r>
              <a:rPr lang="en-US" dirty="0" err="1"/>
              <a:t>tetapi</a:t>
            </a:r>
            <a:r>
              <a:rPr lang="en-US" dirty="0"/>
              <a:t> spermatozoa </a:t>
            </a:r>
            <a:r>
              <a:rPr lang="en-US" dirty="0" err="1"/>
              <a:t>biasanya</a:t>
            </a:r>
            <a:r>
              <a:rPr lang="en-US" dirty="0"/>
              <a:t> </a:t>
            </a:r>
            <a:r>
              <a:rPr lang="en-US" dirty="0" err="1"/>
              <a:t>tidak</a:t>
            </a:r>
            <a:r>
              <a:rPr lang="en-US" dirty="0"/>
              <a:t> </a:t>
            </a:r>
            <a:r>
              <a:rPr lang="en-US" dirty="0" err="1"/>
              <a:t>dibentuk</a:t>
            </a:r>
            <a:r>
              <a:rPr lang="en-US" dirty="0"/>
              <a:t> </a:t>
            </a:r>
            <a:r>
              <a:rPr lang="en-US" dirty="0" err="1"/>
              <a:t>sehingga</a:t>
            </a:r>
            <a:r>
              <a:rPr lang="en-US" dirty="0"/>
              <a:t> </a:t>
            </a:r>
            <a:r>
              <a:rPr lang="en-US" dirty="0" err="1"/>
              <a:t>individu</a:t>
            </a:r>
            <a:r>
              <a:rPr lang="en-US" dirty="0"/>
              <a:t> </a:t>
            </a:r>
            <a:r>
              <a:rPr lang="en-US" dirty="0" err="1"/>
              <a:t>bersifat</a:t>
            </a:r>
            <a:r>
              <a:rPr lang="en-US" dirty="0"/>
              <a:t> </a:t>
            </a:r>
            <a:r>
              <a:rPr lang="en-US" dirty="0" err="1"/>
              <a:t>steril</a:t>
            </a:r>
            <a:endParaRPr lang="en-US" dirty="0"/>
          </a:p>
          <a:p>
            <a:r>
              <a:rPr lang="en-US" dirty="0"/>
              <a:t>Formula </a:t>
            </a:r>
            <a:r>
              <a:rPr lang="en-US" dirty="0" err="1"/>
              <a:t>kromosom</a:t>
            </a:r>
            <a:r>
              <a:rPr lang="en-US" dirty="0"/>
              <a:t> : 47,XXY</a:t>
            </a:r>
          </a:p>
          <a:p>
            <a:endParaRPr lang="en-US" dirty="0"/>
          </a:p>
        </p:txBody>
      </p:sp>
    </p:spTree>
    <p:extLst>
      <p:ext uri="{BB962C8B-B14F-4D97-AF65-F5344CB8AC3E}">
        <p14:creationId xmlns:p14="http://schemas.microsoft.com/office/powerpoint/2010/main" val="15402252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err="1"/>
              <a:t>Pria</a:t>
            </a:r>
            <a:r>
              <a:rPr lang="en-US" dirty="0"/>
              <a:t> XYY</a:t>
            </a:r>
          </a:p>
        </p:txBody>
      </p:sp>
      <p:sp>
        <p:nvSpPr>
          <p:cNvPr id="3" name="Content Placeholder 2"/>
          <p:cNvSpPr>
            <a:spLocks noGrp="1"/>
          </p:cNvSpPr>
          <p:nvPr>
            <p:ph idx="1"/>
          </p:nvPr>
        </p:nvSpPr>
        <p:spPr>
          <a:xfrm>
            <a:off x="457200" y="1143000"/>
            <a:ext cx="8229600" cy="4983163"/>
          </a:xfrm>
        </p:spPr>
        <p:txBody>
          <a:bodyPr/>
          <a:lstStyle/>
          <a:p>
            <a:r>
              <a:rPr lang="en-US" dirty="0"/>
              <a:t> </a:t>
            </a:r>
            <a:r>
              <a:rPr lang="en-US" dirty="0" err="1"/>
              <a:t>Ciri</a:t>
            </a:r>
            <a:r>
              <a:rPr lang="en-US" dirty="0"/>
              <a:t> </a:t>
            </a:r>
            <a:r>
              <a:rPr lang="en-US" dirty="0" err="1"/>
              <a:t>karakteristik</a:t>
            </a:r>
            <a:r>
              <a:rPr lang="en-US" dirty="0"/>
              <a:t> :</a:t>
            </a:r>
          </a:p>
          <a:p>
            <a:pPr lvl="0"/>
            <a:r>
              <a:rPr lang="en-US" dirty="0" err="1"/>
              <a:t>Agresif</a:t>
            </a:r>
            <a:endParaRPr lang="en-US" dirty="0"/>
          </a:p>
          <a:p>
            <a:pPr lvl="0"/>
            <a:r>
              <a:rPr lang="en-US" dirty="0" err="1"/>
              <a:t>Suka</a:t>
            </a:r>
            <a:r>
              <a:rPr lang="en-US" dirty="0"/>
              <a:t> </a:t>
            </a:r>
            <a:r>
              <a:rPr lang="en-US" dirty="0" err="1"/>
              <a:t>berbuat</a:t>
            </a:r>
            <a:r>
              <a:rPr lang="en-US" dirty="0"/>
              <a:t> </a:t>
            </a:r>
            <a:r>
              <a:rPr lang="en-US" dirty="0" err="1"/>
              <a:t>jahat</a:t>
            </a:r>
            <a:r>
              <a:rPr lang="en-US" dirty="0"/>
              <a:t> </a:t>
            </a:r>
            <a:r>
              <a:rPr lang="en-US" dirty="0" err="1"/>
              <a:t>serta</a:t>
            </a:r>
            <a:r>
              <a:rPr lang="en-US" dirty="0"/>
              <a:t> </a:t>
            </a:r>
            <a:r>
              <a:rPr lang="en-US" dirty="0" err="1"/>
              <a:t>melanggar</a:t>
            </a:r>
            <a:r>
              <a:rPr lang="en-US" dirty="0"/>
              <a:t> </a:t>
            </a:r>
            <a:r>
              <a:rPr lang="en-US" dirty="0" err="1"/>
              <a:t>hukum</a:t>
            </a:r>
            <a:endParaRPr lang="en-US" dirty="0"/>
          </a:p>
          <a:p>
            <a:pPr lvl="0"/>
            <a:r>
              <a:rPr lang="en-US" dirty="0" err="1"/>
              <a:t>Abnormalitas</a:t>
            </a:r>
            <a:r>
              <a:rPr lang="en-US" dirty="0"/>
              <a:t> </a:t>
            </a:r>
            <a:r>
              <a:rPr lang="en-US" dirty="0" err="1"/>
              <a:t>pada</a:t>
            </a:r>
            <a:r>
              <a:rPr lang="en-US" dirty="0"/>
              <a:t> </a:t>
            </a:r>
            <a:r>
              <a:rPr lang="en-US" dirty="0" err="1"/>
              <a:t>alat</a:t>
            </a:r>
            <a:r>
              <a:rPr lang="en-US" dirty="0"/>
              <a:t> genitalia </a:t>
            </a:r>
            <a:r>
              <a:rPr lang="en-US" dirty="0" err="1"/>
              <a:t>luar</a:t>
            </a:r>
            <a:r>
              <a:rPr lang="en-US" dirty="0"/>
              <a:t> </a:t>
            </a:r>
            <a:r>
              <a:rPr lang="en-US" dirty="0" err="1"/>
              <a:t>dan</a:t>
            </a:r>
            <a:r>
              <a:rPr lang="en-US" dirty="0"/>
              <a:t> </a:t>
            </a:r>
            <a:r>
              <a:rPr lang="en-US" dirty="0" err="1"/>
              <a:t>dalam</a:t>
            </a:r>
            <a:r>
              <a:rPr lang="en-US" dirty="0"/>
              <a:t>, </a:t>
            </a:r>
            <a:r>
              <a:rPr lang="en-US" dirty="0" err="1"/>
              <a:t>namun</a:t>
            </a:r>
            <a:r>
              <a:rPr lang="en-US" dirty="0"/>
              <a:t> </a:t>
            </a:r>
            <a:r>
              <a:rPr lang="en-US" dirty="0" err="1"/>
              <a:t>tidak</a:t>
            </a:r>
            <a:r>
              <a:rPr lang="en-US" dirty="0"/>
              <a:t> </a:t>
            </a:r>
            <a:r>
              <a:rPr lang="en-US" dirty="0" err="1"/>
              <a:t>menimbulkan</a:t>
            </a:r>
            <a:r>
              <a:rPr lang="en-US" dirty="0"/>
              <a:t> </a:t>
            </a:r>
            <a:r>
              <a:rPr lang="en-US" dirty="0" err="1"/>
              <a:t>anomali</a:t>
            </a:r>
            <a:r>
              <a:rPr lang="en-US" dirty="0"/>
              <a:t> </a:t>
            </a:r>
            <a:r>
              <a:rPr lang="en-US" dirty="0" err="1"/>
              <a:t>pada</a:t>
            </a:r>
            <a:r>
              <a:rPr lang="en-US" dirty="0"/>
              <a:t> </a:t>
            </a:r>
            <a:r>
              <a:rPr lang="en-US" dirty="0" err="1"/>
              <a:t>tubuh</a:t>
            </a:r>
            <a:endParaRPr lang="en-US" dirty="0"/>
          </a:p>
        </p:txBody>
      </p:sp>
    </p:spTree>
    <p:extLst>
      <p:ext uri="{BB962C8B-B14F-4D97-AF65-F5344CB8AC3E}">
        <p14:creationId xmlns:p14="http://schemas.microsoft.com/office/powerpoint/2010/main" val="38905540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id-ID" dirty="0"/>
              <a:t>Superfemale</a:t>
            </a:r>
            <a:endParaRPr lang="en-US" dirty="0"/>
          </a:p>
        </p:txBody>
      </p:sp>
      <p:sp>
        <p:nvSpPr>
          <p:cNvPr id="3" name="Content Placeholder 2"/>
          <p:cNvSpPr>
            <a:spLocks noGrp="1"/>
          </p:cNvSpPr>
          <p:nvPr>
            <p:ph idx="1"/>
          </p:nvPr>
        </p:nvSpPr>
        <p:spPr>
          <a:xfrm>
            <a:off x="457200" y="1295400"/>
            <a:ext cx="8229600" cy="4830763"/>
          </a:xfrm>
        </p:spPr>
        <p:txBody>
          <a:bodyPr/>
          <a:lstStyle/>
          <a:p>
            <a:r>
              <a:rPr lang="en-US" dirty="0"/>
              <a:t>T</a:t>
            </a:r>
            <a:r>
              <a:rPr lang="id-ID" dirty="0" smtClean="0"/>
              <a:t>erjadi </a:t>
            </a:r>
            <a:r>
              <a:rPr lang="id-ID" dirty="0"/>
              <a:t>1 diantara 1000 kelahiran bayi wanita dan disebabkan karena non-dysjunction. Ciri-cirinya perwakan seperti wanita biasa, perkembangan seks normal, tidak infertil, hanya kecerdasannya seringkali rendah. Kariotipenya 47-XXX</a:t>
            </a:r>
            <a:endParaRPr lang="en-US" dirty="0"/>
          </a:p>
        </p:txBody>
      </p:sp>
    </p:spTree>
    <p:extLst>
      <p:ext uri="{BB962C8B-B14F-4D97-AF65-F5344CB8AC3E}">
        <p14:creationId xmlns:p14="http://schemas.microsoft.com/office/powerpoint/2010/main" val="23548899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Hermafrodistismus</a:t>
            </a:r>
            <a:endParaRPr lang="en-US" dirty="0"/>
          </a:p>
        </p:txBody>
      </p:sp>
      <p:sp>
        <p:nvSpPr>
          <p:cNvPr id="3" name="Content Placeholder 2"/>
          <p:cNvSpPr>
            <a:spLocks noGrp="1"/>
          </p:cNvSpPr>
          <p:nvPr>
            <p:ph idx="1"/>
          </p:nvPr>
        </p:nvSpPr>
        <p:spPr/>
        <p:txBody>
          <a:bodyPr/>
          <a:lstStyle/>
          <a:p>
            <a:r>
              <a:rPr lang="id-ID" dirty="0"/>
              <a:t>jarang dijumpai. Terdapat jaringan testis pada sisi yang satu dan jaringan ovarium pada sisi yg lain. Sebagian besar dari penderita menunjukkan kromatin seks dan gambaran kariotipe wanita. Kariotipe antara lain 46-XX atau 46-XY</a:t>
            </a:r>
            <a:endParaRPr lang="en-US" dirty="0"/>
          </a:p>
        </p:txBody>
      </p:sp>
    </p:spTree>
    <p:extLst>
      <p:ext uri="{BB962C8B-B14F-4D97-AF65-F5344CB8AC3E}">
        <p14:creationId xmlns:p14="http://schemas.microsoft.com/office/powerpoint/2010/main" val="1443148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err="1" smtClean="0"/>
              <a:t>Jika</a:t>
            </a:r>
            <a:r>
              <a:rPr lang="en-US" dirty="0" smtClean="0"/>
              <a:t> </a:t>
            </a:r>
            <a:r>
              <a:rPr lang="en-US" dirty="0" err="1" smtClean="0"/>
              <a:t>delesi</a:t>
            </a:r>
            <a:r>
              <a:rPr lang="en-US" dirty="0" smtClean="0"/>
              <a:t> </a:t>
            </a:r>
            <a:r>
              <a:rPr lang="en-US" dirty="0" err="1" smtClean="0"/>
              <a:t>terjadi</a:t>
            </a:r>
            <a:r>
              <a:rPr lang="en-US" dirty="0" smtClean="0"/>
              <a:t> </a:t>
            </a:r>
            <a:r>
              <a:rPr lang="en-US" dirty="0" err="1" smtClean="0"/>
              <a:t>terlalu</a:t>
            </a:r>
            <a:r>
              <a:rPr lang="en-US" dirty="0" smtClean="0"/>
              <a:t> </a:t>
            </a:r>
            <a:r>
              <a:rPr lang="en-US" dirty="0" err="1" smtClean="0"/>
              <a:t>banyak</a:t>
            </a:r>
            <a:r>
              <a:rPr lang="en-US" dirty="0" smtClean="0"/>
              <a:t>, </a:t>
            </a:r>
            <a:r>
              <a:rPr lang="en-US" dirty="0" err="1" smtClean="0"/>
              <a:t>kehilangan</a:t>
            </a:r>
            <a:r>
              <a:rPr lang="en-US" dirty="0" smtClean="0"/>
              <a:t> gen </a:t>
            </a:r>
            <a:r>
              <a:rPr lang="en-US" dirty="0" err="1" smtClean="0"/>
              <a:t>biasanya</a:t>
            </a:r>
            <a:r>
              <a:rPr lang="en-US" dirty="0" smtClean="0"/>
              <a:t> </a:t>
            </a:r>
            <a:r>
              <a:rPr lang="en-US" dirty="0" err="1" smtClean="0"/>
              <a:t>mengakibatkan</a:t>
            </a:r>
            <a:r>
              <a:rPr lang="en-US" dirty="0" smtClean="0"/>
              <a:t> </a:t>
            </a:r>
            <a:r>
              <a:rPr lang="en-US" dirty="0" err="1" smtClean="0"/>
              <a:t>kematian</a:t>
            </a:r>
            <a:r>
              <a:rPr lang="en-US" dirty="0" smtClean="0"/>
              <a:t> </a:t>
            </a:r>
            <a:r>
              <a:rPr lang="en-US" dirty="0" err="1" smtClean="0"/>
              <a:t>dalam</a:t>
            </a:r>
            <a:r>
              <a:rPr lang="en-US" dirty="0" smtClean="0"/>
              <a:t> </a:t>
            </a:r>
            <a:r>
              <a:rPr lang="en-US" dirty="0" err="1" smtClean="0"/>
              <a:t>kandungan</a:t>
            </a:r>
            <a:r>
              <a:rPr lang="en-US" dirty="0" smtClean="0"/>
              <a:t> (</a:t>
            </a:r>
            <a:r>
              <a:rPr lang="en-US" dirty="0" err="1" smtClean="0"/>
              <a:t>maupun</a:t>
            </a:r>
            <a:r>
              <a:rPr lang="en-US" dirty="0" smtClean="0"/>
              <a:t> </a:t>
            </a:r>
            <a:r>
              <a:rPr lang="en-US" dirty="0" err="1" smtClean="0"/>
              <a:t>segera</a:t>
            </a:r>
            <a:r>
              <a:rPr lang="en-US" dirty="0" smtClean="0"/>
              <a:t>, </a:t>
            </a:r>
            <a:r>
              <a:rPr lang="en-US" dirty="0" err="1" smtClean="0"/>
              <a:t>setelah</a:t>
            </a:r>
            <a:r>
              <a:rPr lang="en-US" dirty="0" smtClean="0"/>
              <a:t> </a:t>
            </a:r>
            <a:r>
              <a:rPr lang="en-US" dirty="0" err="1" smtClean="0"/>
              <a:t>lahir</a:t>
            </a:r>
            <a:r>
              <a:rPr lang="en-US" dirty="0" smtClean="0"/>
              <a:t>), </a:t>
            </a:r>
            <a:r>
              <a:rPr lang="en-US" dirty="0" err="1" smtClean="0"/>
              <a:t>namun</a:t>
            </a:r>
            <a:r>
              <a:rPr lang="en-US" dirty="0" smtClean="0"/>
              <a:t> </a:t>
            </a:r>
            <a:r>
              <a:rPr lang="en-US" dirty="0" err="1" smtClean="0"/>
              <a:t>dalam</a:t>
            </a:r>
            <a:r>
              <a:rPr lang="en-US" dirty="0" smtClean="0"/>
              <a:t> </a:t>
            </a:r>
            <a:r>
              <a:rPr lang="en-US" dirty="0" err="1" smtClean="0"/>
              <a:t>beberapa</a:t>
            </a:r>
            <a:r>
              <a:rPr lang="en-US" dirty="0" smtClean="0"/>
              <a:t> </a:t>
            </a:r>
            <a:r>
              <a:rPr lang="en-US" dirty="0" err="1" smtClean="0"/>
              <a:t>kasus</a:t>
            </a:r>
            <a:r>
              <a:rPr lang="en-US" dirty="0" smtClean="0"/>
              <a:t>, </a:t>
            </a:r>
            <a:r>
              <a:rPr lang="en-US" dirty="0" err="1" smtClean="0"/>
              <a:t>bayi</a:t>
            </a:r>
            <a:r>
              <a:rPr lang="en-US" dirty="0" smtClean="0"/>
              <a:t> </a:t>
            </a:r>
            <a:r>
              <a:rPr lang="en-US" dirty="0" err="1" smtClean="0"/>
              <a:t>masih</a:t>
            </a:r>
            <a:r>
              <a:rPr lang="en-US" dirty="0" smtClean="0"/>
              <a:t> </a:t>
            </a:r>
            <a:r>
              <a:rPr lang="en-US" dirty="0" err="1" smtClean="0"/>
              <a:t>dapat</a:t>
            </a:r>
            <a:r>
              <a:rPr lang="en-US" dirty="0" smtClean="0"/>
              <a:t> </a:t>
            </a:r>
            <a:r>
              <a:rPr lang="en-US" dirty="0" err="1" smtClean="0"/>
              <a:t>hidup</a:t>
            </a:r>
            <a:r>
              <a:rPr lang="en-US" dirty="0" smtClean="0"/>
              <a:t> </a:t>
            </a:r>
            <a:r>
              <a:rPr lang="en-US" dirty="0" err="1" smtClean="0"/>
              <a:t>cukup</a:t>
            </a:r>
            <a:r>
              <a:rPr lang="en-US" dirty="0" smtClean="0"/>
              <a:t> lama, </a:t>
            </a:r>
            <a:r>
              <a:rPr lang="en-US" dirty="0" err="1" smtClean="0"/>
              <a:t>tetapi</a:t>
            </a:r>
            <a:r>
              <a:rPr lang="en-US" dirty="0" smtClean="0"/>
              <a:t> </a:t>
            </a:r>
            <a:r>
              <a:rPr lang="en-US" dirty="0" err="1" smtClean="0"/>
              <a:t>dengan</a:t>
            </a:r>
            <a:r>
              <a:rPr lang="en-US" dirty="0" smtClean="0"/>
              <a:t> </a:t>
            </a:r>
            <a:r>
              <a:rPr lang="en-US" dirty="0" err="1" smtClean="0"/>
              <a:t>kelainan-kelainan</a:t>
            </a:r>
            <a:r>
              <a:rPr lang="en-US" dirty="0" smtClean="0"/>
              <a:t> </a:t>
            </a:r>
            <a:r>
              <a:rPr lang="en-US" dirty="0" err="1" smtClean="0"/>
              <a:t>fenotip</a:t>
            </a:r>
            <a:r>
              <a:rPr lang="en-US" dirty="0" smtClean="0"/>
              <a:t>. </a:t>
            </a:r>
            <a:r>
              <a:rPr lang="en-US" dirty="0" err="1" smtClean="0"/>
              <a:t>Delesi</a:t>
            </a:r>
            <a:r>
              <a:rPr lang="en-US" dirty="0" smtClean="0"/>
              <a:t> </a:t>
            </a:r>
            <a:r>
              <a:rPr lang="en-US" dirty="0" err="1" smtClean="0"/>
              <a:t>kromosom</a:t>
            </a:r>
            <a:r>
              <a:rPr lang="en-US" dirty="0" smtClean="0"/>
              <a:t> </a:t>
            </a:r>
            <a:r>
              <a:rPr lang="en-US" dirty="0" err="1" smtClean="0"/>
              <a:t>dapat</a:t>
            </a:r>
            <a:r>
              <a:rPr lang="en-US" dirty="0" smtClean="0"/>
              <a:t> </a:t>
            </a:r>
            <a:r>
              <a:rPr lang="en-US" dirty="0" err="1" smtClean="0"/>
              <a:t>disebabkan</a:t>
            </a:r>
            <a:r>
              <a:rPr lang="en-US" dirty="0" smtClean="0"/>
              <a:t> </a:t>
            </a:r>
            <a:r>
              <a:rPr lang="en-US" dirty="0" err="1" smtClean="0"/>
              <a:t>oleh</a:t>
            </a:r>
            <a:r>
              <a:rPr lang="en-US" dirty="0" smtClean="0"/>
              <a:t> </a:t>
            </a:r>
            <a:r>
              <a:rPr lang="en-US" dirty="0" err="1" smtClean="0"/>
              <a:t>pemanasan</a:t>
            </a:r>
            <a:r>
              <a:rPr lang="en-US" dirty="0" smtClean="0"/>
              <a:t>, </a:t>
            </a:r>
            <a:r>
              <a:rPr lang="en-US" dirty="0" err="1" smtClean="0"/>
              <a:t>radiasi</a:t>
            </a:r>
            <a:r>
              <a:rPr lang="en-US" dirty="0" smtClean="0"/>
              <a:t>, virus </a:t>
            </a:r>
            <a:r>
              <a:rPr lang="en-US" dirty="0" err="1" smtClean="0"/>
              <a:t>atau</a:t>
            </a:r>
            <a:r>
              <a:rPr lang="en-US" dirty="0" smtClean="0"/>
              <a:t> </a:t>
            </a:r>
            <a:r>
              <a:rPr lang="en-US" dirty="0" err="1" smtClean="0"/>
              <a:t>bahan</a:t>
            </a:r>
            <a:r>
              <a:rPr lang="en-US" dirty="0" smtClean="0"/>
              <a:t> </a:t>
            </a:r>
            <a:r>
              <a:rPr lang="en-US" dirty="0" err="1" smtClean="0"/>
              <a:t>kimia</a:t>
            </a:r>
            <a:r>
              <a:rPr lang="en-US" dirty="0" smtClean="0"/>
              <a:t>. </a:t>
            </a:r>
            <a:r>
              <a:rPr lang="en-US" dirty="0" err="1" smtClean="0"/>
              <a:t>Kelainan-kelainan</a:t>
            </a:r>
            <a:r>
              <a:rPr lang="en-US" dirty="0" smtClean="0"/>
              <a:t> yang </a:t>
            </a:r>
            <a:r>
              <a:rPr lang="en-US" dirty="0" err="1" smtClean="0"/>
              <a:t>disebabkan</a:t>
            </a:r>
            <a:r>
              <a:rPr lang="en-US" dirty="0" smtClean="0"/>
              <a:t> </a:t>
            </a:r>
            <a:r>
              <a:rPr lang="en-US" dirty="0" err="1" smtClean="0"/>
              <a:t>oleh</a:t>
            </a:r>
            <a:r>
              <a:rPr lang="en-US" dirty="0" smtClean="0"/>
              <a:t> </a:t>
            </a:r>
            <a:r>
              <a:rPr lang="en-US" dirty="0" err="1" smtClean="0"/>
              <a:t>delesi</a:t>
            </a:r>
            <a:r>
              <a:rPr lang="en-US" dirty="0" smtClean="0"/>
              <a:t> </a:t>
            </a:r>
            <a:r>
              <a:rPr lang="en-US" dirty="0" err="1" smtClean="0"/>
              <a:t>pada</a:t>
            </a:r>
            <a:r>
              <a:rPr lang="en-US" dirty="0" smtClean="0"/>
              <a:t> </a:t>
            </a:r>
            <a:r>
              <a:rPr lang="en-US" dirty="0" err="1" smtClean="0"/>
              <a:t>kromosom</a:t>
            </a:r>
            <a:r>
              <a:rPr lang="en-US" dirty="0" smtClean="0"/>
              <a:t> </a:t>
            </a:r>
            <a:r>
              <a:rPr lang="en-US" dirty="0" err="1" smtClean="0"/>
              <a:t>adalah</a:t>
            </a:r>
            <a:r>
              <a:rPr lang="en-US" dirty="0" smtClean="0"/>
              <a:t>:</a:t>
            </a:r>
            <a:endParaRPr lang="en-US" sz="2800" dirty="0" smtClean="0"/>
          </a:p>
          <a:p>
            <a:endParaRPr lang="en-US" dirty="0" smtClean="0"/>
          </a:p>
          <a:p>
            <a:endParaRPr lang="en-US" dirty="0"/>
          </a:p>
        </p:txBody>
      </p:sp>
    </p:spTree>
    <p:extLst>
      <p:ext uri="{BB962C8B-B14F-4D97-AF65-F5344CB8AC3E}">
        <p14:creationId xmlns:p14="http://schemas.microsoft.com/office/powerpoint/2010/main" val="17885505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Maskulinisasi pada wanita dgn kromosom dan gonad wanita</a:t>
            </a:r>
            <a:endParaRPr lang="en-US" dirty="0"/>
          </a:p>
        </p:txBody>
      </p:sp>
      <p:sp>
        <p:nvSpPr>
          <p:cNvPr id="3" name="Content Placeholder 2"/>
          <p:cNvSpPr>
            <a:spLocks noGrp="1"/>
          </p:cNvSpPr>
          <p:nvPr>
            <p:ph idx="1"/>
          </p:nvPr>
        </p:nvSpPr>
        <p:spPr/>
        <p:txBody>
          <a:bodyPr>
            <a:normAutofit fontScale="85000" lnSpcReduction="20000"/>
          </a:bodyPr>
          <a:lstStyle/>
          <a:p>
            <a:r>
              <a:rPr lang="id-ID" dirty="0"/>
              <a:t>Sering disebut sebagai sindrom adrogenital kongenital (congenital adrenal hiperplasia). Disebabkan pengaruh virilisasi oleh androgen yang dibuat sebagai hasil gangguan dari metabolisme pada glandula adrenal. Karena gangguan itu androgen dibuat berlebihan pada janin</a:t>
            </a:r>
            <a:r>
              <a:rPr lang="id-ID" dirty="0" smtClean="0"/>
              <a:t>.</a:t>
            </a:r>
            <a:endParaRPr lang="en-US" dirty="0" smtClean="0"/>
          </a:p>
          <a:p>
            <a:r>
              <a:rPr lang="id-ID" dirty="0" smtClean="0"/>
              <a:t>Ciri-cirinya </a:t>
            </a:r>
            <a:r>
              <a:rPr lang="id-ID" dirty="0"/>
              <a:t>: pada bayi ditemukan lipatan labium mayus kanan dan kiri menjadi satu dan klitoris membesar. Di dalam lipatan yg menyerupai skrotum tidak ditemukan kelenjar kelamin. Uterus, tuba dan ovarium tampak normal. Androgen tdk mempengaruhi tumbuhnya alat genitalia janin wanita</a:t>
            </a:r>
            <a:br>
              <a:rPr lang="id-ID" dirty="0"/>
            </a:br>
            <a:endParaRPr lang="en-US" dirty="0"/>
          </a:p>
        </p:txBody>
      </p:sp>
    </p:spTree>
    <p:extLst>
      <p:ext uri="{BB962C8B-B14F-4D97-AF65-F5344CB8AC3E}">
        <p14:creationId xmlns:p14="http://schemas.microsoft.com/office/powerpoint/2010/main" val="30181683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id-ID" dirty="0"/>
              <a:t>Sindrom feminisasi Testikuler</a:t>
            </a:r>
            <a:endParaRPr lang="en-US" dirty="0"/>
          </a:p>
        </p:txBody>
      </p:sp>
      <p:sp>
        <p:nvSpPr>
          <p:cNvPr id="3" name="Content Placeholder 2"/>
          <p:cNvSpPr>
            <a:spLocks noGrp="1"/>
          </p:cNvSpPr>
          <p:nvPr>
            <p:ph idx="1"/>
          </p:nvPr>
        </p:nvSpPr>
        <p:spPr>
          <a:xfrm>
            <a:off x="457200" y="1143000"/>
            <a:ext cx="8229600" cy="4983163"/>
          </a:xfrm>
        </p:spPr>
        <p:txBody>
          <a:bodyPr>
            <a:normAutofit fontScale="92500" lnSpcReduction="10000"/>
          </a:bodyPr>
          <a:lstStyle/>
          <a:p>
            <a:r>
              <a:rPr lang="id-ID" dirty="0"/>
              <a:t>Suatu kelainan pada seseorang dgn genotipe pria dan fenotipe wanita, dan dengan genitalia eksterna seperti pada wanita.</a:t>
            </a:r>
            <a:br>
              <a:rPr lang="id-ID" dirty="0"/>
            </a:br>
            <a:r>
              <a:rPr lang="id-ID" dirty="0"/>
              <a:t>Penyebabnya → gangguan metabolisme endokrin pada janin, dimana tidak ada kepekaan jaringan alat-alat genital terhadap androgen yg dihasilkan secara normal oleh testis janin.</a:t>
            </a:r>
            <a:br>
              <a:rPr lang="id-ID" dirty="0"/>
            </a:br>
            <a:r>
              <a:rPr lang="id-ID" dirty="0"/>
              <a:t>Ciri-cirinya : mempunyai ciri-ciri khas wanita tetapi tidak mempunyai genitalia interna wanita, dan terdapat testis yang tidak berkembang ditemukan di rongga abdomen</a:t>
            </a:r>
            <a:endParaRPr lang="en-US" dirty="0"/>
          </a:p>
        </p:txBody>
      </p:sp>
    </p:spTree>
    <p:extLst>
      <p:ext uri="{BB962C8B-B14F-4D97-AF65-F5344CB8AC3E}">
        <p14:creationId xmlns:p14="http://schemas.microsoft.com/office/powerpoint/2010/main" val="7013026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r>
              <a:rPr lang="id-ID" dirty="0"/>
              <a:t>kanalis inguinalis atau di labium mayus. Testis tidak menunjukkan spermatogenesis. Sebagian besar berwajah wanita, tinggi , pertumbuhan pannukulus adiposus normal dan pertumbuhan mammae baik. </a:t>
            </a:r>
            <a:endParaRPr lang="en-US" dirty="0" smtClean="0"/>
          </a:p>
          <a:p>
            <a:r>
              <a:rPr lang="id-ID" dirty="0" smtClean="0"/>
              <a:t>Rambut </a:t>
            </a:r>
            <a:r>
              <a:rPr lang="id-ID" dirty="0"/>
              <a:t>pubis kurang atau tidak ada demikian pula rambut ketiak, vagina pendek dan menutup. Kelenjar kelamin hanya mengandung jaringan testis yang rudimenter dan kemungkinan akan menimbulkan neoplasma oleh sebab itu harus diangkat jika sudah dewasa.</a:t>
            </a:r>
            <a:endParaRPr lang="en-US" dirty="0"/>
          </a:p>
        </p:txBody>
      </p:sp>
    </p:spTree>
    <p:extLst>
      <p:ext uri="{BB962C8B-B14F-4D97-AF65-F5344CB8AC3E}">
        <p14:creationId xmlns:p14="http://schemas.microsoft.com/office/powerpoint/2010/main" val="9975223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r>
              <a:rPr lang="en-US" dirty="0"/>
              <a:t>Anencephaly, </a:t>
            </a:r>
            <a:r>
              <a:rPr lang="en-US" dirty="0" err="1"/>
              <a:t>kelainan</a:t>
            </a:r>
            <a:r>
              <a:rPr lang="en-US" dirty="0"/>
              <a:t> </a:t>
            </a:r>
            <a:r>
              <a:rPr lang="en-US" dirty="0" err="1"/>
              <a:t>pembuluh</a:t>
            </a:r>
            <a:r>
              <a:rPr lang="en-US" dirty="0"/>
              <a:t> </a:t>
            </a:r>
            <a:r>
              <a:rPr lang="en-US" dirty="0" err="1"/>
              <a:t>saraf</a:t>
            </a:r>
            <a:r>
              <a:rPr lang="en-US" dirty="0"/>
              <a:t> yang </a:t>
            </a:r>
            <a:r>
              <a:rPr lang="en-US" dirty="0" err="1"/>
              <a:t>menyebabkan</a:t>
            </a:r>
            <a:r>
              <a:rPr lang="en-US" dirty="0"/>
              <a:t> </a:t>
            </a:r>
            <a:r>
              <a:rPr lang="en-US" dirty="0" err="1"/>
              <a:t>otak</a:t>
            </a:r>
            <a:r>
              <a:rPr lang="en-US" dirty="0"/>
              <a:t> </a:t>
            </a:r>
            <a:r>
              <a:rPr lang="en-US" dirty="0" err="1"/>
              <a:t>dan</a:t>
            </a:r>
            <a:r>
              <a:rPr lang="en-US" dirty="0"/>
              <a:t> </a:t>
            </a:r>
            <a:r>
              <a:rPr lang="en-US" dirty="0" err="1"/>
              <a:t>tengkorak</a:t>
            </a:r>
            <a:r>
              <a:rPr lang="en-US" dirty="0"/>
              <a:t> </a:t>
            </a:r>
          </a:p>
          <a:p>
            <a:pPr marL="0" indent="0">
              <a:buNone/>
            </a:pPr>
            <a:r>
              <a:rPr lang="en-US" dirty="0" smtClean="0"/>
              <a:t>    </a:t>
            </a:r>
            <a:r>
              <a:rPr lang="en-US" dirty="0" err="1"/>
              <a:t>cacat</a:t>
            </a:r>
            <a:r>
              <a:rPr lang="en-US" dirty="0"/>
              <a:t>; </a:t>
            </a:r>
            <a:r>
              <a:rPr lang="en-US" dirty="0" err="1"/>
              <a:t>kebanyakan</a:t>
            </a:r>
            <a:r>
              <a:rPr lang="en-US" dirty="0"/>
              <a:t> </a:t>
            </a:r>
            <a:r>
              <a:rPr lang="en-US" dirty="0" err="1"/>
              <a:t>anak-anak</a:t>
            </a:r>
            <a:r>
              <a:rPr lang="en-US" dirty="0"/>
              <a:t> </a:t>
            </a:r>
            <a:r>
              <a:rPr lang="en-US" dirty="0" err="1"/>
              <a:t>meninggal</a:t>
            </a:r>
            <a:r>
              <a:rPr lang="en-US" dirty="0"/>
              <a:t> </a:t>
            </a:r>
            <a:r>
              <a:rPr lang="en-US" dirty="0" err="1" smtClean="0"/>
              <a:t>pada</a:t>
            </a:r>
            <a:endParaRPr lang="en-US" dirty="0" smtClean="0"/>
          </a:p>
          <a:p>
            <a:pPr marL="0" indent="0">
              <a:buNone/>
            </a:pPr>
            <a:r>
              <a:rPr lang="en-US" dirty="0"/>
              <a:t> </a:t>
            </a:r>
            <a:r>
              <a:rPr lang="en-US" dirty="0" smtClean="0"/>
              <a:t>   </a:t>
            </a:r>
            <a:r>
              <a:rPr lang="en-US" dirty="0" err="1"/>
              <a:t>saat</a:t>
            </a:r>
            <a:r>
              <a:rPr lang="en-US" dirty="0"/>
              <a:t> </a:t>
            </a:r>
            <a:r>
              <a:rPr lang="en-US" dirty="0" err="1"/>
              <a:t>kelahiran</a:t>
            </a:r>
            <a:r>
              <a:rPr lang="en-US" dirty="0" smtClean="0"/>
              <a:t>.</a:t>
            </a:r>
          </a:p>
          <a:p>
            <a:pPr lvl="1">
              <a:buFont typeface="Courier New" pitchFamily="49" charset="0"/>
              <a:buChar char="o"/>
            </a:pPr>
            <a:r>
              <a:rPr lang="en-US" dirty="0" err="1" smtClean="0"/>
              <a:t>Spina</a:t>
            </a:r>
            <a:r>
              <a:rPr lang="en-US" dirty="0" smtClean="0"/>
              <a:t> </a:t>
            </a:r>
            <a:r>
              <a:rPr lang="en-US" dirty="0"/>
              <a:t>Bifida, </a:t>
            </a:r>
            <a:r>
              <a:rPr lang="en-US" dirty="0" err="1"/>
              <a:t>kelainan</a:t>
            </a:r>
            <a:r>
              <a:rPr lang="en-US" dirty="0"/>
              <a:t> </a:t>
            </a:r>
            <a:r>
              <a:rPr lang="en-US" dirty="0" err="1"/>
              <a:t>saluran</a:t>
            </a:r>
            <a:r>
              <a:rPr lang="en-US" dirty="0"/>
              <a:t> </a:t>
            </a:r>
            <a:r>
              <a:rPr lang="en-US" dirty="0" err="1"/>
              <a:t>saraf</a:t>
            </a:r>
            <a:r>
              <a:rPr lang="en-US" dirty="0"/>
              <a:t> yang </a:t>
            </a:r>
            <a:r>
              <a:rPr lang="en-US" dirty="0" err="1"/>
              <a:t>menyebabkan</a:t>
            </a:r>
            <a:r>
              <a:rPr lang="en-US" dirty="0"/>
              <a:t> </a:t>
            </a:r>
            <a:r>
              <a:rPr lang="en-US" dirty="0" err="1"/>
              <a:t>abnormalitas</a:t>
            </a:r>
            <a:r>
              <a:rPr lang="en-US" dirty="0"/>
              <a:t> </a:t>
            </a:r>
            <a:r>
              <a:rPr lang="en-US" dirty="0" err="1"/>
              <a:t>tulang</a:t>
            </a:r>
            <a:r>
              <a:rPr lang="en-US" dirty="0"/>
              <a:t> </a:t>
            </a:r>
            <a:r>
              <a:rPr lang="en-US" dirty="0" err="1"/>
              <a:t>belakang</a:t>
            </a:r>
            <a:r>
              <a:rPr lang="en-US" dirty="0"/>
              <a:t> </a:t>
            </a:r>
            <a:r>
              <a:rPr lang="en-US" dirty="0" err="1"/>
              <a:t>dan</a:t>
            </a:r>
            <a:r>
              <a:rPr lang="en-US" dirty="0"/>
              <a:t> </a:t>
            </a:r>
            <a:r>
              <a:rPr lang="en-US" dirty="0" err="1" smtClean="0"/>
              <a:t>otak</a:t>
            </a:r>
            <a:r>
              <a:rPr lang="en-US" dirty="0" smtClean="0"/>
              <a:t>.</a:t>
            </a:r>
          </a:p>
          <a:p>
            <a:pPr lvl="1">
              <a:buFont typeface="Courier New" pitchFamily="49" charset="0"/>
              <a:buChar char="o"/>
            </a:pPr>
            <a:r>
              <a:rPr lang="en-US" dirty="0" smtClean="0"/>
              <a:t>Thalassemia</a:t>
            </a:r>
            <a:r>
              <a:rPr lang="en-US" dirty="0"/>
              <a:t>, </a:t>
            </a:r>
            <a:r>
              <a:rPr lang="en-US" dirty="0" err="1"/>
              <a:t>kelompok</a:t>
            </a:r>
            <a:r>
              <a:rPr lang="en-US" dirty="0"/>
              <a:t> </a:t>
            </a:r>
            <a:r>
              <a:rPr lang="en-US" dirty="0" err="1"/>
              <a:t>kelainan</a:t>
            </a:r>
            <a:r>
              <a:rPr lang="en-US" dirty="0"/>
              <a:t> </a:t>
            </a:r>
            <a:r>
              <a:rPr lang="en-US" dirty="0" err="1"/>
              <a:t>darah</a:t>
            </a:r>
            <a:r>
              <a:rPr lang="en-US" dirty="0"/>
              <a:t> </a:t>
            </a:r>
            <a:r>
              <a:rPr lang="en-US" dirty="0" err="1"/>
              <a:t>bawaan</a:t>
            </a:r>
            <a:r>
              <a:rPr lang="en-US" dirty="0"/>
              <a:t> yang </a:t>
            </a:r>
            <a:r>
              <a:rPr lang="en-US" dirty="0" err="1"/>
              <a:t>menyebabkan</a:t>
            </a:r>
            <a:r>
              <a:rPr lang="en-US" dirty="0"/>
              <a:t> </a:t>
            </a:r>
            <a:r>
              <a:rPr lang="en-US" dirty="0" err="1"/>
              <a:t>gejala</a:t>
            </a:r>
            <a:r>
              <a:rPr lang="en-US" dirty="0"/>
              <a:t> </a:t>
            </a:r>
            <a:r>
              <a:rPr lang="en-US" dirty="0" err="1"/>
              <a:t>kuran</a:t>
            </a:r>
            <a:r>
              <a:rPr lang="en-US" dirty="0"/>
              <a:t> </a:t>
            </a:r>
            <a:r>
              <a:rPr lang="en-US" dirty="0" err="1"/>
              <a:t>darah</a:t>
            </a:r>
            <a:r>
              <a:rPr lang="en-US" dirty="0"/>
              <a:t> yang </a:t>
            </a:r>
            <a:r>
              <a:rPr lang="en-US" dirty="0" err="1"/>
              <a:t>mulai</a:t>
            </a:r>
            <a:r>
              <a:rPr lang="en-US" dirty="0"/>
              <a:t> </a:t>
            </a:r>
            <a:r>
              <a:rPr lang="en-US" dirty="0" err="1"/>
              <a:t>lesu</a:t>
            </a:r>
            <a:r>
              <a:rPr lang="en-US" dirty="0"/>
              <a:t> </a:t>
            </a:r>
            <a:r>
              <a:rPr lang="en-US" dirty="0" err="1"/>
              <a:t>dan</a:t>
            </a:r>
            <a:r>
              <a:rPr lang="en-US" dirty="0"/>
              <a:t> </a:t>
            </a:r>
            <a:r>
              <a:rPr lang="en-US" dirty="0" err="1"/>
              <a:t>lemah</a:t>
            </a:r>
            <a:r>
              <a:rPr lang="en-US" dirty="0"/>
              <a:t> </a:t>
            </a:r>
            <a:r>
              <a:rPr lang="en-US" dirty="0" err="1"/>
              <a:t>hingga</a:t>
            </a:r>
            <a:r>
              <a:rPr lang="en-US" dirty="0"/>
              <a:t> </a:t>
            </a:r>
            <a:r>
              <a:rPr lang="en-US" dirty="0" err="1"/>
              <a:t>kegagalan</a:t>
            </a:r>
            <a:r>
              <a:rPr lang="en-US" dirty="0"/>
              <a:t> </a:t>
            </a:r>
            <a:r>
              <a:rPr lang="en-US" dirty="0" err="1"/>
              <a:t>hati</a:t>
            </a:r>
            <a:r>
              <a:rPr lang="en-US" dirty="0"/>
              <a:t>.</a:t>
            </a:r>
            <a:endParaRPr lang="en-US" sz="2400" dirty="0"/>
          </a:p>
          <a:p>
            <a:pPr marL="0" indent="0">
              <a:buNone/>
            </a:pPr>
            <a:endParaRPr lang="en-US" dirty="0"/>
          </a:p>
          <a:p>
            <a:endParaRPr lang="en-US" dirty="0"/>
          </a:p>
        </p:txBody>
      </p:sp>
    </p:spTree>
    <p:extLst>
      <p:ext uri="{BB962C8B-B14F-4D97-AF65-F5344CB8AC3E}">
        <p14:creationId xmlns:p14="http://schemas.microsoft.com/office/powerpoint/2010/main" val="6327033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dirty="0"/>
              <a:t>Anemia </a:t>
            </a:r>
            <a:r>
              <a:rPr lang="en-US" dirty="0" err="1"/>
              <a:t>Sel</a:t>
            </a:r>
            <a:r>
              <a:rPr lang="en-US" dirty="0"/>
              <a:t> </a:t>
            </a:r>
            <a:r>
              <a:rPr lang="en-US" dirty="0" err="1"/>
              <a:t>Sabit</a:t>
            </a:r>
            <a:r>
              <a:rPr lang="en-US" dirty="0"/>
              <a:t> (Sickle-cell anemia), </a:t>
            </a:r>
            <a:r>
              <a:rPr lang="en-US" dirty="0" err="1"/>
              <a:t>kelainan</a:t>
            </a:r>
            <a:r>
              <a:rPr lang="en-US" dirty="0"/>
              <a:t> </a:t>
            </a:r>
            <a:r>
              <a:rPr lang="en-US" dirty="0" err="1"/>
              <a:t>darah</a:t>
            </a:r>
            <a:r>
              <a:rPr lang="en-US" dirty="0"/>
              <a:t> yang </a:t>
            </a:r>
            <a:r>
              <a:rPr lang="en-US" dirty="0" err="1"/>
              <a:t>menghambat</a:t>
            </a:r>
            <a:r>
              <a:rPr lang="en-US" dirty="0"/>
              <a:t> </a:t>
            </a:r>
            <a:r>
              <a:rPr lang="en-US" dirty="0" err="1"/>
              <a:t>pasokan</a:t>
            </a:r>
            <a:r>
              <a:rPr lang="en-US" dirty="0"/>
              <a:t> </a:t>
            </a:r>
            <a:r>
              <a:rPr lang="en-US" dirty="0" err="1"/>
              <a:t>oksigen</a:t>
            </a:r>
            <a:r>
              <a:rPr lang="en-US" dirty="0"/>
              <a:t> </a:t>
            </a:r>
            <a:r>
              <a:rPr lang="en-US" dirty="0" err="1"/>
              <a:t>tubuh</a:t>
            </a:r>
            <a:r>
              <a:rPr lang="en-US" dirty="0"/>
              <a:t>. </a:t>
            </a:r>
            <a:r>
              <a:rPr lang="en-US" dirty="0" err="1"/>
              <a:t>Dapat</a:t>
            </a:r>
            <a:r>
              <a:rPr lang="en-US" dirty="0"/>
              <a:t> </a:t>
            </a:r>
            <a:r>
              <a:rPr lang="en-US" dirty="0" err="1"/>
              <a:t>menyebabkan</a:t>
            </a:r>
            <a:r>
              <a:rPr lang="en-US" dirty="0"/>
              <a:t> </a:t>
            </a:r>
            <a:r>
              <a:rPr lang="en-US" dirty="0" err="1"/>
              <a:t>pembengkakan</a:t>
            </a:r>
            <a:r>
              <a:rPr lang="en-US" dirty="0"/>
              <a:t> </a:t>
            </a:r>
            <a:r>
              <a:rPr lang="en-US" dirty="0" err="1"/>
              <a:t>tulang</a:t>
            </a:r>
            <a:r>
              <a:rPr lang="en-US" dirty="0"/>
              <a:t> </a:t>
            </a:r>
            <a:r>
              <a:rPr lang="en-US" dirty="0" err="1"/>
              <a:t>persendian</a:t>
            </a:r>
            <a:r>
              <a:rPr lang="en-US" dirty="0"/>
              <a:t>, </a:t>
            </a:r>
            <a:r>
              <a:rPr lang="en-US" dirty="0" err="1"/>
              <a:t>krisis</a:t>
            </a:r>
            <a:r>
              <a:rPr lang="en-US" dirty="0"/>
              <a:t> </a:t>
            </a:r>
            <a:r>
              <a:rPr lang="en-US" dirty="0" err="1"/>
              <a:t>sel</a:t>
            </a:r>
            <a:r>
              <a:rPr lang="en-US" dirty="0"/>
              <a:t> </a:t>
            </a:r>
            <a:r>
              <a:rPr lang="en-US" dirty="0" err="1"/>
              <a:t>sabit</a:t>
            </a:r>
            <a:r>
              <a:rPr lang="en-US" dirty="0"/>
              <a:t>, </a:t>
            </a:r>
            <a:r>
              <a:rPr lang="en-US" dirty="0" err="1"/>
              <a:t>kegagalan</a:t>
            </a:r>
            <a:r>
              <a:rPr lang="en-US" dirty="0"/>
              <a:t> </a:t>
            </a:r>
            <a:r>
              <a:rPr lang="en-US" dirty="0" err="1"/>
              <a:t>jantung</a:t>
            </a:r>
            <a:r>
              <a:rPr lang="en-US" dirty="0"/>
              <a:t> </a:t>
            </a:r>
            <a:r>
              <a:rPr lang="en-US" dirty="0" err="1"/>
              <a:t>dan</a:t>
            </a:r>
            <a:r>
              <a:rPr lang="en-US" dirty="0"/>
              <a:t> </a:t>
            </a:r>
            <a:r>
              <a:rPr lang="en-US" dirty="0" err="1"/>
              <a:t>ginjal</a:t>
            </a:r>
            <a:r>
              <a:rPr lang="en-US" dirty="0"/>
              <a:t>. </a:t>
            </a:r>
            <a:endParaRPr lang="en-US" dirty="0" smtClean="0"/>
          </a:p>
          <a:p>
            <a:r>
              <a:rPr lang="en-US" dirty="0" err="1" smtClean="0"/>
              <a:t>Sel</a:t>
            </a:r>
            <a:r>
              <a:rPr lang="en-US" dirty="0" smtClean="0"/>
              <a:t> </a:t>
            </a:r>
            <a:r>
              <a:rPr lang="en-US" dirty="0" err="1"/>
              <a:t>darah</a:t>
            </a:r>
            <a:r>
              <a:rPr lang="en-US" dirty="0"/>
              <a:t> </a:t>
            </a:r>
            <a:r>
              <a:rPr lang="en-US" dirty="0" err="1"/>
              <a:t>merah</a:t>
            </a:r>
            <a:r>
              <a:rPr lang="en-US" dirty="0"/>
              <a:t> </a:t>
            </a:r>
            <a:r>
              <a:rPr lang="en-US" dirty="0" err="1"/>
              <a:t>biasanya</a:t>
            </a:r>
            <a:r>
              <a:rPr lang="en-US" dirty="0"/>
              <a:t> </a:t>
            </a:r>
            <a:r>
              <a:rPr lang="en-US" dirty="0" err="1"/>
              <a:t>berbentuk</a:t>
            </a:r>
            <a:r>
              <a:rPr lang="en-US" dirty="0"/>
              <a:t> </a:t>
            </a:r>
            <a:r>
              <a:rPr lang="en-US" dirty="0" err="1"/>
              <a:t>seperti</a:t>
            </a:r>
            <a:r>
              <a:rPr lang="en-US" dirty="0"/>
              <a:t> </a:t>
            </a:r>
            <a:r>
              <a:rPr lang="en-US" dirty="0" err="1"/>
              <a:t>cakram</a:t>
            </a:r>
            <a:r>
              <a:rPr lang="en-US" dirty="0"/>
              <a:t> </a:t>
            </a:r>
            <a:r>
              <a:rPr lang="en-US" dirty="0" err="1"/>
              <a:t>atau</a:t>
            </a:r>
            <a:r>
              <a:rPr lang="en-US" dirty="0"/>
              <a:t> </a:t>
            </a:r>
            <a:r>
              <a:rPr lang="en-US" dirty="0" err="1"/>
              <a:t>piringan</a:t>
            </a:r>
            <a:r>
              <a:rPr lang="en-US" dirty="0"/>
              <a:t> </a:t>
            </a:r>
            <a:r>
              <a:rPr lang="en-US" dirty="0" err="1"/>
              <a:t>hitam</a:t>
            </a:r>
            <a:r>
              <a:rPr lang="en-US" dirty="0"/>
              <a:t>. </a:t>
            </a:r>
            <a:r>
              <a:rPr lang="en-US" dirty="0" err="1"/>
              <a:t>Sel-sel</a:t>
            </a:r>
            <a:r>
              <a:rPr lang="en-US" dirty="0"/>
              <a:t> </a:t>
            </a:r>
            <a:r>
              <a:rPr lang="en-US" dirty="0" err="1"/>
              <a:t>ini</a:t>
            </a:r>
            <a:r>
              <a:rPr lang="en-US" dirty="0"/>
              <a:t> </a:t>
            </a:r>
            <a:r>
              <a:rPr lang="en-US" dirty="0" err="1"/>
              <a:t>mati</a:t>
            </a:r>
            <a:r>
              <a:rPr lang="en-US" dirty="0"/>
              <a:t> </a:t>
            </a:r>
            <a:r>
              <a:rPr lang="en-US" dirty="0" err="1"/>
              <a:t>dengan</a:t>
            </a:r>
            <a:r>
              <a:rPr lang="en-US" dirty="0"/>
              <a:t> </a:t>
            </a:r>
            <a:r>
              <a:rPr lang="en-US" dirty="0" err="1"/>
              <a:t>cepat</a:t>
            </a:r>
            <a:r>
              <a:rPr lang="en-US" dirty="0"/>
              <a:t> </a:t>
            </a:r>
            <a:r>
              <a:rPr lang="en-US" dirty="0" err="1"/>
              <a:t>sehingga</a:t>
            </a:r>
            <a:r>
              <a:rPr lang="en-US" dirty="0"/>
              <a:t> </a:t>
            </a:r>
            <a:r>
              <a:rPr lang="en-US" dirty="0" err="1"/>
              <a:t>terjadi</a:t>
            </a:r>
            <a:r>
              <a:rPr lang="en-US" dirty="0"/>
              <a:t> anemia </a:t>
            </a:r>
            <a:r>
              <a:rPr lang="en-US" dirty="0" err="1"/>
              <a:t>dan</a:t>
            </a:r>
            <a:r>
              <a:rPr lang="en-US" dirty="0"/>
              <a:t> </a:t>
            </a:r>
            <a:r>
              <a:rPr lang="en-US" dirty="0" err="1"/>
              <a:t>kematian</a:t>
            </a:r>
            <a:r>
              <a:rPr lang="en-US" dirty="0"/>
              <a:t> </a:t>
            </a:r>
            <a:r>
              <a:rPr lang="en-US" dirty="0" err="1"/>
              <a:t>individu</a:t>
            </a:r>
            <a:r>
              <a:rPr lang="en-US" dirty="0"/>
              <a:t> </a:t>
            </a:r>
            <a:r>
              <a:rPr lang="en-US" dirty="0" err="1"/>
              <a:t>secara</a:t>
            </a:r>
            <a:r>
              <a:rPr lang="en-US" dirty="0"/>
              <a:t> </a:t>
            </a:r>
            <a:r>
              <a:rPr lang="en-US" dirty="0" err="1"/>
              <a:t>dini</a:t>
            </a:r>
            <a:r>
              <a:rPr lang="en-US" dirty="0"/>
              <a:t>. </a:t>
            </a:r>
            <a:br>
              <a:rPr lang="en-US" dirty="0"/>
            </a:br>
            <a:endParaRPr lang="en-US" dirty="0"/>
          </a:p>
        </p:txBody>
      </p:sp>
    </p:spTree>
    <p:extLst>
      <p:ext uri="{BB962C8B-B14F-4D97-AF65-F5344CB8AC3E}">
        <p14:creationId xmlns:p14="http://schemas.microsoft.com/office/powerpoint/2010/main" val="2991165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err="1"/>
              <a:t>Penyakit</a:t>
            </a:r>
            <a:r>
              <a:rPr lang="en-US" dirty="0"/>
              <a:t>   </a:t>
            </a:r>
            <a:r>
              <a:rPr lang="en-US" dirty="0" err="1"/>
              <a:t>Jantung</a:t>
            </a:r>
            <a:r>
              <a:rPr lang="en-US" dirty="0"/>
              <a:t>  </a:t>
            </a:r>
            <a:r>
              <a:rPr lang="en-US" dirty="0" err="1"/>
              <a:t>Bawaan</a:t>
            </a:r>
            <a:r>
              <a:rPr lang="en-US" dirty="0"/>
              <a:t/>
            </a:r>
            <a:br>
              <a:rPr lang="en-US" dirty="0"/>
            </a:br>
            <a:endParaRPr lang="en-US" dirty="0"/>
          </a:p>
        </p:txBody>
      </p:sp>
      <p:sp>
        <p:nvSpPr>
          <p:cNvPr id="3" name="Content Placeholder 2"/>
          <p:cNvSpPr>
            <a:spLocks noGrp="1"/>
          </p:cNvSpPr>
          <p:nvPr>
            <p:ph idx="1"/>
          </p:nvPr>
        </p:nvSpPr>
        <p:spPr>
          <a:xfrm>
            <a:off x="457200" y="838200"/>
            <a:ext cx="8229600" cy="5287963"/>
          </a:xfrm>
        </p:spPr>
        <p:txBody>
          <a:bodyPr>
            <a:normAutofit fontScale="77500" lnSpcReduction="20000"/>
          </a:bodyPr>
          <a:lstStyle/>
          <a:p>
            <a:pPr marL="0" indent="0">
              <a:buNone/>
            </a:pPr>
            <a:r>
              <a:rPr lang="en-US" dirty="0"/>
              <a:t>Atrial </a:t>
            </a:r>
            <a:r>
              <a:rPr lang="en-US" dirty="0" err="1"/>
              <a:t>Septal</a:t>
            </a:r>
            <a:r>
              <a:rPr lang="en-US" dirty="0"/>
              <a:t> Defect (ASD</a:t>
            </a:r>
            <a:r>
              <a:rPr lang="en-US" dirty="0" smtClean="0"/>
              <a:t>)</a:t>
            </a:r>
          </a:p>
          <a:p>
            <a:r>
              <a:rPr lang="en-US" dirty="0"/>
              <a:t>Atrial </a:t>
            </a:r>
            <a:r>
              <a:rPr lang="en-US" dirty="0" err="1"/>
              <a:t>Septal</a:t>
            </a:r>
            <a:r>
              <a:rPr lang="en-US" dirty="0"/>
              <a:t> Defect </a:t>
            </a:r>
            <a:r>
              <a:rPr lang="en-US" dirty="0" err="1"/>
              <a:t>merupakan</a:t>
            </a:r>
            <a:r>
              <a:rPr lang="en-US" dirty="0"/>
              <a:t> </a:t>
            </a:r>
            <a:r>
              <a:rPr lang="en-US" dirty="0" err="1"/>
              <a:t>bukaan</a:t>
            </a:r>
            <a:r>
              <a:rPr lang="en-US" dirty="0"/>
              <a:t> yang </a:t>
            </a:r>
            <a:r>
              <a:rPr lang="en-US" dirty="0" err="1"/>
              <a:t>menetap</a:t>
            </a:r>
            <a:r>
              <a:rPr lang="en-US" dirty="0"/>
              <a:t> </a:t>
            </a:r>
            <a:r>
              <a:rPr lang="en-US" dirty="0" err="1"/>
              <a:t>pada</a:t>
            </a:r>
            <a:r>
              <a:rPr lang="en-US" dirty="0"/>
              <a:t> </a:t>
            </a:r>
            <a:r>
              <a:rPr lang="en-US" dirty="0" err="1"/>
              <a:t>dinding</a:t>
            </a:r>
            <a:r>
              <a:rPr lang="en-US" dirty="0"/>
              <a:t> </a:t>
            </a:r>
            <a:r>
              <a:rPr lang="en-US" dirty="0" err="1"/>
              <a:t>interatrial</a:t>
            </a:r>
            <a:r>
              <a:rPr lang="en-US" dirty="0"/>
              <a:t> </a:t>
            </a:r>
            <a:r>
              <a:rPr lang="en-US" dirty="0" err="1"/>
              <a:t>setelah</a:t>
            </a:r>
            <a:r>
              <a:rPr lang="en-US" dirty="0"/>
              <a:t> </a:t>
            </a:r>
            <a:r>
              <a:rPr lang="en-US" dirty="0" err="1"/>
              <a:t>lahir</a:t>
            </a:r>
            <a:r>
              <a:rPr lang="en-US" dirty="0"/>
              <a:t> </a:t>
            </a:r>
            <a:r>
              <a:rPr lang="en-US" dirty="0" err="1"/>
              <a:t>sehingga</a:t>
            </a:r>
            <a:r>
              <a:rPr lang="en-US" dirty="0"/>
              <a:t> </a:t>
            </a:r>
            <a:r>
              <a:rPr lang="en-US" dirty="0" err="1"/>
              <a:t>memungkinkan</a:t>
            </a:r>
            <a:r>
              <a:rPr lang="en-US" dirty="0"/>
              <a:t> </a:t>
            </a:r>
            <a:r>
              <a:rPr lang="en-US" dirty="0" err="1"/>
              <a:t>komunikasi</a:t>
            </a:r>
            <a:r>
              <a:rPr lang="en-US" dirty="0"/>
              <a:t> </a:t>
            </a:r>
            <a:r>
              <a:rPr lang="en-US" dirty="0" err="1"/>
              <a:t>langsung</a:t>
            </a:r>
            <a:r>
              <a:rPr lang="en-US" dirty="0"/>
              <a:t> </a:t>
            </a:r>
            <a:r>
              <a:rPr lang="en-US" dirty="0" err="1"/>
              <a:t>antara</a:t>
            </a:r>
            <a:r>
              <a:rPr lang="en-US" dirty="0"/>
              <a:t> atrium </a:t>
            </a:r>
            <a:r>
              <a:rPr lang="en-US" dirty="0" err="1"/>
              <a:t>kanan</a:t>
            </a:r>
            <a:r>
              <a:rPr lang="en-US" dirty="0"/>
              <a:t> </a:t>
            </a:r>
            <a:r>
              <a:rPr lang="en-US" dirty="0" err="1"/>
              <a:t>dan</a:t>
            </a:r>
            <a:r>
              <a:rPr lang="en-US" dirty="0"/>
              <a:t> </a:t>
            </a:r>
            <a:r>
              <a:rPr lang="en-US" dirty="0" err="1"/>
              <a:t>kiri</a:t>
            </a:r>
            <a:r>
              <a:rPr lang="en-US" dirty="0"/>
              <a:t>. </a:t>
            </a:r>
            <a:r>
              <a:rPr lang="en-US" dirty="0" err="1"/>
              <a:t>Defek</a:t>
            </a:r>
            <a:r>
              <a:rPr lang="en-US" dirty="0"/>
              <a:t> </a:t>
            </a:r>
            <a:r>
              <a:rPr lang="en-US" dirty="0" err="1"/>
              <a:t>ini</a:t>
            </a:r>
            <a:r>
              <a:rPr lang="en-US" dirty="0"/>
              <a:t> </a:t>
            </a:r>
            <a:r>
              <a:rPr lang="en-US" dirty="0" err="1"/>
              <a:t>terjadi</a:t>
            </a:r>
            <a:r>
              <a:rPr lang="en-US" dirty="0"/>
              <a:t> </a:t>
            </a:r>
            <a:r>
              <a:rPr lang="en-US" dirty="0" err="1"/>
              <a:t>karena</a:t>
            </a:r>
            <a:r>
              <a:rPr lang="en-US" dirty="0"/>
              <a:t> </a:t>
            </a:r>
            <a:r>
              <a:rPr lang="en-US" dirty="0" err="1"/>
              <a:t>pembentukan</a:t>
            </a:r>
            <a:r>
              <a:rPr lang="en-US" dirty="0"/>
              <a:t> </a:t>
            </a:r>
            <a:r>
              <a:rPr lang="en-US" dirty="0" err="1"/>
              <a:t>sepptum</a:t>
            </a:r>
            <a:r>
              <a:rPr lang="en-US" dirty="0"/>
              <a:t> </a:t>
            </a:r>
            <a:r>
              <a:rPr lang="en-US" dirty="0" err="1"/>
              <a:t>secundum</a:t>
            </a:r>
            <a:r>
              <a:rPr lang="en-US" dirty="0"/>
              <a:t> yang </a:t>
            </a:r>
            <a:r>
              <a:rPr lang="en-US" dirty="0" err="1"/>
              <a:t>tidak</a:t>
            </a:r>
            <a:r>
              <a:rPr lang="en-US" dirty="0"/>
              <a:t> </a:t>
            </a:r>
            <a:r>
              <a:rPr lang="en-US" dirty="0" err="1"/>
              <a:t>sempurna,resorpsi</a:t>
            </a:r>
            <a:r>
              <a:rPr lang="en-US" dirty="0"/>
              <a:t> </a:t>
            </a:r>
            <a:r>
              <a:rPr lang="en-US" dirty="0" err="1"/>
              <a:t>berlebihan</a:t>
            </a:r>
            <a:r>
              <a:rPr lang="en-US" dirty="0"/>
              <a:t> </a:t>
            </a:r>
            <a:r>
              <a:rPr lang="en-US" dirty="0" err="1"/>
              <a:t>pada</a:t>
            </a:r>
            <a:r>
              <a:rPr lang="en-US" dirty="0"/>
              <a:t> septum </a:t>
            </a:r>
            <a:r>
              <a:rPr lang="en-US" dirty="0" err="1"/>
              <a:t>primum</a:t>
            </a:r>
            <a:r>
              <a:rPr lang="en-US" dirty="0"/>
              <a:t>, </a:t>
            </a:r>
            <a:r>
              <a:rPr lang="en-US" dirty="0" err="1"/>
              <a:t>atau</a:t>
            </a:r>
            <a:r>
              <a:rPr lang="en-US" dirty="0"/>
              <a:t> </a:t>
            </a:r>
            <a:r>
              <a:rPr lang="en-US" dirty="0" err="1"/>
              <a:t>kombinasi</a:t>
            </a:r>
            <a:r>
              <a:rPr lang="en-US" dirty="0"/>
              <a:t> </a:t>
            </a:r>
            <a:r>
              <a:rPr lang="en-US" dirty="0" err="1"/>
              <a:t>antara</a:t>
            </a:r>
            <a:r>
              <a:rPr lang="en-US" dirty="0"/>
              <a:t> </a:t>
            </a:r>
            <a:r>
              <a:rPr lang="en-US" dirty="0" err="1"/>
              <a:t>keduanya</a:t>
            </a:r>
            <a:r>
              <a:rPr lang="en-US" dirty="0"/>
              <a:t>. </a:t>
            </a:r>
            <a:endParaRPr lang="en-US" dirty="0" smtClean="0"/>
          </a:p>
          <a:p>
            <a:r>
              <a:rPr lang="en-US" dirty="0" smtClean="0"/>
              <a:t>ASD </a:t>
            </a:r>
            <a:r>
              <a:rPr lang="en-US" dirty="0" err="1"/>
              <a:t>juga</a:t>
            </a:r>
            <a:r>
              <a:rPr lang="en-US" dirty="0"/>
              <a:t> </a:t>
            </a:r>
            <a:r>
              <a:rPr lang="en-US" dirty="0" err="1"/>
              <a:t>dapat</a:t>
            </a:r>
            <a:r>
              <a:rPr lang="en-US" dirty="0"/>
              <a:t> </a:t>
            </a:r>
            <a:r>
              <a:rPr lang="en-US" dirty="0" err="1"/>
              <a:t>terjadi</a:t>
            </a:r>
            <a:r>
              <a:rPr lang="en-US" dirty="0"/>
              <a:t> </a:t>
            </a:r>
            <a:r>
              <a:rPr lang="en-US" dirty="0" err="1"/>
              <a:t>pada</a:t>
            </a:r>
            <a:r>
              <a:rPr lang="en-US" dirty="0"/>
              <a:t> </a:t>
            </a:r>
            <a:r>
              <a:rPr lang="en-US" dirty="0" err="1"/>
              <a:t>kegagalan</a:t>
            </a:r>
            <a:r>
              <a:rPr lang="en-US" dirty="0"/>
              <a:t> </a:t>
            </a:r>
            <a:r>
              <a:rPr lang="en-US" dirty="0" err="1"/>
              <a:t>penutupan</a:t>
            </a:r>
            <a:r>
              <a:rPr lang="en-US" dirty="0"/>
              <a:t> foramen </a:t>
            </a:r>
            <a:r>
              <a:rPr lang="en-US" dirty="0" err="1"/>
              <a:t>ovale</a:t>
            </a:r>
            <a:r>
              <a:rPr lang="en-US" dirty="0"/>
              <a:t>. </a:t>
            </a:r>
            <a:r>
              <a:rPr lang="en-US" dirty="0" err="1"/>
              <a:t>Secara</a:t>
            </a:r>
            <a:r>
              <a:rPr lang="en-US" dirty="0"/>
              <a:t> </a:t>
            </a:r>
            <a:r>
              <a:rPr lang="en-US" dirty="0" err="1"/>
              <a:t>fisiologis</a:t>
            </a:r>
            <a:r>
              <a:rPr lang="en-US" dirty="0"/>
              <a:t>, foramen </a:t>
            </a:r>
            <a:r>
              <a:rPr lang="en-US" dirty="0" err="1"/>
              <a:t>ovale</a:t>
            </a:r>
            <a:r>
              <a:rPr lang="en-US" dirty="0"/>
              <a:t> </a:t>
            </a:r>
            <a:r>
              <a:rPr lang="en-US" dirty="0" err="1"/>
              <a:t>akan</a:t>
            </a:r>
            <a:r>
              <a:rPr lang="en-US" dirty="0"/>
              <a:t> </a:t>
            </a:r>
            <a:r>
              <a:rPr lang="en-US" dirty="0" err="1"/>
              <a:t>menutup</a:t>
            </a:r>
            <a:r>
              <a:rPr lang="en-US" dirty="0"/>
              <a:t> </a:t>
            </a:r>
            <a:r>
              <a:rPr lang="en-US" dirty="0" err="1"/>
              <a:t>dalam</a:t>
            </a:r>
            <a:r>
              <a:rPr lang="en-US" dirty="0"/>
              <a:t> </a:t>
            </a:r>
            <a:r>
              <a:rPr lang="en-US" dirty="0" err="1"/>
              <a:t>beberapa</a:t>
            </a:r>
            <a:r>
              <a:rPr lang="en-US" dirty="0"/>
              <a:t> </a:t>
            </a:r>
            <a:r>
              <a:rPr lang="en-US" dirty="0" err="1"/>
              <a:t>hari</a:t>
            </a:r>
            <a:r>
              <a:rPr lang="en-US" dirty="0"/>
              <a:t> </a:t>
            </a:r>
            <a:r>
              <a:rPr lang="en-US" dirty="0" err="1"/>
              <a:t>setelah</a:t>
            </a:r>
            <a:r>
              <a:rPr lang="en-US" dirty="0"/>
              <a:t> </a:t>
            </a:r>
            <a:r>
              <a:rPr lang="en-US" dirty="0" err="1"/>
              <a:t>lahir</a:t>
            </a:r>
            <a:r>
              <a:rPr lang="en-US" dirty="0"/>
              <a:t> </a:t>
            </a:r>
            <a:r>
              <a:rPr lang="en-US" dirty="0" err="1"/>
              <a:t>dan</a:t>
            </a:r>
            <a:r>
              <a:rPr lang="en-US" dirty="0"/>
              <a:t> </a:t>
            </a:r>
            <a:r>
              <a:rPr lang="en-US" dirty="0" err="1"/>
              <a:t>menutup</a:t>
            </a:r>
            <a:r>
              <a:rPr lang="en-US" dirty="0"/>
              <a:t> </a:t>
            </a:r>
            <a:r>
              <a:rPr lang="en-US" dirty="0" err="1"/>
              <a:t>dengan</a:t>
            </a:r>
            <a:r>
              <a:rPr lang="en-US" dirty="0"/>
              <a:t> </a:t>
            </a:r>
            <a:r>
              <a:rPr lang="en-US" dirty="0" err="1"/>
              <a:t>sempurna</a:t>
            </a:r>
            <a:r>
              <a:rPr lang="en-US" dirty="0"/>
              <a:t> </a:t>
            </a:r>
            <a:r>
              <a:rPr lang="en-US" dirty="0" err="1"/>
              <a:t>pada</a:t>
            </a:r>
            <a:r>
              <a:rPr lang="en-US" dirty="0"/>
              <a:t> </a:t>
            </a:r>
            <a:r>
              <a:rPr lang="en-US" dirty="0" err="1"/>
              <a:t>usia</a:t>
            </a:r>
            <a:r>
              <a:rPr lang="en-US" dirty="0"/>
              <a:t> 6 </a:t>
            </a:r>
            <a:r>
              <a:rPr lang="en-US" dirty="0" err="1"/>
              <a:t>bulan</a:t>
            </a:r>
            <a:r>
              <a:rPr lang="en-US" dirty="0"/>
              <a:t>.</a:t>
            </a:r>
          </a:p>
          <a:p>
            <a:r>
              <a:rPr lang="en-US" dirty="0" err="1"/>
              <a:t>Darah</a:t>
            </a:r>
            <a:r>
              <a:rPr lang="en-US" dirty="0"/>
              <a:t> yang kaya </a:t>
            </a:r>
            <a:r>
              <a:rPr lang="en-US" dirty="0" err="1"/>
              <a:t>oksigen</a:t>
            </a:r>
            <a:r>
              <a:rPr lang="en-US" dirty="0"/>
              <a:t> </a:t>
            </a:r>
            <a:r>
              <a:rPr lang="en-US" dirty="0" err="1"/>
              <a:t>mengalir</a:t>
            </a:r>
            <a:r>
              <a:rPr lang="en-US" dirty="0"/>
              <a:t> </a:t>
            </a:r>
            <a:r>
              <a:rPr lang="en-US" dirty="0" err="1"/>
              <a:t>dari</a:t>
            </a:r>
            <a:r>
              <a:rPr lang="en-US" dirty="0"/>
              <a:t> </a:t>
            </a:r>
            <a:r>
              <a:rPr lang="en-US" dirty="0" err="1"/>
              <a:t>kiri</a:t>
            </a:r>
            <a:r>
              <a:rPr lang="en-US" dirty="0"/>
              <a:t> </a:t>
            </a:r>
            <a:r>
              <a:rPr lang="en-US" dirty="0" err="1"/>
              <a:t>ke</a:t>
            </a:r>
            <a:r>
              <a:rPr lang="en-US" dirty="0"/>
              <a:t> </a:t>
            </a:r>
            <a:r>
              <a:rPr lang="en-US" dirty="0" err="1"/>
              <a:t>kanan</a:t>
            </a:r>
            <a:r>
              <a:rPr lang="en-US" dirty="0"/>
              <a:t> atrium </a:t>
            </a:r>
            <a:r>
              <a:rPr lang="en-US" dirty="0" err="1"/>
              <a:t>karena</a:t>
            </a:r>
            <a:r>
              <a:rPr lang="en-US" dirty="0"/>
              <a:t> </a:t>
            </a:r>
            <a:r>
              <a:rPr lang="en-US" dirty="0" err="1"/>
              <a:t>tekanan</a:t>
            </a:r>
            <a:r>
              <a:rPr lang="en-US" dirty="0"/>
              <a:t> di atrium </a:t>
            </a:r>
            <a:r>
              <a:rPr lang="en-US" dirty="0" err="1"/>
              <a:t>kiri</a:t>
            </a:r>
            <a:r>
              <a:rPr lang="en-US" dirty="0"/>
              <a:t> </a:t>
            </a:r>
            <a:r>
              <a:rPr lang="en-US" dirty="0" err="1"/>
              <a:t>lebih</a:t>
            </a:r>
            <a:r>
              <a:rPr lang="en-US" dirty="0"/>
              <a:t> </a:t>
            </a:r>
            <a:r>
              <a:rPr lang="en-US" dirty="0" err="1"/>
              <a:t>besar</a:t>
            </a:r>
            <a:r>
              <a:rPr lang="en-US" dirty="0"/>
              <a:t>. </a:t>
            </a:r>
            <a:r>
              <a:rPr lang="en-US" dirty="0" err="1"/>
              <a:t>Aliran</a:t>
            </a:r>
            <a:r>
              <a:rPr lang="en-US" dirty="0"/>
              <a:t> </a:t>
            </a:r>
            <a:r>
              <a:rPr lang="en-US" dirty="0" err="1"/>
              <a:t>darah</a:t>
            </a:r>
            <a:r>
              <a:rPr lang="en-US" dirty="0"/>
              <a:t> </a:t>
            </a:r>
            <a:r>
              <a:rPr lang="en-US" dirty="0" err="1"/>
              <a:t>dari</a:t>
            </a:r>
            <a:r>
              <a:rPr lang="en-US" dirty="0"/>
              <a:t> </a:t>
            </a:r>
            <a:r>
              <a:rPr lang="en-US" dirty="0" err="1"/>
              <a:t>kiri</a:t>
            </a:r>
            <a:r>
              <a:rPr lang="en-US" dirty="0"/>
              <a:t> </a:t>
            </a:r>
            <a:r>
              <a:rPr lang="en-US" dirty="0" err="1"/>
              <a:t>ke</a:t>
            </a:r>
            <a:r>
              <a:rPr lang="en-US" dirty="0"/>
              <a:t> </a:t>
            </a:r>
            <a:r>
              <a:rPr lang="en-US" dirty="0" err="1"/>
              <a:t>kanan</a:t>
            </a:r>
            <a:r>
              <a:rPr lang="en-US" dirty="0"/>
              <a:t> </a:t>
            </a:r>
            <a:r>
              <a:rPr lang="en-US" dirty="0" err="1"/>
              <a:t>menyebabkan</a:t>
            </a:r>
            <a:r>
              <a:rPr lang="en-US" dirty="0"/>
              <a:t> </a:t>
            </a:r>
            <a:r>
              <a:rPr lang="en-US" i="1" dirty="0"/>
              <a:t>volume overload</a:t>
            </a:r>
            <a:r>
              <a:rPr lang="en-US" dirty="0"/>
              <a:t> </a:t>
            </a:r>
            <a:r>
              <a:rPr lang="en-US" dirty="0" err="1"/>
              <a:t>dan</a:t>
            </a:r>
            <a:r>
              <a:rPr lang="en-US" dirty="0"/>
              <a:t> </a:t>
            </a:r>
            <a:r>
              <a:rPr lang="en-US" dirty="0" err="1"/>
              <a:t>pembesaran</a:t>
            </a:r>
            <a:r>
              <a:rPr lang="en-US" dirty="0"/>
              <a:t> atrium </a:t>
            </a:r>
            <a:r>
              <a:rPr lang="en-US" dirty="0" err="1"/>
              <a:t>dan</a:t>
            </a:r>
            <a:r>
              <a:rPr lang="en-US" dirty="0"/>
              <a:t> </a:t>
            </a:r>
            <a:r>
              <a:rPr lang="en-US" dirty="0" err="1"/>
              <a:t>ventrikel</a:t>
            </a:r>
            <a:r>
              <a:rPr lang="en-US" dirty="0"/>
              <a:t> </a:t>
            </a:r>
            <a:r>
              <a:rPr lang="en-US" dirty="0" err="1"/>
              <a:t>kanan</a:t>
            </a:r>
            <a:r>
              <a:rPr lang="en-US" dirty="0"/>
              <a:t>. P</a:t>
            </a:r>
          </a:p>
        </p:txBody>
      </p:sp>
    </p:spTree>
    <p:extLst>
      <p:ext uri="{BB962C8B-B14F-4D97-AF65-F5344CB8AC3E}">
        <p14:creationId xmlns:p14="http://schemas.microsoft.com/office/powerpoint/2010/main" val="35693681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20000"/>
          </a:bodyPr>
          <a:lstStyle/>
          <a:p>
            <a:r>
              <a:rPr lang="en-US" dirty="0" err="1"/>
              <a:t>Pengisian</a:t>
            </a:r>
            <a:r>
              <a:rPr lang="en-US" dirty="0"/>
              <a:t> yang </a:t>
            </a:r>
            <a:r>
              <a:rPr lang="en-US" dirty="0" err="1"/>
              <a:t>berlebihan</a:t>
            </a:r>
            <a:r>
              <a:rPr lang="en-US" dirty="0"/>
              <a:t> </a:t>
            </a:r>
            <a:r>
              <a:rPr lang="en-US" dirty="0" err="1"/>
              <a:t>ini</a:t>
            </a:r>
            <a:r>
              <a:rPr lang="en-US" dirty="0"/>
              <a:t> </a:t>
            </a:r>
            <a:r>
              <a:rPr lang="en-US" dirty="0" err="1"/>
              <a:t>akan</a:t>
            </a:r>
            <a:r>
              <a:rPr lang="en-US" dirty="0"/>
              <a:t> </a:t>
            </a:r>
            <a:r>
              <a:rPr lang="en-US" dirty="0" err="1"/>
              <a:t>menurnkan</a:t>
            </a:r>
            <a:r>
              <a:rPr lang="en-US" dirty="0"/>
              <a:t> </a:t>
            </a:r>
            <a:r>
              <a:rPr lang="en-US" dirty="0" err="1"/>
              <a:t>komplians</a:t>
            </a:r>
            <a:r>
              <a:rPr lang="en-US" dirty="0"/>
              <a:t> </a:t>
            </a:r>
            <a:r>
              <a:rPr lang="en-US" dirty="0" err="1"/>
              <a:t>jantung</a:t>
            </a:r>
            <a:r>
              <a:rPr lang="en-US" dirty="0"/>
              <a:t> </a:t>
            </a:r>
            <a:r>
              <a:rPr lang="en-US" dirty="0" err="1"/>
              <a:t>kanan</a:t>
            </a:r>
            <a:r>
              <a:rPr lang="en-US" dirty="0"/>
              <a:t> </a:t>
            </a:r>
            <a:r>
              <a:rPr lang="en-US" dirty="0" err="1"/>
              <a:t>sehingga</a:t>
            </a:r>
            <a:r>
              <a:rPr lang="en-US" dirty="0"/>
              <a:t> </a:t>
            </a:r>
            <a:r>
              <a:rPr lang="en-US" i="1" dirty="0"/>
              <a:t>left-to-right shunt</a:t>
            </a:r>
            <a:r>
              <a:rPr lang="en-US" dirty="0"/>
              <a:t> </a:t>
            </a:r>
            <a:r>
              <a:rPr lang="en-US" dirty="0" err="1"/>
              <a:t>akan</a:t>
            </a:r>
            <a:r>
              <a:rPr lang="en-US" dirty="0"/>
              <a:t> </a:t>
            </a:r>
            <a:r>
              <a:rPr lang="en-US" dirty="0" err="1"/>
              <a:t>berkurang</a:t>
            </a:r>
            <a:r>
              <a:rPr lang="en-US" dirty="0"/>
              <a:t>. </a:t>
            </a:r>
            <a:r>
              <a:rPr lang="en-US" dirty="0" err="1"/>
              <a:t>Bila</a:t>
            </a:r>
            <a:r>
              <a:rPr lang="en-US" dirty="0"/>
              <a:t> </a:t>
            </a:r>
            <a:r>
              <a:rPr lang="en-US" dirty="0" err="1"/>
              <a:t>terjadi</a:t>
            </a:r>
            <a:r>
              <a:rPr lang="en-US" dirty="0"/>
              <a:t> </a:t>
            </a:r>
            <a:r>
              <a:rPr lang="en-US" dirty="0" err="1"/>
              <a:t>peningkatan</a:t>
            </a:r>
            <a:r>
              <a:rPr lang="en-US" dirty="0"/>
              <a:t> </a:t>
            </a:r>
            <a:r>
              <a:rPr lang="en-US" dirty="0" err="1"/>
              <a:t>tekanan</a:t>
            </a:r>
            <a:r>
              <a:rPr lang="en-US" dirty="0"/>
              <a:t> di </a:t>
            </a:r>
            <a:r>
              <a:rPr lang="en-US" dirty="0" err="1"/>
              <a:t>arteri</a:t>
            </a:r>
            <a:r>
              <a:rPr lang="en-US" dirty="0"/>
              <a:t> </a:t>
            </a:r>
            <a:r>
              <a:rPr lang="en-US" dirty="0" err="1"/>
              <a:t>pulmoner</a:t>
            </a:r>
            <a:r>
              <a:rPr lang="en-US" dirty="0"/>
              <a:t>, </a:t>
            </a:r>
            <a:r>
              <a:rPr lang="en-US" dirty="0" err="1"/>
              <a:t>aliran</a:t>
            </a:r>
            <a:r>
              <a:rPr lang="en-US" dirty="0"/>
              <a:t> </a:t>
            </a:r>
            <a:r>
              <a:rPr lang="en-US" dirty="0" err="1"/>
              <a:t>dapat</a:t>
            </a:r>
            <a:r>
              <a:rPr lang="en-US" dirty="0"/>
              <a:t> </a:t>
            </a:r>
            <a:r>
              <a:rPr lang="en-US" dirty="0" err="1"/>
              <a:t>berbalik</a:t>
            </a:r>
            <a:r>
              <a:rPr lang="en-US" dirty="0"/>
              <a:t> </a:t>
            </a:r>
            <a:r>
              <a:rPr lang="en-US" dirty="0" err="1"/>
              <a:t>arah</a:t>
            </a:r>
            <a:r>
              <a:rPr lang="en-US" dirty="0"/>
              <a:t> </a:t>
            </a:r>
            <a:r>
              <a:rPr lang="en-US" dirty="0" err="1"/>
              <a:t>menjadi</a:t>
            </a:r>
            <a:r>
              <a:rPr lang="en-US" dirty="0"/>
              <a:t> </a:t>
            </a:r>
            <a:r>
              <a:rPr lang="en-US" i="1" dirty="0"/>
              <a:t>right-to-left shunt</a:t>
            </a:r>
            <a:r>
              <a:rPr lang="en-US" dirty="0"/>
              <a:t>. </a:t>
            </a:r>
            <a:r>
              <a:rPr lang="en-US" dirty="0" err="1"/>
              <a:t>Biasanya</a:t>
            </a:r>
            <a:r>
              <a:rPr lang="en-US" dirty="0"/>
              <a:t> </a:t>
            </a:r>
            <a:r>
              <a:rPr lang="en-US" dirty="0" err="1"/>
              <a:t>bayi</a:t>
            </a:r>
            <a:r>
              <a:rPr lang="en-US" dirty="0"/>
              <a:t> </a:t>
            </a:r>
            <a:r>
              <a:rPr lang="en-US" dirty="0" err="1"/>
              <a:t>dengan</a:t>
            </a:r>
            <a:r>
              <a:rPr lang="en-US" dirty="0"/>
              <a:t> ASD </a:t>
            </a:r>
            <a:r>
              <a:rPr lang="en-US" dirty="0" err="1"/>
              <a:t>tidak</a:t>
            </a:r>
            <a:r>
              <a:rPr lang="en-US" dirty="0"/>
              <a:t> </a:t>
            </a:r>
            <a:r>
              <a:rPr lang="en-US" dirty="0" err="1"/>
              <a:t>menunjukkan</a:t>
            </a:r>
            <a:r>
              <a:rPr lang="en-US" dirty="0"/>
              <a:t> </a:t>
            </a:r>
            <a:r>
              <a:rPr lang="en-US" dirty="0" err="1"/>
              <a:t>gejala</a:t>
            </a:r>
            <a:r>
              <a:rPr lang="en-US" dirty="0"/>
              <a:t> </a:t>
            </a:r>
            <a:r>
              <a:rPr lang="en-US" dirty="0" err="1"/>
              <a:t>klinis</a:t>
            </a:r>
            <a:r>
              <a:rPr lang="en-US" dirty="0"/>
              <a:t> (</a:t>
            </a:r>
            <a:r>
              <a:rPr lang="en-US" dirty="0" err="1"/>
              <a:t>asimptomatik</a:t>
            </a:r>
            <a:r>
              <a:rPr lang="en-US" dirty="0"/>
              <a:t>). </a:t>
            </a:r>
            <a:endParaRPr lang="en-US" dirty="0" smtClean="0"/>
          </a:p>
          <a:p>
            <a:r>
              <a:rPr lang="en-US" dirty="0" err="1" smtClean="0"/>
              <a:t>Kelainan</a:t>
            </a:r>
            <a:r>
              <a:rPr lang="en-US" dirty="0" smtClean="0"/>
              <a:t> </a:t>
            </a:r>
            <a:r>
              <a:rPr lang="en-US" dirty="0" err="1"/>
              <a:t>ini</a:t>
            </a:r>
            <a:r>
              <a:rPr lang="en-US" dirty="0"/>
              <a:t> </a:t>
            </a:r>
            <a:r>
              <a:rPr lang="en-US" dirty="0" err="1"/>
              <a:t>dapat</a:t>
            </a:r>
            <a:r>
              <a:rPr lang="en-US" dirty="0"/>
              <a:t> </a:t>
            </a:r>
            <a:r>
              <a:rPr lang="en-US" dirty="0" err="1"/>
              <a:t>terdeteksi</a:t>
            </a:r>
            <a:r>
              <a:rPr lang="en-US" dirty="0"/>
              <a:t> </a:t>
            </a:r>
            <a:r>
              <a:rPr lang="en-US" dirty="0" err="1"/>
              <a:t>dengan</a:t>
            </a:r>
            <a:r>
              <a:rPr lang="en-US" dirty="0"/>
              <a:t> </a:t>
            </a:r>
            <a:r>
              <a:rPr lang="en-US" dirty="0" err="1"/>
              <a:t>adanya</a:t>
            </a:r>
            <a:r>
              <a:rPr lang="en-US" dirty="0"/>
              <a:t> murmur. </a:t>
            </a:r>
            <a:r>
              <a:rPr lang="en-US" dirty="0" err="1"/>
              <a:t>Gejala</a:t>
            </a:r>
            <a:r>
              <a:rPr lang="en-US" dirty="0"/>
              <a:t> </a:t>
            </a:r>
            <a:r>
              <a:rPr lang="en-US" dirty="0" err="1"/>
              <a:t>dapat</a:t>
            </a:r>
            <a:r>
              <a:rPr lang="en-US" dirty="0"/>
              <a:t> </a:t>
            </a:r>
            <a:r>
              <a:rPr lang="en-US" dirty="0" err="1"/>
              <a:t>muncul</a:t>
            </a:r>
            <a:r>
              <a:rPr lang="en-US" dirty="0"/>
              <a:t> </a:t>
            </a:r>
            <a:r>
              <a:rPr lang="en-US" dirty="0" err="1"/>
              <a:t>pada</a:t>
            </a:r>
            <a:r>
              <a:rPr lang="en-US" dirty="0"/>
              <a:t> </a:t>
            </a:r>
            <a:r>
              <a:rPr lang="en-US" dirty="0" err="1"/>
              <a:t>kelainan</a:t>
            </a:r>
            <a:r>
              <a:rPr lang="en-US" dirty="0"/>
              <a:t> yang </a:t>
            </a:r>
            <a:r>
              <a:rPr lang="en-US" dirty="0" err="1"/>
              <a:t>lebih</a:t>
            </a:r>
            <a:r>
              <a:rPr lang="en-US" dirty="0"/>
              <a:t> </a:t>
            </a:r>
            <a:r>
              <a:rPr lang="en-US" dirty="0" err="1"/>
              <a:t>berat</a:t>
            </a:r>
            <a:r>
              <a:rPr lang="en-US" dirty="0"/>
              <a:t> </a:t>
            </a:r>
            <a:r>
              <a:rPr lang="en-US" dirty="0" err="1"/>
              <a:t>seperti</a:t>
            </a:r>
            <a:r>
              <a:rPr lang="en-US" dirty="0"/>
              <a:t> </a:t>
            </a:r>
            <a:r>
              <a:rPr lang="en-US" dirty="0" err="1"/>
              <a:t>sesak</a:t>
            </a:r>
            <a:r>
              <a:rPr lang="en-US" dirty="0"/>
              <a:t> </a:t>
            </a:r>
            <a:r>
              <a:rPr lang="en-US" dirty="0" err="1"/>
              <a:t>saat</a:t>
            </a:r>
            <a:r>
              <a:rPr lang="en-US" dirty="0"/>
              <a:t> </a:t>
            </a:r>
            <a:r>
              <a:rPr lang="en-US" dirty="0" err="1"/>
              <a:t>beraktifitas</a:t>
            </a:r>
            <a:r>
              <a:rPr lang="en-US" dirty="0"/>
              <a:t>, </a:t>
            </a:r>
            <a:r>
              <a:rPr lang="en-US" dirty="0" err="1"/>
              <a:t>kelelahan</a:t>
            </a:r>
            <a:r>
              <a:rPr lang="en-US" dirty="0"/>
              <a:t>, </a:t>
            </a:r>
            <a:r>
              <a:rPr lang="en-US" dirty="0" err="1"/>
              <a:t>infeksi</a:t>
            </a:r>
            <a:r>
              <a:rPr lang="en-US" dirty="0"/>
              <a:t> </a:t>
            </a:r>
            <a:r>
              <a:rPr lang="en-US" dirty="0" err="1"/>
              <a:t>saluran</a:t>
            </a:r>
            <a:r>
              <a:rPr lang="en-US" dirty="0"/>
              <a:t> </a:t>
            </a:r>
            <a:r>
              <a:rPr lang="en-US" dirty="0" err="1"/>
              <a:t>napas</a:t>
            </a:r>
            <a:r>
              <a:rPr lang="en-US" dirty="0"/>
              <a:t> </a:t>
            </a:r>
            <a:r>
              <a:rPr lang="en-US" dirty="0" err="1"/>
              <a:t>bawah</a:t>
            </a:r>
            <a:r>
              <a:rPr lang="en-US" dirty="0"/>
              <a:t> yang </a:t>
            </a:r>
            <a:r>
              <a:rPr lang="en-US" dirty="0" err="1"/>
              <a:t>berulang</a:t>
            </a:r>
            <a:r>
              <a:rPr lang="en-US" dirty="0"/>
              <a:t>. </a:t>
            </a:r>
            <a:r>
              <a:rPr lang="en-US" dirty="0" err="1"/>
              <a:t>Pada</a:t>
            </a:r>
            <a:r>
              <a:rPr lang="en-US" dirty="0"/>
              <a:t> </a:t>
            </a:r>
            <a:r>
              <a:rPr lang="en-US" dirty="0" err="1"/>
              <a:t>dewasa</a:t>
            </a:r>
            <a:r>
              <a:rPr lang="en-US" dirty="0"/>
              <a:t>, </a:t>
            </a:r>
            <a:r>
              <a:rPr lang="en-US" dirty="0" err="1"/>
              <a:t>dapat</a:t>
            </a:r>
            <a:r>
              <a:rPr lang="en-US" dirty="0"/>
              <a:t> </a:t>
            </a:r>
            <a:r>
              <a:rPr lang="en-US" dirty="0" err="1"/>
              <a:t>terjadi</a:t>
            </a:r>
            <a:r>
              <a:rPr lang="en-US" dirty="0"/>
              <a:t> </a:t>
            </a:r>
            <a:r>
              <a:rPr lang="en-US" dirty="0" err="1"/>
              <a:t>penurunan</a:t>
            </a:r>
            <a:r>
              <a:rPr lang="en-US" dirty="0"/>
              <a:t> stamina, </a:t>
            </a:r>
            <a:r>
              <a:rPr lang="en-US" dirty="0" err="1"/>
              <a:t>palpitasi</a:t>
            </a:r>
            <a:r>
              <a:rPr lang="en-US" dirty="0"/>
              <a:t>, </a:t>
            </a:r>
            <a:r>
              <a:rPr lang="en-US" dirty="0" err="1"/>
              <a:t>dan</a:t>
            </a:r>
            <a:r>
              <a:rPr lang="en-US" dirty="0"/>
              <a:t> </a:t>
            </a:r>
            <a:r>
              <a:rPr lang="en-US" dirty="0" err="1"/>
              <a:t>takiaritmia</a:t>
            </a:r>
            <a:r>
              <a:rPr lang="en-US" dirty="0"/>
              <a:t> </a:t>
            </a:r>
            <a:r>
              <a:rPr lang="en-US" dirty="0" err="1"/>
              <a:t>akibat</a:t>
            </a:r>
            <a:r>
              <a:rPr lang="en-US" dirty="0"/>
              <a:t> </a:t>
            </a:r>
            <a:r>
              <a:rPr lang="en-US" dirty="0" err="1"/>
              <a:t>pembesaran</a:t>
            </a:r>
            <a:r>
              <a:rPr lang="en-US" dirty="0"/>
              <a:t> atrium </a:t>
            </a:r>
            <a:r>
              <a:rPr lang="en-US" dirty="0" err="1"/>
              <a:t>kanan</a:t>
            </a:r>
            <a:endParaRPr lang="en-US" dirty="0"/>
          </a:p>
        </p:txBody>
      </p:sp>
    </p:spTree>
    <p:extLst>
      <p:ext uri="{BB962C8B-B14F-4D97-AF65-F5344CB8AC3E}">
        <p14:creationId xmlns:p14="http://schemas.microsoft.com/office/powerpoint/2010/main" val="339435076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t>Ventricular </a:t>
            </a:r>
            <a:r>
              <a:rPr lang="en-US" dirty="0" err="1"/>
              <a:t>Septal</a:t>
            </a:r>
            <a:r>
              <a:rPr lang="en-US" dirty="0"/>
              <a:t> Defect (VSD)</a:t>
            </a:r>
          </a:p>
        </p:txBody>
      </p:sp>
      <p:sp>
        <p:nvSpPr>
          <p:cNvPr id="3" name="Content Placeholder 2"/>
          <p:cNvSpPr>
            <a:spLocks noGrp="1"/>
          </p:cNvSpPr>
          <p:nvPr>
            <p:ph idx="1"/>
          </p:nvPr>
        </p:nvSpPr>
        <p:spPr>
          <a:xfrm>
            <a:off x="457200" y="1143000"/>
            <a:ext cx="8229600" cy="4983163"/>
          </a:xfrm>
        </p:spPr>
        <p:txBody>
          <a:bodyPr>
            <a:normAutofit fontScale="85000" lnSpcReduction="20000"/>
          </a:bodyPr>
          <a:lstStyle/>
          <a:p>
            <a:r>
              <a:rPr lang="en-US" dirty="0"/>
              <a:t>Ventricular </a:t>
            </a:r>
            <a:r>
              <a:rPr lang="en-US" dirty="0" err="1"/>
              <a:t>septal</a:t>
            </a:r>
            <a:r>
              <a:rPr lang="en-US" dirty="0"/>
              <a:t> defect </a:t>
            </a:r>
            <a:r>
              <a:rPr lang="en-US" dirty="0" err="1"/>
              <a:t>merupakan</a:t>
            </a:r>
            <a:r>
              <a:rPr lang="en-US" dirty="0"/>
              <a:t> </a:t>
            </a:r>
            <a:r>
              <a:rPr lang="en-US" dirty="0" err="1"/>
              <a:t>bukaan</a:t>
            </a:r>
            <a:r>
              <a:rPr lang="en-US" dirty="0"/>
              <a:t> yang </a:t>
            </a:r>
            <a:r>
              <a:rPr lang="en-US" dirty="0" err="1"/>
              <a:t>menetap</a:t>
            </a:r>
            <a:r>
              <a:rPr lang="en-US" dirty="0"/>
              <a:t> </a:t>
            </a:r>
            <a:r>
              <a:rPr lang="en-US" dirty="0" err="1"/>
              <a:t>pada</a:t>
            </a:r>
            <a:r>
              <a:rPr lang="en-US" dirty="0"/>
              <a:t> septum </a:t>
            </a:r>
            <a:r>
              <a:rPr lang="en-US" dirty="0" err="1"/>
              <a:t>antara</a:t>
            </a:r>
            <a:r>
              <a:rPr lang="en-US" dirty="0"/>
              <a:t> </a:t>
            </a:r>
            <a:r>
              <a:rPr lang="en-US" dirty="0" err="1"/>
              <a:t>ventrikel</a:t>
            </a:r>
            <a:r>
              <a:rPr lang="en-US" dirty="0"/>
              <a:t>. </a:t>
            </a:r>
            <a:r>
              <a:rPr lang="en-US" dirty="0" err="1"/>
              <a:t>Perubahan</a:t>
            </a:r>
            <a:r>
              <a:rPr lang="en-US" dirty="0"/>
              <a:t> </a:t>
            </a:r>
            <a:r>
              <a:rPr lang="en-US" dirty="0" err="1"/>
              <a:t>hemodinamik</a:t>
            </a:r>
            <a:r>
              <a:rPr lang="en-US" dirty="0"/>
              <a:t> </a:t>
            </a:r>
            <a:r>
              <a:rPr lang="en-US" dirty="0" err="1"/>
              <a:t>pada</a:t>
            </a:r>
            <a:r>
              <a:rPr lang="en-US" dirty="0"/>
              <a:t> VSD </a:t>
            </a:r>
            <a:r>
              <a:rPr lang="en-US" dirty="0" err="1"/>
              <a:t>tergantung</a:t>
            </a:r>
            <a:r>
              <a:rPr lang="en-US" dirty="0"/>
              <a:t> </a:t>
            </a:r>
            <a:r>
              <a:rPr lang="en-US" dirty="0" err="1"/>
              <a:t>pada</a:t>
            </a:r>
            <a:r>
              <a:rPr lang="en-US" dirty="0"/>
              <a:t> </a:t>
            </a:r>
            <a:r>
              <a:rPr lang="en-US" dirty="0" err="1"/>
              <a:t>besarnya</a:t>
            </a:r>
            <a:r>
              <a:rPr lang="en-US" dirty="0"/>
              <a:t> </a:t>
            </a:r>
            <a:r>
              <a:rPr lang="en-US" dirty="0" err="1"/>
              <a:t>defek</a:t>
            </a:r>
            <a:r>
              <a:rPr lang="en-US" dirty="0"/>
              <a:t>, </a:t>
            </a:r>
            <a:r>
              <a:rPr lang="en-US" dirty="0" err="1"/>
              <a:t>serta</a:t>
            </a:r>
            <a:r>
              <a:rPr lang="en-US" dirty="0"/>
              <a:t> </a:t>
            </a:r>
            <a:r>
              <a:rPr lang="en-US" dirty="0" err="1"/>
              <a:t>resistensi</a:t>
            </a:r>
            <a:r>
              <a:rPr lang="en-US" dirty="0"/>
              <a:t> </a:t>
            </a:r>
            <a:r>
              <a:rPr lang="en-US" dirty="0" err="1"/>
              <a:t>pembuluh</a:t>
            </a:r>
            <a:r>
              <a:rPr lang="en-US" dirty="0"/>
              <a:t> </a:t>
            </a:r>
            <a:r>
              <a:rPr lang="en-US" dirty="0" err="1"/>
              <a:t>darah</a:t>
            </a:r>
            <a:r>
              <a:rPr lang="en-US" dirty="0"/>
              <a:t> </a:t>
            </a:r>
            <a:r>
              <a:rPr lang="en-US" dirty="0" err="1"/>
              <a:t>sistemik</a:t>
            </a:r>
            <a:r>
              <a:rPr lang="en-US" dirty="0"/>
              <a:t> </a:t>
            </a:r>
            <a:r>
              <a:rPr lang="en-US" dirty="0" err="1"/>
              <a:t>dan</a:t>
            </a:r>
            <a:r>
              <a:rPr lang="en-US" dirty="0"/>
              <a:t> </a:t>
            </a:r>
            <a:r>
              <a:rPr lang="en-US" dirty="0" err="1"/>
              <a:t>pulmoner</a:t>
            </a:r>
            <a:r>
              <a:rPr lang="en-US" dirty="0"/>
              <a:t>. </a:t>
            </a:r>
            <a:r>
              <a:rPr lang="en-US" dirty="0" err="1"/>
              <a:t>Pada</a:t>
            </a:r>
            <a:r>
              <a:rPr lang="en-US" dirty="0"/>
              <a:t> VSD </a:t>
            </a:r>
            <a:r>
              <a:rPr lang="en-US" dirty="0" err="1"/>
              <a:t>kecil</a:t>
            </a:r>
            <a:r>
              <a:rPr lang="en-US" dirty="0"/>
              <a:t>, </a:t>
            </a:r>
            <a:r>
              <a:rPr lang="en-US" dirty="0" err="1"/>
              <a:t>resistensi</a:t>
            </a:r>
            <a:r>
              <a:rPr lang="en-US" dirty="0"/>
              <a:t> </a:t>
            </a:r>
            <a:r>
              <a:rPr lang="en-US" dirty="0" err="1"/>
              <a:t>defek</a:t>
            </a:r>
            <a:r>
              <a:rPr lang="en-US" dirty="0"/>
              <a:t> </a:t>
            </a:r>
            <a:r>
              <a:rPr lang="en-US" dirty="0" err="1"/>
              <a:t>lebih</a:t>
            </a:r>
            <a:r>
              <a:rPr lang="en-US" dirty="0"/>
              <a:t> </a:t>
            </a:r>
            <a:r>
              <a:rPr lang="en-US" dirty="0" err="1"/>
              <a:t>tinggi</a:t>
            </a:r>
            <a:r>
              <a:rPr lang="en-US" dirty="0"/>
              <a:t> </a:t>
            </a:r>
            <a:r>
              <a:rPr lang="en-US" dirty="0" err="1"/>
              <a:t>dibandingkan</a:t>
            </a:r>
            <a:r>
              <a:rPr lang="en-US" dirty="0"/>
              <a:t> </a:t>
            </a:r>
            <a:r>
              <a:rPr lang="en-US" dirty="0" err="1"/>
              <a:t>resistensi</a:t>
            </a:r>
            <a:r>
              <a:rPr lang="en-US" dirty="0"/>
              <a:t> </a:t>
            </a:r>
            <a:r>
              <a:rPr lang="en-US" dirty="0" err="1"/>
              <a:t>sistemik</a:t>
            </a:r>
            <a:r>
              <a:rPr lang="en-US" dirty="0"/>
              <a:t> </a:t>
            </a:r>
            <a:r>
              <a:rPr lang="en-US" dirty="0" err="1"/>
              <a:t>maupun</a:t>
            </a:r>
            <a:r>
              <a:rPr lang="en-US" dirty="0"/>
              <a:t> </a:t>
            </a:r>
            <a:r>
              <a:rPr lang="en-US" dirty="0" err="1"/>
              <a:t>pulmoner</a:t>
            </a:r>
            <a:r>
              <a:rPr lang="en-US" dirty="0"/>
              <a:t> </a:t>
            </a:r>
            <a:r>
              <a:rPr lang="en-US" dirty="0" err="1"/>
              <a:t>sehingga</a:t>
            </a:r>
            <a:r>
              <a:rPr lang="en-US" dirty="0"/>
              <a:t> </a:t>
            </a:r>
            <a:r>
              <a:rPr lang="en-US" dirty="0" err="1"/>
              <a:t>besarnya</a:t>
            </a:r>
            <a:r>
              <a:rPr lang="en-US" dirty="0"/>
              <a:t> </a:t>
            </a:r>
            <a:r>
              <a:rPr lang="en-US" dirty="0" err="1"/>
              <a:t>aliran</a:t>
            </a:r>
            <a:r>
              <a:rPr lang="en-US" dirty="0"/>
              <a:t> </a:t>
            </a:r>
            <a:r>
              <a:rPr lang="en-US" dirty="0" err="1"/>
              <a:t>bergantung</a:t>
            </a:r>
            <a:r>
              <a:rPr lang="en-US" dirty="0"/>
              <a:t> </a:t>
            </a:r>
            <a:r>
              <a:rPr lang="en-US" dirty="0" err="1"/>
              <a:t>pada</a:t>
            </a:r>
            <a:r>
              <a:rPr lang="en-US" dirty="0"/>
              <a:t> </a:t>
            </a:r>
            <a:r>
              <a:rPr lang="en-US" dirty="0" err="1"/>
              <a:t>besarnya</a:t>
            </a:r>
            <a:r>
              <a:rPr lang="en-US" dirty="0"/>
              <a:t> </a:t>
            </a:r>
            <a:r>
              <a:rPr lang="en-US" dirty="0" err="1"/>
              <a:t>lubang</a:t>
            </a:r>
            <a:r>
              <a:rPr lang="en-US" dirty="0"/>
              <a:t>. </a:t>
            </a:r>
            <a:endParaRPr lang="en-US" dirty="0" smtClean="0"/>
          </a:p>
          <a:p>
            <a:r>
              <a:rPr lang="en-US" dirty="0" err="1" smtClean="0"/>
              <a:t>Sebaliknya</a:t>
            </a:r>
            <a:r>
              <a:rPr lang="en-US" dirty="0" smtClean="0"/>
              <a:t> </a:t>
            </a:r>
            <a:r>
              <a:rPr lang="en-US" dirty="0" err="1"/>
              <a:t>pada</a:t>
            </a:r>
            <a:r>
              <a:rPr lang="en-US" dirty="0"/>
              <a:t> VSD yang </a:t>
            </a:r>
            <a:r>
              <a:rPr lang="en-US" dirty="0" err="1"/>
              <a:t>besar</a:t>
            </a:r>
            <a:r>
              <a:rPr lang="en-US" dirty="0"/>
              <a:t>, </a:t>
            </a:r>
            <a:r>
              <a:rPr lang="en-US" dirty="0" err="1"/>
              <a:t>defek</a:t>
            </a:r>
            <a:r>
              <a:rPr lang="en-US" dirty="0"/>
              <a:t> </a:t>
            </a:r>
            <a:r>
              <a:rPr lang="en-US" dirty="0" err="1"/>
              <a:t>bersifat</a:t>
            </a:r>
            <a:r>
              <a:rPr lang="en-US" dirty="0"/>
              <a:t> </a:t>
            </a:r>
            <a:r>
              <a:rPr lang="en-US" dirty="0" err="1"/>
              <a:t>nonrestriktif</a:t>
            </a:r>
            <a:r>
              <a:rPr lang="en-US" dirty="0"/>
              <a:t> </a:t>
            </a:r>
            <a:r>
              <a:rPr lang="en-US" dirty="0" err="1"/>
              <a:t>sehingga</a:t>
            </a:r>
            <a:r>
              <a:rPr lang="en-US" dirty="0"/>
              <a:t> volume </a:t>
            </a:r>
            <a:r>
              <a:rPr lang="en-US" dirty="0" err="1"/>
              <a:t>aliran</a:t>
            </a:r>
            <a:r>
              <a:rPr lang="en-US" dirty="0"/>
              <a:t> </a:t>
            </a:r>
            <a:r>
              <a:rPr lang="en-US" dirty="0" err="1"/>
              <a:t>bergantung</a:t>
            </a:r>
            <a:r>
              <a:rPr lang="en-US" dirty="0"/>
              <a:t> </a:t>
            </a:r>
            <a:r>
              <a:rPr lang="en-US" dirty="0" err="1"/>
              <a:t>pada</a:t>
            </a:r>
            <a:r>
              <a:rPr lang="en-US" dirty="0"/>
              <a:t> </a:t>
            </a:r>
            <a:r>
              <a:rPr lang="en-US" dirty="0" err="1"/>
              <a:t>resistensi</a:t>
            </a:r>
            <a:r>
              <a:rPr lang="en-US" dirty="0"/>
              <a:t> </a:t>
            </a:r>
            <a:r>
              <a:rPr lang="en-US" dirty="0" err="1"/>
              <a:t>pulmoner</a:t>
            </a:r>
            <a:r>
              <a:rPr lang="en-US" dirty="0"/>
              <a:t> </a:t>
            </a:r>
            <a:r>
              <a:rPr lang="en-US" dirty="0" err="1"/>
              <a:t>dan</a:t>
            </a:r>
            <a:r>
              <a:rPr lang="en-US" dirty="0"/>
              <a:t> </a:t>
            </a:r>
            <a:r>
              <a:rPr lang="en-US" dirty="0" err="1"/>
              <a:t>sistemik</a:t>
            </a:r>
            <a:r>
              <a:rPr lang="en-US" dirty="0"/>
              <a:t>. </a:t>
            </a:r>
            <a:r>
              <a:rPr lang="en-US" dirty="0" err="1"/>
              <a:t>Pada</a:t>
            </a:r>
            <a:r>
              <a:rPr lang="en-US" dirty="0"/>
              <a:t> </a:t>
            </a:r>
            <a:r>
              <a:rPr lang="en-US" dirty="0" err="1"/>
              <a:t>bayi</a:t>
            </a:r>
            <a:r>
              <a:rPr lang="en-US" dirty="0"/>
              <a:t> </a:t>
            </a:r>
            <a:r>
              <a:rPr lang="en-US" dirty="0" err="1"/>
              <a:t>baru</a:t>
            </a:r>
            <a:r>
              <a:rPr lang="en-US" dirty="0"/>
              <a:t> </a:t>
            </a:r>
            <a:r>
              <a:rPr lang="en-US" dirty="0" err="1"/>
              <a:t>lahir</a:t>
            </a:r>
            <a:r>
              <a:rPr lang="en-US" dirty="0"/>
              <a:t>, </a:t>
            </a:r>
            <a:r>
              <a:rPr lang="en-US" dirty="0" err="1"/>
              <a:t>resistensi</a:t>
            </a:r>
            <a:r>
              <a:rPr lang="en-US" dirty="0"/>
              <a:t> </a:t>
            </a:r>
            <a:r>
              <a:rPr lang="en-US" dirty="0" err="1"/>
              <a:t>pulmoner</a:t>
            </a:r>
            <a:r>
              <a:rPr lang="en-US" dirty="0"/>
              <a:t> </a:t>
            </a:r>
            <a:r>
              <a:rPr lang="en-US" dirty="0" err="1"/>
              <a:t>besarnya</a:t>
            </a:r>
            <a:r>
              <a:rPr lang="en-US" dirty="0"/>
              <a:t> </a:t>
            </a:r>
            <a:r>
              <a:rPr lang="en-US" dirty="0" err="1"/>
              <a:t>hampir</a:t>
            </a:r>
            <a:r>
              <a:rPr lang="en-US" dirty="0"/>
              <a:t> </a:t>
            </a:r>
            <a:r>
              <a:rPr lang="en-US" dirty="0" err="1"/>
              <a:t>sama</a:t>
            </a:r>
            <a:r>
              <a:rPr lang="en-US" dirty="0"/>
              <a:t> </a:t>
            </a:r>
            <a:r>
              <a:rPr lang="en-US" dirty="0" err="1"/>
              <a:t>dengan</a:t>
            </a:r>
            <a:r>
              <a:rPr lang="en-US" dirty="0"/>
              <a:t> </a:t>
            </a:r>
            <a:r>
              <a:rPr lang="en-US" dirty="0" err="1"/>
              <a:t>resistensi</a:t>
            </a:r>
            <a:r>
              <a:rPr lang="en-US" dirty="0"/>
              <a:t> </a:t>
            </a:r>
            <a:r>
              <a:rPr lang="en-US" dirty="0" err="1"/>
              <a:t>sistemik</a:t>
            </a:r>
            <a:r>
              <a:rPr lang="en-US" dirty="0"/>
              <a:t> </a:t>
            </a:r>
            <a:r>
              <a:rPr lang="en-US" dirty="0" err="1"/>
              <a:t>sehingga</a:t>
            </a:r>
            <a:r>
              <a:rPr lang="en-US" dirty="0"/>
              <a:t> </a:t>
            </a:r>
            <a:r>
              <a:rPr lang="en-US" dirty="0" err="1"/>
              <a:t>aliran</a:t>
            </a:r>
            <a:r>
              <a:rPr lang="en-US" dirty="0"/>
              <a:t> </a:t>
            </a:r>
            <a:r>
              <a:rPr lang="en-US" dirty="0" err="1"/>
              <a:t>terjadi</a:t>
            </a:r>
            <a:r>
              <a:rPr lang="en-US" dirty="0"/>
              <a:t> minimal </a:t>
            </a:r>
            <a:r>
              <a:rPr lang="en-US" dirty="0" err="1"/>
              <a:t>pada</a:t>
            </a:r>
            <a:r>
              <a:rPr lang="en-US" dirty="0"/>
              <a:t> VSD. </a:t>
            </a:r>
            <a:endParaRPr lang="en-US" dirty="0" smtClean="0"/>
          </a:p>
        </p:txBody>
      </p:sp>
    </p:spTree>
    <p:extLst>
      <p:ext uri="{BB962C8B-B14F-4D97-AF65-F5344CB8AC3E}">
        <p14:creationId xmlns:p14="http://schemas.microsoft.com/office/powerpoint/2010/main" val="425127310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85000" lnSpcReduction="10000"/>
          </a:bodyPr>
          <a:lstStyle/>
          <a:p>
            <a:endParaRPr lang="en-US" dirty="0" smtClean="0"/>
          </a:p>
          <a:p>
            <a:r>
              <a:rPr lang="en-US" dirty="0" err="1" smtClean="0"/>
              <a:t>Namun</a:t>
            </a:r>
            <a:r>
              <a:rPr lang="en-US" dirty="0" smtClean="0"/>
              <a:t> </a:t>
            </a:r>
            <a:r>
              <a:rPr lang="en-US" dirty="0" err="1" smtClean="0"/>
              <a:t>seiring</a:t>
            </a:r>
            <a:r>
              <a:rPr lang="en-US" dirty="0" smtClean="0"/>
              <a:t> </a:t>
            </a:r>
            <a:r>
              <a:rPr lang="en-US" dirty="0" err="1" smtClean="0"/>
              <a:t>waktu</a:t>
            </a:r>
            <a:r>
              <a:rPr lang="en-US" dirty="0" smtClean="0"/>
              <a:t>, </a:t>
            </a:r>
            <a:r>
              <a:rPr lang="en-US" dirty="0" err="1" smtClean="0"/>
              <a:t>resistensi</a:t>
            </a:r>
            <a:r>
              <a:rPr lang="en-US" dirty="0" smtClean="0"/>
              <a:t> </a:t>
            </a:r>
            <a:r>
              <a:rPr lang="en-US" dirty="0" err="1" smtClean="0"/>
              <a:t>pulmoner</a:t>
            </a:r>
            <a:r>
              <a:rPr lang="en-US" dirty="0" smtClean="0"/>
              <a:t> </a:t>
            </a:r>
            <a:r>
              <a:rPr lang="en-US" dirty="0" err="1" smtClean="0"/>
              <a:t>akan</a:t>
            </a:r>
            <a:r>
              <a:rPr lang="en-US" dirty="0" smtClean="0"/>
              <a:t> </a:t>
            </a:r>
            <a:r>
              <a:rPr lang="en-US" dirty="0" err="1" smtClean="0"/>
              <a:t>turun</a:t>
            </a:r>
            <a:r>
              <a:rPr lang="en-US" dirty="0" smtClean="0"/>
              <a:t> </a:t>
            </a:r>
            <a:r>
              <a:rPr lang="en-US" dirty="0" err="1" smtClean="0"/>
              <a:t>sehingga</a:t>
            </a:r>
            <a:r>
              <a:rPr lang="en-US" dirty="0" smtClean="0"/>
              <a:t> </a:t>
            </a:r>
            <a:r>
              <a:rPr lang="en-US" dirty="0" err="1" smtClean="0"/>
              <a:t>aliran</a:t>
            </a:r>
            <a:r>
              <a:rPr lang="en-US" dirty="0" smtClean="0"/>
              <a:t> </a:t>
            </a:r>
            <a:r>
              <a:rPr lang="en-US" dirty="0" err="1" smtClean="0"/>
              <a:t>darah</a:t>
            </a:r>
            <a:r>
              <a:rPr lang="en-US" dirty="0" smtClean="0"/>
              <a:t> </a:t>
            </a:r>
            <a:r>
              <a:rPr lang="en-US" dirty="0" err="1" smtClean="0"/>
              <a:t>dari</a:t>
            </a:r>
            <a:r>
              <a:rPr lang="en-US" dirty="0" smtClean="0"/>
              <a:t> </a:t>
            </a:r>
            <a:r>
              <a:rPr lang="en-US" dirty="0" err="1" smtClean="0"/>
              <a:t>kiri</a:t>
            </a:r>
            <a:r>
              <a:rPr lang="en-US" dirty="0" smtClean="0"/>
              <a:t> </a:t>
            </a:r>
            <a:r>
              <a:rPr lang="en-US" dirty="0" err="1" smtClean="0"/>
              <a:t>ke</a:t>
            </a:r>
            <a:r>
              <a:rPr lang="en-US" dirty="0" smtClean="0"/>
              <a:t> </a:t>
            </a:r>
            <a:r>
              <a:rPr lang="en-US" dirty="0" err="1" smtClean="0"/>
              <a:t>kanan</a:t>
            </a:r>
            <a:r>
              <a:rPr lang="en-US" dirty="0" smtClean="0"/>
              <a:t> </a:t>
            </a:r>
            <a:r>
              <a:rPr lang="en-US" dirty="0" err="1" smtClean="0"/>
              <a:t>akan</a:t>
            </a:r>
            <a:r>
              <a:rPr lang="en-US" dirty="0" smtClean="0"/>
              <a:t> </a:t>
            </a:r>
            <a:r>
              <a:rPr lang="en-US" dirty="0" err="1" smtClean="0"/>
              <a:t>meningkat</a:t>
            </a:r>
            <a:r>
              <a:rPr lang="en-US" dirty="0" smtClean="0"/>
              <a:t> </a:t>
            </a:r>
            <a:r>
              <a:rPr lang="en-US" dirty="0" err="1" smtClean="0"/>
              <a:t>melalui</a:t>
            </a:r>
            <a:r>
              <a:rPr lang="en-US" dirty="0" smtClean="0"/>
              <a:t> </a:t>
            </a:r>
            <a:r>
              <a:rPr lang="en-US" dirty="0" err="1" smtClean="0"/>
              <a:t>defek</a:t>
            </a:r>
            <a:r>
              <a:rPr lang="en-US" dirty="0" smtClean="0"/>
              <a:t>. </a:t>
            </a:r>
            <a:r>
              <a:rPr lang="en-US" dirty="0" err="1" smtClean="0"/>
              <a:t>Ketika</a:t>
            </a:r>
            <a:r>
              <a:rPr lang="en-US" dirty="0" smtClean="0"/>
              <a:t> </a:t>
            </a:r>
            <a:r>
              <a:rPr lang="en-US" dirty="0" err="1" smtClean="0"/>
              <a:t>aliran</a:t>
            </a:r>
            <a:r>
              <a:rPr lang="en-US" dirty="0" smtClean="0"/>
              <a:t> </a:t>
            </a:r>
            <a:r>
              <a:rPr lang="en-US" dirty="0" err="1" smtClean="0"/>
              <a:t>meningkat</a:t>
            </a:r>
            <a:r>
              <a:rPr lang="en-US" dirty="0" smtClean="0"/>
              <a:t>, </a:t>
            </a:r>
            <a:r>
              <a:rPr lang="en-US" dirty="0" err="1" smtClean="0"/>
              <a:t>terjadi</a:t>
            </a:r>
            <a:r>
              <a:rPr lang="en-US" dirty="0" smtClean="0"/>
              <a:t> volume overload </a:t>
            </a:r>
            <a:r>
              <a:rPr lang="en-US" dirty="0" err="1" smtClean="0"/>
              <a:t>pada</a:t>
            </a:r>
            <a:r>
              <a:rPr lang="en-US" dirty="0" smtClean="0"/>
              <a:t> </a:t>
            </a:r>
            <a:r>
              <a:rPr lang="en-US" dirty="0" err="1" smtClean="0"/>
              <a:t>ventrikel</a:t>
            </a:r>
            <a:r>
              <a:rPr lang="en-US" dirty="0" smtClean="0"/>
              <a:t> </a:t>
            </a:r>
            <a:r>
              <a:rPr lang="en-US" dirty="0" err="1" smtClean="0"/>
              <a:t>kiri</a:t>
            </a:r>
            <a:r>
              <a:rPr lang="en-US" dirty="0" smtClean="0"/>
              <a:t>, </a:t>
            </a:r>
            <a:r>
              <a:rPr lang="en-US" dirty="0" err="1" smtClean="0"/>
              <a:t>sirkulasi</a:t>
            </a:r>
            <a:r>
              <a:rPr lang="en-US" dirty="0" smtClean="0"/>
              <a:t> </a:t>
            </a:r>
            <a:r>
              <a:rPr lang="en-US" dirty="0" err="1" smtClean="0"/>
              <a:t>pulmoner</a:t>
            </a:r>
            <a:r>
              <a:rPr lang="en-US" dirty="0" smtClean="0"/>
              <a:t>, </a:t>
            </a:r>
            <a:r>
              <a:rPr lang="en-US" dirty="0" err="1" smtClean="0"/>
              <a:t>ventrikel</a:t>
            </a:r>
            <a:r>
              <a:rPr lang="en-US" dirty="0" smtClean="0"/>
              <a:t> </a:t>
            </a:r>
            <a:r>
              <a:rPr lang="en-US" dirty="0" err="1" smtClean="0"/>
              <a:t>kiri</a:t>
            </a:r>
            <a:r>
              <a:rPr lang="en-US" dirty="0" smtClean="0"/>
              <a:t>, </a:t>
            </a:r>
            <a:r>
              <a:rPr lang="en-US" dirty="0" err="1" smtClean="0"/>
              <a:t>dan</a:t>
            </a:r>
            <a:r>
              <a:rPr lang="en-US" dirty="0" smtClean="0"/>
              <a:t> atrium </a:t>
            </a:r>
            <a:r>
              <a:rPr lang="en-US" dirty="0" err="1" smtClean="0"/>
              <a:t>kiri</a:t>
            </a:r>
            <a:r>
              <a:rPr lang="en-US" dirty="0" smtClean="0"/>
              <a:t> </a:t>
            </a:r>
            <a:r>
              <a:rPr lang="en-US" dirty="0" err="1" smtClean="0"/>
              <a:t>menyebabkan</a:t>
            </a:r>
            <a:r>
              <a:rPr lang="en-US" dirty="0" smtClean="0"/>
              <a:t> </a:t>
            </a:r>
            <a:r>
              <a:rPr lang="en-US" dirty="0" err="1" smtClean="0"/>
              <a:t>dilatasi</a:t>
            </a:r>
            <a:r>
              <a:rPr lang="en-US" dirty="0" smtClean="0"/>
              <a:t> </a:t>
            </a:r>
            <a:r>
              <a:rPr lang="en-US" dirty="0" err="1" smtClean="0"/>
              <a:t>ruang</a:t>
            </a:r>
            <a:r>
              <a:rPr lang="en-US" dirty="0" smtClean="0"/>
              <a:t> </a:t>
            </a:r>
            <a:r>
              <a:rPr lang="en-US" dirty="0" err="1" smtClean="0"/>
              <a:t>jantung</a:t>
            </a:r>
            <a:endParaRPr lang="en-US" dirty="0" smtClean="0"/>
          </a:p>
          <a:p>
            <a:r>
              <a:rPr lang="en-US" dirty="0" err="1" smtClean="0"/>
              <a:t>Pasien</a:t>
            </a:r>
            <a:r>
              <a:rPr lang="en-US" dirty="0" smtClean="0"/>
              <a:t> </a:t>
            </a:r>
            <a:r>
              <a:rPr lang="en-US" dirty="0" err="1"/>
              <a:t>dengan</a:t>
            </a:r>
            <a:r>
              <a:rPr lang="en-US" dirty="0"/>
              <a:t> VSD </a:t>
            </a:r>
            <a:r>
              <a:rPr lang="en-US" dirty="0" err="1"/>
              <a:t>kecil</a:t>
            </a:r>
            <a:r>
              <a:rPr lang="en-US" dirty="0"/>
              <a:t> </a:t>
            </a:r>
            <a:r>
              <a:rPr lang="en-US" dirty="0" err="1"/>
              <a:t>biasanya</a:t>
            </a:r>
            <a:r>
              <a:rPr lang="en-US" dirty="0"/>
              <a:t> </a:t>
            </a:r>
            <a:r>
              <a:rPr lang="en-US" dirty="0" err="1"/>
              <a:t>tidak</a:t>
            </a:r>
            <a:r>
              <a:rPr lang="en-US" dirty="0"/>
              <a:t> </a:t>
            </a:r>
            <a:r>
              <a:rPr lang="en-US" dirty="0" err="1"/>
              <a:t>menunjukkan</a:t>
            </a:r>
            <a:r>
              <a:rPr lang="en-US" dirty="0"/>
              <a:t> </a:t>
            </a:r>
            <a:r>
              <a:rPr lang="en-US" dirty="0" err="1"/>
              <a:t>gejala</a:t>
            </a:r>
            <a:r>
              <a:rPr lang="en-US" dirty="0"/>
              <a:t> </a:t>
            </a:r>
            <a:r>
              <a:rPr lang="en-US" dirty="0" err="1"/>
              <a:t>klinis</a:t>
            </a:r>
            <a:r>
              <a:rPr lang="en-US" dirty="0"/>
              <a:t>. </a:t>
            </a:r>
            <a:r>
              <a:rPr lang="en-US" dirty="0" err="1"/>
              <a:t>Namun</a:t>
            </a:r>
            <a:r>
              <a:rPr lang="en-US" dirty="0"/>
              <a:t> </a:t>
            </a:r>
            <a:r>
              <a:rPr lang="en-US" dirty="0" err="1"/>
              <a:t>pada</a:t>
            </a:r>
            <a:r>
              <a:rPr lang="en-US" dirty="0"/>
              <a:t> VSD yang </a:t>
            </a:r>
            <a:r>
              <a:rPr lang="en-US" dirty="0" err="1"/>
              <a:t>lebih</a:t>
            </a:r>
            <a:r>
              <a:rPr lang="en-US" dirty="0"/>
              <a:t> </a:t>
            </a:r>
            <a:r>
              <a:rPr lang="en-US" dirty="0" err="1"/>
              <a:t>besar</a:t>
            </a:r>
            <a:r>
              <a:rPr lang="en-US" dirty="0"/>
              <a:t> </a:t>
            </a:r>
            <a:r>
              <a:rPr lang="en-US" dirty="0" err="1"/>
              <a:t>akan</a:t>
            </a:r>
            <a:r>
              <a:rPr lang="en-US" dirty="0"/>
              <a:t> </a:t>
            </a:r>
            <a:r>
              <a:rPr lang="en-US" dirty="0" err="1"/>
              <a:t>memperlihatkan</a:t>
            </a:r>
            <a:r>
              <a:rPr lang="en-US" dirty="0"/>
              <a:t> </a:t>
            </a:r>
            <a:r>
              <a:rPr lang="en-US" dirty="0" err="1"/>
              <a:t>gejala</a:t>
            </a:r>
            <a:r>
              <a:rPr lang="en-US" dirty="0"/>
              <a:t> </a:t>
            </a:r>
            <a:r>
              <a:rPr lang="en-US" dirty="0" err="1"/>
              <a:t>seperti</a:t>
            </a:r>
            <a:r>
              <a:rPr lang="en-US" dirty="0"/>
              <a:t> </a:t>
            </a:r>
            <a:r>
              <a:rPr lang="en-US" dirty="0" err="1"/>
              <a:t>gagal</a:t>
            </a:r>
            <a:r>
              <a:rPr lang="en-US" dirty="0"/>
              <a:t> </a:t>
            </a:r>
            <a:r>
              <a:rPr lang="en-US" dirty="0" err="1"/>
              <a:t>jantung</a:t>
            </a:r>
            <a:r>
              <a:rPr lang="en-US" dirty="0"/>
              <a:t> </a:t>
            </a:r>
            <a:r>
              <a:rPr lang="en-US" dirty="0" err="1"/>
              <a:t>kongestif</a:t>
            </a:r>
            <a:r>
              <a:rPr lang="en-US" dirty="0"/>
              <a:t> </a:t>
            </a:r>
            <a:r>
              <a:rPr lang="en-US" dirty="0" err="1"/>
              <a:t>seperti</a:t>
            </a:r>
            <a:r>
              <a:rPr lang="en-US" dirty="0"/>
              <a:t> </a:t>
            </a:r>
            <a:r>
              <a:rPr lang="en-US" dirty="0" err="1"/>
              <a:t>takipnea</a:t>
            </a:r>
            <a:r>
              <a:rPr lang="en-US" dirty="0"/>
              <a:t>, </a:t>
            </a:r>
            <a:r>
              <a:rPr lang="en-US" dirty="0" err="1"/>
              <a:t>sulit</a:t>
            </a:r>
            <a:r>
              <a:rPr lang="en-US" dirty="0"/>
              <a:t> </a:t>
            </a:r>
            <a:r>
              <a:rPr lang="en-US" dirty="0" err="1"/>
              <a:t>makan</a:t>
            </a:r>
            <a:r>
              <a:rPr lang="en-US" dirty="0"/>
              <a:t>, </a:t>
            </a:r>
            <a:r>
              <a:rPr lang="en-US" dirty="0" err="1"/>
              <a:t>gagal</a:t>
            </a:r>
            <a:r>
              <a:rPr lang="en-US" dirty="0"/>
              <a:t> </a:t>
            </a:r>
            <a:r>
              <a:rPr lang="en-US" dirty="0" err="1"/>
              <a:t>tumbuh</a:t>
            </a:r>
            <a:r>
              <a:rPr lang="en-US" dirty="0"/>
              <a:t>, </a:t>
            </a:r>
            <a:r>
              <a:rPr lang="en-US" dirty="0" err="1"/>
              <a:t>dan</a:t>
            </a:r>
            <a:r>
              <a:rPr lang="en-US" dirty="0"/>
              <a:t> </a:t>
            </a:r>
            <a:r>
              <a:rPr lang="en-US" dirty="0" err="1"/>
              <a:t>infeksi</a:t>
            </a:r>
            <a:r>
              <a:rPr lang="en-US" dirty="0"/>
              <a:t> </a:t>
            </a:r>
            <a:r>
              <a:rPr lang="en-US" dirty="0" err="1"/>
              <a:t>saluran</a:t>
            </a:r>
            <a:r>
              <a:rPr lang="en-US" dirty="0"/>
              <a:t> </a:t>
            </a:r>
            <a:r>
              <a:rPr lang="en-US" dirty="0" err="1"/>
              <a:t>napas</a:t>
            </a:r>
            <a:r>
              <a:rPr lang="en-US" dirty="0"/>
              <a:t> </a:t>
            </a:r>
            <a:r>
              <a:rPr lang="en-US" dirty="0" err="1"/>
              <a:t>bawah</a:t>
            </a:r>
            <a:r>
              <a:rPr lang="en-US" dirty="0"/>
              <a:t> </a:t>
            </a:r>
            <a:r>
              <a:rPr lang="en-US" dirty="0" err="1"/>
              <a:t>berulang</a:t>
            </a:r>
            <a:r>
              <a:rPr lang="en-US" dirty="0"/>
              <a:t>.</a:t>
            </a:r>
          </a:p>
          <a:p>
            <a:endParaRPr lang="en-US" dirty="0"/>
          </a:p>
        </p:txBody>
      </p:sp>
    </p:spTree>
    <p:extLst>
      <p:ext uri="{BB962C8B-B14F-4D97-AF65-F5344CB8AC3E}">
        <p14:creationId xmlns:p14="http://schemas.microsoft.com/office/powerpoint/2010/main" val="236820555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Patent </a:t>
            </a:r>
            <a:r>
              <a:rPr lang="en-US" dirty="0" err="1"/>
              <a:t>Ductus</a:t>
            </a:r>
            <a:r>
              <a:rPr lang="en-US" dirty="0"/>
              <a:t> </a:t>
            </a:r>
            <a:r>
              <a:rPr lang="en-US" dirty="0" err="1" smtClean="0"/>
              <a:t>Arteriosus</a:t>
            </a:r>
            <a:endParaRPr lang="en-US" dirty="0"/>
          </a:p>
        </p:txBody>
      </p:sp>
      <p:sp>
        <p:nvSpPr>
          <p:cNvPr id="3" name="Content Placeholder 2"/>
          <p:cNvSpPr>
            <a:spLocks noGrp="1"/>
          </p:cNvSpPr>
          <p:nvPr>
            <p:ph idx="1"/>
          </p:nvPr>
        </p:nvSpPr>
        <p:spPr>
          <a:xfrm>
            <a:off x="457200" y="1219200"/>
            <a:ext cx="8229600" cy="4906963"/>
          </a:xfrm>
        </p:spPr>
        <p:txBody>
          <a:bodyPr>
            <a:normAutofit fontScale="85000" lnSpcReduction="10000"/>
          </a:bodyPr>
          <a:lstStyle/>
          <a:p>
            <a:r>
              <a:rPr lang="en-US" dirty="0" err="1"/>
              <a:t>Ductus</a:t>
            </a:r>
            <a:r>
              <a:rPr lang="en-US" dirty="0"/>
              <a:t> </a:t>
            </a:r>
            <a:r>
              <a:rPr lang="en-US" dirty="0" err="1"/>
              <a:t>arteriosus</a:t>
            </a:r>
            <a:r>
              <a:rPr lang="en-US" dirty="0"/>
              <a:t> </a:t>
            </a:r>
            <a:r>
              <a:rPr lang="en-US" dirty="0" err="1"/>
              <a:t>merupakan</a:t>
            </a:r>
            <a:r>
              <a:rPr lang="en-US" dirty="0"/>
              <a:t> </a:t>
            </a:r>
            <a:r>
              <a:rPr lang="en-US" dirty="0" err="1"/>
              <a:t>pembuluh</a:t>
            </a:r>
            <a:r>
              <a:rPr lang="en-US" dirty="0"/>
              <a:t> </a:t>
            </a:r>
            <a:r>
              <a:rPr lang="en-US" dirty="0" err="1"/>
              <a:t>darah</a:t>
            </a:r>
            <a:r>
              <a:rPr lang="en-US" dirty="0"/>
              <a:t> yang </a:t>
            </a:r>
            <a:r>
              <a:rPr lang="en-US" dirty="0" err="1"/>
              <a:t>menghubungkan</a:t>
            </a:r>
            <a:r>
              <a:rPr lang="en-US" dirty="0"/>
              <a:t> </a:t>
            </a:r>
            <a:r>
              <a:rPr lang="en-US" dirty="0" err="1"/>
              <a:t>antara</a:t>
            </a:r>
            <a:r>
              <a:rPr lang="en-US" dirty="0"/>
              <a:t> </a:t>
            </a:r>
            <a:r>
              <a:rPr lang="en-US" dirty="0" err="1"/>
              <a:t>arteri</a:t>
            </a:r>
            <a:r>
              <a:rPr lang="en-US" dirty="0"/>
              <a:t> </a:t>
            </a:r>
            <a:r>
              <a:rPr lang="en-US" dirty="0" err="1"/>
              <a:t>pulmoner</a:t>
            </a:r>
            <a:r>
              <a:rPr lang="en-US" dirty="0"/>
              <a:t> </a:t>
            </a:r>
            <a:r>
              <a:rPr lang="en-US" dirty="0" err="1"/>
              <a:t>dan</a:t>
            </a:r>
            <a:r>
              <a:rPr lang="en-US" dirty="0"/>
              <a:t> aorta </a:t>
            </a:r>
            <a:r>
              <a:rPr lang="en-US" dirty="0" err="1"/>
              <a:t>selama</a:t>
            </a:r>
            <a:r>
              <a:rPr lang="en-US" dirty="0"/>
              <a:t> </a:t>
            </a:r>
            <a:r>
              <a:rPr lang="en-US" dirty="0" err="1"/>
              <a:t>kehidupan</a:t>
            </a:r>
            <a:r>
              <a:rPr lang="en-US" dirty="0"/>
              <a:t> fetus. Patent </a:t>
            </a:r>
            <a:r>
              <a:rPr lang="en-US" dirty="0" err="1"/>
              <a:t>ductus</a:t>
            </a:r>
            <a:r>
              <a:rPr lang="en-US" dirty="0"/>
              <a:t> </a:t>
            </a:r>
            <a:r>
              <a:rPr lang="en-US" dirty="0" err="1"/>
              <a:t>arteriosus</a:t>
            </a:r>
            <a:r>
              <a:rPr lang="en-US" dirty="0"/>
              <a:t> </a:t>
            </a:r>
            <a:r>
              <a:rPr lang="en-US" dirty="0" err="1"/>
              <a:t>terjadi</a:t>
            </a:r>
            <a:r>
              <a:rPr lang="en-US" dirty="0"/>
              <a:t> </a:t>
            </a:r>
            <a:r>
              <a:rPr lang="en-US" dirty="0" err="1"/>
              <a:t>apabila</a:t>
            </a:r>
            <a:r>
              <a:rPr lang="en-US" dirty="0"/>
              <a:t> </a:t>
            </a:r>
            <a:r>
              <a:rPr lang="en-US" dirty="0" err="1"/>
              <a:t>terjadi</a:t>
            </a:r>
            <a:r>
              <a:rPr lang="en-US" dirty="0"/>
              <a:t> </a:t>
            </a:r>
            <a:r>
              <a:rPr lang="en-US" dirty="0" err="1"/>
              <a:t>kegagalan</a:t>
            </a:r>
            <a:r>
              <a:rPr lang="en-US" dirty="0"/>
              <a:t> </a:t>
            </a:r>
            <a:r>
              <a:rPr lang="en-US" dirty="0" err="1"/>
              <a:t>penutupan</a:t>
            </a:r>
            <a:r>
              <a:rPr lang="en-US" dirty="0"/>
              <a:t> </a:t>
            </a:r>
            <a:r>
              <a:rPr lang="en-US" dirty="0" err="1"/>
              <a:t>ductus</a:t>
            </a:r>
            <a:r>
              <a:rPr lang="en-US" dirty="0"/>
              <a:t> </a:t>
            </a:r>
            <a:r>
              <a:rPr lang="en-US" dirty="0" err="1"/>
              <a:t>arteriosus</a:t>
            </a:r>
            <a:r>
              <a:rPr lang="en-US" dirty="0"/>
              <a:t> </a:t>
            </a:r>
            <a:r>
              <a:rPr lang="en-US" dirty="0" err="1"/>
              <a:t>setelah</a:t>
            </a:r>
            <a:r>
              <a:rPr lang="en-US" dirty="0"/>
              <a:t> </a:t>
            </a:r>
            <a:r>
              <a:rPr lang="en-US" dirty="0" err="1"/>
              <a:t>bayi</a:t>
            </a:r>
            <a:r>
              <a:rPr lang="en-US" dirty="0"/>
              <a:t> </a:t>
            </a:r>
            <a:r>
              <a:rPr lang="en-US" dirty="0" err="1"/>
              <a:t>lahir</a:t>
            </a:r>
            <a:r>
              <a:rPr lang="en-US" dirty="0"/>
              <a:t> </a:t>
            </a:r>
            <a:r>
              <a:rPr lang="en-US" dirty="0" err="1"/>
              <a:t>sehingga</a:t>
            </a:r>
            <a:r>
              <a:rPr lang="en-US" dirty="0"/>
              <a:t> </a:t>
            </a:r>
            <a:r>
              <a:rPr lang="en-US" dirty="0" err="1"/>
              <a:t>terjadi</a:t>
            </a:r>
            <a:r>
              <a:rPr lang="en-US" dirty="0"/>
              <a:t> </a:t>
            </a:r>
            <a:r>
              <a:rPr lang="en-US" dirty="0" err="1"/>
              <a:t>koneksi</a:t>
            </a:r>
            <a:r>
              <a:rPr lang="en-US" dirty="0"/>
              <a:t> yang </a:t>
            </a:r>
            <a:r>
              <a:rPr lang="en-US" dirty="0" err="1"/>
              <a:t>menetap</a:t>
            </a:r>
            <a:r>
              <a:rPr lang="en-US" dirty="0"/>
              <a:t> </a:t>
            </a:r>
            <a:r>
              <a:rPr lang="en-US" dirty="0" err="1"/>
              <a:t>antara</a:t>
            </a:r>
            <a:r>
              <a:rPr lang="en-US" dirty="0"/>
              <a:t> </a:t>
            </a:r>
            <a:r>
              <a:rPr lang="en-US" dirty="0" err="1"/>
              <a:t>kedua</a:t>
            </a:r>
            <a:r>
              <a:rPr lang="en-US" dirty="0"/>
              <a:t> </a:t>
            </a:r>
            <a:r>
              <a:rPr lang="en-US" dirty="0" err="1"/>
              <a:t>pembuluh</a:t>
            </a:r>
            <a:r>
              <a:rPr lang="en-US" dirty="0"/>
              <a:t> </a:t>
            </a:r>
            <a:r>
              <a:rPr lang="en-US" dirty="0" err="1"/>
              <a:t>besar</a:t>
            </a:r>
            <a:r>
              <a:rPr lang="en-US" dirty="0"/>
              <a:t>. </a:t>
            </a:r>
            <a:endParaRPr lang="en-US" dirty="0" smtClean="0"/>
          </a:p>
          <a:p>
            <a:r>
              <a:rPr lang="en-US" dirty="0" err="1" smtClean="0"/>
              <a:t>Infeksi</a:t>
            </a:r>
            <a:r>
              <a:rPr lang="en-US" dirty="0" smtClean="0"/>
              <a:t> </a:t>
            </a:r>
            <a:r>
              <a:rPr lang="en-US" dirty="0"/>
              <a:t>rubella </a:t>
            </a:r>
            <a:r>
              <a:rPr lang="en-US" dirty="0" err="1"/>
              <a:t>pada</a:t>
            </a:r>
            <a:r>
              <a:rPr lang="en-US" dirty="0"/>
              <a:t> trimester </a:t>
            </a:r>
            <a:r>
              <a:rPr lang="en-US" dirty="0" err="1"/>
              <a:t>pertama</a:t>
            </a:r>
            <a:r>
              <a:rPr lang="en-US" dirty="0"/>
              <a:t>, </a:t>
            </a:r>
            <a:r>
              <a:rPr lang="en-US" dirty="0" err="1"/>
              <a:t>kelahiran</a:t>
            </a:r>
            <a:r>
              <a:rPr lang="en-US" dirty="0"/>
              <a:t> </a:t>
            </a:r>
            <a:r>
              <a:rPr lang="en-US" dirty="0" err="1"/>
              <a:t>prematur</a:t>
            </a:r>
            <a:r>
              <a:rPr lang="en-US" dirty="0"/>
              <a:t>, </a:t>
            </a:r>
            <a:r>
              <a:rPr lang="en-US" dirty="0" err="1"/>
              <a:t>dan</a:t>
            </a:r>
            <a:r>
              <a:rPr lang="en-US" dirty="0"/>
              <a:t> </a:t>
            </a:r>
            <a:r>
              <a:rPr lang="en-US" dirty="0" err="1"/>
              <a:t>kelahiran</a:t>
            </a:r>
            <a:r>
              <a:rPr lang="en-US" dirty="0"/>
              <a:t> di altitude </a:t>
            </a:r>
            <a:r>
              <a:rPr lang="en-US" dirty="0" err="1"/>
              <a:t>tinggi</a:t>
            </a:r>
            <a:r>
              <a:rPr lang="en-US" dirty="0"/>
              <a:t>. </a:t>
            </a:r>
            <a:r>
              <a:rPr lang="en-US" dirty="0" err="1"/>
              <a:t>Normalnya</a:t>
            </a:r>
            <a:r>
              <a:rPr lang="en-US" dirty="0"/>
              <a:t>, </a:t>
            </a:r>
            <a:r>
              <a:rPr lang="en-US" dirty="0" err="1"/>
              <a:t>ductus</a:t>
            </a:r>
            <a:r>
              <a:rPr lang="en-US" dirty="0"/>
              <a:t> </a:t>
            </a:r>
            <a:r>
              <a:rPr lang="en-US" dirty="0" err="1"/>
              <a:t>arteriosus</a:t>
            </a:r>
            <a:r>
              <a:rPr lang="en-US" dirty="0"/>
              <a:t> </a:t>
            </a:r>
            <a:r>
              <a:rPr lang="en-US" dirty="0" err="1"/>
              <a:t>akan</a:t>
            </a:r>
            <a:r>
              <a:rPr lang="en-US" dirty="0"/>
              <a:t> </a:t>
            </a:r>
            <a:r>
              <a:rPr lang="en-US" dirty="0" err="1"/>
              <a:t>berkontriksi</a:t>
            </a:r>
            <a:r>
              <a:rPr lang="en-US" dirty="0"/>
              <a:t> </a:t>
            </a:r>
            <a:r>
              <a:rPr lang="en-US" dirty="0" err="1"/>
              <a:t>setelah</a:t>
            </a:r>
            <a:r>
              <a:rPr lang="en-US" dirty="0"/>
              <a:t> </a:t>
            </a:r>
            <a:r>
              <a:rPr lang="en-US" dirty="0" err="1"/>
              <a:t>lahir</a:t>
            </a:r>
            <a:r>
              <a:rPr lang="en-US" dirty="0"/>
              <a:t> </a:t>
            </a:r>
            <a:r>
              <a:rPr lang="en-US" dirty="0" err="1"/>
              <a:t>akibat</a:t>
            </a:r>
            <a:r>
              <a:rPr lang="en-US" dirty="0"/>
              <a:t> </a:t>
            </a:r>
            <a:r>
              <a:rPr lang="en-US" dirty="0" err="1"/>
              <a:t>stimulasi</a:t>
            </a:r>
            <a:r>
              <a:rPr lang="en-US" dirty="0"/>
              <a:t> </a:t>
            </a:r>
            <a:r>
              <a:rPr lang="en-US" dirty="0" err="1"/>
              <a:t>peningkatan</a:t>
            </a:r>
            <a:r>
              <a:rPr lang="en-US" dirty="0"/>
              <a:t> </a:t>
            </a:r>
            <a:r>
              <a:rPr lang="en-US" dirty="0" err="1"/>
              <a:t>kadar</a:t>
            </a:r>
            <a:r>
              <a:rPr lang="en-US" dirty="0"/>
              <a:t> </a:t>
            </a:r>
            <a:r>
              <a:rPr lang="en-US" dirty="0" err="1"/>
              <a:t>oksigen</a:t>
            </a:r>
            <a:r>
              <a:rPr lang="en-US" dirty="0"/>
              <a:t> </a:t>
            </a:r>
            <a:r>
              <a:rPr lang="en-US" dirty="0" err="1"/>
              <a:t>dalam</a:t>
            </a:r>
            <a:r>
              <a:rPr lang="en-US" dirty="0"/>
              <a:t> </a:t>
            </a:r>
            <a:r>
              <a:rPr lang="en-US" dirty="0" err="1"/>
              <a:t>darah</a:t>
            </a:r>
            <a:r>
              <a:rPr lang="en-US" dirty="0"/>
              <a:t> </a:t>
            </a:r>
            <a:r>
              <a:rPr lang="en-US" dirty="0" err="1"/>
              <a:t>dan</a:t>
            </a:r>
            <a:r>
              <a:rPr lang="en-US" dirty="0"/>
              <a:t> </a:t>
            </a:r>
            <a:r>
              <a:rPr lang="en-US" dirty="0" err="1"/>
              <a:t>penurunan</a:t>
            </a:r>
            <a:r>
              <a:rPr lang="en-US" dirty="0"/>
              <a:t> </a:t>
            </a:r>
            <a:r>
              <a:rPr lang="en-US" dirty="0" err="1"/>
              <a:t>kadar</a:t>
            </a:r>
            <a:r>
              <a:rPr lang="en-US" dirty="0"/>
              <a:t> prostaglandin</a:t>
            </a:r>
          </a:p>
        </p:txBody>
      </p:sp>
    </p:spTree>
    <p:extLst>
      <p:ext uri="{BB962C8B-B14F-4D97-AF65-F5344CB8AC3E}">
        <p14:creationId xmlns:p14="http://schemas.microsoft.com/office/powerpoint/2010/main" val="8285410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cry du chat</a:t>
            </a:r>
          </a:p>
        </p:txBody>
      </p:sp>
      <p:sp>
        <p:nvSpPr>
          <p:cNvPr id="3" name="Content Placeholder 2"/>
          <p:cNvSpPr>
            <a:spLocks noGrp="1"/>
          </p:cNvSpPr>
          <p:nvPr>
            <p:ph idx="1"/>
          </p:nvPr>
        </p:nvSpPr>
        <p:spPr>
          <a:xfrm>
            <a:off x="457200" y="1066800"/>
            <a:ext cx="8229600" cy="5059363"/>
          </a:xfrm>
        </p:spPr>
        <p:txBody>
          <a:bodyPr>
            <a:normAutofit fontScale="77500" lnSpcReduction="20000"/>
          </a:bodyPr>
          <a:lstStyle/>
          <a:p>
            <a:r>
              <a:rPr lang="en-US" dirty="0"/>
              <a:t>"Cri du chat" </a:t>
            </a:r>
            <a:r>
              <a:rPr lang="en-US" dirty="0" err="1"/>
              <a:t>dalam</a:t>
            </a:r>
            <a:r>
              <a:rPr lang="en-US" dirty="0"/>
              <a:t> </a:t>
            </a:r>
            <a:r>
              <a:rPr lang="en-US" dirty="0" err="1"/>
              <a:t>bahasa</a:t>
            </a:r>
            <a:r>
              <a:rPr lang="en-US" dirty="0"/>
              <a:t> </a:t>
            </a:r>
            <a:r>
              <a:rPr lang="en-US" dirty="0" err="1"/>
              <a:t>Prancis</a:t>
            </a:r>
            <a:r>
              <a:rPr lang="en-US" dirty="0"/>
              <a:t> </a:t>
            </a:r>
            <a:r>
              <a:rPr lang="en-US" dirty="0" err="1"/>
              <a:t>berarti</a:t>
            </a:r>
            <a:r>
              <a:rPr lang="en-US" dirty="0"/>
              <a:t> "</a:t>
            </a:r>
            <a:r>
              <a:rPr lang="en-US" dirty="0" err="1"/>
              <a:t>teriakan</a:t>
            </a:r>
            <a:r>
              <a:rPr lang="en-US" dirty="0"/>
              <a:t> </a:t>
            </a:r>
            <a:r>
              <a:rPr lang="en-US" dirty="0" err="1"/>
              <a:t>kucing</a:t>
            </a:r>
            <a:r>
              <a:rPr lang="en-US" dirty="0"/>
              <a:t>", </a:t>
            </a:r>
            <a:r>
              <a:rPr lang="en-US" dirty="0" err="1"/>
              <a:t>dan</a:t>
            </a:r>
            <a:r>
              <a:rPr lang="en-US" dirty="0"/>
              <a:t> </a:t>
            </a:r>
            <a:r>
              <a:rPr lang="en-US" dirty="0" err="1"/>
              <a:t>kondisi</a:t>
            </a:r>
            <a:r>
              <a:rPr lang="en-US" dirty="0"/>
              <a:t> </a:t>
            </a:r>
            <a:r>
              <a:rPr lang="en-US" dirty="0" err="1"/>
              <a:t>itu</a:t>
            </a:r>
            <a:r>
              <a:rPr lang="en-US" dirty="0"/>
              <a:t> </a:t>
            </a:r>
            <a:r>
              <a:rPr lang="en-US" dirty="0" err="1"/>
              <a:t>dinamakan</a:t>
            </a:r>
            <a:r>
              <a:rPr lang="en-US" dirty="0"/>
              <a:t> </a:t>
            </a:r>
            <a:r>
              <a:rPr lang="en-US" dirty="0" err="1"/>
              <a:t>demikian</a:t>
            </a:r>
            <a:r>
              <a:rPr lang="en-US" dirty="0"/>
              <a:t> </a:t>
            </a:r>
            <a:r>
              <a:rPr lang="en-US" dirty="0" err="1"/>
              <a:t>karena</a:t>
            </a:r>
            <a:r>
              <a:rPr lang="en-US" dirty="0"/>
              <a:t> </a:t>
            </a:r>
            <a:r>
              <a:rPr lang="en-US" dirty="0" err="1"/>
              <a:t>membuat</a:t>
            </a:r>
            <a:r>
              <a:rPr lang="en-US" dirty="0"/>
              <a:t> </a:t>
            </a:r>
            <a:r>
              <a:rPr lang="en-US" dirty="0" err="1"/>
              <a:t>bayi</a:t>
            </a:r>
            <a:r>
              <a:rPr lang="en-US" dirty="0"/>
              <a:t> yang </a:t>
            </a:r>
            <a:r>
              <a:rPr lang="en-US" dirty="0" err="1"/>
              <a:t>terkena</a:t>
            </a:r>
            <a:r>
              <a:rPr lang="en-US" dirty="0"/>
              <a:t> </a:t>
            </a:r>
            <a:r>
              <a:rPr lang="en-US" dirty="0" err="1"/>
              <a:t>menangis</a:t>
            </a:r>
            <a:r>
              <a:rPr lang="en-US" dirty="0"/>
              <a:t> </a:t>
            </a:r>
            <a:r>
              <a:rPr lang="en-US" dirty="0" err="1"/>
              <a:t>bernada</a:t>
            </a:r>
            <a:r>
              <a:rPr lang="en-US" dirty="0"/>
              <a:t> </a:t>
            </a:r>
            <a:r>
              <a:rPr lang="en-US" dirty="0" err="1"/>
              <a:t>tinggi</a:t>
            </a:r>
            <a:r>
              <a:rPr lang="en-US" dirty="0"/>
              <a:t> yang </a:t>
            </a:r>
            <a:r>
              <a:rPr lang="en-US" dirty="0" err="1"/>
              <a:t>terdengar</a:t>
            </a:r>
            <a:r>
              <a:rPr lang="en-US" dirty="0"/>
              <a:t> </a:t>
            </a:r>
            <a:r>
              <a:rPr lang="en-US" dirty="0" err="1"/>
              <a:t>seperti</a:t>
            </a:r>
            <a:r>
              <a:rPr lang="en-US" dirty="0"/>
              <a:t> </a:t>
            </a:r>
            <a:r>
              <a:rPr lang="en-US" dirty="0" err="1"/>
              <a:t>suara</a:t>
            </a:r>
            <a:r>
              <a:rPr lang="en-US" dirty="0"/>
              <a:t> </a:t>
            </a:r>
            <a:r>
              <a:rPr lang="en-US" dirty="0" err="1"/>
              <a:t>seekor</a:t>
            </a:r>
            <a:r>
              <a:rPr lang="en-US" dirty="0"/>
              <a:t> </a:t>
            </a:r>
            <a:r>
              <a:rPr lang="en-US" dirty="0" err="1"/>
              <a:t>kucing</a:t>
            </a:r>
            <a:r>
              <a:rPr lang="en-US" dirty="0"/>
              <a:t>. </a:t>
            </a:r>
            <a:r>
              <a:rPr lang="en-US" dirty="0" err="1"/>
              <a:t>Tangisan</a:t>
            </a:r>
            <a:r>
              <a:rPr lang="en-US" dirty="0"/>
              <a:t> </a:t>
            </a:r>
            <a:r>
              <a:rPr lang="en-US" dirty="0" err="1"/>
              <a:t>ini</a:t>
            </a:r>
            <a:r>
              <a:rPr lang="en-US" dirty="0"/>
              <a:t> </a:t>
            </a:r>
            <a:r>
              <a:rPr lang="en-US" dirty="0" err="1"/>
              <a:t>terdengar</a:t>
            </a:r>
            <a:r>
              <a:rPr lang="en-US" dirty="0"/>
              <a:t> </a:t>
            </a:r>
            <a:r>
              <a:rPr lang="en-US" dirty="0" err="1"/>
              <a:t>segera</a:t>
            </a:r>
            <a:r>
              <a:rPr lang="en-US" dirty="0"/>
              <a:t> </a:t>
            </a:r>
            <a:r>
              <a:rPr lang="en-US" dirty="0" err="1"/>
              <a:t>setelah</a:t>
            </a:r>
            <a:r>
              <a:rPr lang="en-US" dirty="0"/>
              <a:t> </a:t>
            </a:r>
            <a:r>
              <a:rPr lang="en-US" dirty="0" err="1"/>
              <a:t>bayi</a:t>
            </a:r>
            <a:r>
              <a:rPr lang="en-US" dirty="0"/>
              <a:t> </a:t>
            </a:r>
            <a:r>
              <a:rPr lang="en-US" dirty="0" err="1"/>
              <a:t>lahir</a:t>
            </a:r>
            <a:r>
              <a:rPr lang="en-US" dirty="0"/>
              <a:t> </a:t>
            </a:r>
            <a:r>
              <a:rPr lang="en-US" dirty="0" err="1"/>
              <a:t>dan</a:t>
            </a:r>
            <a:r>
              <a:rPr lang="en-US" dirty="0"/>
              <a:t> </a:t>
            </a:r>
            <a:r>
              <a:rPr lang="en-US" dirty="0" err="1"/>
              <a:t>berlangsung</a:t>
            </a:r>
            <a:r>
              <a:rPr lang="en-US" dirty="0"/>
              <a:t> </a:t>
            </a:r>
            <a:r>
              <a:rPr lang="en-US" dirty="0" err="1"/>
              <a:t>selama</a:t>
            </a:r>
            <a:r>
              <a:rPr lang="en-US" dirty="0"/>
              <a:t> </a:t>
            </a:r>
            <a:r>
              <a:rPr lang="en-US" dirty="0" err="1"/>
              <a:t>beberapa</a:t>
            </a:r>
            <a:r>
              <a:rPr lang="en-US" dirty="0"/>
              <a:t> </a:t>
            </a:r>
            <a:r>
              <a:rPr lang="en-US" dirty="0" err="1"/>
              <a:t>minggu</a:t>
            </a:r>
            <a:r>
              <a:rPr lang="en-US" dirty="0"/>
              <a:t>, </a:t>
            </a:r>
            <a:r>
              <a:rPr lang="en-US" dirty="0" err="1"/>
              <a:t>kemudian</a:t>
            </a:r>
            <a:r>
              <a:rPr lang="en-US" dirty="0"/>
              <a:t> </a:t>
            </a:r>
            <a:r>
              <a:rPr lang="en-US" dirty="0" err="1"/>
              <a:t>menghilang</a:t>
            </a:r>
            <a:r>
              <a:rPr lang="en-US" dirty="0"/>
              <a:t>. </a:t>
            </a:r>
            <a:r>
              <a:rPr lang="en-US" dirty="0" err="1"/>
              <a:t>Sindroma</a:t>
            </a:r>
            <a:r>
              <a:rPr lang="en-US" dirty="0"/>
              <a:t> </a:t>
            </a:r>
            <a:r>
              <a:rPr lang="en-US" dirty="0" err="1"/>
              <a:t>ini</a:t>
            </a:r>
            <a:r>
              <a:rPr lang="en-US" dirty="0"/>
              <a:t> </a:t>
            </a:r>
            <a:r>
              <a:rPr lang="en-US" dirty="0" err="1"/>
              <a:t>ditemukan</a:t>
            </a:r>
            <a:r>
              <a:rPr lang="en-US" dirty="0"/>
              <a:t> </a:t>
            </a:r>
            <a:r>
              <a:rPr lang="en-US" dirty="0" err="1"/>
              <a:t>pada</a:t>
            </a:r>
            <a:r>
              <a:rPr lang="en-US" dirty="0"/>
              <a:t> 1 </a:t>
            </a:r>
            <a:r>
              <a:rPr lang="en-US" dirty="0" err="1"/>
              <a:t>diantara</a:t>
            </a:r>
            <a:r>
              <a:rPr lang="en-US" dirty="0"/>
              <a:t> 20.000 </a:t>
            </a:r>
            <a:r>
              <a:rPr lang="en-US" dirty="0" err="1"/>
              <a:t>dan</a:t>
            </a:r>
            <a:r>
              <a:rPr lang="en-US" dirty="0"/>
              <a:t> 1 </a:t>
            </a:r>
            <a:r>
              <a:rPr lang="en-US" dirty="0" err="1"/>
              <a:t>diantara</a:t>
            </a:r>
            <a:r>
              <a:rPr lang="en-US" dirty="0"/>
              <a:t> 50.000 </a:t>
            </a:r>
            <a:r>
              <a:rPr lang="en-US" dirty="0" err="1"/>
              <a:t>bayi</a:t>
            </a:r>
            <a:r>
              <a:rPr lang="en-US" dirty="0"/>
              <a:t>. </a:t>
            </a:r>
            <a:endParaRPr lang="en-US" dirty="0" smtClean="0"/>
          </a:p>
          <a:p>
            <a:r>
              <a:rPr lang="en-US" dirty="0" err="1" smtClean="0"/>
              <a:t>Sindroma</a:t>
            </a:r>
            <a:r>
              <a:rPr lang="en-US" dirty="0" smtClean="0"/>
              <a:t> </a:t>
            </a:r>
            <a:r>
              <a:rPr lang="en-US" dirty="0"/>
              <a:t>Cri Du Chat (</a:t>
            </a:r>
            <a:r>
              <a:rPr lang="en-US" i="1" dirty="0" err="1"/>
              <a:t>Sindroma</a:t>
            </a:r>
            <a:r>
              <a:rPr lang="en-US" i="1" dirty="0"/>
              <a:t> </a:t>
            </a:r>
            <a:r>
              <a:rPr lang="en-US" i="1" dirty="0" err="1"/>
              <a:t>Tangisan</a:t>
            </a:r>
            <a:r>
              <a:rPr lang="en-US" i="1" dirty="0"/>
              <a:t> </a:t>
            </a:r>
            <a:r>
              <a:rPr lang="en-US" i="1" dirty="0" err="1"/>
              <a:t>Kucing</a:t>
            </a:r>
            <a:r>
              <a:rPr lang="en-US" dirty="0"/>
              <a:t>, </a:t>
            </a:r>
            <a:r>
              <a:rPr lang="en-US" i="1" dirty="0" err="1"/>
              <a:t>Sindroma</a:t>
            </a:r>
            <a:r>
              <a:rPr lang="en-US" i="1" dirty="0"/>
              <a:t> 5p</a:t>
            </a:r>
            <a:r>
              <a:rPr lang="en-US" dirty="0"/>
              <a:t>) </a:t>
            </a:r>
            <a:r>
              <a:rPr lang="en-US" dirty="0" err="1"/>
              <a:t>disebabkan</a:t>
            </a:r>
            <a:r>
              <a:rPr lang="en-US" dirty="0"/>
              <a:t> </a:t>
            </a:r>
            <a:r>
              <a:rPr lang="en-US" dirty="0" err="1"/>
              <a:t>oleh</a:t>
            </a:r>
            <a:r>
              <a:rPr lang="en-US" dirty="0"/>
              <a:t> </a:t>
            </a:r>
            <a:r>
              <a:rPr lang="en-US" dirty="0" err="1"/>
              <a:t>penghapusan</a:t>
            </a:r>
            <a:r>
              <a:rPr lang="en-US" dirty="0"/>
              <a:t> </a:t>
            </a:r>
            <a:r>
              <a:rPr lang="en-US" dirty="0" err="1"/>
              <a:t>bagian</a:t>
            </a:r>
            <a:r>
              <a:rPr lang="en-US" dirty="0"/>
              <a:t> </a:t>
            </a:r>
            <a:r>
              <a:rPr lang="en-US" dirty="0" err="1"/>
              <a:t>dari</a:t>
            </a:r>
            <a:r>
              <a:rPr lang="en-US" dirty="0"/>
              <a:t> </a:t>
            </a:r>
            <a:r>
              <a:rPr lang="en-US" dirty="0" err="1"/>
              <a:t>lengan</a:t>
            </a:r>
            <a:r>
              <a:rPr lang="en-US" dirty="0"/>
              <a:t> </a:t>
            </a:r>
            <a:r>
              <a:rPr lang="en-US" dirty="0" err="1"/>
              <a:t>pendek</a:t>
            </a:r>
            <a:r>
              <a:rPr lang="en-US" dirty="0"/>
              <a:t> </a:t>
            </a:r>
            <a:r>
              <a:rPr lang="en-US" dirty="0" err="1"/>
              <a:t>kromosom</a:t>
            </a:r>
            <a:r>
              <a:rPr lang="en-US" dirty="0"/>
              <a:t> 5. </a:t>
            </a:r>
            <a:r>
              <a:rPr lang="en-US" dirty="0" err="1"/>
              <a:t>Penyebab</a:t>
            </a:r>
            <a:r>
              <a:rPr lang="en-US" dirty="0"/>
              <a:t> </a:t>
            </a:r>
            <a:r>
              <a:rPr lang="en-US" dirty="0" err="1"/>
              <a:t>terjadinya</a:t>
            </a:r>
            <a:r>
              <a:rPr lang="en-US" dirty="0"/>
              <a:t> </a:t>
            </a:r>
            <a:r>
              <a:rPr lang="en-US" dirty="0" err="1"/>
              <a:t>penghapusan</a:t>
            </a:r>
            <a:r>
              <a:rPr lang="en-US" dirty="0"/>
              <a:t> </a:t>
            </a:r>
            <a:r>
              <a:rPr lang="en-US" dirty="0" err="1"/>
              <a:t>ini</a:t>
            </a:r>
            <a:r>
              <a:rPr lang="en-US" dirty="0"/>
              <a:t> </a:t>
            </a:r>
            <a:r>
              <a:rPr lang="en-US" dirty="0" err="1"/>
              <a:t>tidak</a:t>
            </a:r>
            <a:r>
              <a:rPr lang="en-US" dirty="0"/>
              <a:t> </a:t>
            </a:r>
            <a:r>
              <a:rPr lang="en-US" dirty="0" err="1"/>
              <a:t>diketahui</a:t>
            </a:r>
            <a:r>
              <a:rPr lang="en-US" dirty="0"/>
              <a:t>, </a:t>
            </a:r>
            <a:r>
              <a:rPr lang="en-US" dirty="0" err="1"/>
              <a:t>tetapi</a:t>
            </a:r>
            <a:r>
              <a:rPr lang="en-US" dirty="0"/>
              <a:t> </a:t>
            </a:r>
            <a:r>
              <a:rPr lang="en-US" dirty="0" err="1"/>
              <a:t>pada</a:t>
            </a:r>
            <a:r>
              <a:rPr lang="en-US" dirty="0"/>
              <a:t> </a:t>
            </a:r>
            <a:r>
              <a:rPr lang="en-US" dirty="0" err="1"/>
              <a:t>sebagian</a:t>
            </a:r>
            <a:r>
              <a:rPr lang="en-US" dirty="0"/>
              <a:t> </a:t>
            </a:r>
            <a:r>
              <a:rPr lang="en-US" dirty="0" err="1"/>
              <a:t>besar</a:t>
            </a:r>
            <a:r>
              <a:rPr lang="en-US" dirty="0"/>
              <a:t> </a:t>
            </a:r>
            <a:r>
              <a:rPr lang="en-US" dirty="0" err="1"/>
              <a:t>kasus</a:t>
            </a:r>
            <a:r>
              <a:rPr lang="en-US" dirty="0"/>
              <a:t>, </a:t>
            </a:r>
            <a:r>
              <a:rPr lang="en-US" dirty="0" err="1"/>
              <a:t>diperkirakan</a:t>
            </a:r>
            <a:r>
              <a:rPr lang="en-US" dirty="0"/>
              <a:t> </a:t>
            </a:r>
            <a:r>
              <a:rPr lang="en-US" dirty="0" err="1"/>
              <a:t>penyebabnya</a:t>
            </a:r>
            <a:r>
              <a:rPr lang="en-US" dirty="0"/>
              <a:t> </a:t>
            </a:r>
            <a:r>
              <a:rPr lang="en-US" dirty="0" err="1"/>
              <a:t>adalah</a:t>
            </a:r>
            <a:r>
              <a:rPr lang="en-US" dirty="0"/>
              <a:t> </a:t>
            </a:r>
            <a:r>
              <a:rPr lang="en-US" dirty="0" err="1"/>
              <a:t>hilangnya</a:t>
            </a:r>
            <a:r>
              <a:rPr lang="en-US" dirty="0"/>
              <a:t> 1 </a:t>
            </a:r>
            <a:r>
              <a:rPr lang="en-US" dirty="0" err="1"/>
              <a:t>keping</a:t>
            </a:r>
            <a:r>
              <a:rPr lang="en-US" dirty="0"/>
              <a:t> </a:t>
            </a:r>
            <a:r>
              <a:rPr lang="en-US" dirty="0" err="1"/>
              <a:t>kromosom</a:t>
            </a:r>
            <a:r>
              <a:rPr lang="en-US" dirty="0"/>
              <a:t> 5 </a:t>
            </a:r>
            <a:r>
              <a:rPr lang="en-US" dirty="0" err="1"/>
              <a:t>pada</a:t>
            </a:r>
            <a:r>
              <a:rPr lang="en-US" dirty="0"/>
              <a:t> </a:t>
            </a:r>
            <a:r>
              <a:rPr lang="en-US" dirty="0" err="1"/>
              <a:t>saat</a:t>
            </a:r>
            <a:r>
              <a:rPr lang="en-US" dirty="0"/>
              <a:t> </a:t>
            </a:r>
            <a:r>
              <a:rPr lang="en-US" dirty="0" err="1"/>
              <a:t>pembentukan</a:t>
            </a:r>
            <a:r>
              <a:rPr lang="en-US" dirty="0"/>
              <a:t> </a:t>
            </a:r>
            <a:r>
              <a:rPr lang="en-US" dirty="0" err="1"/>
              <a:t>sel</a:t>
            </a:r>
            <a:r>
              <a:rPr lang="en-US" dirty="0"/>
              <a:t> </a:t>
            </a:r>
            <a:r>
              <a:rPr lang="en-US" dirty="0" err="1"/>
              <a:t>telur</a:t>
            </a:r>
            <a:r>
              <a:rPr lang="en-US" dirty="0"/>
              <a:t> </a:t>
            </a:r>
            <a:r>
              <a:rPr lang="en-US" dirty="0" err="1"/>
              <a:t>atau</a:t>
            </a:r>
            <a:r>
              <a:rPr lang="en-US" dirty="0"/>
              <a:t> </a:t>
            </a:r>
            <a:r>
              <a:rPr lang="en-US" dirty="0" err="1"/>
              <a:t>sperma</a:t>
            </a:r>
            <a:r>
              <a:rPr lang="en-US" dirty="0"/>
              <a:t>.</a:t>
            </a:r>
          </a:p>
        </p:txBody>
      </p:sp>
    </p:spTree>
    <p:extLst>
      <p:ext uri="{BB962C8B-B14F-4D97-AF65-F5344CB8AC3E}">
        <p14:creationId xmlns:p14="http://schemas.microsoft.com/office/powerpoint/2010/main" val="134749425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r>
              <a:rPr lang="en-US" dirty="0" err="1"/>
              <a:t>Sebelum</a:t>
            </a:r>
            <a:r>
              <a:rPr lang="en-US" dirty="0"/>
              <a:t> </a:t>
            </a:r>
            <a:r>
              <a:rPr lang="en-US" dirty="0" err="1"/>
              <a:t>lahir</a:t>
            </a:r>
            <a:r>
              <a:rPr lang="en-US" dirty="0"/>
              <a:t>, </a:t>
            </a:r>
            <a:r>
              <a:rPr lang="en-US" dirty="0" err="1"/>
              <a:t>resistensi</a:t>
            </a:r>
            <a:r>
              <a:rPr lang="en-US" dirty="0"/>
              <a:t> </a:t>
            </a:r>
            <a:r>
              <a:rPr lang="en-US" dirty="0" err="1"/>
              <a:t>pulmoner</a:t>
            </a:r>
            <a:r>
              <a:rPr lang="en-US" dirty="0"/>
              <a:t> </a:t>
            </a:r>
            <a:r>
              <a:rPr lang="en-US" dirty="0" err="1"/>
              <a:t>lebih</a:t>
            </a:r>
            <a:r>
              <a:rPr lang="en-US" dirty="0"/>
              <a:t> </a:t>
            </a:r>
            <a:r>
              <a:rPr lang="en-US" dirty="0" err="1"/>
              <a:t>tinggi</a:t>
            </a:r>
            <a:r>
              <a:rPr lang="en-US" dirty="0"/>
              <a:t> </a:t>
            </a:r>
            <a:r>
              <a:rPr lang="en-US" dirty="0" err="1"/>
              <a:t>dibandingkan</a:t>
            </a:r>
            <a:r>
              <a:rPr lang="en-US" dirty="0"/>
              <a:t> aorta </a:t>
            </a:r>
            <a:r>
              <a:rPr lang="en-US" dirty="0" err="1"/>
              <a:t>sehingga</a:t>
            </a:r>
            <a:r>
              <a:rPr lang="en-US" dirty="0"/>
              <a:t> </a:t>
            </a:r>
            <a:r>
              <a:rPr lang="en-US" dirty="0" err="1"/>
              <a:t>darah</a:t>
            </a:r>
            <a:r>
              <a:rPr lang="en-US" dirty="0"/>
              <a:t> </a:t>
            </a:r>
            <a:r>
              <a:rPr lang="en-US" dirty="0" err="1"/>
              <a:t>mengalir</a:t>
            </a:r>
            <a:r>
              <a:rPr lang="en-US" dirty="0"/>
              <a:t> </a:t>
            </a:r>
            <a:r>
              <a:rPr lang="en-US" dirty="0" err="1"/>
              <a:t>dari</a:t>
            </a:r>
            <a:r>
              <a:rPr lang="en-US" dirty="0"/>
              <a:t> </a:t>
            </a:r>
            <a:r>
              <a:rPr lang="en-US" dirty="0" err="1"/>
              <a:t>arteri</a:t>
            </a:r>
            <a:r>
              <a:rPr lang="en-US" dirty="0"/>
              <a:t> </a:t>
            </a:r>
            <a:r>
              <a:rPr lang="en-US" dirty="0" err="1"/>
              <a:t>pulmoner</a:t>
            </a:r>
            <a:r>
              <a:rPr lang="en-US" dirty="0"/>
              <a:t> </a:t>
            </a:r>
            <a:r>
              <a:rPr lang="en-US" dirty="0" err="1"/>
              <a:t>ke</a:t>
            </a:r>
            <a:r>
              <a:rPr lang="en-US" dirty="0"/>
              <a:t> aorta. </a:t>
            </a:r>
            <a:r>
              <a:rPr lang="en-US" dirty="0" err="1"/>
              <a:t>Setelah</a:t>
            </a:r>
            <a:r>
              <a:rPr lang="en-US" dirty="0"/>
              <a:t> </a:t>
            </a:r>
            <a:r>
              <a:rPr lang="en-US" dirty="0" err="1"/>
              <a:t>bayi</a:t>
            </a:r>
            <a:r>
              <a:rPr lang="en-US" dirty="0"/>
              <a:t> </a:t>
            </a:r>
            <a:r>
              <a:rPr lang="en-US" dirty="0" err="1"/>
              <a:t>lahir</a:t>
            </a:r>
            <a:r>
              <a:rPr lang="en-US" dirty="0"/>
              <a:t>, </a:t>
            </a:r>
            <a:r>
              <a:rPr lang="en-US" dirty="0" err="1"/>
              <a:t>resistensi</a:t>
            </a:r>
            <a:r>
              <a:rPr lang="en-US" dirty="0"/>
              <a:t> </a:t>
            </a:r>
            <a:r>
              <a:rPr lang="en-US" dirty="0" err="1"/>
              <a:t>arteri</a:t>
            </a:r>
            <a:r>
              <a:rPr lang="en-US" dirty="0"/>
              <a:t> </a:t>
            </a:r>
            <a:r>
              <a:rPr lang="en-US" dirty="0" err="1"/>
              <a:t>pulmoner</a:t>
            </a:r>
            <a:r>
              <a:rPr lang="en-US" dirty="0"/>
              <a:t> </a:t>
            </a:r>
            <a:r>
              <a:rPr lang="en-US" dirty="0" err="1"/>
              <a:t>berangsur</a:t>
            </a:r>
            <a:r>
              <a:rPr lang="en-US" dirty="0"/>
              <a:t> </a:t>
            </a:r>
            <a:r>
              <a:rPr lang="en-US" dirty="0" err="1"/>
              <a:t>turun</a:t>
            </a:r>
            <a:r>
              <a:rPr lang="en-US" dirty="0"/>
              <a:t> </a:t>
            </a:r>
            <a:r>
              <a:rPr lang="en-US" dirty="0" err="1"/>
              <a:t>menyebabkan</a:t>
            </a:r>
            <a:r>
              <a:rPr lang="en-US" dirty="0"/>
              <a:t> </a:t>
            </a:r>
            <a:r>
              <a:rPr lang="en-US" dirty="0" err="1"/>
              <a:t>aliran</a:t>
            </a:r>
            <a:r>
              <a:rPr lang="en-US" dirty="0"/>
              <a:t> </a:t>
            </a:r>
            <a:r>
              <a:rPr lang="en-US" dirty="0" err="1"/>
              <a:t>balik</a:t>
            </a:r>
            <a:r>
              <a:rPr lang="en-US" dirty="0"/>
              <a:t> </a:t>
            </a:r>
            <a:r>
              <a:rPr lang="en-US" dirty="0" err="1"/>
              <a:t>dari</a:t>
            </a:r>
            <a:r>
              <a:rPr lang="en-US" dirty="0"/>
              <a:t> aorta </a:t>
            </a:r>
            <a:r>
              <a:rPr lang="en-US" dirty="0" err="1"/>
              <a:t>ke</a:t>
            </a:r>
            <a:r>
              <a:rPr lang="en-US" dirty="0"/>
              <a:t> </a:t>
            </a:r>
            <a:r>
              <a:rPr lang="en-US" dirty="0" err="1"/>
              <a:t>arteri</a:t>
            </a:r>
            <a:r>
              <a:rPr lang="en-US" dirty="0"/>
              <a:t> </a:t>
            </a:r>
            <a:r>
              <a:rPr lang="en-US" dirty="0" err="1"/>
              <a:t>pulmoner</a:t>
            </a:r>
            <a:r>
              <a:rPr lang="en-US" dirty="0"/>
              <a:t>. </a:t>
            </a:r>
            <a:endParaRPr lang="en-US" dirty="0" smtClean="0"/>
          </a:p>
          <a:p>
            <a:r>
              <a:rPr lang="en-US" dirty="0" err="1" smtClean="0"/>
              <a:t>Kondisi</a:t>
            </a:r>
            <a:r>
              <a:rPr lang="en-US" dirty="0" smtClean="0"/>
              <a:t> </a:t>
            </a:r>
            <a:r>
              <a:rPr lang="en-US" dirty="0"/>
              <a:t>left-to-right shunt </a:t>
            </a:r>
            <a:r>
              <a:rPr lang="en-US" dirty="0" err="1"/>
              <a:t>ini</a:t>
            </a:r>
            <a:r>
              <a:rPr lang="en-US" dirty="0"/>
              <a:t> </a:t>
            </a:r>
            <a:r>
              <a:rPr lang="en-US" dirty="0" err="1"/>
              <a:t>akan</a:t>
            </a:r>
            <a:r>
              <a:rPr lang="en-US" dirty="0"/>
              <a:t> </a:t>
            </a:r>
            <a:r>
              <a:rPr lang="en-US" dirty="0" err="1"/>
              <a:t>menyebabkan</a:t>
            </a:r>
            <a:r>
              <a:rPr lang="en-US" dirty="0"/>
              <a:t> volume overload </a:t>
            </a:r>
            <a:r>
              <a:rPr lang="en-US" dirty="0" err="1"/>
              <a:t>pada</a:t>
            </a:r>
            <a:r>
              <a:rPr lang="en-US" dirty="0"/>
              <a:t> </a:t>
            </a:r>
            <a:r>
              <a:rPr lang="en-US" dirty="0" err="1"/>
              <a:t>sirkulasi</a:t>
            </a:r>
            <a:r>
              <a:rPr lang="en-US" dirty="0"/>
              <a:t> </a:t>
            </a:r>
            <a:r>
              <a:rPr lang="en-US" dirty="0" err="1"/>
              <a:t>pulmoner</a:t>
            </a:r>
            <a:r>
              <a:rPr lang="en-US" dirty="0"/>
              <a:t>, atrium </a:t>
            </a:r>
            <a:r>
              <a:rPr lang="en-US" dirty="0" err="1"/>
              <a:t>kiri</a:t>
            </a:r>
            <a:r>
              <a:rPr lang="en-US" dirty="0"/>
              <a:t>, </a:t>
            </a:r>
            <a:r>
              <a:rPr lang="en-US" dirty="0" err="1"/>
              <a:t>dan</a:t>
            </a:r>
            <a:r>
              <a:rPr lang="en-US" dirty="0"/>
              <a:t> </a:t>
            </a:r>
            <a:r>
              <a:rPr lang="en-US" dirty="0" err="1"/>
              <a:t>ventrikel</a:t>
            </a:r>
            <a:r>
              <a:rPr lang="en-US" dirty="0"/>
              <a:t> </a:t>
            </a:r>
            <a:r>
              <a:rPr lang="en-US" dirty="0" err="1"/>
              <a:t>kiri</a:t>
            </a:r>
            <a:r>
              <a:rPr lang="en-US" dirty="0"/>
              <a:t>. Hal </a:t>
            </a:r>
            <a:r>
              <a:rPr lang="en-US" dirty="0" err="1"/>
              <a:t>ini</a:t>
            </a:r>
            <a:r>
              <a:rPr lang="en-US" dirty="0"/>
              <a:t> </a:t>
            </a:r>
            <a:r>
              <a:rPr lang="en-US" dirty="0" err="1"/>
              <a:t>dapat</a:t>
            </a:r>
            <a:r>
              <a:rPr lang="en-US" dirty="0"/>
              <a:t> </a:t>
            </a:r>
            <a:r>
              <a:rPr lang="en-US" dirty="0" err="1"/>
              <a:t>menyebabkan</a:t>
            </a:r>
            <a:r>
              <a:rPr lang="en-US" dirty="0"/>
              <a:t> </a:t>
            </a:r>
            <a:r>
              <a:rPr lang="en-US" dirty="0" err="1"/>
              <a:t>dilatasi</a:t>
            </a:r>
            <a:r>
              <a:rPr lang="en-US" dirty="0"/>
              <a:t> </a:t>
            </a:r>
            <a:r>
              <a:rPr lang="en-US" dirty="0" err="1"/>
              <a:t>ventrikel</a:t>
            </a:r>
            <a:r>
              <a:rPr lang="en-US" dirty="0"/>
              <a:t> </a:t>
            </a:r>
            <a:r>
              <a:rPr lang="en-US" dirty="0" err="1"/>
              <a:t>dan</a:t>
            </a:r>
            <a:r>
              <a:rPr lang="en-US" dirty="0"/>
              <a:t> </a:t>
            </a:r>
            <a:r>
              <a:rPr lang="en-US" dirty="0" err="1"/>
              <a:t>gagal</a:t>
            </a:r>
            <a:r>
              <a:rPr lang="en-US" dirty="0"/>
              <a:t> </a:t>
            </a:r>
            <a:r>
              <a:rPr lang="en-US" dirty="0" err="1"/>
              <a:t>jantung</a:t>
            </a:r>
            <a:r>
              <a:rPr lang="en-US" dirty="0"/>
              <a:t> </a:t>
            </a:r>
            <a:r>
              <a:rPr lang="en-US" dirty="0" err="1"/>
              <a:t>kiri</a:t>
            </a:r>
            <a:r>
              <a:rPr lang="en-US" dirty="0"/>
              <a:t>.</a:t>
            </a:r>
          </a:p>
          <a:p>
            <a:endParaRPr lang="en-US" dirty="0"/>
          </a:p>
        </p:txBody>
      </p:sp>
    </p:spTree>
    <p:extLst>
      <p:ext uri="{BB962C8B-B14F-4D97-AF65-F5344CB8AC3E}">
        <p14:creationId xmlns:p14="http://schemas.microsoft.com/office/powerpoint/2010/main" val="59850542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Tetralogy  of </a:t>
            </a:r>
            <a:r>
              <a:rPr lang="en-US" dirty="0" err="1"/>
              <a:t>Fallot</a:t>
            </a:r>
            <a:endParaRPr lang="en-US" dirty="0"/>
          </a:p>
        </p:txBody>
      </p:sp>
      <p:sp>
        <p:nvSpPr>
          <p:cNvPr id="3" name="Content Placeholder 2"/>
          <p:cNvSpPr>
            <a:spLocks noGrp="1"/>
          </p:cNvSpPr>
          <p:nvPr>
            <p:ph idx="1"/>
          </p:nvPr>
        </p:nvSpPr>
        <p:spPr>
          <a:xfrm>
            <a:off x="457200" y="990600"/>
            <a:ext cx="8229600" cy="5135563"/>
          </a:xfrm>
        </p:spPr>
        <p:txBody>
          <a:bodyPr>
            <a:normAutofit fontScale="92500" lnSpcReduction="10000"/>
          </a:bodyPr>
          <a:lstStyle/>
          <a:p>
            <a:r>
              <a:rPr lang="en-US" dirty="0"/>
              <a:t>Tetralogy of </a:t>
            </a:r>
            <a:r>
              <a:rPr lang="en-US" dirty="0" err="1"/>
              <a:t>fallot</a:t>
            </a:r>
            <a:r>
              <a:rPr lang="en-US" dirty="0"/>
              <a:t> </a:t>
            </a:r>
            <a:r>
              <a:rPr lang="en-US" dirty="0" err="1"/>
              <a:t>terbentuk</a:t>
            </a:r>
            <a:r>
              <a:rPr lang="en-US" dirty="0"/>
              <a:t> </a:t>
            </a:r>
            <a:r>
              <a:rPr lang="en-US" dirty="0" err="1"/>
              <a:t>akibat</a:t>
            </a:r>
            <a:r>
              <a:rPr lang="en-US" dirty="0"/>
              <a:t> </a:t>
            </a:r>
            <a:r>
              <a:rPr lang="en-US" dirty="0" err="1"/>
              <a:t>defek</a:t>
            </a:r>
            <a:r>
              <a:rPr lang="en-US" dirty="0"/>
              <a:t> </a:t>
            </a:r>
            <a:r>
              <a:rPr lang="en-US" dirty="0" err="1"/>
              <a:t>pada</a:t>
            </a:r>
            <a:r>
              <a:rPr lang="en-US" dirty="0"/>
              <a:t> </a:t>
            </a:r>
            <a:r>
              <a:rPr lang="en-US" dirty="0" err="1"/>
              <a:t>satu</a:t>
            </a:r>
            <a:r>
              <a:rPr lang="en-US" dirty="0"/>
              <a:t> </a:t>
            </a:r>
            <a:r>
              <a:rPr lang="en-US" dirty="0" err="1"/>
              <a:t>rangkaian</a:t>
            </a:r>
            <a:r>
              <a:rPr lang="en-US" dirty="0"/>
              <a:t> </a:t>
            </a:r>
            <a:r>
              <a:rPr lang="en-US" dirty="0" err="1"/>
              <a:t>perkembangan</a:t>
            </a:r>
            <a:r>
              <a:rPr lang="en-US" dirty="0"/>
              <a:t> </a:t>
            </a:r>
            <a:r>
              <a:rPr lang="en-US" dirty="0" err="1"/>
              <a:t>jantung</a:t>
            </a:r>
            <a:r>
              <a:rPr lang="en-US" dirty="0"/>
              <a:t> </a:t>
            </a:r>
            <a:r>
              <a:rPr lang="en-US" dirty="0" err="1"/>
              <a:t>yaitu</a:t>
            </a:r>
            <a:r>
              <a:rPr lang="en-US" dirty="0"/>
              <a:t> </a:t>
            </a:r>
            <a:r>
              <a:rPr lang="en-US" dirty="0" err="1"/>
              <a:t>pada</a:t>
            </a:r>
            <a:r>
              <a:rPr lang="en-US" dirty="0"/>
              <a:t> </a:t>
            </a:r>
            <a:r>
              <a:rPr lang="en-US" dirty="0" err="1"/>
              <a:t>perpindahan</a:t>
            </a:r>
            <a:r>
              <a:rPr lang="en-US" dirty="0"/>
              <a:t> anterior </a:t>
            </a:r>
            <a:r>
              <a:rPr lang="en-US" dirty="0" err="1"/>
              <a:t>dan</a:t>
            </a:r>
            <a:r>
              <a:rPr lang="en-US" dirty="0"/>
              <a:t> </a:t>
            </a:r>
            <a:r>
              <a:rPr lang="en-US" dirty="0" err="1"/>
              <a:t>cephalad</a:t>
            </a:r>
            <a:r>
              <a:rPr lang="en-US" dirty="0"/>
              <a:t> </a:t>
            </a:r>
            <a:r>
              <a:rPr lang="en-US" dirty="0" err="1"/>
              <a:t>infundibular</a:t>
            </a:r>
            <a:r>
              <a:rPr lang="en-US" dirty="0"/>
              <a:t> </a:t>
            </a:r>
            <a:r>
              <a:rPr lang="en-US" dirty="0" err="1"/>
              <a:t>dari</a:t>
            </a:r>
            <a:r>
              <a:rPr lang="en-US" dirty="0"/>
              <a:t> septum </a:t>
            </a:r>
            <a:r>
              <a:rPr lang="en-US" dirty="0" err="1"/>
              <a:t>interventrikular</a:t>
            </a:r>
            <a:r>
              <a:rPr lang="en-US" dirty="0"/>
              <a:t>. </a:t>
            </a:r>
            <a:r>
              <a:rPr lang="en-US" dirty="0" err="1"/>
              <a:t>Akibat</a:t>
            </a:r>
            <a:r>
              <a:rPr lang="en-US" dirty="0"/>
              <a:t> </a:t>
            </a:r>
            <a:r>
              <a:rPr lang="en-US" dirty="0" err="1"/>
              <a:t>defek</a:t>
            </a:r>
            <a:r>
              <a:rPr lang="en-US" dirty="0"/>
              <a:t> </a:t>
            </a:r>
            <a:r>
              <a:rPr lang="en-US" dirty="0" err="1"/>
              <a:t>ini</a:t>
            </a:r>
            <a:r>
              <a:rPr lang="en-US" dirty="0"/>
              <a:t>, </a:t>
            </a:r>
            <a:r>
              <a:rPr lang="en-US" dirty="0" err="1"/>
              <a:t>terjadi</a:t>
            </a:r>
            <a:r>
              <a:rPr lang="en-US" dirty="0"/>
              <a:t> 4 </a:t>
            </a:r>
            <a:r>
              <a:rPr lang="en-US" dirty="0" err="1"/>
              <a:t>kelainan</a:t>
            </a:r>
            <a:r>
              <a:rPr lang="en-US" dirty="0"/>
              <a:t> </a:t>
            </a:r>
            <a:r>
              <a:rPr lang="en-US" dirty="0" err="1"/>
              <a:t>pada</a:t>
            </a:r>
            <a:r>
              <a:rPr lang="en-US" dirty="0"/>
              <a:t> </a:t>
            </a:r>
            <a:r>
              <a:rPr lang="en-US" dirty="0" err="1"/>
              <a:t>ToF</a:t>
            </a:r>
            <a:r>
              <a:rPr lang="en-US" dirty="0"/>
              <a:t>: (1) VSD </a:t>
            </a:r>
            <a:r>
              <a:rPr lang="en-US" dirty="0" err="1"/>
              <a:t>akibat</a:t>
            </a:r>
            <a:r>
              <a:rPr lang="en-US" dirty="0"/>
              <a:t> </a:t>
            </a:r>
            <a:r>
              <a:rPr lang="en-US" dirty="0" err="1"/>
              <a:t>kesalahan</a:t>
            </a:r>
            <a:r>
              <a:rPr lang="en-US" dirty="0"/>
              <a:t> </a:t>
            </a:r>
            <a:r>
              <a:rPr lang="en-US" dirty="0" err="1"/>
              <a:t>penjajaran</a:t>
            </a:r>
            <a:r>
              <a:rPr lang="en-US" dirty="0"/>
              <a:t> septum </a:t>
            </a:r>
            <a:r>
              <a:rPr lang="en-US" dirty="0" err="1"/>
              <a:t>interventrikular</a:t>
            </a:r>
            <a:r>
              <a:rPr lang="en-US" dirty="0"/>
              <a:t> anterior, (2) Stenosis </a:t>
            </a:r>
            <a:r>
              <a:rPr lang="en-US" dirty="0" err="1"/>
              <a:t>pulmonal</a:t>
            </a:r>
            <a:r>
              <a:rPr lang="en-US" dirty="0"/>
              <a:t> yang </a:t>
            </a:r>
            <a:r>
              <a:rPr lang="en-US" dirty="0" err="1"/>
              <a:t>diakibatkan</a:t>
            </a:r>
            <a:r>
              <a:rPr lang="en-US" dirty="0"/>
              <a:t> </a:t>
            </a:r>
            <a:r>
              <a:rPr lang="en-US" dirty="0" err="1"/>
              <a:t>obstruksi</a:t>
            </a:r>
            <a:r>
              <a:rPr lang="en-US" dirty="0"/>
              <a:t> </a:t>
            </a:r>
            <a:r>
              <a:rPr lang="en-US" dirty="0" err="1"/>
              <a:t>saat</a:t>
            </a:r>
            <a:r>
              <a:rPr lang="en-US" dirty="0"/>
              <a:t> </a:t>
            </a:r>
            <a:r>
              <a:rPr lang="en-US" dirty="0" err="1"/>
              <a:t>perpindahan</a:t>
            </a:r>
            <a:r>
              <a:rPr lang="en-US" dirty="0"/>
              <a:t> </a:t>
            </a:r>
            <a:r>
              <a:rPr lang="en-US" dirty="0" err="1"/>
              <a:t>infundibular</a:t>
            </a:r>
            <a:r>
              <a:rPr lang="en-US" dirty="0"/>
              <a:t>, (3) Overriding aorta yang </a:t>
            </a:r>
            <a:r>
              <a:rPr lang="en-US" dirty="0" err="1"/>
              <a:t>mendapatkan</a:t>
            </a:r>
            <a:r>
              <a:rPr lang="en-US" dirty="0"/>
              <a:t> </a:t>
            </a:r>
            <a:r>
              <a:rPr lang="en-US" dirty="0" err="1"/>
              <a:t>darah</a:t>
            </a:r>
            <a:r>
              <a:rPr lang="en-US" dirty="0"/>
              <a:t> </a:t>
            </a:r>
            <a:r>
              <a:rPr lang="en-US" dirty="0" err="1"/>
              <a:t>dari</a:t>
            </a:r>
            <a:r>
              <a:rPr lang="en-US" dirty="0"/>
              <a:t> </a:t>
            </a:r>
            <a:r>
              <a:rPr lang="en-US" dirty="0" err="1"/>
              <a:t>kedua</a:t>
            </a:r>
            <a:r>
              <a:rPr lang="en-US" dirty="0"/>
              <a:t> </a:t>
            </a:r>
            <a:r>
              <a:rPr lang="en-US" dirty="0" err="1"/>
              <a:t>ventrikel</a:t>
            </a:r>
            <a:r>
              <a:rPr lang="en-US" dirty="0"/>
              <a:t>, (4) </a:t>
            </a:r>
            <a:r>
              <a:rPr lang="en-US" dirty="0" err="1"/>
              <a:t>hipertrofi</a:t>
            </a:r>
            <a:r>
              <a:rPr lang="en-US" dirty="0"/>
              <a:t> </a:t>
            </a:r>
            <a:r>
              <a:rPr lang="en-US" dirty="0" err="1"/>
              <a:t>ventrikel</a:t>
            </a:r>
            <a:r>
              <a:rPr lang="en-US" dirty="0"/>
              <a:t> </a:t>
            </a:r>
            <a:r>
              <a:rPr lang="en-US" dirty="0" err="1"/>
              <a:t>kanan</a:t>
            </a:r>
            <a:r>
              <a:rPr lang="en-US" dirty="0"/>
              <a:t> yang </a:t>
            </a:r>
            <a:r>
              <a:rPr lang="en-US" dirty="0" err="1"/>
              <a:t>disebabkan</a:t>
            </a:r>
            <a:r>
              <a:rPr lang="en-US" dirty="0"/>
              <a:t> </a:t>
            </a:r>
            <a:r>
              <a:rPr lang="en-US" dirty="0" err="1"/>
              <a:t>tekanan</a:t>
            </a:r>
            <a:r>
              <a:rPr lang="en-US" dirty="0"/>
              <a:t> </a:t>
            </a:r>
            <a:r>
              <a:rPr lang="en-US" dirty="0" err="1"/>
              <a:t>tinggi</a:t>
            </a:r>
            <a:r>
              <a:rPr lang="en-US" dirty="0"/>
              <a:t> di </a:t>
            </a:r>
            <a:r>
              <a:rPr lang="en-US" dirty="0" err="1"/>
              <a:t>ventrikel</a:t>
            </a:r>
            <a:r>
              <a:rPr lang="en-US" dirty="0"/>
              <a:t> </a:t>
            </a:r>
            <a:r>
              <a:rPr lang="en-US" dirty="0" err="1"/>
              <a:t>kanan</a:t>
            </a:r>
            <a:r>
              <a:rPr lang="en-US" dirty="0"/>
              <a:t> </a:t>
            </a:r>
            <a:r>
              <a:rPr lang="en-US" dirty="0" err="1"/>
              <a:t>akibat</a:t>
            </a:r>
            <a:r>
              <a:rPr lang="en-US" dirty="0"/>
              <a:t> stenosis </a:t>
            </a:r>
            <a:r>
              <a:rPr lang="en-US" dirty="0" err="1"/>
              <a:t>pulmonal</a:t>
            </a:r>
            <a:r>
              <a:rPr lang="en-US" dirty="0"/>
              <a:t>.</a:t>
            </a:r>
          </a:p>
          <a:p>
            <a:endParaRPr lang="en-US" dirty="0"/>
          </a:p>
        </p:txBody>
      </p:sp>
    </p:spTree>
    <p:extLst>
      <p:ext uri="{BB962C8B-B14F-4D97-AF65-F5344CB8AC3E}">
        <p14:creationId xmlns:p14="http://schemas.microsoft.com/office/powerpoint/2010/main" val="203973830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r>
              <a:rPr lang="en-US" dirty="0" err="1"/>
              <a:t>Peningkatan</a:t>
            </a:r>
            <a:r>
              <a:rPr lang="en-US" dirty="0"/>
              <a:t> </a:t>
            </a:r>
            <a:r>
              <a:rPr lang="en-US" dirty="0" err="1"/>
              <a:t>resistensi</a:t>
            </a:r>
            <a:r>
              <a:rPr lang="en-US" dirty="0"/>
              <a:t> </a:t>
            </a:r>
            <a:r>
              <a:rPr lang="en-US" dirty="0" err="1"/>
              <a:t>akibat</a:t>
            </a:r>
            <a:r>
              <a:rPr lang="en-US" dirty="0"/>
              <a:t> stenosis </a:t>
            </a:r>
            <a:r>
              <a:rPr lang="en-US" dirty="0" err="1"/>
              <a:t>pulmonal</a:t>
            </a:r>
            <a:r>
              <a:rPr lang="en-US" dirty="0"/>
              <a:t> </a:t>
            </a:r>
            <a:r>
              <a:rPr lang="en-US" dirty="0" err="1"/>
              <a:t>menyebabkan</a:t>
            </a:r>
            <a:r>
              <a:rPr lang="en-US" dirty="0"/>
              <a:t> </a:t>
            </a:r>
            <a:r>
              <a:rPr lang="en-US" dirty="0" err="1"/>
              <a:t>darah</a:t>
            </a:r>
            <a:r>
              <a:rPr lang="en-US" dirty="0"/>
              <a:t> yang </a:t>
            </a:r>
            <a:r>
              <a:rPr lang="en-US" dirty="0" err="1"/>
              <a:t>miskin</a:t>
            </a:r>
            <a:r>
              <a:rPr lang="en-US" dirty="0"/>
              <a:t> </a:t>
            </a:r>
            <a:r>
              <a:rPr lang="en-US" dirty="0" err="1"/>
              <a:t>oksigen</a:t>
            </a:r>
            <a:r>
              <a:rPr lang="en-US" dirty="0"/>
              <a:t> </a:t>
            </a:r>
            <a:r>
              <a:rPr lang="en-US" dirty="0" err="1"/>
              <a:t>dari</a:t>
            </a:r>
            <a:r>
              <a:rPr lang="en-US" dirty="0"/>
              <a:t> vena </a:t>
            </a:r>
            <a:r>
              <a:rPr lang="en-US" dirty="0" err="1"/>
              <a:t>sistemik</a:t>
            </a:r>
            <a:r>
              <a:rPr lang="en-US" dirty="0"/>
              <a:t> </a:t>
            </a:r>
            <a:r>
              <a:rPr lang="en-US" dirty="0" err="1"/>
              <a:t>dialirkan</a:t>
            </a:r>
            <a:r>
              <a:rPr lang="en-US" dirty="0"/>
              <a:t> </a:t>
            </a:r>
            <a:r>
              <a:rPr lang="en-US" dirty="0" err="1"/>
              <a:t>ke</a:t>
            </a:r>
            <a:r>
              <a:rPr lang="en-US" dirty="0"/>
              <a:t> </a:t>
            </a:r>
            <a:r>
              <a:rPr lang="en-US" dirty="0" err="1"/>
              <a:t>ventrikel</a:t>
            </a:r>
            <a:r>
              <a:rPr lang="en-US" dirty="0"/>
              <a:t> </a:t>
            </a:r>
            <a:r>
              <a:rPr lang="en-US" dirty="0" err="1"/>
              <a:t>kiri</a:t>
            </a:r>
            <a:r>
              <a:rPr lang="en-US" dirty="0"/>
              <a:t> </a:t>
            </a:r>
            <a:r>
              <a:rPr lang="en-US" dirty="0" err="1"/>
              <a:t>melalui</a:t>
            </a:r>
            <a:r>
              <a:rPr lang="en-US" dirty="0"/>
              <a:t> VSD. </a:t>
            </a:r>
            <a:r>
              <a:rPr lang="en-US" dirty="0" err="1"/>
              <a:t>Darah</a:t>
            </a:r>
            <a:r>
              <a:rPr lang="en-US" dirty="0"/>
              <a:t> </a:t>
            </a:r>
            <a:r>
              <a:rPr lang="en-US" dirty="0" err="1"/>
              <a:t>ini</a:t>
            </a:r>
            <a:r>
              <a:rPr lang="en-US" dirty="0"/>
              <a:t> </a:t>
            </a:r>
            <a:r>
              <a:rPr lang="en-US" dirty="0" err="1"/>
              <a:t>akan</a:t>
            </a:r>
            <a:r>
              <a:rPr lang="en-US" dirty="0"/>
              <a:t> </a:t>
            </a:r>
            <a:r>
              <a:rPr lang="en-US" dirty="0" err="1"/>
              <a:t>bercampur</a:t>
            </a:r>
            <a:r>
              <a:rPr lang="en-US" dirty="0"/>
              <a:t> </a:t>
            </a:r>
            <a:r>
              <a:rPr lang="en-US" dirty="0" err="1"/>
              <a:t>dengan</a:t>
            </a:r>
            <a:r>
              <a:rPr lang="en-US" dirty="0"/>
              <a:t> </a:t>
            </a:r>
            <a:r>
              <a:rPr lang="en-US" dirty="0" err="1"/>
              <a:t>darah</a:t>
            </a:r>
            <a:r>
              <a:rPr lang="en-US" dirty="0"/>
              <a:t> yang kaya </a:t>
            </a:r>
            <a:r>
              <a:rPr lang="en-US" dirty="0" err="1"/>
              <a:t>oksigen</a:t>
            </a:r>
            <a:r>
              <a:rPr lang="en-US" dirty="0"/>
              <a:t> </a:t>
            </a:r>
            <a:r>
              <a:rPr lang="en-US" dirty="0" err="1"/>
              <a:t>ke</a:t>
            </a:r>
            <a:r>
              <a:rPr lang="en-US" dirty="0"/>
              <a:t> </a:t>
            </a:r>
            <a:r>
              <a:rPr lang="en-US" dirty="0" err="1"/>
              <a:t>seluruh</a:t>
            </a:r>
            <a:r>
              <a:rPr lang="en-US" dirty="0"/>
              <a:t> </a:t>
            </a:r>
            <a:r>
              <a:rPr lang="en-US" dirty="0" err="1"/>
              <a:t>tubuh</a:t>
            </a:r>
            <a:r>
              <a:rPr lang="en-US" dirty="0"/>
              <a:t> </a:t>
            </a:r>
            <a:r>
              <a:rPr lang="en-US" dirty="0" err="1"/>
              <a:t>sehingga</a:t>
            </a:r>
            <a:r>
              <a:rPr lang="en-US" dirty="0"/>
              <a:t> </a:t>
            </a:r>
            <a:r>
              <a:rPr lang="en-US" dirty="0" err="1"/>
              <a:t>menyebabkan</a:t>
            </a:r>
            <a:r>
              <a:rPr lang="en-US" dirty="0"/>
              <a:t> </a:t>
            </a:r>
            <a:r>
              <a:rPr lang="en-US" dirty="0" err="1"/>
              <a:t>hipoksemia</a:t>
            </a:r>
            <a:r>
              <a:rPr lang="en-US" dirty="0"/>
              <a:t> </a:t>
            </a:r>
            <a:r>
              <a:rPr lang="en-US" dirty="0" err="1"/>
              <a:t>dan</a:t>
            </a:r>
            <a:r>
              <a:rPr lang="en-US" dirty="0"/>
              <a:t> </a:t>
            </a:r>
            <a:r>
              <a:rPr lang="en-US" dirty="0" err="1"/>
              <a:t>sianosis</a:t>
            </a:r>
            <a:r>
              <a:rPr lang="en-US" dirty="0"/>
              <a:t>. </a:t>
            </a:r>
            <a:endParaRPr lang="en-US" dirty="0" smtClean="0"/>
          </a:p>
          <a:p>
            <a:r>
              <a:rPr lang="en-US" dirty="0" err="1" smtClean="0"/>
              <a:t>Gejala</a:t>
            </a:r>
            <a:r>
              <a:rPr lang="en-US" dirty="0" smtClean="0"/>
              <a:t> </a:t>
            </a:r>
            <a:r>
              <a:rPr lang="en-US" dirty="0"/>
              <a:t>yang </a:t>
            </a:r>
            <a:r>
              <a:rPr lang="en-US" dirty="0" err="1"/>
              <a:t>ditimbulkan</a:t>
            </a:r>
            <a:r>
              <a:rPr lang="en-US" dirty="0"/>
              <a:t> </a:t>
            </a:r>
            <a:r>
              <a:rPr lang="en-US" dirty="0" err="1"/>
              <a:t>ToF</a:t>
            </a:r>
            <a:r>
              <a:rPr lang="en-US" dirty="0"/>
              <a:t> </a:t>
            </a:r>
            <a:r>
              <a:rPr lang="en-US" dirty="0" err="1"/>
              <a:t>berupa</a:t>
            </a:r>
            <a:r>
              <a:rPr lang="en-US" dirty="0"/>
              <a:t> </a:t>
            </a:r>
            <a:r>
              <a:rPr lang="en-US" dirty="0" err="1"/>
              <a:t>iritabilitas</a:t>
            </a:r>
            <a:r>
              <a:rPr lang="en-US" dirty="0"/>
              <a:t>, </a:t>
            </a:r>
            <a:r>
              <a:rPr lang="en-US" dirty="0" err="1"/>
              <a:t>sianosis</a:t>
            </a:r>
            <a:r>
              <a:rPr lang="en-US" dirty="0"/>
              <a:t>, </a:t>
            </a:r>
            <a:r>
              <a:rPr lang="en-US" dirty="0" err="1"/>
              <a:t>hiperventilasi</a:t>
            </a:r>
            <a:r>
              <a:rPr lang="en-US" dirty="0"/>
              <a:t>, </a:t>
            </a:r>
            <a:r>
              <a:rPr lang="en-US" dirty="0" err="1"/>
              <a:t>dan</a:t>
            </a:r>
            <a:r>
              <a:rPr lang="en-US" dirty="0"/>
              <a:t> </a:t>
            </a:r>
            <a:r>
              <a:rPr lang="en-US" dirty="0" err="1"/>
              <a:t>mungkin</a:t>
            </a:r>
            <a:r>
              <a:rPr lang="en-US" dirty="0"/>
              <a:t> </a:t>
            </a:r>
            <a:r>
              <a:rPr lang="en-US" dirty="0" err="1"/>
              <a:t>pingsan</a:t>
            </a:r>
            <a:r>
              <a:rPr lang="en-US" dirty="0"/>
              <a:t>. </a:t>
            </a:r>
            <a:r>
              <a:rPr lang="en-US" dirty="0" err="1"/>
              <a:t>Biasanya</a:t>
            </a:r>
            <a:r>
              <a:rPr lang="en-US" dirty="0"/>
              <a:t> </a:t>
            </a:r>
            <a:r>
              <a:rPr lang="en-US" dirty="0" err="1"/>
              <a:t>anak</a:t>
            </a:r>
            <a:r>
              <a:rPr lang="en-US" dirty="0"/>
              <a:t> </a:t>
            </a:r>
            <a:r>
              <a:rPr lang="en-US" dirty="0" err="1"/>
              <a:t>akan</a:t>
            </a:r>
            <a:r>
              <a:rPr lang="en-US" dirty="0"/>
              <a:t> </a:t>
            </a:r>
            <a:r>
              <a:rPr lang="en-US" dirty="0" err="1"/>
              <a:t>jongkok</a:t>
            </a:r>
            <a:r>
              <a:rPr lang="en-US" dirty="0"/>
              <a:t> (squatting) </a:t>
            </a:r>
            <a:r>
              <a:rPr lang="en-US" dirty="0" err="1"/>
              <a:t>untuk</a:t>
            </a:r>
            <a:r>
              <a:rPr lang="en-US" dirty="0"/>
              <a:t> </a:t>
            </a:r>
            <a:r>
              <a:rPr lang="en-US" dirty="0" err="1"/>
              <a:t>meningkatkan</a:t>
            </a:r>
            <a:r>
              <a:rPr lang="en-US" dirty="0"/>
              <a:t> </a:t>
            </a:r>
            <a:r>
              <a:rPr lang="en-US" dirty="0" err="1"/>
              <a:t>resistensi</a:t>
            </a:r>
            <a:r>
              <a:rPr lang="en-US" dirty="0"/>
              <a:t> </a:t>
            </a:r>
            <a:r>
              <a:rPr lang="en-US" dirty="0" err="1"/>
              <a:t>sistemik</a:t>
            </a:r>
            <a:r>
              <a:rPr lang="en-US" dirty="0"/>
              <a:t> </a:t>
            </a:r>
            <a:r>
              <a:rPr lang="en-US" dirty="0" err="1"/>
              <a:t>dengan</a:t>
            </a:r>
            <a:r>
              <a:rPr lang="en-US" dirty="0"/>
              <a:t> </a:t>
            </a:r>
            <a:r>
              <a:rPr lang="en-US" dirty="0" err="1"/>
              <a:t>cara</a:t>
            </a:r>
            <a:r>
              <a:rPr lang="en-US" dirty="0"/>
              <a:t> </a:t>
            </a:r>
            <a:r>
              <a:rPr lang="en-US" dirty="0" err="1"/>
              <a:t>menekukkan</a:t>
            </a:r>
            <a:r>
              <a:rPr lang="en-US" dirty="0"/>
              <a:t> </a:t>
            </a:r>
            <a:r>
              <a:rPr lang="en-US" dirty="0" err="1"/>
              <a:t>arteri</a:t>
            </a:r>
            <a:r>
              <a:rPr lang="en-US" dirty="0"/>
              <a:t> </a:t>
            </a:r>
            <a:r>
              <a:rPr lang="en-US" dirty="0" err="1"/>
              <a:t>femoralis</a:t>
            </a:r>
            <a:r>
              <a:rPr lang="en-US" dirty="0"/>
              <a:t>. </a:t>
            </a:r>
            <a:endParaRPr lang="en-US" dirty="0" smtClean="0"/>
          </a:p>
          <a:p>
            <a:r>
              <a:rPr lang="en-US" dirty="0" err="1" smtClean="0"/>
              <a:t>Diharapkan</a:t>
            </a:r>
            <a:r>
              <a:rPr lang="en-US" dirty="0" smtClean="0"/>
              <a:t> </a:t>
            </a:r>
            <a:r>
              <a:rPr lang="en-US" dirty="0" err="1"/>
              <a:t>peningkatan</a:t>
            </a:r>
            <a:r>
              <a:rPr lang="en-US" dirty="0"/>
              <a:t> </a:t>
            </a:r>
            <a:r>
              <a:rPr lang="en-US" dirty="0" err="1"/>
              <a:t>resistensi</a:t>
            </a:r>
            <a:r>
              <a:rPr lang="en-US" dirty="0"/>
              <a:t> </a:t>
            </a:r>
            <a:r>
              <a:rPr lang="en-US" dirty="0" err="1"/>
              <a:t>sistemik</a:t>
            </a:r>
            <a:r>
              <a:rPr lang="en-US" dirty="0"/>
              <a:t> </a:t>
            </a:r>
            <a:r>
              <a:rPr lang="en-US" dirty="0" err="1"/>
              <a:t>dapat</a:t>
            </a:r>
            <a:r>
              <a:rPr lang="en-US" dirty="0"/>
              <a:t> </a:t>
            </a:r>
            <a:r>
              <a:rPr lang="en-US" dirty="0" err="1"/>
              <a:t>menurunkan</a:t>
            </a:r>
            <a:r>
              <a:rPr lang="en-US" dirty="0"/>
              <a:t> </a:t>
            </a:r>
            <a:r>
              <a:rPr lang="en-US" dirty="0" err="1"/>
              <a:t>aliran</a:t>
            </a:r>
            <a:r>
              <a:rPr lang="en-US" dirty="0"/>
              <a:t> </a:t>
            </a:r>
            <a:r>
              <a:rPr lang="en-US" dirty="0" err="1"/>
              <a:t>darah</a:t>
            </a:r>
            <a:r>
              <a:rPr lang="en-US" dirty="0"/>
              <a:t> </a:t>
            </a:r>
            <a:r>
              <a:rPr lang="en-US" dirty="0" err="1"/>
              <a:t>dari</a:t>
            </a:r>
            <a:r>
              <a:rPr lang="en-US" dirty="0"/>
              <a:t> </a:t>
            </a:r>
            <a:r>
              <a:rPr lang="en-US" dirty="0" err="1"/>
              <a:t>kanan</a:t>
            </a:r>
            <a:r>
              <a:rPr lang="en-US" dirty="0"/>
              <a:t> </a:t>
            </a:r>
            <a:r>
              <a:rPr lang="en-US" dirty="0" err="1"/>
              <a:t>ke</a:t>
            </a:r>
            <a:r>
              <a:rPr lang="en-US" dirty="0"/>
              <a:t> </a:t>
            </a:r>
            <a:r>
              <a:rPr lang="en-US" dirty="0" err="1"/>
              <a:t>kiri</a:t>
            </a:r>
            <a:r>
              <a:rPr lang="en-US" dirty="0"/>
              <a:t> </a:t>
            </a:r>
            <a:r>
              <a:rPr lang="en-US" dirty="0" err="1"/>
              <a:t>serta</a:t>
            </a:r>
            <a:r>
              <a:rPr lang="en-US" dirty="0"/>
              <a:t> </a:t>
            </a:r>
            <a:r>
              <a:rPr lang="en-US" dirty="0" err="1"/>
              <a:t>meningkatkan</a:t>
            </a:r>
            <a:r>
              <a:rPr lang="en-US" dirty="0"/>
              <a:t> </a:t>
            </a:r>
            <a:r>
              <a:rPr lang="en-US" dirty="0" err="1"/>
              <a:t>aliran</a:t>
            </a:r>
            <a:r>
              <a:rPr lang="en-US" dirty="0"/>
              <a:t> </a:t>
            </a:r>
            <a:r>
              <a:rPr lang="en-US" dirty="0" err="1"/>
              <a:t>darah</a:t>
            </a:r>
            <a:r>
              <a:rPr lang="en-US" dirty="0"/>
              <a:t> </a:t>
            </a:r>
            <a:r>
              <a:rPr lang="en-US" dirty="0" err="1"/>
              <a:t>ke</a:t>
            </a:r>
            <a:r>
              <a:rPr lang="en-US" dirty="0"/>
              <a:t> </a:t>
            </a:r>
            <a:r>
              <a:rPr lang="en-US" dirty="0" err="1"/>
              <a:t>paru</a:t>
            </a:r>
            <a:endParaRPr lang="en-US" dirty="0"/>
          </a:p>
        </p:txBody>
      </p:sp>
    </p:spTree>
    <p:extLst>
      <p:ext uri="{BB962C8B-B14F-4D97-AF65-F5344CB8AC3E}">
        <p14:creationId xmlns:p14="http://schemas.microsoft.com/office/powerpoint/2010/main" val="240598995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err="1"/>
              <a:t>Malformasi</a:t>
            </a:r>
            <a:r>
              <a:rPr lang="en-US" dirty="0"/>
              <a:t> </a:t>
            </a:r>
          </a:p>
        </p:txBody>
      </p:sp>
      <p:sp>
        <p:nvSpPr>
          <p:cNvPr id="3" name="Content Placeholder 2"/>
          <p:cNvSpPr>
            <a:spLocks noGrp="1"/>
          </p:cNvSpPr>
          <p:nvPr>
            <p:ph idx="1"/>
          </p:nvPr>
        </p:nvSpPr>
        <p:spPr>
          <a:xfrm>
            <a:off x="457200" y="1219200"/>
            <a:ext cx="8229600" cy="4906963"/>
          </a:xfrm>
        </p:spPr>
        <p:txBody>
          <a:bodyPr>
            <a:normAutofit lnSpcReduction="10000"/>
          </a:bodyPr>
          <a:lstStyle/>
          <a:p>
            <a:r>
              <a:rPr lang="en-US" dirty="0" err="1"/>
              <a:t>Malformasi</a:t>
            </a:r>
            <a:r>
              <a:rPr lang="en-US" dirty="0"/>
              <a:t> </a:t>
            </a:r>
            <a:r>
              <a:rPr lang="en-US" dirty="0" err="1"/>
              <a:t>adalah</a:t>
            </a:r>
            <a:r>
              <a:rPr lang="en-US" dirty="0"/>
              <a:t> </a:t>
            </a:r>
            <a:r>
              <a:rPr lang="en-US" dirty="0" err="1"/>
              <a:t>gangguan</a:t>
            </a:r>
            <a:r>
              <a:rPr lang="en-US" dirty="0"/>
              <a:t> </a:t>
            </a:r>
            <a:r>
              <a:rPr lang="en-US" dirty="0" err="1"/>
              <a:t>atau</a:t>
            </a:r>
            <a:r>
              <a:rPr lang="en-US" dirty="0"/>
              <a:t> </a:t>
            </a:r>
            <a:r>
              <a:rPr lang="en-US" dirty="0" err="1"/>
              <a:t>defek</a:t>
            </a:r>
            <a:r>
              <a:rPr lang="en-US" dirty="0"/>
              <a:t> </a:t>
            </a:r>
            <a:r>
              <a:rPr lang="en-US" dirty="0" err="1"/>
              <a:t>struktur</a:t>
            </a:r>
            <a:r>
              <a:rPr lang="en-US" dirty="0"/>
              <a:t> </a:t>
            </a:r>
            <a:r>
              <a:rPr lang="en-US" dirty="0" err="1"/>
              <a:t>utama</a:t>
            </a:r>
            <a:r>
              <a:rPr lang="en-US" dirty="0"/>
              <a:t> </a:t>
            </a:r>
            <a:r>
              <a:rPr lang="en-US" dirty="0" err="1"/>
              <a:t>dari</a:t>
            </a:r>
            <a:r>
              <a:rPr lang="en-US" dirty="0"/>
              <a:t> organ </a:t>
            </a:r>
          </a:p>
          <a:p>
            <a:r>
              <a:rPr lang="en-US" dirty="0" err="1"/>
              <a:t>atau</a:t>
            </a:r>
            <a:r>
              <a:rPr lang="en-US" dirty="0"/>
              <a:t> </a:t>
            </a:r>
            <a:r>
              <a:rPr lang="en-US" dirty="0" err="1"/>
              <a:t>bagian</a:t>
            </a:r>
            <a:r>
              <a:rPr lang="en-US" dirty="0"/>
              <a:t> organ yang </a:t>
            </a:r>
            <a:r>
              <a:rPr lang="en-US" dirty="0" err="1"/>
              <a:t>diakibatkan</a:t>
            </a:r>
            <a:r>
              <a:rPr lang="en-US" dirty="0"/>
              <a:t> </a:t>
            </a:r>
            <a:r>
              <a:rPr lang="en-US" dirty="0" err="1"/>
              <a:t>oleh</a:t>
            </a:r>
            <a:r>
              <a:rPr lang="en-US" dirty="0"/>
              <a:t> </a:t>
            </a:r>
            <a:r>
              <a:rPr lang="en-US" dirty="0" err="1"/>
              <a:t>abnormalitas</a:t>
            </a:r>
            <a:r>
              <a:rPr lang="en-US" dirty="0"/>
              <a:t> </a:t>
            </a:r>
            <a:r>
              <a:rPr lang="en-US" dirty="0" err="1"/>
              <a:t>selama</a:t>
            </a:r>
            <a:r>
              <a:rPr lang="en-US" dirty="0"/>
              <a:t> </a:t>
            </a:r>
          </a:p>
          <a:p>
            <a:r>
              <a:rPr lang="en-US" dirty="0" err="1"/>
              <a:t>perkembangan</a:t>
            </a:r>
            <a:r>
              <a:rPr lang="en-US" dirty="0"/>
              <a:t>.  </a:t>
            </a:r>
            <a:r>
              <a:rPr lang="en-US" dirty="0" err="1"/>
              <a:t>Adanya</a:t>
            </a:r>
            <a:r>
              <a:rPr lang="en-US" dirty="0"/>
              <a:t> </a:t>
            </a:r>
            <a:r>
              <a:rPr lang="en-US" dirty="0" err="1"/>
              <a:t>malformasi</a:t>
            </a:r>
            <a:r>
              <a:rPr lang="en-US" dirty="0"/>
              <a:t> </a:t>
            </a:r>
            <a:r>
              <a:rPr lang="en-US" dirty="0" err="1"/>
              <a:t>menunjukkan</a:t>
            </a:r>
            <a:r>
              <a:rPr lang="en-US" dirty="0"/>
              <a:t> </a:t>
            </a:r>
            <a:r>
              <a:rPr lang="en-US" dirty="0" err="1"/>
              <a:t>bahwa</a:t>
            </a:r>
            <a:r>
              <a:rPr lang="en-US" dirty="0"/>
              <a:t> </a:t>
            </a:r>
            <a:r>
              <a:rPr lang="en-US" dirty="0" err="1"/>
              <a:t>pada</a:t>
            </a:r>
            <a:r>
              <a:rPr lang="en-US" dirty="0"/>
              <a:t> </a:t>
            </a:r>
            <a:r>
              <a:rPr lang="en-US" dirty="0" err="1"/>
              <a:t>masa</a:t>
            </a:r>
            <a:r>
              <a:rPr lang="en-US" dirty="0"/>
              <a:t> </a:t>
            </a:r>
          </a:p>
          <a:p>
            <a:r>
              <a:rPr lang="en-US" dirty="0" err="1"/>
              <a:t>awal</a:t>
            </a:r>
            <a:r>
              <a:rPr lang="en-US" dirty="0"/>
              <a:t> </a:t>
            </a:r>
            <a:r>
              <a:rPr lang="en-US" dirty="0" err="1"/>
              <a:t>embrio</a:t>
            </a:r>
            <a:r>
              <a:rPr lang="en-US" dirty="0"/>
              <a:t> </a:t>
            </a:r>
            <a:r>
              <a:rPr lang="en-US" dirty="0" err="1"/>
              <a:t>terdapat</a:t>
            </a:r>
            <a:r>
              <a:rPr lang="en-US" dirty="0"/>
              <a:t> </a:t>
            </a:r>
            <a:r>
              <a:rPr lang="en-US" dirty="0" err="1"/>
              <a:t>suatu</a:t>
            </a:r>
            <a:r>
              <a:rPr lang="en-US" dirty="0"/>
              <a:t> </a:t>
            </a:r>
            <a:r>
              <a:rPr lang="en-US" dirty="0" err="1"/>
              <a:t>jaringan</a:t>
            </a:r>
            <a:r>
              <a:rPr lang="en-US" dirty="0"/>
              <a:t> </a:t>
            </a:r>
            <a:r>
              <a:rPr lang="en-US" dirty="0" err="1"/>
              <a:t>atau</a:t>
            </a:r>
            <a:r>
              <a:rPr lang="en-US" dirty="0"/>
              <a:t> organ </a:t>
            </a:r>
            <a:r>
              <a:rPr lang="en-US" dirty="0" err="1"/>
              <a:t>tertentu</a:t>
            </a:r>
            <a:r>
              <a:rPr lang="en-US" dirty="0"/>
              <a:t> yang </a:t>
            </a:r>
            <a:r>
              <a:rPr lang="en-US" dirty="0" err="1"/>
              <a:t>berhenti</a:t>
            </a:r>
            <a:r>
              <a:rPr lang="en-US" dirty="0"/>
              <a:t> </a:t>
            </a:r>
          </a:p>
          <a:p>
            <a:r>
              <a:rPr lang="en-US" dirty="0" err="1"/>
              <a:t>atau</a:t>
            </a:r>
            <a:r>
              <a:rPr lang="en-US" dirty="0"/>
              <a:t> </a:t>
            </a:r>
            <a:r>
              <a:rPr lang="en-US" dirty="0" err="1"/>
              <a:t>salah</a:t>
            </a:r>
            <a:r>
              <a:rPr lang="en-US" dirty="0"/>
              <a:t> </a:t>
            </a:r>
            <a:r>
              <a:rPr lang="en-US" dirty="0" err="1"/>
              <a:t>arah</a:t>
            </a:r>
            <a:r>
              <a:rPr lang="en-US" dirty="0"/>
              <a:t> (misdirection) </a:t>
            </a:r>
            <a:r>
              <a:rPr lang="en-US" dirty="0" err="1"/>
              <a:t>dalam</a:t>
            </a:r>
            <a:r>
              <a:rPr lang="en-US" dirty="0"/>
              <a:t> </a:t>
            </a:r>
            <a:r>
              <a:rPr lang="en-US" dirty="0" err="1"/>
              <a:t>perkembangannya</a:t>
            </a:r>
            <a:r>
              <a:rPr lang="en-US" dirty="0"/>
              <a:t>.  </a:t>
            </a:r>
          </a:p>
          <a:p>
            <a:endParaRPr lang="en-US" dirty="0"/>
          </a:p>
        </p:txBody>
      </p:sp>
    </p:spTree>
    <p:extLst>
      <p:ext uri="{BB962C8B-B14F-4D97-AF65-F5344CB8AC3E}">
        <p14:creationId xmlns:p14="http://schemas.microsoft.com/office/powerpoint/2010/main" val="318502718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dirty="0" err="1"/>
              <a:t>Kebanyakan</a:t>
            </a:r>
            <a:r>
              <a:rPr lang="en-US" dirty="0"/>
              <a:t> </a:t>
            </a:r>
            <a:r>
              <a:rPr lang="en-US" dirty="0" err="1"/>
              <a:t>malformasi</a:t>
            </a:r>
            <a:r>
              <a:rPr lang="en-US" dirty="0"/>
              <a:t> </a:t>
            </a:r>
            <a:r>
              <a:rPr lang="en-US" dirty="0" err="1"/>
              <a:t>pada</a:t>
            </a:r>
            <a:r>
              <a:rPr lang="en-US" dirty="0"/>
              <a:t> </a:t>
            </a:r>
            <a:r>
              <a:rPr lang="en-US" dirty="0" err="1"/>
              <a:t>satu</a:t>
            </a:r>
            <a:r>
              <a:rPr lang="en-US" dirty="0"/>
              <a:t> organ </a:t>
            </a:r>
            <a:r>
              <a:rPr lang="en-US" dirty="0" err="1"/>
              <a:t>diturunkan</a:t>
            </a:r>
            <a:r>
              <a:rPr lang="en-US" dirty="0"/>
              <a:t> </a:t>
            </a:r>
            <a:r>
              <a:rPr lang="en-US" dirty="0" err="1"/>
              <a:t>secara</a:t>
            </a:r>
            <a:r>
              <a:rPr lang="en-US" dirty="0"/>
              <a:t> </a:t>
            </a:r>
          </a:p>
          <a:p>
            <a:r>
              <a:rPr lang="en-US" dirty="0" err="1"/>
              <a:t>multifaktorial</a:t>
            </a:r>
            <a:r>
              <a:rPr lang="en-US" dirty="0"/>
              <a:t>.  Hal </a:t>
            </a:r>
            <a:r>
              <a:rPr lang="en-US" dirty="0" err="1"/>
              <a:t>tersebut</a:t>
            </a:r>
            <a:r>
              <a:rPr lang="en-US" dirty="0"/>
              <a:t> </a:t>
            </a:r>
            <a:r>
              <a:rPr lang="en-US" dirty="0" err="1"/>
              <a:t>menggambarkan</a:t>
            </a:r>
            <a:r>
              <a:rPr lang="en-US" dirty="0"/>
              <a:t> </a:t>
            </a:r>
            <a:r>
              <a:rPr lang="en-US" dirty="0" err="1"/>
              <a:t>interaksi</a:t>
            </a:r>
            <a:r>
              <a:rPr lang="en-US" dirty="0"/>
              <a:t> </a:t>
            </a:r>
            <a:r>
              <a:rPr lang="en-US" dirty="0" err="1"/>
              <a:t>beberapa</a:t>
            </a:r>
            <a:r>
              <a:rPr lang="en-US" dirty="0"/>
              <a:t> gen </a:t>
            </a:r>
          </a:p>
          <a:p>
            <a:r>
              <a:rPr lang="en-US" dirty="0" err="1"/>
              <a:t>dengan</a:t>
            </a:r>
            <a:r>
              <a:rPr lang="en-US" dirty="0"/>
              <a:t> </a:t>
            </a:r>
            <a:r>
              <a:rPr lang="en-US" dirty="0" err="1"/>
              <a:t>faktor-faktor</a:t>
            </a:r>
            <a:r>
              <a:rPr lang="en-US" dirty="0"/>
              <a:t> </a:t>
            </a:r>
            <a:r>
              <a:rPr lang="en-US" dirty="0" err="1"/>
              <a:t>lingkungan</a:t>
            </a:r>
            <a:r>
              <a:rPr lang="en-US" dirty="0"/>
              <a:t>.  </a:t>
            </a:r>
          </a:p>
          <a:p>
            <a:r>
              <a:rPr lang="en-US" dirty="0" err="1"/>
              <a:t>Contoh</a:t>
            </a:r>
            <a:r>
              <a:rPr lang="en-US" dirty="0"/>
              <a:t>: VSD, ASD, </a:t>
            </a:r>
            <a:r>
              <a:rPr lang="en-US" dirty="0" err="1"/>
              <a:t>sumbing</a:t>
            </a:r>
            <a:r>
              <a:rPr lang="en-US" dirty="0"/>
              <a:t> </a:t>
            </a:r>
            <a:r>
              <a:rPr lang="en-US" dirty="0" err="1"/>
              <a:t>bibir</a:t>
            </a:r>
            <a:r>
              <a:rPr lang="en-US" dirty="0"/>
              <a:t>/</a:t>
            </a:r>
            <a:r>
              <a:rPr lang="en-US" dirty="0" err="1"/>
              <a:t>palatum</a:t>
            </a:r>
            <a:r>
              <a:rPr lang="en-US" dirty="0"/>
              <a:t>, </a:t>
            </a:r>
            <a:r>
              <a:rPr lang="en-US" dirty="0" smtClean="0"/>
              <a:t> </a:t>
            </a:r>
            <a:r>
              <a:rPr lang="en-US" dirty="0"/>
              <a:t>(anencephaly; </a:t>
            </a:r>
          </a:p>
          <a:p>
            <a:r>
              <a:rPr lang="en-US" dirty="0" err="1"/>
              <a:t>myelo-meningocele</a:t>
            </a:r>
            <a:r>
              <a:rPr lang="en-US" dirty="0"/>
              <a:t>) </a:t>
            </a:r>
          </a:p>
          <a:p>
            <a:endParaRPr lang="en-US" dirty="0"/>
          </a:p>
        </p:txBody>
      </p:sp>
    </p:spTree>
    <p:extLst>
      <p:ext uri="{BB962C8B-B14F-4D97-AF65-F5344CB8AC3E}">
        <p14:creationId xmlns:p14="http://schemas.microsoft.com/office/powerpoint/2010/main" val="418670051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err="1"/>
              <a:t>Deformasi</a:t>
            </a:r>
            <a:r>
              <a:rPr lang="en-US" dirty="0"/>
              <a:t> </a:t>
            </a:r>
          </a:p>
        </p:txBody>
      </p:sp>
      <p:sp>
        <p:nvSpPr>
          <p:cNvPr id="3" name="Content Placeholder 2"/>
          <p:cNvSpPr>
            <a:spLocks noGrp="1"/>
          </p:cNvSpPr>
          <p:nvPr>
            <p:ph idx="1"/>
          </p:nvPr>
        </p:nvSpPr>
        <p:spPr>
          <a:xfrm>
            <a:off x="457200" y="1143000"/>
            <a:ext cx="8229600" cy="4983163"/>
          </a:xfrm>
        </p:spPr>
        <p:txBody>
          <a:bodyPr>
            <a:normAutofit fontScale="92500" lnSpcReduction="20000"/>
          </a:bodyPr>
          <a:lstStyle/>
          <a:p>
            <a:r>
              <a:rPr lang="en-US" dirty="0" err="1"/>
              <a:t>Deformasi</a:t>
            </a:r>
            <a:r>
              <a:rPr lang="en-US" dirty="0"/>
              <a:t> </a:t>
            </a:r>
            <a:r>
              <a:rPr lang="en-US" dirty="0" err="1"/>
              <a:t>adalah</a:t>
            </a:r>
            <a:r>
              <a:rPr lang="en-US" dirty="0"/>
              <a:t> </a:t>
            </a:r>
            <a:r>
              <a:rPr lang="en-US" dirty="0" err="1"/>
              <a:t>kerusakan</a:t>
            </a:r>
            <a:r>
              <a:rPr lang="en-US" dirty="0"/>
              <a:t> yang </a:t>
            </a:r>
            <a:r>
              <a:rPr lang="en-US" dirty="0" err="1"/>
              <a:t>disebabkan</a:t>
            </a:r>
            <a:r>
              <a:rPr lang="en-US" dirty="0"/>
              <a:t> </a:t>
            </a:r>
            <a:r>
              <a:rPr lang="en-US" dirty="0" err="1"/>
              <a:t>kekuatan</a:t>
            </a:r>
            <a:r>
              <a:rPr lang="en-US" dirty="0"/>
              <a:t> </a:t>
            </a:r>
            <a:r>
              <a:rPr lang="en-US" dirty="0" err="1"/>
              <a:t>mekanik</a:t>
            </a:r>
            <a:r>
              <a:rPr lang="en-US" dirty="0"/>
              <a:t> </a:t>
            </a:r>
            <a:r>
              <a:rPr lang="en-US" dirty="0" smtClean="0"/>
              <a:t>abnormal </a:t>
            </a:r>
            <a:r>
              <a:rPr lang="en-US" dirty="0"/>
              <a:t>yang </a:t>
            </a:r>
            <a:r>
              <a:rPr lang="en-US" dirty="0" err="1"/>
              <a:t>menyebabkan</a:t>
            </a:r>
            <a:r>
              <a:rPr lang="en-US" dirty="0"/>
              <a:t> </a:t>
            </a:r>
            <a:r>
              <a:rPr lang="en-US" dirty="0" err="1"/>
              <a:t>penyimpangan</a:t>
            </a:r>
            <a:r>
              <a:rPr lang="en-US" dirty="0"/>
              <a:t> </a:t>
            </a:r>
            <a:r>
              <a:rPr lang="en-US" dirty="0" err="1"/>
              <a:t>struktur</a:t>
            </a:r>
            <a:r>
              <a:rPr lang="en-US" dirty="0"/>
              <a:t> normal.   </a:t>
            </a:r>
          </a:p>
          <a:p>
            <a:pPr marL="0" indent="0">
              <a:buNone/>
            </a:pPr>
            <a:r>
              <a:rPr lang="en-US" dirty="0" smtClean="0"/>
              <a:t>     </a:t>
            </a:r>
            <a:r>
              <a:rPr lang="en-US" dirty="0" err="1" smtClean="0"/>
              <a:t>Contoh</a:t>
            </a:r>
            <a:r>
              <a:rPr lang="en-US" dirty="0"/>
              <a:t>: </a:t>
            </a:r>
            <a:r>
              <a:rPr lang="en-US" dirty="0" err="1"/>
              <a:t>dislokasi</a:t>
            </a:r>
            <a:r>
              <a:rPr lang="en-US" dirty="0"/>
              <a:t> </a:t>
            </a:r>
            <a:r>
              <a:rPr lang="en-US" dirty="0" err="1"/>
              <a:t>panggul</a:t>
            </a:r>
            <a:r>
              <a:rPr lang="en-US" dirty="0"/>
              <a:t> </a:t>
            </a:r>
            <a:r>
              <a:rPr lang="en-US" dirty="0" err="1"/>
              <a:t>dan</a:t>
            </a:r>
            <a:r>
              <a:rPr lang="en-US" dirty="0"/>
              <a:t> </a:t>
            </a:r>
            <a:r>
              <a:rPr lang="en-US" dirty="0" err="1"/>
              <a:t>talipes</a:t>
            </a:r>
            <a:r>
              <a:rPr lang="en-US" dirty="0"/>
              <a:t> </a:t>
            </a:r>
            <a:r>
              <a:rPr lang="en-US" dirty="0" err="1"/>
              <a:t>ringan</a:t>
            </a:r>
            <a:r>
              <a:rPr lang="en-US" dirty="0"/>
              <a:t> </a:t>
            </a:r>
            <a:endParaRPr lang="en-US" dirty="0" smtClean="0"/>
          </a:p>
          <a:p>
            <a:pPr marL="0" indent="0">
              <a:buNone/>
            </a:pPr>
            <a:r>
              <a:rPr lang="en-US" dirty="0"/>
              <a:t> </a:t>
            </a:r>
            <a:r>
              <a:rPr lang="en-US" dirty="0" smtClean="0"/>
              <a:t>    (</a:t>
            </a:r>
            <a:r>
              <a:rPr lang="en-US" dirty="0"/>
              <a:t>club foot).  </a:t>
            </a:r>
          </a:p>
          <a:p>
            <a:r>
              <a:rPr lang="en-US" dirty="0" err="1"/>
              <a:t>Kedua</a:t>
            </a:r>
            <a:r>
              <a:rPr lang="en-US" dirty="0"/>
              <a:t> </a:t>
            </a:r>
            <a:r>
              <a:rPr lang="en-US" dirty="0" err="1"/>
              <a:t>kasus</a:t>
            </a:r>
            <a:r>
              <a:rPr lang="en-US" dirty="0"/>
              <a:t> </a:t>
            </a:r>
            <a:r>
              <a:rPr lang="en-US" dirty="0" err="1"/>
              <a:t>tersebut</a:t>
            </a:r>
            <a:r>
              <a:rPr lang="en-US" dirty="0"/>
              <a:t> </a:t>
            </a:r>
            <a:r>
              <a:rPr lang="en-US" dirty="0" err="1"/>
              <a:t>dapat</a:t>
            </a:r>
            <a:r>
              <a:rPr lang="en-US" dirty="0"/>
              <a:t> </a:t>
            </a:r>
            <a:r>
              <a:rPr lang="en-US" dirty="0" err="1"/>
              <a:t>disebabkan</a:t>
            </a:r>
            <a:r>
              <a:rPr lang="en-US" dirty="0"/>
              <a:t> </a:t>
            </a:r>
            <a:r>
              <a:rPr lang="en-US" dirty="0" err="1"/>
              <a:t>oleh</a:t>
            </a:r>
            <a:r>
              <a:rPr lang="en-US" dirty="0"/>
              <a:t> </a:t>
            </a:r>
            <a:r>
              <a:rPr lang="en-US" dirty="0" err="1"/>
              <a:t>oligohidramnion</a:t>
            </a:r>
            <a:r>
              <a:rPr lang="en-US" dirty="0"/>
              <a:t> </a:t>
            </a:r>
            <a:r>
              <a:rPr lang="en-US" dirty="0" err="1"/>
              <a:t>atau</a:t>
            </a:r>
            <a:r>
              <a:rPr lang="en-US" dirty="0"/>
              <a:t> </a:t>
            </a:r>
            <a:r>
              <a:rPr lang="en-US" dirty="0" err="1" smtClean="0"/>
              <a:t>ruang</a:t>
            </a:r>
            <a:r>
              <a:rPr lang="en-US" dirty="0" smtClean="0"/>
              <a:t> </a:t>
            </a:r>
            <a:r>
              <a:rPr lang="en-US" dirty="0" err="1"/>
              <a:t>intrauterina</a:t>
            </a:r>
            <a:r>
              <a:rPr lang="en-US" dirty="0"/>
              <a:t> yang </a:t>
            </a:r>
            <a:r>
              <a:rPr lang="en-US" dirty="0" err="1"/>
              <a:t>sempit</a:t>
            </a:r>
            <a:r>
              <a:rPr lang="en-US" dirty="0"/>
              <a:t> </a:t>
            </a:r>
            <a:r>
              <a:rPr lang="en-US" dirty="0" err="1"/>
              <a:t>karena</a:t>
            </a:r>
            <a:r>
              <a:rPr lang="en-US" dirty="0"/>
              <a:t> </a:t>
            </a:r>
            <a:r>
              <a:rPr lang="en-US" dirty="0" err="1"/>
              <a:t>bayi</a:t>
            </a:r>
            <a:r>
              <a:rPr lang="en-US" dirty="0"/>
              <a:t> </a:t>
            </a:r>
            <a:r>
              <a:rPr lang="en-US" dirty="0" err="1"/>
              <a:t>kembar</a:t>
            </a:r>
            <a:r>
              <a:rPr lang="en-US" dirty="0"/>
              <a:t> </a:t>
            </a:r>
            <a:r>
              <a:rPr lang="en-US" dirty="0" err="1"/>
              <a:t>atau</a:t>
            </a:r>
            <a:r>
              <a:rPr lang="en-US" dirty="0"/>
              <a:t> </a:t>
            </a:r>
            <a:r>
              <a:rPr lang="en-US" dirty="0" err="1"/>
              <a:t>struktur</a:t>
            </a:r>
            <a:r>
              <a:rPr lang="en-US" dirty="0"/>
              <a:t> </a:t>
            </a:r>
            <a:r>
              <a:rPr lang="en-US" dirty="0" smtClean="0"/>
              <a:t> uterus </a:t>
            </a:r>
            <a:r>
              <a:rPr lang="en-US" dirty="0"/>
              <a:t>yang abnormal.  </a:t>
            </a:r>
            <a:r>
              <a:rPr lang="en-US" dirty="0" err="1"/>
              <a:t>Deformasi</a:t>
            </a:r>
            <a:r>
              <a:rPr lang="en-US" dirty="0"/>
              <a:t> </a:t>
            </a:r>
            <a:r>
              <a:rPr lang="en-US" dirty="0" err="1"/>
              <a:t>seringkali</a:t>
            </a:r>
            <a:r>
              <a:rPr lang="en-US" dirty="0"/>
              <a:t> </a:t>
            </a:r>
            <a:r>
              <a:rPr lang="en-US" dirty="0" err="1"/>
              <a:t>terjadi</a:t>
            </a:r>
            <a:r>
              <a:rPr lang="en-US" dirty="0"/>
              <a:t> </a:t>
            </a:r>
            <a:r>
              <a:rPr lang="en-US" dirty="0" err="1"/>
              <a:t>pada</a:t>
            </a:r>
            <a:r>
              <a:rPr lang="en-US" dirty="0"/>
              <a:t> </a:t>
            </a:r>
            <a:r>
              <a:rPr lang="en-US" dirty="0" err="1"/>
              <a:t>kehamilan</a:t>
            </a:r>
            <a:r>
              <a:rPr lang="en-US" dirty="0"/>
              <a:t> </a:t>
            </a:r>
          </a:p>
          <a:p>
            <a:pPr marL="0" indent="0">
              <a:buNone/>
            </a:pPr>
            <a:r>
              <a:rPr lang="en-US" dirty="0" smtClean="0"/>
              <a:t>     </a:t>
            </a:r>
            <a:r>
              <a:rPr lang="en-US" dirty="0" err="1" smtClean="0"/>
              <a:t>lanjut</a:t>
            </a:r>
            <a:r>
              <a:rPr lang="en-US" dirty="0" smtClean="0"/>
              <a:t> </a:t>
            </a:r>
            <a:r>
              <a:rPr lang="en-US" dirty="0" err="1"/>
              <a:t>dan</a:t>
            </a:r>
            <a:r>
              <a:rPr lang="en-US" dirty="0"/>
              <a:t> </a:t>
            </a:r>
            <a:r>
              <a:rPr lang="en-US" dirty="0" err="1"/>
              <a:t>memiliki</a:t>
            </a:r>
            <a:r>
              <a:rPr lang="en-US" dirty="0"/>
              <a:t> prognosis yang </a:t>
            </a:r>
            <a:r>
              <a:rPr lang="en-US" dirty="0" err="1"/>
              <a:t>baik</a:t>
            </a:r>
            <a:r>
              <a:rPr lang="en-US" dirty="0"/>
              <a:t> </a:t>
            </a:r>
            <a:r>
              <a:rPr lang="en-US" dirty="0" err="1"/>
              <a:t>apabila</a:t>
            </a:r>
            <a:r>
              <a:rPr lang="en-US" dirty="0"/>
              <a:t> </a:t>
            </a:r>
            <a:endParaRPr lang="en-US" dirty="0" smtClean="0"/>
          </a:p>
          <a:p>
            <a:pPr marL="0" indent="0">
              <a:buNone/>
            </a:pPr>
            <a:r>
              <a:rPr lang="en-US" dirty="0"/>
              <a:t> </a:t>
            </a:r>
            <a:r>
              <a:rPr lang="en-US" dirty="0" smtClean="0"/>
              <a:t>    </a:t>
            </a:r>
            <a:r>
              <a:rPr lang="en-US" dirty="0" err="1" smtClean="0"/>
              <a:t>diberikan</a:t>
            </a:r>
            <a:r>
              <a:rPr lang="en-US" dirty="0" smtClean="0"/>
              <a:t> </a:t>
            </a:r>
            <a:r>
              <a:rPr lang="en-US" dirty="0"/>
              <a:t>treatment </a:t>
            </a:r>
            <a:r>
              <a:rPr lang="en-US" dirty="0" smtClean="0"/>
              <a:t>yang </a:t>
            </a:r>
            <a:r>
              <a:rPr lang="en-US" dirty="0" err="1"/>
              <a:t>sesuai</a:t>
            </a:r>
            <a:r>
              <a:rPr lang="en-US" dirty="0"/>
              <a:t>. </a:t>
            </a:r>
          </a:p>
          <a:p>
            <a:endParaRPr lang="en-US" dirty="0"/>
          </a:p>
        </p:txBody>
      </p:sp>
    </p:spTree>
    <p:extLst>
      <p:ext uri="{BB962C8B-B14F-4D97-AF65-F5344CB8AC3E}">
        <p14:creationId xmlns:p14="http://schemas.microsoft.com/office/powerpoint/2010/main" val="318970255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Sindroma</a:t>
            </a:r>
            <a:r>
              <a:rPr lang="en-US" dirty="0" smtClean="0"/>
              <a:t> </a:t>
            </a:r>
            <a:endParaRPr lang="en-US" dirty="0"/>
          </a:p>
        </p:txBody>
      </p:sp>
      <p:sp>
        <p:nvSpPr>
          <p:cNvPr id="3" name="Content Placeholder 2"/>
          <p:cNvSpPr>
            <a:spLocks noGrp="1"/>
          </p:cNvSpPr>
          <p:nvPr>
            <p:ph idx="1"/>
          </p:nvPr>
        </p:nvSpPr>
        <p:spPr/>
        <p:txBody>
          <a:bodyPr>
            <a:normAutofit fontScale="85000" lnSpcReduction="10000"/>
          </a:bodyPr>
          <a:lstStyle/>
          <a:p>
            <a:r>
              <a:rPr lang="en-US" dirty="0" err="1"/>
              <a:t>Pada</a:t>
            </a:r>
            <a:r>
              <a:rPr lang="en-US" dirty="0"/>
              <a:t> </a:t>
            </a:r>
            <a:r>
              <a:rPr lang="en-US" dirty="0" err="1"/>
              <a:t>prakteknya</a:t>
            </a:r>
            <a:r>
              <a:rPr lang="en-US" dirty="0"/>
              <a:t> </a:t>
            </a:r>
            <a:r>
              <a:rPr lang="en-US" dirty="0" err="1"/>
              <a:t>istilah</a:t>
            </a:r>
            <a:r>
              <a:rPr lang="en-US" dirty="0"/>
              <a:t> </a:t>
            </a:r>
            <a:r>
              <a:rPr lang="en-US" dirty="0" err="1"/>
              <a:t>sindroma</a:t>
            </a:r>
            <a:r>
              <a:rPr lang="en-US" dirty="0"/>
              <a:t> </a:t>
            </a:r>
            <a:r>
              <a:rPr lang="en-US" dirty="0" err="1"/>
              <a:t>digunakan</a:t>
            </a:r>
            <a:r>
              <a:rPr lang="en-US" dirty="0"/>
              <a:t> </a:t>
            </a:r>
            <a:r>
              <a:rPr lang="en-US" dirty="0" err="1"/>
              <a:t>secara</a:t>
            </a:r>
            <a:r>
              <a:rPr lang="en-US" dirty="0"/>
              <a:t> </a:t>
            </a:r>
            <a:r>
              <a:rPr lang="en-US" dirty="0" err="1"/>
              <a:t>lebih</a:t>
            </a:r>
            <a:r>
              <a:rPr lang="en-US" dirty="0"/>
              <a:t> </a:t>
            </a:r>
            <a:r>
              <a:rPr lang="en-US" dirty="0" err="1"/>
              <a:t>luas</a:t>
            </a:r>
            <a:r>
              <a:rPr lang="en-US" dirty="0"/>
              <a:t>.  </a:t>
            </a:r>
          </a:p>
          <a:p>
            <a:pPr marL="0" indent="0">
              <a:buNone/>
            </a:pPr>
            <a:r>
              <a:rPr lang="en-US" dirty="0" smtClean="0"/>
              <a:t>     </a:t>
            </a:r>
            <a:r>
              <a:rPr lang="en-US" dirty="0" err="1" smtClean="0"/>
              <a:t>Misalnya</a:t>
            </a:r>
            <a:r>
              <a:rPr lang="en-US" dirty="0" smtClean="0"/>
              <a:t> </a:t>
            </a:r>
            <a:r>
              <a:rPr lang="en-US" dirty="0" err="1"/>
              <a:t>sebutan</a:t>
            </a:r>
            <a:r>
              <a:rPr lang="en-US" dirty="0"/>
              <a:t> </a:t>
            </a:r>
            <a:r>
              <a:rPr lang="en-US" dirty="0" err="1"/>
              <a:t>sindroma</a:t>
            </a:r>
            <a:r>
              <a:rPr lang="en-US" dirty="0"/>
              <a:t> amniotic band.  </a:t>
            </a:r>
            <a:endParaRPr lang="en-US" dirty="0" smtClean="0"/>
          </a:p>
          <a:p>
            <a:pPr marL="0" indent="0">
              <a:buNone/>
            </a:pPr>
            <a:r>
              <a:rPr lang="en-US" dirty="0"/>
              <a:t> </a:t>
            </a:r>
            <a:r>
              <a:rPr lang="en-US" dirty="0" smtClean="0"/>
              <a:t>    </a:t>
            </a:r>
            <a:r>
              <a:rPr lang="en-US" dirty="0" err="1" smtClean="0"/>
              <a:t>Tetapi</a:t>
            </a:r>
            <a:r>
              <a:rPr lang="en-US" dirty="0" smtClean="0"/>
              <a:t> </a:t>
            </a:r>
            <a:r>
              <a:rPr lang="en-US" dirty="0" err="1"/>
              <a:t>secara</a:t>
            </a:r>
            <a:r>
              <a:rPr lang="en-US" dirty="0"/>
              <a:t> </a:t>
            </a:r>
            <a:r>
              <a:rPr lang="en-US" dirty="0" err="1"/>
              <a:t>teori</a:t>
            </a:r>
            <a:r>
              <a:rPr lang="en-US" dirty="0"/>
              <a:t> </a:t>
            </a:r>
            <a:r>
              <a:rPr lang="en-US" dirty="0" err="1"/>
              <a:t>istilah</a:t>
            </a:r>
            <a:r>
              <a:rPr lang="en-US" dirty="0"/>
              <a:t> </a:t>
            </a:r>
            <a:r>
              <a:rPr lang="en-US" dirty="0" err="1" smtClean="0"/>
              <a:t>sindroma</a:t>
            </a:r>
            <a:r>
              <a:rPr lang="en-US" dirty="0" smtClean="0"/>
              <a:t> </a:t>
            </a:r>
            <a:r>
              <a:rPr lang="en-US" dirty="0" err="1"/>
              <a:t>digunakan</a:t>
            </a:r>
            <a:r>
              <a:rPr lang="en-US" dirty="0"/>
              <a:t> </a:t>
            </a:r>
            <a:r>
              <a:rPr lang="en-US" dirty="0" err="1"/>
              <a:t>untuk</a:t>
            </a:r>
            <a:r>
              <a:rPr lang="en-US" dirty="0"/>
              <a:t> </a:t>
            </a:r>
            <a:r>
              <a:rPr lang="en-US" dirty="0" err="1"/>
              <a:t>bentuk</a:t>
            </a:r>
            <a:r>
              <a:rPr lang="en-US" dirty="0"/>
              <a:t> </a:t>
            </a:r>
            <a:r>
              <a:rPr lang="en-US" dirty="0" err="1" smtClean="0"/>
              <a:t>abnormalitas</a:t>
            </a:r>
            <a:r>
              <a:rPr lang="en-US" dirty="0" smtClean="0"/>
              <a:t> </a:t>
            </a:r>
            <a:r>
              <a:rPr lang="en-US" dirty="0"/>
              <a:t>yang </a:t>
            </a:r>
            <a:r>
              <a:rPr lang="en-US" dirty="0" err="1"/>
              <a:t>seringkali</a:t>
            </a:r>
            <a:r>
              <a:rPr lang="en-US" dirty="0"/>
              <a:t> </a:t>
            </a:r>
            <a:r>
              <a:rPr lang="en-US" dirty="0" smtClean="0"/>
              <a:t> </a:t>
            </a:r>
            <a:r>
              <a:rPr lang="en-US" dirty="0" err="1" smtClean="0"/>
              <a:t>sudah</a:t>
            </a:r>
            <a:r>
              <a:rPr lang="en-US" dirty="0" smtClean="0"/>
              <a:t> </a:t>
            </a:r>
            <a:r>
              <a:rPr lang="en-US" dirty="0" err="1"/>
              <a:t>diketahui</a:t>
            </a:r>
            <a:r>
              <a:rPr lang="en-US" dirty="0"/>
              <a:t> </a:t>
            </a:r>
            <a:endParaRPr lang="en-US" dirty="0" smtClean="0"/>
          </a:p>
          <a:p>
            <a:pPr marL="0" indent="0">
              <a:buNone/>
            </a:pPr>
            <a:r>
              <a:rPr lang="en-US" dirty="0"/>
              <a:t> </a:t>
            </a:r>
            <a:r>
              <a:rPr lang="en-US" dirty="0" err="1" smtClean="0"/>
              <a:t>penyebabnya</a:t>
            </a:r>
            <a:r>
              <a:rPr lang="en-US" dirty="0"/>
              <a:t>.  </a:t>
            </a:r>
            <a:endParaRPr lang="en-US" dirty="0" smtClean="0"/>
          </a:p>
          <a:p>
            <a:pPr marL="0" indent="0">
              <a:buNone/>
            </a:pPr>
            <a:r>
              <a:rPr lang="en-US" dirty="0" err="1" smtClean="0"/>
              <a:t>Penyebab</a:t>
            </a:r>
            <a:r>
              <a:rPr lang="en-US" dirty="0" smtClean="0"/>
              <a:t> </a:t>
            </a:r>
            <a:r>
              <a:rPr lang="en-US" dirty="0" err="1"/>
              <a:t>tersebut</a:t>
            </a:r>
            <a:r>
              <a:rPr lang="en-US" dirty="0"/>
              <a:t> </a:t>
            </a:r>
            <a:r>
              <a:rPr lang="en-US" dirty="0" err="1"/>
              <a:t>diantaranya</a:t>
            </a:r>
            <a:r>
              <a:rPr lang="en-US" dirty="0"/>
              <a:t> </a:t>
            </a:r>
            <a:r>
              <a:rPr lang="en-US" dirty="0" err="1"/>
              <a:t>adalah</a:t>
            </a:r>
            <a:r>
              <a:rPr lang="en-US" dirty="0"/>
              <a:t> </a:t>
            </a:r>
            <a:r>
              <a:rPr lang="en-US" dirty="0" err="1" smtClean="0"/>
              <a:t>abnormalitas</a:t>
            </a:r>
            <a:r>
              <a:rPr lang="en-US" dirty="0" smtClean="0"/>
              <a:t> </a:t>
            </a:r>
            <a:r>
              <a:rPr lang="en-US" dirty="0" err="1"/>
              <a:t>kromosom</a:t>
            </a:r>
            <a:r>
              <a:rPr lang="en-US" dirty="0"/>
              <a:t> </a:t>
            </a:r>
            <a:r>
              <a:rPr lang="en-US" dirty="0" err="1"/>
              <a:t>seperti</a:t>
            </a:r>
            <a:r>
              <a:rPr lang="en-US" dirty="0"/>
              <a:t> </a:t>
            </a:r>
            <a:r>
              <a:rPr lang="en-US" dirty="0" err="1"/>
              <a:t>sindroma</a:t>
            </a:r>
            <a:r>
              <a:rPr lang="en-US" dirty="0"/>
              <a:t> Down </a:t>
            </a:r>
            <a:r>
              <a:rPr lang="en-US" dirty="0" err="1"/>
              <a:t>dan</a:t>
            </a:r>
            <a:r>
              <a:rPr lang="en-US" dirty="0"/>
              <a:t> </a:t>
            </a:r>
            <a:r>
              <a:rPr lang="en-US" dirty="0" err="1"/>
              <a:t>kerusakan</a:t>
            </a:r>
            <a:r>
              <a:rPr lang="en-US" dirty="0"/>
              <a:t> gen </a:t>
            </a:r>
            <a:r>
              <a:rPr lang="en-US" dirty="0" err="1" smtClean="0"/>
              <a:t>tunggal</a:t>
            </a:r>
            <a:r>
              <a:rPr lang="en-US" dirty="0" smtClean="0"/>
              <a:t> </a:t>
            </a:r>
            <a:r>
              <a:rPr lang="en-US" dirty="0" err="1"/>
              <a:t>seperti</a:t>
            </a:r>
            <a:r>
              <a:rPr lang="en-US" dirty="0"/>
              <a:t> </a:t>
            </a:r>
            <a:r>
              <a:rPr lang="en-US" dirty="0" err="1"/>
              <a:t>sindroma</a:t>
            </a:r>
            <a:r>
              <a:rPr lang="en-US" dirty="0"/>
              <a:t> Van der </a:t>
            </a:r>
            <a:r>
              <a:rPr lang="en-US" dirty="0" err="1"/>
              <a:t>Woude</a:t>
            </a:r>
            <a:r>
              <a:rPr lang="en-US" dirty="0"/>
              <a:t> </a:t>
            </a:r>
            <a:r>
              <a:rPr lang="en-US" dirty="0" err="1"/>
              <a:t>yaitu</a:t>
            </a:r>
            <a:r>
              <a:rPr lang="en-US" dirty="0"/>
              <a:t> </a:t>
            </a:r>
            <a:r>
              <a:rPr lang="en-US" dirty="0" err="1"/>
              <a:t>sumbing</a:t>
            </a:r>
            <a:r>
              <a:rPr lang="en-US" dirty="0"/>
              <a:t> </a:t>
            </a:r>
            <a:r>
              <a:rPr lang="en-US" dirty="0" err="1" smtClean="0"/>
              <a:t>bibir</a:t>
            </a:r>
            <a:r>
              <a:rPr lang="en-US" dirty="0" smtClean="0"/>
              <a:t>/</a:t>
            </a:r>
            <a:r>
              <a:rPr lang="en-US" dirty="0" err="1" smtClean="0"/>
              <a:t>palatum</a:t>
            </a:r>
            <a:r>
              <a:rPr lang="en-US" dirty="0" smtClean="0"/>
              <a:t> </a:t>
            </a:r>
            <a:r>
              <a:rPr lang="en-US" dirty="0"/>
              <a:t>yang </a:t>
            </a:r>
            <a:r>
              <a:rPr lang="en-US" dirty="0" err="1"/>
              <a:t>berasosiasi</a:t>
            </a:r>
            <a:r>
              <a:rPr lang="en-US" dirty="0"/>
              <a:t> </a:t>
            </a:r>
            <a:r>
              <a:rPr lang="en-US" dirty="0" err="1"/>
              <a:t>dengan</a:t>
            </a:r>
            <a:r>
              <a:rPr lang="en-US" dirty="0"/>
              <a:t> </a:t>
            </a:r>
            <a:r>
              <a:rPr lang="en-US" dirty="0" err="1"/>
              <a:t>celah</a:t>
            </a:r>
            <a:r>
              <a:rPr lang="en-US" dirty="0"/>
              <a:t> </a:t>
            </a:r>
            <a:r>
              <a:rPr lang="en-US" dirty="0" err="1"/>
              <a:t>pada</a:t>
            </a:r>
            <a:r>
              <a:rPr lang="en-US" dirty="0"/>
              <a:t> </a:t>
            </a:r>
            <a:r>
              <a:rPr lang="en-US" dirty="0" err="1"/>
              <a:t>bibir</a:t>
            </a:r>
            <a:r>
              <a:rPr lang="en-US" dirty="0"/>
              <a:t> </a:t>
            </a:r>
            <a:r>
              <a:rPr lang="en-US" dirty="0" err="1"/>
              <a:t>bawah</a:t>
            </a:r>
            <a:r>
              <a:rPr lang="en-US" dirty="0"/>
              <a:t> (lip </a:t>
            </a:r>
            <a:r>
              <a:rPr lang="en-US" dirty="0" smtClean="0"/>
              <a:t>pit</a:t>
            </a:r>
            <a:r>
              <a:rPr lang="en-US" dirty="0"/>
              <a:t>). </a:t>
            </a:r>
          </a:p>
        </p:txBody>
      </p:sp>
    </p:spTree>
    <p:extLst>
      <p:ext uri="{BB962C8B-B14F-4D97-AF65-F5344CB8AC3E}">
        <p14:creationId xmlns:p14="http://schemas.microsoft.com/office/powerpoint/2010/main" val="8248313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err="1"/>
              <a:t>Asosiasi</a:t>
            </a:r>
            <a:r>
              <a:rPr lang="en-US" dirty="0"/>
              <a:t> </a:t>
            </a:r>
          </a:p>
        </p:txBody>
      </p:sp>
      <p:sp>
        <p:nvSpPr>
          <p:cNvPr id="3" name="Content Placeholder 2"/>
          <p:cNvSpPr>
            <a:spLocks noGrp="1"/>
          </p:cNvSpPr>
          <p:nvPr>
            <p:ph idx="1"/>
          </p:nvPr>
        </p:nvSpPr>
        <p:spPr>
          <a:xfrm>
            <a:off x="457200" y="1295400"/>
            <a:ext cx="8229600" cy="4830763"/>
          </a:xfrm>
        </p:spPr>
        <p:txBody>
          <a:bodyPr>
            <a:normAutofit fontScale="85000" lnSpcReduction="20000"/>
          </a:bodyPr>
          <a:lstStyle/>
          <a:p>
            <a:r>
              <a:rPr lang="en-US" dirty="0" err="1"/>
              <a:t>Istilah</a:t>
            </a:r>
            <a:r>
              <a:rPr lang="en-US" dirty="0"/>
              <a:t> </a:t>
            </a:r>
            <a:r>
              <a:rPr lang="en-US" dirty="0" err="1"/>
              <a:t>asosiasi</a:t>
            </a:r>
            <a:r>
              <a:rPr lang="en-US" dirty="0"/>
              <a:t> </a:t>
            </a:r>
            <a:r>
              <a:rPr lang="en-US" dirty="0" err="1"/>
              <a:t>digunakan</a:t>
            </a:r>
            <a:r>
              <a:rPr lang="en-US" dirty="0"/>
              <a:t> </a:t>
            </a:r>
            <a:r>
              <a:rPr lang="en-US" dirty="0" err="1"/>
              <a:t>untuk</a:t>
            </a:r>
            <a:r>
              <a:rPr lang="en-US" dirty="0"/>
              <a:t> </a:t>
            </a:r>
            <a:r>
              <a:rPr lang="en-US" dirty="0" err="1"/>
              <a:t>kondisi</a:t>
            </a:r>
            <a:r>
              <a:rPr lang="en-US" dirty="0"/>
              <a:t> </a:t>
            </a:r>
            <a:r>
              <a:rPr lang="en-US" dirty="0" err="1"/>
              <a:t>malformasi</a:t>
            </a:r>
            <a:r>
              <a:rPr lang="en-US" dirty="0"/>
              <a:t> </a:t>
            </a:r>
            <a:r>
              <a:rPr lang="en-US" dirty="0" err="1"/>
              <a:t>tertentu</a:t>
            </a:r>
            <a:r>
              <a:rPr lang="en-US" dirty="0"/>
              <a:t> yang </a:t>
            </a:r>
          </a:p>
          <a:p>
            <a:r>
              <a:rPr lang="en-US" dirty="0" err="1"/>
              <a:t>cenderung</a:t>
            </a:r>
            <a:r>
              <a:rPr lang="en-US" dirty="0"/>
              <a:t> </a:t>
            </a:r>
            <a:r>
              <a:rPr lang="en-US" dirty="0" err="1"/>
              <a:t>terjadi</a:t>
            </a:r>
            <a:r>
              <a:rPr lang="en-US" dirty="0"/>
              <a:t> </a:t>
            </a:r>
            <a:r>
              <a:rPr lang="en-US" dirty="0" err="1"/>
              <a:t>secara</a:t>
            </a:r>
            <a:r>
              <a:rPr lang="en-US" dirty="0"/>
              <a:t> </a:t>
            </a:r>
            <a:r>
              <a:rPr lang="en-US" dirty="0" err="1"/>
              <a:t>bersama-sama</a:t>
            </a:r>
            <a:r>
              <a:rPr lang="en-US" dirty="0"/>
              <a:t> yang </a:t>
            </a:r>
            <a:r>
              <a:rPr lang="en-US" dirty="0" err="1"/>
              <a:t>tidak</a:t>
            </a:r>
            <a:r>
              <a:rPr lang="en-US" dirty="0"/>
              <a:t> </a:t>
            </a:r>
            <a:r>
              <a:rPr lang="en-US" dirty="0" err="1"/>
              <a:t>dapat</a:t>
            </a:r>
            <a:r>
              <a:rPr lang="en-US" dirty="0"/>
              <a:t> </a:t>
            </a:r>
            <a:r>
              <a:rPr lang="en-US" dirty="0" err="1"/>
              <a:t>dijelaskan</a:t>
            </a:r>
            <a:r>
              <a:rPr lang="en-US" dirty="0"/>
              <a:t> </a:t>
            </a:r>
          </a:p>
          <a:p>
            <a:r>
              <a:rPr lang="en-US" dirty="0" err="1"/>
              <a:t>melalui</a:t>
            </a:r>
            <a:r>
              <a:rPr lang="en-US" dirty="0"/>
              <a:t> proses </a:t>
            </a:r>
            <a:r>
              <a:rPr lang="en-US" dirty="0" err="1"/>
              <a:t>sindroma</a:t>
            </a:r>
            <a:r>
              <a:rPr lang="en-US" dirty="0"/>
              <a:t> </a:t>
            </a:r>
            <a:r>
              <a:rPr lang="en-US" dirty="0" err="1"/>
              <a:t>dan</a:t>
            </a:r>
            <a:r>
              <a:rPr lang="en-US" dirty="0"/>
              <a:t> </a:t>
            </a:r>
            <a:r>
              <a:rPr lang="en-US" dirty="0" err="1"/>
              <a:t>sekuens</a:t>
            </a:r>
            <a:r>
              <a:rPr lang="en-US" dirty="0"/>
              <a:t>.  </a:t>
            </a:r>
            <a:r>
              <a:rPr lang="en-US" dirty="0" err="1"/>
              <a:t>Perbedaannya</a:t>
            </a:r>
            <a:r>
              <a:rPr lang="en-US" dirty="0"/>
              <a:t> </a:t>
            </a:r>
            <a:r>
              <a:rPr lang="en-US" dirty="0" err="1"/>
              <a:t>dengan</a:t>
            </a:r>
            <a:r>
              <a:rPr lang="en-US" dirty="0"/>
              <a:t> </a:t>
            </a:r>
          </a:p>
          <a:p>
            <a:r>
              <a:rPr lang="en-US" dirty="0" err="1"/>
              <a:t>sindroma</a:t>
            </a:r>
            <a:r>
              <a:rPr lang="en-US" dirty="0"/>
              <a:t> </a:t>
            </a:r>
            <a:r>
              <a:rPr lang="en-US" dirty="0" err="1"/>
              <a:t>adalah</a:t>
            </a:r>
            <a:r>
              <a:rPr lang="en-US" dirty="0"/>
              <a:t> </a:t>
            </a:r>
            <a:r>
              <a:rPr lang="en-US" dirty="0" err="1"/>
              <a:t>pada</a:t>
            </a:r>
            <a:r>
              <a:rPr lang="en-US" dirty="0"/>
              <a:t> </a:t>
            </a:r>
            <a:r>
              <a:rPr lang="en-US" dirty="0" err="1"/>
              <a:t>asosiasi</a:t>
            </a:r>
            <a:r>
              <a:rPr lang="en-US" dirty="0"/>
              <a:t> </a:t>
            </a:r>
            <a:r>
              <a:rPr lang="en-US" dirty="0" err="1"/>
              <a:t>terdapat</a:t>
            </a:r>
            <a:r>
              <a:rPr lang="en-US" dirty="0"/>
              <a:t> </a:t>
            </a:r>
            <a:r>
              <a:rPr lang="en-US" dirty="0" err="1"/>
              <a:t>rendahnya</a:t>
            </a:r>
            <a:r>
              <a:rPr lang="en-US" dirty="0"/>
              <a:t> </a:t>
            </a:r>
            <a:r>
              <a:rPr lang="en-US" dirty="0" err="1"/>
              <a:t>kesamaan</a:t>
            </a:r>
            <a:r>
              <a:rPr lang="en-US" dirty="0"/>
              <a:t> </a:t>
            </a:r>
          </a:p>
          <a:p>
            <a:r>
              <a:rPr lang="en-US" dirty="0" err="1"/>
              <a:t>abnormalitas</a:t>
            </a:r>
            <a:r>
              <a:rPr lang="en-US" dirty="0"/>
              <a:t> </a:t>
            </a:r>
            <a:r>
              <a:rPr lang="en-US" dirty="0" err="1"/>
              <a:t>dari</a:t>
            </a:r>
            <a:r>
              <a:rPr lang="en-US" dirty="0"/>
              <a:t> </a:t>
            </a:r>
            <a:r>
              <a:rPr lang="en-US" dirty="0" err="1"/>
              <a:t>satu</a:t>
            </a:r>
            <a:r>
              <a:rPr lang="en-US" dirty="0"/>
              <a:t> </a:t>
            </a:r>
            <a:r>
              <a:rPr lang="en-US" dirty="0" err="1"/>
              <a:t>individu</a:t>
            </a:r>
            <a:r>
              <a:rPr lang="en-US" dirty="0"/>
              <a:t> </a:t>
            </a:r>
            <a:r>
              <a:rPr lang="en-US" dirty="0" err="1"/>
              <a:t>dibanding</a:t>
            </a:r>
            <a:r>
              <a:rPr lang="en-US" dirty="0"/>
              <a:t> </a:t>
            </a:r>
            <a:r>
              <a:rPr lang="en-US" dirty="0" err="1"/>
              <a:t>individu</a:t>
            </a:r>
            <a:r>
              <a:rPr lang="en-US" dirty="0"/>
              <a:t> </a:t>
            </a:r>
            <a:r>
              <a:rPr lang="en-US" dirty="0" err="1"/>
              <a:t>lainnya</a:t>
            </a:r>
            <a:r>
              <a:rPr lang="en-US" dirty="0"/>
              <a:t> </a:t>
            </a:r>
            <a:r>
              <a:rPr lang="en-US" dirty="0" err="1"/>
              <a:t>dan</a:t>
            </a:r>
            <a:r>
              <a:rPr lang="en-US" dirty="0"/>
              <a:t> </a:t>
            </a:r>
            <a:r>
              <a:rPr lang="en-US" dirty="0" err="1"/>
              <a:t>tidak</a:t>
            </a:r>
            <a:r>
              <a:rPr lang="en-US" dirty="0"/>
              <a:t> </a:t>
            </a:r>
          </a:p>
          <a:p>
            <a:r>
              <a:rPr lang="en-US" dirty="0" err="1"/>
              <a:t>adanya</a:t>
            </a:r>
            <a:r>
              <a:rPr lang="en-US" dirty="0"/>
              <a:t> </a:t>
            </a:r>
            <a:r>
              <a:rPr lang="en-US" dirty="0" err="1"/>
              <a:t>penjelasan</a:t>
            </a:r>
            <a:r>
              <a:rPr lang="en-US" dirty="0"/>
              <a:t> yang </a:t>
            </a:r>
            <a:r>
              <a:rPr lang="en-US" dirty="0" err="1"/>
              <a:t>memuaskan</a:t>
            </a:r>
            <a:r>
              <a:rPr lang="en-US" dirty="0"/>
              <a:t> </a:t>
            </a:r>
            <a:r>
              <a:rPr lang="en-US" dirty="0" err="1"/>
              <a:t>tentang</a:t>
            </a:r>
            <a:r>
              <a:rPr lang="en-US" dirty="0"/>
              <a:t> </a:t>
            </a:r>
            <a:r>
              <a:rPr lang="en-US" dirty="0" err="1"/>
              <a:t>penyebabnya</a:t>
            </a:r>
            <a:endParaRPr lang="en-US" dirty="0"/>
          </a:p>
        </p:txBody>
      </p:sp>
    </p:spTree>
    <p:extLst>
      <p:ext uri="{BB962C8B-B14F-4D97-AF65-F5344CB8AC3E}">
        <p14:creationId xmlns:p14="http://schemas.microsoft.com/office/powerpoint/2010/main" val="187457638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pPr marL="0" indent="0">
              <a:buNone/>
            </a:pPr>
            <a:r>
              <a:rPr lang="en-US" dirty="0"/>
              <a:t> </a:t>
            </a:r>
            <a:r>
              <a:rPr lang="en-US" dirty="0" smtClean="0"/>
              <a:t>   </a:t>
            </a:r>
            <a:r>
              <a:rPr lang="en-US" dirty="0" err="1"/>
              <a:t>Asosiasi</a:t>
            </a:r>
            <a:r>
              <a:rPr lang="en-US" dirty="0"/>
              <a:t> </a:t>
            </a:r>
          </a:p>
          <a:p>
            <a:r>
              <a:rPr lang="en-US" dirty="0" err="1"/>
              <a:t>seringkali</a:t>
            </a:r>
            <a:r>
              <a:rPr lang="en-US" dirty="0"/>
              <a:t> </a:t>
            </a:r>
            <a:r>
              <a:rPr lang="en-US" dirty="0" err="1"/>
              <a:t>dinamai</a:t>
            </a:r>
            <a:r>
              <a:rPr lang="en-US" dirty="0"/>
              <a:t> </a:t>
            </a:r>
            <a:r>
              <a:rPr lang="en-US" dirty="0" err="1"/>
              <a:t>dengan</a:t>
            </a:r>
            <a:r>
              <a:rPr lang="en-US" dirty="0"/>
              <a:t> </a:t>
            </a:r>
            <a:r>
              <a:rPr lang="en-US" dirty="0" err="1"/>
              <a:t>menyingkat</a:t>
            </a:r>
            <a:r>
              <a:rPr lang="en-US" dirty="0"/>
              <a:t> organ </a:t>
            </a:r>
            <a:r>
              <a:rPr lang="en-US" dirty="0" err="1"/>
              <a:t>atau</a:t>
            </a:r>
            <a:r>
              <a:rPr lang="en-US" dirty="0"/>
              <a:t> </a:t>
            </a:r>
            <a:r>
              <a:rPr lang="en-US" dirty="0" err="1"/>
              <a:t>sistem</a:t>
            </a:r>
            <a:r>
              <a:rPr lang="en-US" dirty="0"/>
              <a:t> organ yang </a:t>
            </a:r>
          </a:p>
          <a:p>
            <a:r>
              <a:rPr lang="en-US" dirty="0" err="1"/>
              <a:t>mengalami</a:t>
            </a:r>
            <a:r>
              <a:rPr lang="en-US" dirty="0"/>
              <a:t> </a:t>
            </a:r>
            <a:r>
              <a:rPr lang="en-US" dirty="0" err="1"/>
              <a:t>abnormalitas</a:t>
            </a:r>
            <a:r>
              <a:rPr lang="en-US" dirty="0"/>
              <a:t>.   </a:t>
            </a:r>
          </a:p>
          <a:p>
            <a:r>
              <a:rPr lang="en-US" dirty="0" err="1"/>
              <a:t>Contoh</a:t>
            </a:r>
            <a:r>
              <a:rPr lang="en-US" dirty="0"/>
              <a:t>: VATER, </a:t>
            </a:r>
            <a:r>
              <a:rPr lang="en-US" dirty="0" err="1"/>
              <a:t>merupakan</a:t>
            </a:r>
            <a:r>
              <a:rPr lang="en-US" dirty="0"/>
              <a:t> </a:t>
            </a:r>
            <a:r>
              <a:rPr lang="en-US" dirty="0" err="1"/>
              <a:t>asosiasi</a:t>
            </a:r>
            <a:r>
              <a:rPr lang="en-US" dirty="0"/>
              <a:t> </a:t>
            </a:r>
            <a:r>
              <a:rPr lang="en-US" dirty="0" err="1"/>
              <a:t>dari</a:t>
            </a:r>
            <a:r>
              <a:rPr lang="en-US" dirty="0"/>
              <a:t> </a:t>
            </a:r>
            <a:r>
              <a:rPr lang="en-US" dirty="0" err="1"/>
              <a:t>abnormalitas</a:t>
            </a:r>
            <a:r>
              <a:rPr lang="en-US" dirty="0"/>
              <a:t> </a:t>
            </a:r>
            <a:r>
              <a:rPr lang="en-US" dirty="0" err="1"/>
              <a:t>pada</a:t>
            </a:r>
            <a:r>
              <a:rPr lang="en-US" dirty="0"/>
              <a:t> </a:t>
            </a:r>
          </a:p>
          <a:p>
            <a:r>
              <a:rPr lang="en-US" dirty="0"/>
              <a:t>Vertebral, Anal, </a:t>
            </a:r>
            <a:r>
              <a:rPr lang="en-US" dirty="0" err="1"/>
              <a:t>Tracheo</a:t>
            </a:r>
            <a:r>
              <a:rPr lang="en-US" dirty="0"/>
              <a:t>-Esophageal </a:t>
            </a:r>
            <a:r>
              <a:rPr lang="en-US" dirty="0" err="1"/>
              <a:t>dan</a:t>
            </a:r>
            <a:r>
              <a:rPr lang="en-US" dirty="0"/>
              <a:t> Renal. </a:t>
            </a:r>
          </a:p>
          <a:p>
            <a:r>
              <a:rPr lang="en-US" dirty="0" err="1"/>
              <a:t>Asosiasi</a:t>
            </a:r>
            <a:r>
              <a:rPr lang="en-US" dirty="0"/>
              <a:t> </a:t>
            </a:r>
            <a:r>
              <a:rPr lang="en-US" dirty="0" err="1"/>
              <a:t>mempunyai</a:t>
            </a:r>
            <a:r>
              <a:rPr lang="en-US" dirty="0"/>
              <a:t> </a:t>
            </a:r>
            <a:r>
              <a:rPr lang="en-US" dirty="0" err="1"/>
              <a:t>resiko</a:t>
            </a:r>
            <a:r>
              <a:rPr lang="en-US" dirty="0"/>
              <a:t> </a:t>
            </a:r>
            <a:r>
              <a:rPr lang="en-US" dirty="0" err="1"/>
              <a:t>berulang</a:t>
            </a:r>
            <a:r>
              <a:rPr lang="en-US" dirty="0"/>
              <a:t> yang </a:t>
            </a:r>
            <a:r>
              <a:rPr lang="en-US" dirty="0" err="1"/>
              <a:t>rendah</a:t>
            </a:r>
            <a:r>
              <a:rPr lang="en-US" dirty="0"/>
              <a:t> </a:t>
            </a:r>
            <a:r>
              <a:rPr lang="en-US" dirty="0" err="1"/>
              <a:t>dan</a:t>
            </a:r>
            <a:r>
              <a:rPr lang="en-US" dirty="0"/>
              <a:t> </a:t>
            </a:r>
            <a:r>
              <a:rPr lang="en-US" dirty="0" err="1"/>
              <a:t>secara</a:t>
            </a:r>
            <a:r>
              <a:rPr lang="en-US" dirty="0"/>
              <a:t> </a:t>
            </a:r>
            <a:r>
              <a:rPr lang="en-US" dirty="0" err="1"/>
              <a:t>umum</a:t>
            </a:r>
            <a:r>
              <a:rPr lang="en-US" dirty="0"/>
              <a:t> </a:t>
            </a:r>
          </a:p>
          <a:p>
            <a:r>
              <a:rPr lang="en-US" dirty="0" err="1"/>
              <a:t>tidak</a:t>
            </a:r>
            <a:r>
              <a:rPr lang="en-US" dirty="0"/>
              <a:t> </a:t>
            </a:r>
            <a:r>
              <a:rPr lang="en-US" dirty="0" err="1"/>
              <a:t>disebabkan</a:t>
            </a:r>
            <a:r>
              <a:rPr lang="en-US" dirty="0"/>
              <a:t> </a:t>
            </a:r>
            <a:r>
              <a:rPr lang="en-US" dirty="0" err="1"/>
              <a:t>oleh</a:t>
            </a:r>
            <a:r>
              <a:rPr lang="en-US" dirty="0"/>
              <a:t> </a:t>
            </a:r>
            <a:r>
              <a:rPr lang="en-US" dirty="0" err="1"/>
              <a:t>genetik</a:t>
            </a:r>
            <a:r>
              <a:rPr lang="en-US" dirty="0"/>
              <a:t> </a:t>
            </a:r>
            <a:r>
              <a:rPr lang="en-US" dirty="0" err="1"/>
              <a:t>walaupun</a:t>
            </a:r>
            <a:r>
              <a:rPr lang="en-US" dirty="0"/>
              <a:t> </a:t>
            </a:r>
            <a:r>
              <a:rPr lang="en-US" dirty="0" err="1"/>
              <a:t>penyebabnya</a:t>
            </a:r>
            <a:r>
              <a:rPr lang="en-US" dirty="0"/>
              <a:t> </a:t>
            </a:r>
            <a:r>
              <a:rPr lang="en-US" dirty="0" err="1"/>
              <a:t>seringkali</a:t>
            </a:r>
            <a:r>
              <a:rPr lang="en-US" dirty="0"/>
              <a:t> </a:t>
            </a:r>
          </a:p>
          <a:p>
            <a:r>
              <a:rPr lang="en-US" dirty="0" err="1"/>
              <a:t>belum</a:t>
            </a:r>
            <a:r>
              <a:rPr lang="en-US" dirty="0"/>
              <a:t> </a:t>
            </a:r>
            <a:r>
              <a:rPr lang="en-US" dirty="0" err="1"/>
              <a:t>diketahui</a:t>
            </a:r>
            <a:r>
              <a:rPr lang="en-US" dirty="0"/>
              <a:t>.</a:t>
            </a:r>
          </a:p>
          <a:p>
            <a:pPr marL="0" indent="0">
              <a:buNone/>
            </a:pPr>
            <a:endParaRPr lang="en-US" dirty="0"/>
          </a:p>
        </p:txBody>
      </p:sp>
    </p:spTree>
    <p:extLst>
      <p:ext uri="{BB962C8B-B14F-4D97-AF65-F5344CB8AC3E}">
        <p14:creationId xmlns:p14="http://schemas.microsoft.com/office/powerpoint/2010/main" val="255119641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FIMOSIS</a:t>
            </a:r>
            <a:endParaRPr lang="en-US" dirty="0"/>
          </a:p>
        </p:txBody>
      </p:sp>
      <p:sp>
        <p:nvSpPr>
          <p:cNvPr id="3" name="Content Placeholder 2"/>
          <p:cNvSpPr>
            <a:spLocks noGrp="1"/>
          </p:cNvSpPr>
          <p:nvPr>
            <p:ph idx="1"/>
          </p:nvPr>
        </p:nvSpPr>
        <p:spPr>
          <a:xfrm>
            <a:off x="457200" y="1371600"/>
            <a:ext cx="8229600" cy="4754563"/>
          </a:xfrm>
        </p:spPr>
        <p:txBody>
          <a:bodyPr>
            <a:normAutofit fontScale="85000" lnSpcReduction="20000"/>
          </a:bodyPr>
          <a:lstStyle/>
          <a:p>
            <a:pPr marL="0" indent="0">
              <a:buNone/>
            </a:pPr>
            <a:r>
              <a:rPr lang="en-US" dirty="0" smtClean="0"/>
              <a:t>     </a:t>
            </a:r>
            <a:endParaRPr lang="en-US" dirty="0"/>
          </a:p>
          <a:p>
            <a:r>
              <a:rPr lang="en-US" dirty="0" err="1"/>
              <a:t>Fimosis</a:t>
            </a:r>
            <a:r>
              <a:rPr lang="en-US" dirty="0"/>
              <a:t> </a:t>
            </a:r>
            <a:r>
              <a:rPr lang="en-US" dirty="0" err="1"/>
              <a:t>merupakan</a:t>
            </a:r>
            <a:r>
              <a:rPr lang="en-US" dirty="0"/>
              <a:t> </a:t>
            </a:r>
            <a:r>
              <a:rPr lang="en-US" dirty="0" err="1"/>
              <a:t>pengkerutan</a:t>
            </a:r>
            <a:r>
              <a:rPr lang="en-US" dirty="0"/>
              <a:t> </a:t>
            </a:r>
            <a:r>
              <a:rPr lang="en-US" dirty="0" err="1"/>
              <a:t>atau</a:t>
            </a:r>
            <a:r>
              <a:rPr lang="en-US" dirty="0"/>
              <a:t> </a:t>
            </a:r>
            <a:r>
              <a:rPr lang="en-US" dirty="0" err="1"/>
              <a:t>penciutan</a:t>
            </a:r>
            <a:r>
              <a:rPr lang="en-US" dirty="0"/>
              <a:t> </a:t>
            </a:r>
            <a:r>
              <a:rPr lang="en-US" dirty="0" err="1"/>
              <a:t>kulit</a:t>
            </a:r>
            <a:r>
              <a:rPr lang="en-US" dirty="0"/>
              <a:t> </a:t>
            </a:r>
            <a:r>
              <a:rPr lang="en-US" dirty="0" err="1"/>
              <a:t>depan</a:t>
            </a:r>
            <a:r>
              <a:rPr lang="en-US" dirty="0"/>
              <a:t> penis yang </a:t>
            </a:r>
            <a:r>
              <a:rPr lang="en-US" dirty="0" err="1"/>
              <a:t>sering</a:t>
            </a:r>
            <a:r>
              <a:rPr lang="en-US" dirty="0"/>
              <a:t> </a:t>
            </a:r>
            <a:r>
              <a:rPr lang="en-US" dirty="0" err="1"/>
              <a:t>ditemukan</a:t>
            </a:r>
            <a:r>
              <a:rPr lang="en-US" dirty="0"/>
              <a:t> </a:t>
            </a:r>
            <a:r>
              <a:rPr lang="en-US" dirty="0" err="1" smtClean="0"/>
              <a:t>pada</a:t>
            </a:r>
            <a:r>
              <a:rPr lang="en-US" dirty="0"/>
              <a:t> </a:t>
            </a:r>
            <a:r>
              <a:rPr lang="en-US" dirty="0" err="1" smtClean="0"/>
              <a:t>bayi</a:t>
            </a:r>
            <a:r>
              <a:rPr lang="en-US" dirty="0" smtClean="0"/>
              <a:t> </a:t>
            </a:r>
            <a:r>
              <a:rPr lang="en-US" dirty="0" err="1"/>
              <a:t>baru</a:t>
            </a:r>
            <a:r>
              <a:rPr lang="en-US" dirty="0"/>
              <a:t> </a:t>
            </a:r>
            <a:r>
              <a:rPr lang="en-US" dirty="0" err="1"/>
              <a:t>lahir</a:t>
            </a:r>
            <a:r>
              <a:rPr lang="en-US" dirty="0"/>
              <a:t> </a:t>
            </a:r>
            <a:r>
              <a:rPr lang="en-US" dirty="0" err="1"/>
              <a:t>atau</a:t>
            </a:r>
            <a:r>
              <a:rPr lang="en-US" dirty="0"/>
              <a:t> </a:t>
            </a:r>
            <a:r>
              <a:rPr lang="en-US" dirty="0" err="1"/>
              <a:t>anak</a:t>
            </a:r>
            <a:r>
              <a:rPr lang="en-US" dirty="0"/>
              <a:t> </a:t>
            </a:r>
            <a:r>
              <a:rPr lang="en-US" dirty="0" err="1"/>
              <a:t>kecil</a:t>
            </a:r>
            <a:r>
              <a:rPr lang="en-US" dirty="0"/>
              <a:t> yang </a:t>
            </a:r>
            <a:r>
              <a:rPr lang="en-US" dirty="0" err="1"/>
              <a:t>biasanya</a:t>
            </a:r>
            <a:r>
              <a:rPr lang="en-US" dirty="0"/>
              <a:t> </a:t>
            </a:r>
            <a:r>
              <a:rPr lang="en-US" dirty="0" err="1"/>
              <a:t>pada</a:t>
            </a:r>
            <a:r>
              <a:rPr lang="en-US" dirty="0"/>
              <a:t> </a:t>
            </a:r>
            <a:r>
              <a:rPr lang="en-US" dirty="0" err="1"/>
              <a:t>masa</a:t>
            </a:r>
            <a:r>
              <a:rPr lang="en-US" dirty="0"/>
              <a:t> </a:t>
            </a:r>
            <a:r>
              <a:rPr lang="en-US" dirty="0" err="1"/>
              <a:t>pubertas</a:t>
            </a:r>
            <a:r>
              <a:rPr lang="en-US" dirty="0"/>
              <a:t> </a:t>
            </a:r>
            <a:r>
              <a:rPr lang="en-US" dirty="0" err="1"/>
              <a:t>akan</a:t>
            </a:r>
            <a:r>
              <a:rPr lang="en-US" dirty="0"/>
              <a:t> </a:t>
            </a:r>
            <a:r>
              <a:rPr lang="en-US" dirty="0" err="1"/>
              <a:t>menghilang</a:t>
            </a:r>
            <a:r>
              <a:rPr lang="en-US" dirty="0"/>
              <a:t> </a:t>
            </a:r>
            <a:r>
              <a:rPr lang="en-US" dirty="0" err="1" smtClean="0"/>
              <a:t>dengan</a:t>
            </a:r>
            <a:r>
              <a:rPr lang="en-US" dirty="0"/>
              <a:t> </a:t>
            </a:r>
            <a:r>
              <a:rPr lang="en-US" dirty="0" err="1" smtClean="0"/>
              <a:t>sendirinya</a:t>
            </a:r>
            <a:r>
              <a:rPr lang="en-US" dirty="0"/>
              <a:t>. </a:t>
            </a:r>
            <a:endParaRPr lang="en-US" dirty="0" smtClean="0"/>
          </a:p>
          <a:p>
            <a:r>
              <a:rPr lang="en-US" dirty="0" err="1" smtClean="0"/>
              <a:t>Fimosis</a:t>
            </a:r>
            <a:r>
              <a:rPr lang="en-US" dirty="0" smtClean="0"/>
              <a:t> </a:t>
            </a:r>
            <a:r>
              <a:rPr lang="en-US" dirty="0" err="1"/>
              <a:t>bisa</a:t>
            </a:r>
            <a:r>
              <a:rPr lang="en-US" dirty="0"/>
              <a:t> </a:t>
            </a:r>
            <a:r>
              <a:rPr lang="en-US" dirty="0" err="1"/>
              <a:t>mempengaruhi</a:t>
            </a:r>
            <a:r>
              <a:rPr lang="en-US" dirty="0"/>
              <a:t> proses </a:t>
            </a:r>
            <a:r>
              <a:rPr lang="en-US" dirty="0" err="1"/>
              <a:t>berkemih</a:t>
            </a:r>
            <a:r>
              <a:rPr lang="en-US" dirty="0"/>
              <a:t> </a:t>
            </a:r>
            <a:r>
              <a:rPr lang="en-US" dirty="0" err="1"/>
              <a:t>dan</a:t>
            </a:r>
            <a:r>
              <a:rPr lang="en-US" dirty="0"/>
              <a:t> </a:t>
            </a:r>
            <a:r>
              <a:rPr lang="en-US" dirty="0" err="1"/>
              <a:t>aktivitas</a:t>
            </a:r>
            <a:r>
              <a:rPr lang="en-US" dirty="0"/>
              <a:t> </a:t>
            </a:r>
            <a:r>
              <a:rPr lang="en-US" dirty="0" err="1"/>
              <a:t>seksual</a:t>
            </a:r>
            <a:r>
              <a:rPr lang="en-US" dirty="0"/>
              <a:t>. </a:t>
            </a:r>
            <a:r>
              <a:rPr lang="en-US" dirty="0" err="1"/>
              <a:t>Biasanya</a:t>
            </a:r>
            <a:r>
              <a:rPr lang="en-US" dirty="0"/>
              <a:t> </a:t>
            </a:r>
            <a:r>
              <a:rPr lang="en-US" dirty="0" err="1" smtClean="0"/>
              <a:t>keadaan</a:t>
            </a:r>
            <a:r>
              <a:rPr lang="en-US" dirty="0"/>
              <a:t> </a:t>
            </a:r>
            <a:r>
              <a:rPr lang="en-US" dirty="0" err="1" smtClean="0"/>
              <a:t>ini</a:t>
            </a:r>
            <a:r>
              <a:rPr lang="en-US" dirty="0" smtClean="0"/>
              <a:t> </a:t>
            </a:r>
            <a:r>
              <a:rPr lang="en-US" dirty="0" err="1"/>
              <a:t>diatasi</a:t>
            </a:r>
            <a:r>
              <a:rPr lang="en-US" dirty="0"/>
              <a:t> </a:t>
            </a:r>
            <a:r>
              <a:rPr lang="en-US" dirty="0" err="1"/>
              <a:t>dengan</a:t>
            </a:r>
            <a:r>
              <a:rPr lang="en-US" dirty="0"/>
              <a:t> </a:t>
            </a:r>
            <a:r>
              <a:rPr lang="en-US" dirty="0" err="1"/>
              <a:t>melakukan</a:t>
            </a:r>
            <a:r>
              <a:rPr lang="en-US" dirty="0"/>
              <a:t> </a:t>
            </a:r>
            <a:r>
              <a:rPr lang="en-US" dirty="0" err="1"/>
              <a:t>penyunatan</a:t>
            </a:r>
            <a:r>
              <a:rPr lang="en-US" dirty="0"/>
              <a:t> (</a:t>
            </a:r>
            <a:r>
              <a:rPr lang="en-US" dirty="0" err="1"/>
              <a:t>sirkumsisi</a:t>
            </a:r>
            <a:r>
              <a:rPr lang="en-US" dirty="0"/>
              <a:t>). </a:t>
            </a:r>
            <a:endParaRPr lang="en-US" dirty="0" smtClean="0"/>
          </a:p>
          <a:p>
            <a:r>
              <a:rPr lang="en-US" dirty="0" err="1" smtClean="0"/>
              <a:t>Fimosis</a:t>
            </a:r>
            <a:r>
              <a:rPr lang="en-US" dirty="0" smtClean="0"/>
              <a:t> </a:t>
            </a:r>
            <a:r>
              <a:rPr lang="en-US" dirty="0" err="1"/>
              <a:t>pada</a:t>
            </a:r>
            <a:r>
              <a:rPr lang="en-US" dirty="0"/>
              <a:t> </a:t>
            </a:r>
            <a:r>
              <a:rPr lang="en-US" dirty="0" err="1"/>
              <a:t>bayi</a:t>
            </a:r>
            <a:r>
              <a:rPr lang="en-US" dirty="0"/>
              <a:t> </a:t>
            </a:r>
            <a:r>
              <a:rPr lang="en-US" dirty="0" err="1"/>
              <a:t>laki-laki</a:t>
            </a:r>
            <a:r>
              <a:rPr lang="en-US" dirty="0"/>
              <a:t> yang barn </a:t>
            </a:r>
            <a:r>
              <a:rPr lang="en-US" dirty="0" err="1" smtClean="0"/>
              <a:t>lahir</a:t>
            </a:r>
            <a:r>
              <a:rPr lang="en-US" dirty="0"/>
              <a:t> </a:t>
            </a:r>
            <a:r>
              <a:rPr lang="en-US" dirty="0" err="1" smtClean="0"/>
              <a:t>terjadi</a:t>
            </a:r>
            <a:r>
              <a:rPr lang="en-US" dirty="0" smtClean="0"/>
              <a:t> </a:t>
            </a:r>
            <a:r>
              <a:rPr lang="en-US" dirty="0" err="1"/>
              <a:t>karena</a:t>
            </a:r>
            <a:r>
              <a:rPr lang="en-US" dirty="0"/>
              <a:t> </a:t>
            </a:r>
            <a:r>
              <a:rPr lang="en-US" dirty="0" err="1"/>
              <a:t>ruang</a:t>
            </a:r>
            <a:r>
              <a:rPr lang="en-US" dirty="0"/>
              <a:t> di </a:t>
            </a:r>
            <a:r>
              <a:rPr lang="en-US" dirty="0" err="1"/>
              <a:t>antara</a:t>
            </a:r>
            <a:r>
              <a:rPr lang="en-US" dirty="0"/>
              <a:t> </a:t>
            </a:r>
            <a:r>
              <a:rPr lang="en-US" dirty="0" err="1"/>
              <a:t>kutup</a:t>
            </a:r>
            <a:r>
              <a:rPr lang="en-US" dirty="0"/>
              <a:t> </a:t>
            </a:r>
            <a:r>
              <a:rPr lang="en-US" dirty="0" err="1"/>
              <a:t>dan</a:t>
            </a:r>
            <a:r>
              <a:rPr lang="en-US" dirty="0"/>
              <a:t> penis </a:t>
            </a:r>
            <a:r>
              <a:rPr lang="en-US" dirty="0" err="1"/>
              <a:t>tidak</a:t>
            </a:r>
            <a:r>
              <a:rPr lang="en-US" dirty="0"/>
              <a:t> </a:t>
            </a:r>
            <a:r>
              <a:rPr lang="en-US" dirty="0" err="1"/>
              <a:t>berkembang</a:t>
            </a:r>
            <a:r>
              <a:rPr lang="en-US" dirty="0"/>
              <a:t> </a:t>
            </a:r>
            <a:r>
              <a:rPr lang="en-US" dirty="0" err="1"/>
              <a:t>dengan</a:t>
            </a:r>
            <a:r>
              <a:rPr lang="en-US" dirty="0"/>
              <a:t> </a:t>
            </a:r>
            <a:r>
              <a:rPr lang="en-US" dirty="0" err="1"/>
              <a:t>baik</a:t>
            </a:r>
            <a:r>
              <a:rPr lang="en-US" dirty="0"/>
              <a:t>. </a:t>
            </a:r>
            <a:r>
              <a:rPr lang="en-US" dirty="0" err="1"/>
              <a:t>Kondisi</a:t>
            </a:r>
            <a:r>
              <a:rPr lang="en-US" dirty="0"/>
              <a:t> </a:t>
            </a:r>
            <a:r>
              <a:rPr lang="en-US" dirty="0" err="1" smtClean="0"/>
              <a:t>ini</a:t>
            </a:r>
            <a:r>
              <a:rPr lang="en-US" dirty="0"/>
              <a:t> </a:t>
            </a:r>
            <a:r>
              <a:rPr lang="en-US" dirty="0" err="1" smtClean="0"/>
              <a:t>menyebabkan</a:t>
            </a:r>
            <a:r>
              <a:rPr lang="en-US" dirty="0" smtClean="0"/>
              <a:t> </a:t>
            </a:r>
            <a:r>
              <a:rPr lang="en-US" dirty="0" err="1"/>
              <a:t>kulup</a:t>
            </a:r>
            <a:r>
              <a:rPr lang="en-US" dirty="0"/>
              <a:t> </a:t>
            </a:r>
            <a:r>
              <a:rPr lang="en-US" dirty="0" err="1"/>
              <a:t>menjadi</a:t>
            </a:r>
            <a:r>
              <a:rPr lang="en-US" dirty="0"/>
              <a:t> </a:t>
            </a:r>
            <a:r>
              <a:rPr lang="en-US" dirty="0" err="1"/>
              <a:t>melekat</a:t>
            </a:r>
            <a:r>
              <a:rPr lang="en-US" dirty="0"/>
              <a:t> </a:t>
            </a:r>
            <a:r>
              <a:rPr lang="en-US" dirty="0" err="1"/>
              <a:t>pada</a:t>
            </a:r>
            <a:r>
              <a:rPr lang="en-US" dirty="0"/>
              <a:t> </a:t>
            </a:r>
            <a:r>
              <a:rPr lang="en-US" dirty="0" err="1"/>
              <a:t>kepala</a:t>
            </a:r>
            <a:r>
              <a:rPr lang="en-US" dirty="0"/>
              <a:t> penis, </a:t>
            </a:r>
            <a:r>
              <a:rPr lang="en-US" dirty="0" err="1"/>
              <a:t>sehingga</a:t>
            </a:r>
            <a:r>
              <a:rPr lang="en-US" dirty="0"/>
              <a:t> </a:t>
            </a:r>
            <a:r>
              <a:rPr lang="en-US" dirty="0" err="1"/>
              <a:t>sulit</a:t>
            </a:r>
            <a:r>
              <a:rPr lang="en-US" dirty="0"/>
              <a:t> </a:t>
            </a:r>
            <a:r>
              <a:rPr lang="en-US" dirty="0" err="1"/>
              <a:t>ditarik</a:t>
            </a:r>
            <a:r>
              <a:rPr lang="en-US" dirty="0"/>
              <a:t> </a:t>
            </a:r>
            <a:r>
              <a:rPr lang="en-US" dirty="0" err="1"/>
              <a:t>ke</a:t>
            </a:r>
            <a:r>
              <a:rPr lang="en-US" dirty="0"/>
              <a:t> </a:t>
            </a:r>
            <a:r>
              <a:rPr lang="en-US" dirty="0" err="1"/>
              <a:t>arah</a:t>
            </a:r>
            <a:r>
              <a:rPr lang="en-US" dirty="0"/>
              <a:t> </a:t>
            </a:r>
            <a:r>
              <a:rPr lang="en-US" dirty="0" err="1"/>
              <a:t>pangkal</a:t>
            </a:r>
            <a:r>
              <a:rPr lang="en-US" dirty="0" smtClean="0"/>
              <a:t>.</a:t>
            </a:r>
            <a:endParaRPr lang="en-US" dirty="0"/>
          </a:p>
        </p:txBody>
      </p:sp>
    </p:spTree>
    <p:extLst>
      <p:ext uri="{BB962C8B-B14F-4D97-AF65-F5344CB8AC3E}">
        <p14:creationId xmlns:p14="http://schemas.microsoft.com/office/powerpoint/2010/main" val="2155735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20000"/>
          </a:bodyPr>
          <a:lstStyle/>
          <a:p>
            <a:r>
              <a:rPr lang="en-US" dirty="0" err="1"/>
              <a:t>Kasus</a:t>
            </a:r>
            <a:r>
              <a:rPr lang="en-US" dirty="0"/>
              <a:t> </a:t>
            </a:r>
            <a:r>
              <a:rPr lang="en-US" dirty="0" err="1"/>
              <a:t>lainnya</a:t>
            </a:r>
            <a:r>
              <a:rPr lang="en-US" dirty="0"/>
              <a:t> </a:t>
            </a:r>
            <a:r>
              <a:rPr lang="en-US" dirty="0" err="1"/>
              <a:t>terjadi</a:t>
            </a:r>
            <a:r>
              <a:rPr lang="en-US" dirty="0"/>
              <a:t> </a:t>
            </a:r>
            <a:r>
              <a:rPr lang="en-US" dirty="0" err="1"/>
              <a:t>karena</a:t>
            </a:r>
            <a:r>
              <a:rPr lang="en-US" dirty="0"/>
              <a:t> </a:t>
            </a:r>
            <a:r>
              <a:rPr lang="en-US" dirty="0" err="1"/>
              <a:t>salah</a:t>
            </a:r>
            <a:r>
              <a:rPr lang="en-US" dirty="0"/>
              <a:t> </a:t>
            </a:r>
            <a:r>
              <a:rPr lang="en-US" dirty="0" err="1"/>
              <a:t>satu</a:t>
            </a:r>
            <a:r>
              <a:rPr lang="en-US" dirty="0"/>
              <a:t> orang </a:t>
            </a:r>
            <a:r>
              <a:rPr lang="en-US" dirty="0" err="1"/>
              <a:t>tua</a:t>
            </a:r>
            <a:r>
              <a:rPr lang="en-US" dirty="0"/>
              <a:t> </a:t>
            </a:r>
            <a:r>
              <a:rPr lang="en-US" dirty="0" err="1"/>
              <a:t>membawa</a:t>
            </a:r>
            <a:r>
              <a:rPr lang="en-US" dirty="0"/>
              <a:t> </a:t>
            </a:r>
            <a:r>
              <a:rPr lang="en-US" dirty="0" err="1"/>
              <a:t>kromosom</a:t>
            </a:r>
            <a:r>
              <a:rPr lang="en-US" dirty="0"/>
              <a:t> 5 yang </a:t>
            </a:r>
            <a:r>
              <a:rPr lang="en-US" dirty="0" err="1"/>
              <a:t>telah</a:t>
            </a:r>
            <a:r>
              <a:rPr lang="en-US" dirty="0"/>
              <a:t> </a:t>
            </a:r>
            <a:r>
              <a:rPr lang="en-US" dirty="0" err="1"/>
              <a:t>mengalami</a:t>
            </a:r>
            <a:r>
              <a:rPr lang="en-US" dirty="0"/>
              <a:t> </a:t>
            </a:r>
            <a:r>
              <a:rPr lang="en-US" i="1" dirty="0" err="1"/>
              <a:t>translokasi</a:t>
            </a:r>
            <a:r>
              <a:rPr lang="en-US" dirty="0"/>
              <a:t> (</a:t>
            </a:r>
            <a:r>
              <a:rPr lang="en-US" dirty="0" err="1"/>
              <a:t>penyusunan</a:t>
            </a:r>
            <a:r>
              <a:rPr lang="en-US" dirty="0"/>
              <a:t> </a:t>
            </a:r>
            <a:r>
              <a:rPr lang="en-US" dirty="0" err="1"/>
              <a:t>ulang</a:t>
            </a:r>
            <a:r>
              <a:rPr lang="en-US" dirty="0"/>
              <a:t> </a:t>
            </a:r>
            <a:r>
              <a:rPr lang="en-US" dirty="0" err="1"/>
              <a:t>Individu</a:t>
            </a:r>
            <a:r>
              <a:rPr lang="en-US" dirty="0"/>
              <a:t>).</a:t>
            </a:r>
          </a:p>
          <a:p>
            <a:pPr marL="0" indent="0">
              <a:buNone/>
            </a:pPr>
            <a:r>
              <a:rPr lang="en-US" dirty="0" smtClean="0"/>
              <a:t>             </a:t>
            </a:r>
            <a:r>
              <a:rPr lang="en-US" dirty="0" err="1"/>
              <a:t>Ciri-ciri</a:t>
            </a:r>
            <a:r>
              <a:rPr lang="en-US" dirty="0"/>
              <a:t>: </a:t>
            </a:r>
          </a:p>
          <a:p>
            <a:pPr lvl="0"/>
            <a:r>
              <a:rPr lang="en-US" dirty="0" err="1"/>
              <a:t>Tangisan</a:t>
            </a:r>
            <a:r>
              <a:rPr lang="en-US" dirty="0"/>
              <a:t> </a:t>
            </a:r>
            <a:r>
              <a:rPr lang="en-US" dirty="0" err="1"/>
              <a:t>bernada</a:t>
            </a:r>
            <a:r>
              <a:rPr lang="en-US" dirty="0"/>
              <a:t> </a:t>
            </a:r>
            <a:r>
              <a:rPr lang="en-US" dirty="0" err="1"/>
              <a:t>tinggi</a:t>
            </a:r>
            <a:r>
              <a:rPr lang="en-US" dirty="0"/>
              <a:t> </a:t>
            </a:r>
            <a:r>
              <a:rPr lang="en-US" dirty="0" err="1"/>
              <a:t>seperti</a:t>
            </a:r>
            <a:r>
              <a:rPr lang="en-US" dirty="0"/>
              <a:t> </a:t>
            </a:r>
            <a:r>
              <a:rPr lang="en-US" dirty="0" err="1"/>
              <a:t>suara</a:t>
            </a:r>
            <a:r>
              <a:rPr lang="en-US" dirty="0"/>
              <a:t> </a:t>
            </a:r>
            <a:r>
              <a:rPr lang="en-US" dirty="0" err="1"/>
              <a:t>kucing</a:t>
            </a:r>
            <a:r>
              <a:rPr lang="en-US" dirty="0"/>
              <a:t> </a:t>
            </a:r>
          </a:p>
          <a:p>
            <a:pPr lvl="0"/>
            <a:r>
              <a:rPr lang="en-US" dirty="0" err="1"/>
              <a:t>Berat</a:t>
            </a:r>
            <a:r>
              <a:rPr lang="en-US" dirty="0"/>
              <a:t> </a:t>
            </a:r>
            <a:r>
              <a:rPr lang="en-US" dirty="0" err="1"/>
              <a:t>badan</a:t>
            </a:r>
            <a:r>
              <a:rPr lang="en-US" dirty="0"/>
              <a:t> </a:t>
            </a:r>
            <a:r>
              <a:rPr lang="en-US" dirty="0" err="1"/>
              <a:t>lahir</a:t>
            </a:r>
            <a:r>
              <a:rPr lang="en-US" dirty="0"/>
              <a:t> yang </a:t>
            </a:r>
            <a:r>
              <a:rPr lang="en-US" dirty="0" err="1"/>
              <a:t>rendah</a:t>
            </a:r>
            <a:r>
              <a:rPr lang="en-US" dirty="0"/>
              <a:t> </a:t>
            </a:r>
            <a:r>
              <a:rPr lang="en-US" dirty="0" err="1"/>
              <a:t>dan</a:t>
            </a:r>
            <a:r>
              <a:rPr lang="en-US" dirty="0"/>
              <a:t> </a:t>
            </a:r>
            <a:r>
              <a:rPr lang="en-US" dirty="0" err="1"/>
              <a:t>pertumbuhan</a:t>
            </a:r>
            <a:r>
              <a:rPr lang="en-US" dirty="0"/>
              <a:t> yang </a:t>
            </a:r>
            <a:r>
              <a:rPr lang="en-US" dirty="0" err="1"/>
              <a:t>lambat</a:t>
            </a:r>
            <a:r>
              <a:rPr lang="en-US" dirty="0"/>
              <a:t> </a:t>
            </a:r>
          </a:p>
          <a:p>
            <a:pPr lvl="0"/>
            <a:r>
              <a:rPr lang="en-US" dirty="0" err="1"/>
              <a:t>Kepalanya</a:t>
            </a:r>
            <a:r>
              <a:rPr lang="en-US" dirty="0"/>
              <a:t> </a:t>
            </a:r>
            <a:r>
              <a:rPr lang="en-US" dirty="0" err="1"/>
              <a:t>kecil</a:t>
            </a:r>
            <a:r>
              <a:rPr lang="en-US" dirty="0"/>
              <a:t> (</a:t>
            </a:r>
            <a:r>
              <a:rPr lang="en-US" i="1" dirty="0" err="1"/>
              <a:t>mikrosefalus</a:t>
            </a:r>
            <a:r>
              <a:rPr lang="en-US" dirty="0"/>
              <a:t>) </a:t>
            </a:r>
          </a:p>
          <a:p>
            <a:pPr lvl="0"/>
            <a:r>
              <a:rPr lang="en-US" dirty="0" err="1"/>
              <a:t>Wajah</a:t>
            </a:r>
            <a:r>
              <a:rPr lang="en-US" dirty="0"/>
              <a:t> </a:t>
            </a:r>
            <a:r>
              <a:rPr lang="en-US" dirty="0" err="1"/>
              <a:t>asimetris</a:t>
            </a:r>
            <a:r>
              <a:rPr lang="en-US" dirty="0"/>
              <a:t> </a:t>
            </a:r>
            <a:r>
              <a:rPr lang="en-US" dirty="0" err="1"/>
              <a:t>dan</a:t>
            </a:r>
            <a:r>
              <a:rPr lang="en-US" dirty="0"/>
              <a:t> </a:t>
            </a:r>
            <a:r>
              <a:rPr lang="en-US" dirty="0" err="1"/>
              <a:t>mulutnya</a:t>
            </a:r>
            <a:r>
              <a:rPr lang="en-US" dirty="0"/>
              <a:t> </a:t>
            </a:r>
            <a:r>
              <a:rPr lang="en-US" dirty="0" err="1"/>
              <a:t>tidak</a:t>
            </a:r>
            <a:r>
              <a:rPr lang="en-US" dirty="0"/>
              <a:t> </a:t>
            </a:r>
            <a:r>
              <a:rPr lang="en-US" dirty="0" err="1"/>
              <a:t>dapat</a:t>
            </a:r>
            <a:r>
              <a:rPr lang="en-US" dirty="0"/>
              <a:t> </a:t>
            </a:r>
            <a:r>
              <a:rPr lang="en-US" dirty="0" err="1"/>
              <a:t>menutup</a:t>
            </a:r>
            <a:r>
              <a:rPr lang="en-US" dirty="0"/>
              <a:t> </a:t>
            </a:r>
            <a:r>
              <a:rPr lang="en-US" dirty="0" err="1"/>
              <a:t>rapat</a:t>
            </a:r>
            <a:endParaRPr lang="en-US" dirty="0"/>
          </a:p>
          <a:p>
            <a:pPr lvl="0"/>
            <a:r>
              <a:rPr lang="en-US" dirty="0" err="1"/>
              <a:t>Hidungnya</a:t>
            </a:r>
            <a:r>
              <a:rPr lang="en-US" dirty="0"/>
              <a:t> </a:t>
            </a:r>
            <a:r>
              <a:rPr lang="en-US" dirty="0" err="1"/>
              <a:t>lebar</a:t>
            </a:r>
            <a:r>
              <a:rPr lang="en-US" dirty="0"/>
              <a:t> </a:t>
            </a:r>
          </a:p>
          <a:p>
            <a:pPr lvl="0"/>
            <a:r>
              <a:rPr lang="en-US" dirty="0" err="1"/>
              <a:t>Lehernya</a:t>
            </a:r>
            <a:r>
              <a:rPr lang="en-US" dirty="0"/>
              <a:t> </a:t>
            </a:r>
            <a:r>
              <a:rPr lang="en-US" dirty="0" err="1"/>
              <a:t>pendek</a:t>
            </a:r>
            <a:r>
              <a:rPr lang="en-US" dirty="0"/>
              <a:t> </a:t>
            </a:r>
          </a:p>
          <a:p>
            <a:pPr lvl="0"/>
            <a:r>
              <a:rPr lang="en-US" i="1" dirty="0" err="1"/>
              <a:t>Hipertelorisme</a:t>
            </a:r>
            <a:r>
              <a:rPr lang="en-US" dirty="0"/>
              <a:t> (</a:t>
            </a:r>
            <a:r>
              <a:rPr lang="en-US" dirty="0" err="1"/>
              <a:t>kedua</a:t>
            </a:r>
            <a:r>
              <a:rPr lang="en-US" dirty="0"/>
              <a:t> </a:t>
            </a:r>
            <a:r>
              <a:rPr lang="en-US" dirty="0" err="1"/>
              <a:t>mata</a:t>
            </a:r>
            <a:r>
              <a:rPr lang="en-US" dirty="0"/>
              <a:t> </a:t>
            </a:r>
            <a:r>
              <a:rPr lang="en-US" dirty="0" err="1"/>
              <a:t>terpisah</a:t>
            </a:r>
            <a:r>
              <a:rPr lang="en-US" dirty="0"/>
              <a:t> </a:t>
            </a:r>
            <a:r>
              <a:rPr lang="en-US" dirty="0" err="1"/>
              <a:t>jauh</a:t>
            </a:r>
            <a:r>
              <a:rPr lang="en-US" dirty="0"/>
              <a:t>) </a:t>
            </a:r>
          </a:p>
          <a:p>
            <a:pPr lvl="0"/>
            <a:r>
              <a:rPr lang="en-US" i="1" dirty="0" err="1"/>
              <a:t>Fissura</a:t>
            </a:r>
            <a:r>
              <a:rPr lang="en-US" i="1" dirty="0"/>
              <a:t> </a:t>
            </a:r>
            <a:r>
              <a:rPr lang="en-US" i="1" dirty="0" err="1"/>
              <a:t>palpebra</a:t>
            </a:r>
            <a:r>
              <a:rPr lang="en-US" dirty="0"/>
              <a:t> (</a:t>
            </a:r>
            <a:r>
              <a:rPr lang="en-US" dirty="0" err="1"/>
              <a:t>mata</a:t>
            </a:r>
            <a:r>
              <a:rPr lang="en-US" dirty="0"/>
              <a:t> </a:t>
            </a:r>
            <a:r>
              <a:rPr lang="en-US" dirty="0" err="1"/>
              <a:t>sipit</a:t>
            </a:r>
            <a:r>
              <a:rPr lang="en-US" dirty="0"/>
              <a:t> </a:t>
            </a:r>
            <a:r>
              <a:rPr lang="en-US" dirty="0" err="1"/>
              <a:t>ke</a:t>
            </a:r>
            <a:r>
              <a:rPr lang="en-US" dirty="0"/>
              <a:t> </a:t>
            </a:r>
            <a:r>
              <a:rPr lang="en-US" dirty="0" err="1"/>
              <a:t>bawah</a:t>
            </a:r>
            <a:r>
              <a:rPr lang="en-US" dirty="0"/>
              <a:t>) </a:t>
            </a:r>
          </a:p>
          <a:p>
            <a:endParaRPr lang="en-US" dirty="0"/>
          </a:p>
        </p:txBody>
      </p:sp>
    </p:spTree>
    <p:extLst>
      <p:ext uri="{BB962C8B-B14F-4D97-AF65-F5344CB8AC3E}">
        <p14:creationId xmlns:p14="http://schemas.microsoft.com/office/powerpoint/2010/main" val="187780278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a:bodyPr>
          <a:lstStyle/>
          <a:p>
            <a:r>
              <a:rPr lang="en-US" dirty="0" err="1"/>
              <a:t>Penyebabnya</a:t>
            </a:r>
            <a:r>
              <a:rPr lang="en-US" dirty="0"/>
              <a:t> </a:t>
            </a:r>
            <a:r>
              <a:rPr lang="en-US" dirty="0" err="1"/>
              <a:t>bisa</a:t>
            </a:r>
            <a:r>
              <a:rPr lang="en-US" dirty="0"/>
              <a:t> </a:t>
            </a:r>
            <a:r>
              <a:rPr lang="en-US" dirty="0" err="1"/>
              <a:t>dari</a:t>
            </a:r>
            <a:r>
              <a:rPr lang="en-US" dirty="0"/>
              <a:t> </a:t>
            </a:r>
            <a:r>
              <a:rPr lang="en-US" dirty="0" err="1"/>
              <a:t>bawaan</a:t>
            </a:r>
            <a:r>
              <a:rPr lang="en-US" dirty="0"/>
              <a:t> </a:t>
            </a:r>
            <a:r>
              <a:rPr lang="en-US" dirty="0" err="1"/>
              <a:t>dari</a:t>
            </a:r>
            <a:r>
              <a:rPr lang="en-US" dirty="0"/>
              <a:t> </a:t>
            </a:r>
            <a:r>
              <a:rPr lang="en-US" dirty="0" err="1"/>
              <a:t>lahir</a:t>
            </a:r>
            <a:r>
              <a:rPr lang="en-US" dirty="0"/>
              <a:t>, </a:t>
            </a:r>
            <a:r>
              <a:rPr lang="en-US" dirty="0" err="1"/>
              <a:t>atau</a:t>
            </a:r>
            <a:r>
              <a:rPr lang="en-US" dirty="0"/>
              <a:t> </a:t>
            </a:r>
            <a:r>
              <a:rPr lang="en-US" dirty="0" err="1"/>
              <a:t>didapat</a:t>
            </a:r>
            <a:r>
              <a:rPr lang="en-US" dirty="0"/>
              <a:t>, </a:t>
            </a:r>
            <a:r>
              <a:rPr lang="en-US" dirty="0" err="1"/>
              <a:t>misalnya</a:t>
            </a:r>
            <a:r>
              <a:rPr lang="en-US" dirty="0"/>
              <a:t> </a:t>
            </a:r>
            <a:r>
              <a:rPr lang="en-US" dirty="0" err="1"/>
              <a:t>karena</a:t>
            </a:r>
            <a:r>
              <a:rPr lang="en-US" dirty="0"/>
              <a:t> </a:t>
            </a:r>
            <a:r>
              <a:rPr lang="en-US" dirty="0" err="1"/>
              <a:t>infeksi</a:t>
            </a:r>
            <a:r>
              <a:rPr lang="en-US" dirty="0"/>
              <a:t> </a:t>
            </a:r>
            <a:r>
              <a:rPr lang="en-US" dirty="0" err="1"/>
              <a:t>atau</a:t>
            </a:r>
            <a:r>
              <a:rPr lang="en-US" dirty="0"/>
              <a:t> </a:t>
            </a:r>
            <a:r>
              <a:rPr lang="en-US" dirty="0" err="1"/>
              <a:t>benturan</a:t>
            </a:r>
            <a:r>
              <a:rPr lang="en-US" dirty="0"/>
              <a:t>.</a:t>
            </a:r>
          </a:p>
          <a:p>
            <a:r>
              <a:rPr lang="en-US" dirty="0" err="1"/>
              <a:t>Untuk</a:t>
            </a:r>
            <a:r>
              <a:rPr lang="en-US" dirty="0"/>
              <a:t> </a:t>
            </a:r>
            <a:r>
              <a:rPr lang="en-US" dirty="0" err="1"/>
              <a:t>menandai</a:t>
            </a:r>
            <a:r>
              <a:rPr lang="en-US" dirty="0"/>
              <a:t> </a:t>
            </a:r>
            <a:r>
              <a:rPr lang="en-US" dirty="0" err="1"/>
              <a:t>apakah</a:t>
            </a:r>
            <a:r>
              <a:rPr lang="en-US" dirty="0"/>
              <a:t> </a:t>
            </a:r>
            <a:r>
              <a:rPr lang="en-US" dirty="0" err="1"/>
              <a:t>anak</a:t>
            </a:r>
            <a:r>
              <a:rPr lang="en-US" dirty="0"/>
              <a:t> </a:t>
            </a:r>
            <a:r>
              <a:rPr lang="en-US" dirty="0" err="1"/>
              <a:t>memang</a:t>
            </a:r>
            <a:r>
              <a:rPr lang="en-US" dirty="0"/>
              <a:t> </a:t>
            </a:r>
            <a:r>
              <a:rPr lang="en-US" dirty="0" err="1"/>
              <a:t>mengalami</a:t>
            </a:r>
            <a:r>
              <a:rPr lang="en-US" dirty="0"/>
              <a:t> </a:t>
            </a:r>
            <a:r>
              <a:rPr lang="en-US" dirty="0" err="1"/>
              <a:t>femosis</a:t>
            </a:r>
            <a:r>
              <a:rPr lang="en-US" dirty="0"/>
              <a:t> </a:t>
            </a:r>
            <a:r>
              <a:rPr lang="en-US" dirty="0" err="1"/>
              <a:t>biasanya</a:t>
            </a:r>
            <a:r>
              <a:rPr lang="en-US" dirty="0"/>
              <a:t> </a:t>
            </a:r>
            <a:r>
              <a:rPr lang="en-US" dirty="0" err="1"/>
              <a:t>kulit</a:t>
            </a:r>
            <a:r>
              <a:rPr lang="en-US" dirty="0"/>
              <a:t> penis </a:t>
            </a:r>
            <a:r>
              <a:rPr lang="en-US" dirty="0" err="1"/>
              <a:t>anak</a:t>
            </a:r>
            <a:r>
              <a:rPr lang="en-US" dirty="0"/>
              <a:t> </a:t>
            </a:r>
            <a:r>
              <a:rPr lang="en-US" dirty="0" err="1"/>
              <a:t>tak</a:t>
            </a:r>
            <a:r>
              <a:rPr lang="en-US" dirty="0"/>
              <a:t> </a:t>
            </a:r>
            <a:r>
              <a:rPr lang="en-US" dirty="0" err="1" smtClean="0"/>
              <a:t>bisaditarik</a:t>
            </a:r>
            <a:r>
              <a:rPr lang="en-US" dirty="0" smtClean="0"/>
              <a:t> </a:t>
            </a:r>
            <a:r>
              <a:rPr lang="en-US" dirty="0" err="1"/>
              <a:t>ke</a:t>
            </a:r>
            <a:r>
              <a:rPr lang="en-US" dirty="0"/>
              <a:t> </a:t>
            </a:r>
            <a:r>
              <a:rPr lang="en-US" dirty="0" err="1"/>
              <a:t>arah</a:t>
            </a:r>
            <a:r>
              <a:rPr lang="en-US" dirty="0"/>
              <a:t> </a:t>
            </a:r>
            <a:r>
              <a:rPr lang="en-US" dirty="0" err="1"/>
              <a:t>pangkal</a:t>
            </a:r>
            <a:r>
              <a:rPr lang="en-US" dirty="0"/>
              <a:t> </a:t>
            </a:r>
            <a:r>
              <a:rPr lang="en-US" dirty="0" err="1"/>
              <a:t>ketika</a:t>
            </a:r>
            <a:r>
              <a:rPr lang="en-US" dirty="0"/>
              <a:t> </a:t>
            </a:r>
            <a:r>
              <a:rPr lang="en-US" dirty="0" err="1"/>
              <a:t>akan</a:t>
            </a:r>
            <a:r>
              <a:rPr lang="en-US" dirty="0"/>
              <a:t> </a:t>
            </a:r>
            <a:r>
              <a:rPr lang="en-US" dirty="0" err="1"/>
              <a:t>dibersihkan</a:t>
            </a:r>
            <a:r>
              <a:rPr lang="en-US" dirty="0"/>
              <a:t>, </a:t>
            </a:r>
            <a:r>
              <a:rPr lang="en-US" dirty="0" err="1"/>
              <a:t>anak</a:t>
            </a:r>
            <a:r>
              <a:rPr lang="en-US" dirty="0"/>
              <a:t> </a:t>
            </a:r>
            <a:r>
              <a:rPr lang="en-US" dirty="0" err="1"/>
              <a:t>mengejan</a:t>
            </a:r>
            <a:r>
              <a:rPr lang="en-US" dirty="0"/>
              <a:t> </a:t>
            </a:r>
            <a:r>
              <a:rPr lang="en-US" dirty="0" err="1"/>
              <a:t>saat</a:t>
            </a:r>
            <a:r>
              <a:rPr lang="en-US" dirty="0"/>
              <a:t> </a:t>
            </a:r>
            <a:r>
              <a:rPr lang="en-US" dirty="0" err="1"/>
              <a:t>buang</a:t>
            </a:r>
            <a:r>
              <a:rPr lang="en-US" dirty="0"/>
              <a:t> air </a:t>
            </a:r>
            <a:r>
              <a:rPr lang="en-US" dirty="0" err="1"/>
              <a:t>kecil</a:t>
            </a:r>
            <a:r>
              <a:rPr lang="en-US" dirty="0"/>
              <a:t> </a:t>
            </a:r>
            <a:r>
              <a:rPr lang="en-US" dirty="0" err="1"/>
              <a:t>karena</a:t>
            </a:r>
            <a:r>
              <a:rPr lang="en-US" dirty="0"/>
              <a:t> </a:t>
            </a:r>
            <a:r>
              <a:rPr lang="en-US" dirty="0" err="1" smtClean="0"/>
              <a:t>muara</a:t>
            </a:r>
            <a:r>
              <a:rPr lang="en-US" dirty="0" smtClean="0"/>
              <a:t> </a:t>
            </a:r>
            <a:r>
              <a:rPr lang="sv-SE" dirty="0" smtClean="0"/>
              <a:t>saluran </a:t>
            </a:r>
            <a:r>
              <a:rPr lang="sv-SE" dirty="0"/>
              <a:t>kencing diujung tertutup. Biasanya ia menangis dan pada ujung penisnya </a:t>
            </a:r>
            <a:r>
              <a:rPr lang="sv-SE" dirty="0" smtClean="0"/>
              <a:t>tampak </a:t>
            </a:r>
            <a:r>
              <a:rPr lang="en-US" dirty="0" err="1" smtClean="0"/>
              <a:t>menggembung</a:t>
            </a:r>
            <a:r>
              <a:rPr lang="en-US" dirty="0"/>
              <a:t>. Air </a:t>
            </a:r>
            <a:r>
              <a:rPr lang="en-US" dirty="0" err="1"/>
              <a:t>seni</a:t>
            </a:r>
            <a:r>
              <a:rPr lang="en-US" dirty="0"/>
              <a:t> yang </a:t>
            </a:r>
            <a:r>
              <a:rPr lang="en-US" dirty="0" err="1"/>
              <a:t>tidak</a:t>
            </a:r>
            <a:r>
              <a:rPr lang="en-US" dirty="0"/>
              <a:t> </a:t>
            </a:r>
            <a:r>
              <a:rPr lang="en-US" dirty="0" err="1"/>
              <a:t>lancar</a:t>
            </a:r>
            <a:r>
              <a:rPr lang="en-US" dirty="0"/>
              <a:t>, </a:t>
            </a:r>
            <a:r>
              <a:rPr lang="en-US" dirty="0" err="1"/>
              <a:t>kadang-kadang</a:t>
            </a:r>
            <a:r>
              <a:rPr lang="en-US" dirty="0"/>
              <a:t> </a:t>
            </a:r>
            <a:r>
              <a:rPr lang="en-US" dirty="0" err="1"/>
              <a:t>menetes</a:t>
            </a:r>
            <a:r>
              <a:rPr lang="en-US" dirty="0"/>
              <a:t> </a:t>
            </a:r>
            <a:r>
              <a:rPr lang="en-US" dirty="0" err="1"/>
              <a:t>dan</a:t>
            </a:r>
            <a:r>
              <a:rPr lang="en-US" dirty="0"/>
              <a:t> </a:t>
            </a:r>
            <a:r>
              <a:rPr lang="en-US" dirty="0" err="1"/>
              <a:t>memancar</a:t>
            </a:r>
            <a:r>
              <a:rPr lang="en-US" dirty="0"/>
              <a:t> </a:t>
            </a:r>
            <a:r>
              <a:rPr lang="en-US" dirty="0" err="1"/>
              <a:t>dengan</a:t>
            </a:r>
            <a:r>
              <a:rPr lang="en-US" dirty="0"/>
              <a:t> </a:t>
            </a:r>
            <a:r>
              <a:rPr lang="en-US" dirty="0" err="1" smtClean="0"/>
              <a:t>arah</a:t>
            </a:r>
            <a:r>
              <a:rPr lang="en-US" dirty="0" smtClean="0"/>
              <a:t> yang </a:t>
            </a:r>
            <a:r>
              <a:rPr lang="en-US" dirty="0" err="1"/>
              <a:t>tidak</a:t>
            </a:r>
            <a:r>
              <a:rPr lang="en-US" dirty="0"/>
              <a:t> </a:t>
            </a:r>
            <a:r>
              <a:rPr lang="en-US" dirty="0" err="1"/>
              <a:t>dapat</a:t>
            </a:r>
            <a:r>
              <a:rPr lang="en-US" dirty="0"/>
              <a:t> </a:t>
            </a:r>
            <a:r>
              <a:rPr lang="en-US" dirty="0" err="1"/>
              <a:t>diduga</a:t>
            </a:r>
            <a:endParaRPr lang="en-US" dirty="0"/>
          </a:p>
          <a:p>
            <a:pPr marL="0" indent="0">
              <a:buNone/>
            </a:pPr>
            <a:endParaRPr lang="en-US" dirty="0"/>
          </a:p>
        </p:txBody>
      </p:sp>
    </p:spTree>
    <p:extLst>
      <p:ext uri="{BB962C8B-B14F-4D97-AF65-F5344CB8AC3E}">
        <p14:creationId xmlns:p14="http://schemas.microsoft.com/office/powerpoint/2010/main" val="30744910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20000"/>
          </a:bodyPr>
          <a:lstStyle/>
          <a:p>
            <a:r>
              <a:rPr lang="en-US" dirty="0" err="1"/>
              <a:t>Hipospadia</a:t>
            </a:r>
            <a:endParaRPr lang="en-US" dirty="0"/>
          </a:p>
          <a:p>
            <a:r>
              <a:rPr lang="en-US" dirty="0" err="1"/>
              <a:t>Hipospadia</a:t>
            </a:r>
            <a:r>
              <a:rPr lang="en-US" dirty="0"/>
              <a:t> </a:t>
            </a:r>
            <a:r>
              <a:rPr lang="en-US" dirty="0" err="1"/>
              <a:t>merupakan</a:t>
            </a:r>
            <a:r>
              <a:rPr lang="en-US" dirty="0"/>
              <a:t> </a:t>
            </a:r>
            <a:r>
              <a:rPr lang="en-US" dirty="0" err="1"/>
              <a:t>kelainan</a:t>
            </a:r>
            <a:r>
              <a:rPr lang="en-US" dirty="0"/>
              <a:t> </a:t>
            </a:r>
            <a:r>
              <a:rPr lang="en-US" dirty="0" err="1"/>
              <a:t>kelamin</a:t>
            </a:r>
            <a:r>
              <a:rPr lang="en-US" dirty="0"/>
              <a:t> </a:t>
            </a:r>
            <a:r>
              <a:rPr lang="en-US" dirty="0" err="1"/>
              <a:t>bawaan</a:t>
            </a:r>
            <a:r>
              <a:rPr lang="en-US" dirty="0"/>
              <a:t> </a:t>
            </a:r>
            <a:r>
              <a:rPr lang="en-US" dirty="0" err="1"/>
              <a:t>sejak</a:t>
            </a:r>
            <a:r>
              <a:rPr lang="en-US" dirty="0"/>
              <a:t> </a:t>
            </a:r>
            <a:r>
              <a:rPr lang="en-US" dirty="0" err="1"/>
              <a:t>lahir</a:t>
            </a:r>
            <a:r>
              <a:rPr lang="en-US" dirty="0"/>
              <a:t>, </a:t>
            </a:r>
            <a:r>
              <a:rPr lang="en-US" dirty="0" err="1"/>
              <a:t>cirinya</a:t>
            </a:r>
            <a:r>
              <a:rPr lang="en-US" dirty="0"/>
              <a:t>, </a:t>
            </a:r>
            <a:r>
              <a:rPr lang="en-US" dirty="0" err="1"/>
              <a:t>letak</a:t>
            </a:r>
            <a:r>
              <a:rPr lang="en-US" dirty="0"/>
              <a:t> </a:t>
            </a:r>
            <a:r>
              <a:rPr lang="en-US" dirty="0" err="1"/>
              <a:t>lubang</a:t>
            </a:r>
            <a:r>
              <a:rPr lang="en-US" dirty="0"/>
              <a:t> </a:t>
            </a:r>
            <a:r>
              <a:rPr lang="en-US" dirty="0" err="1"/>
              <a:t>uretra</a:t>
            </a:r>
            <a:r>
              <a:rPr lang="en-US" dirty="0"/>
              <a:t> </a:t>
            </a:r>
            <a:r>
              <a:rPr lang="en-US" dirty="0" err="1" smtClean="0"/>
              <a:t>terdapat</a:t>
            </a:r>
            <a:r>
              <a:rPr lang="en-US" dirty="0"/>
              <a:t> </a:t>
            </a:r>
            <a:r>
              <a:rPr lang="en-US" dirty="0" smtClean="0"/>
              <a:t>di </a:t>
            </a:r>
            <a:r>
              <a:rPr lang="en-US" dirty="0"/>
              <a:t>penis </a:t>
            </a:r>
            <a:r>
              <a:rPr lang="en-US" dirty="0" err="1"/>
              <a:t>bagian</a:t>
            </a:r>
            <a:r>
              <a:rPr lang="en-US" dirty="0"/>
              <a:t> </a:t>
            </a:r>
            <a:r>
              <a:rPr lang="en-US" dirty="0" err="1"/>
              <a:t>bawah</a:t>
            </a:r>
            <a:r>
              <a:rPr lang="en-US" dirty="0"/>
              <a:t>, </a:t>
            </a:r>
            <a:r>
              <a:rPr lang="en-US" dirty="0" err="1"/>
              <a:t>bukan</a:t>
            </a:r>
            <a:r>
              <a:rPr lang="en-US" dirty="0"/>
              <a:t> di </a:t>
            </a:r>
            <a:r>
              <a:rPr lang="en-US" dirty="0" err="1"/>
              <a:t>ujung</a:t>
            </a:r>
            <a:r>
              <a:rPr lang="en-US" dirty="0"/>
              <a:t> penis. </a:t>
            </a:r>
            <a:r>
              <a:rPr lang="en-US" dirty="0" err="1"/>
              <a:t>Bentuk</a:t>
            </a:r>
            <a:r>
              <a:rPr lang="en-US" dirty="0"/>
              <a:t> </a:t>
            </a:r>
            <a:r>
              <a:rPr lang="en-US" dirty="0" err="1"/>
              <a:t>hipospadia</a:t>
            </a:r>
            <a:r>
              <a:rPr lang="en-US" dirty="0"/>
              <a:t> yang </a:t>
            </a:r>
            <a:r>
              <a:rPr lang="en-US" dirty="0" err="1"/>
              <a:t>lebih</a:t>
            </a:r>
            <a:r>
              <a:rPr lang="en-US" dirty="0"/>
              <a:t> </a:t>
            </a:r>
            <a:r>
              <a:rPr lang="en-US" dirty="0" err="1"/>
              <a:t>berat</a:t>
            </a:r>
            <a:r>
              <a:rPr lang="en-US" dirty="0"/>
              <a:t> </a:t>
            </a:r>
            <a:r>
              <a:rPr lang="en-US" dirty="0" err="1"/>
              <a:t>terjadi</a:t>
            </a:r>
            <a:r>
              <a:rPr lang="en-US" dirty="0"/>
              <a:t> </a:t>
            </a:r>
            <a:r>
              <a:rPr lang="en-US" dirty="0" err="1"/>
              <a:t>jika</a:t>
            </a:r>
            <a:endParaRPr lang="en-US" dirty="0"/>
          </a:p>
          <a:p>
            <a:r>
              <a:rPr lang="en-US" dirty="0" err="1"/>
              <a:t>lubang</a:t>
            </a:r>
            <a:r>
              <a:rPr lang="en-US" dirty="0"/>
              <a:t> </a:t>
            </a:r>
            <a:r>
              <a:rPr lang="en-US" dirty="0" err="1"/>
              <a:t>uretra</a:t>
            </a:r>
            <a:r>
              <a:rPr lang="en-US" dirty="0"/>
              <a:t> </a:t>
            </a:r>
            <a:r>
              <a:rPr lang="en-US" dirty="0" err="1"/>
              <a:t>terdapat</a:t>
            </a:r>
            <a:r>
              <a:rPr lang="en-US" dirty="0"/>
              <a:t> di </a:t>
            </a:r>
            <a:r>
              <a:rPr lang="en-US" dirty="0" err="1"/>
              <a:t>tengah</a:t>
            </a:r>
            <a:r>
              <a:rPr lang="en-US" dirty="0"/>
              <a:t> </a:t>
            </a:r>
            <a:r>
              <a:rPr lang="en-US" dirty="0" err="1"/>
              <a:t>bantang</a:t>
            </a:r>
            <a:r>
              <a:rPr lang="en-US" dirty="0"/>
              <a:t> penis </a:t>
            </a:r>
            <a:r>
              <a:rPr lang="en-US" dirty="0" err="1"/>
              <a:t>atau</a:t>
            </a:r>
            <a:r>
              <a:rPr lang="en-US" dirty="0"/>
              <a:t> </a:t>
            </a:r>
            <a:r>
              <a:rPr lang="en-US" dirty="0" err="1"/>
              <a:t>pada</a:t>
            </a:r>
            <a:r>
              <a:rPr lang="en-US" dirty="0"/>
              <a:t> </a:t>
            </a:r>
            <a:r>
              <a:rPr lang="en-US" dirty="0" err="1"/>
              <a:t>pangkal</a:t>
            </a:r>
            <a:r>
              <a:rPr lang="en-US" dirty="0"/>
              <a:t> penis </a:t>
            </a:r>
            <a:r>
              <a:rPr lang="en-US" dirty="0" err="1"/>
              <a:t>dan</a:t>
            </a:r>
            <a:r>
              <a:rPr lang="en-US" dirty="0"/>
              <a:t> </a:t>
            </a:r>
            <a:r>
              <a:rPr lang="en-US" dirty="0" err="1"/>
              <a:t>kadang</a:t>
            </a:r>
            <a:r>
              <a:rPr lang="en-US" dirty="0"/>
              <a:t> pad </a:t>
            </a:r>
            <a:r>
              <a:rPr lang="en-US" dirty="0" err="1" smtClean="0"/>
              <a:t>skrotum</a:t>
            </a:r>
            <a:r>
              <a:rPr lang="en-US" dirty="0"/>
              <a:t> </a:t>
            </a:r>
            <a:r>
              <a:rPr lang="en-US" dirty="0" smtClean="0"/>
              <a:t>(</a:t>
            </a:r>
            <a:r>
              <a:rPr lang="en-US" dirty="0" err="1" smtClean="0"/>
              <a:t>kantung</a:t>
            </a:r>
            <a:r>
              <a:rPr lang="en-US" dirty="0" smtClean="0"/>
              <a:t> </a:t>
            </a:r>
            <a:r>
              <a:rPr lang="en-US" dirty="0" err="1"/>
              <a:t>zakar</a:t>
            </a:r>
            <a:r>
              <a:rPr lang="en-US" dirty="0"/>
              <a:t>) </a:t>
            </a:r>
            <a:r>
              <a:rPr lang="en-US" dirty="0" err="1"/>
              <a:t>atau</a:t>
            </a:r>
            <a:r>
              <a:rPr lang="en-US" dirty="0"/>
              <a:t> di </a:t>
            </a:r>
            <a:r>
              <a:rPr lang="en-US" dirty="0" err="1"/>
              <a:t>bawah</a:t>
            </a:r>
            <a:r>
              <a:rPr lang="en-US" dirty="0"/>
              <a:t> </a:t>
            </a:r>
            <a:r>
              <a:rPr lang="en-US" dirty="0" err="1"/>
              <a:t>skrotum</a:t>
            </a:r>
            <a:r>
              <a:rPr lang="en-US" dirty="0"/>
              <a:t>. </a:t>
            </a:r>
            <a:r>
              <a:rPr lang="en-US" dirty="0" err="1"/>
              <a:t>Kelainan</a:t>
            </a:r>
            <a:r>
              <a:rPr lang="en-US" dirty="0"/>
              <a:t> </a:t>
            </a:r>
            <a:r>
              <a:rPr lang="en-US" dirty="0" err="1"/>
              <a:t>ini</a:t>
            </a:r>
            <a:r>
              <a:rPr lang="en-US" dirty="0"/>
              <a:t> </a:t>
            </a:r>
            <a:r>
              <a:rPr lang="en-US" dirty="0" err="1"/>
              <a:t>sering</a:t>
            </a:r>
            <a:r>
              <a:rPr lang="en-US" dirty="0"/>
              <a:t> kali </a:t>
            </a:r>
            <a:r>
              <a:rPr lang="en-US" dirty="0" err="1"/>
              <a:t>berhubungan</a:t>
            </a:r>
            <a:r>
              <a:rPr lang="en-US" dirty="0"/>
              <a:t> </a:t>
            </a:r>
            <a:r>
              <a:rPr lang="en-US" dirty="0" err="1"/>
              <a:t>dengan</a:t>
            </a:r>
            <a:r>
              <a:rPr lang="en-US" dirty="0"/>
              <a:t> </a:t>
            </a:r>
            <a:r>
              <a:rPr lang="en-US" dirty="0" err="1"/>
              <a:t>kardi</a:t>
            </a:r>
            <a:r>
              <a:rPr lang="en-US" dirty="0"/>
              <a:t>, </a:t>
            </a:r>
            <a:r>
              <a:rPr lang="en-US" dirty="0" err="1" smtClean="0"/>
              <a:t>yaitu</a:t>
            </a:r>
            <a:r>
              <a:rPr lang="en-US" dirty="0"/>
              <a:t> </a:t>
            </a:r>
            <a:r>
              <a:rPr lang="en-US" dirty="0" err="1" smtClean="0"/>
              <a:t>suatu</a:t>
            </a:r>
            <a:r>
              <a:rPr lang="en-US" dirty="0" smtClean="0"/>
              <a:t> </a:t>
            </a:r>
            <a:r>
              <a:rPr lang="en-US" dirty="0" err="1"/>
              <a:t>jaringan</a:t>
            </a:r>
            <a:r>
              <a:rPr lang="en-US" dirty="0"/>
              <a:t> </a:t>
            </a:r>
            <a:r>
              <a:rPr lang="en-US" dirty="0" err="1"/>
              <a:t>fibrosa</a:t>
            </a:r>
            <a:r>
              <a:rPr lang="en-US" dirty="0"/>
              <a:t> yang </a:t>
            </a:r>
            <a:r>
              <a:rPr lang="en-US" dirty="0" err="1"/>
              <a:t>kencang</a:t>
            </a:r>
            <a:r>
              <a:rPr lang="en-US" dirty="0"/>
              <a:t> yang </a:t>
            </a:r>
            <a:r>
              <a:rPr lang="en-US" dirty="0" err="1"/>
              <a:t>menyebabkan</a:t>
            </a:r>
            <a:r>
              <a:rPr lang="en-US" dirty="0"/>
              <a:t> penis </a:t>
            </a:r>
            <a:r>
              <a:rPr lang="en-US" dirty="0" err="1"/>
              <a:t>melengkung</a:t>
            </a:r>
            <a:r>
              <a:rPr lang="en-US" dirty="0"/>
              <a:t> </a:t>
            </a:r>
            <a:r>
              <a:rPr lang="en-US" dirty="0" err="1"/>
              <a:t>ke</a:t>
            </a:r>
            <a:r>
              <a:rPr lang="en-US" dirty="0"/>
              <a:t> </a:t>
            </a:r>
            <a:r>
              <a:rPr lang="en-US" dirty="0" err="1"/>
              <a:t>bawah</a:t>
            </a:r>
            <a:r>
              <a:rPr lang="en-US" dirty="0"/>
              <a:t> </a:t>
            </a:r>
            <a:r>
              <a:rPr lang="en-US" dirty="0" err="1"/>
              <a:t>pada</a:t>
            </a:r>
            <a:r>
              <a:rPr lang="en-US" dirty="0"/>
              <a:t> </a:t>
            </a:r>
            <a:r>
              <a:rPr lang="en-US" dirty="0" err="1" smtClean="0"/>
              <a:t>saat</a:t>
            </a:r>
            <a:r>
              <a:rPr lang="en-US" dirty="0"/>
              <a:t> </a:t>
            </a:r>
            <a:r>
              <a:rPr lang="en-US" dirty="0" err="1" smtClean="0"/>
              <a:t>ereksi</a:t>
            </a:r>
            <a:r>
              <a:rPr lang="en-US" dirty="0"/>
              <a:t>. </a:t>
            </a:r>
            <a:r>
              <a:rPr lang="en-US" dirty="0" err="1"/>
              <a:t>Angka</a:t>
            </a:r>
            <a:r>
              <a:rPr lang="en-US" dirty="0"/>
              <a:t> </a:t>
            </a:r>
            <a:r>
              <a:rPr lang="en-US" dirty="0" err="1"/>
              <a:t>kejadian</a:t>
            </a:r>
            <a:r>
              <a:rPr lang="en-US" dirty="0"/>
              <a:t> </a:t>
            </a:r>
            <a:r>
              <a:rPr lang="en-US" dirty="0" err="1"/>
              <a:t>penderita</a:t>
            </a:r>
            <a:r>
              <a:rPr lang="en-US" dirty="0"/>
              <a:t> </a:t>
            </a:r>
            <a:r>
              <a:rPr lang="en-US" dirty="0" err="1"/>
              <a:t>hipospadia</a:t>
            </a:r>
            <a:r>
              <a:rPr lang="en-US" dirty="0"/>
              <a:t> di Indonesia </a:t>
            </a:r>
            <a:r>
              <a:rPr lang="en-US" dirty="0" err="1"/>
              <a:t>belum</a:t>
            </a:r>
            <a:r>
              <a:rPr lang="en-US" dirty="0"/>
              <a:t> </a:t>
            </a:r>
            <a:r>
              <a:rPr lang="en-US" dirty="0" err="1"/>
              <a:t>diketahui</a:t>
            </a:r>
            <a:r>
              <a:rPr lang="en-US" dirty="0"/>
              <a:t> </a:t>
            </a:r>
            <a:r>
              <a:rPr lang="en-US" dirty="0" err="1"/>
              <a:t>secara</a:t>
            </a:r>
            <a:r>
              <a:rPr lang="en-US" dirty="0"/>
              <a:t> </a:t>
            </a:r>
            <a:r>
              <a:rPr lang="en-US" dirty="0" err="1"/>
              <a:t>pasti</a:t>
            </a:r>
            <a:r>
              <a:rPr lang="en-US" dirty="0"/>
              <a:t>, </a:t>
            </a:r>
            <a:r>
              <a:rPr lang="en-US" dirty="0" err="1"/>
              <a:t>tetapi</a:t>
            </a:r>
            <a:r>
              <a:rPr lang="en-US" dirty="0"/>
              <a:t> </a:t>
            </a:r>
            <a:r>
              <a:rPr lang="en-US" dirty="0" err="1" smtClean="0"/>
              <a:t>dari</a:t>
            </a:r>
            <a:r>
              <a:rPr lang="en-US" dirty="0"/>
              <a:t> </a:t>
            </a:r>
            <a:r>
              <a:rPr lang="en-US" dirty="0" err="1" smtClean="0"/>
              <a:t>hasil</a:t>
            </a:r>
            <a:r>
              <a:rPr lang="en-US" dirty="0" smtClean="0"/>
              <a:t> </a:t>
            </a:r>
            <a:r>
              <a:rPr lang="en-US" dirty="0" err="1"/>
              <a:t>penelitian</a:t>
            </a:r>
            <a:r>
              <a:rPr lang="en-US" dirty="0"/>
              <a:t> </a:t>
            </a:r>
            <a:r>
              <a:rPr lang="en-US" dirty="0" err="1"/>
              <a:t>pakar</a:t>
            </a:r>
            <a:r>
              <a:rPr lang="en-US" dirty="0"/>
              <a:t> </a:t>
            </a:r>
            <a:r>
              <a:rPr lang="en-US" dirty="0" err="1"/>
              <a:t>kedokteran</a:t>
            </a:r>
            <a:r>
              <a:rPr lang="en-US" dirty="0"/>
              <a:t> di </a:t>
            </a:r>
            <a:r>
              <a:rPr lang="en-US" dirty="0" err="1"/>
              <a:t>sejumlah</a:t>
            </a:r>
            <a:r>
              <a:rPr lang="en-US" dirty="0"/>
              <a:t> </a:t>
            </a:r>
            <a:r>
              <a:rPr lang="en-US" dirty="0" err="1"/>
              <a:t>negara</a:t>
            </a:r>
            <a:r>
              <a:rPr lang="en-US" dirty="0"/>
              <a:t>, </a:t>
            </a:r>
            <a:r>
              <a:rPr lang="en-US" dirty="0" err="1"/>
              <a:t>kelainan</a:t>
            </a:r>
            <a:r>
              <a:rPr lang="en-US" dirty="0"/>
              <a:t> </a:t>
            </a:r>
            <a:r>
              <a:rPr lang="en-US" dirty="0" err="1"/>
              <a:t>ini</a:t>
            </a:r>
            <a:r>
              <a:rPr lang="en-US" dirty="0"/>
              <a:t> </a:t>
            </a:r>
            <a:r>
              <a:rPr lang="en-US" dirty="0" err="1"/>
              <a:t>terjadi</a:t>
            </a:r>
            <a:r>
              <a:rPr lang="en-US" dirty="0"/>
              <a:t> </a:t>
            </a:r>
            <a:r>
              <a:rPr lang="en-US" dirty="0" err="1"/>
              <a:t>pada</a:t>
            </a:r>
            <a:r>
              <a:rPr lang="en-US" dirty="0"/>
              <a:t> </a:t>
            </a:r>
            <a:r>
              <a:rPr lang="en-US" dirty="0" err="1"/>
              <a:t>satu</a:t>
            </a:r>
            <a:r>
              <a:rPr lang="en-US" dirty="0"/>
              <a:t> </a:t>
            </a:r>
            <a:r>
              <a:rPr lang="en-US" dirty="0" err="1"/>
              <a:t>dari</a:t>
            </a:r>
            <a:r>
              <a:rPr lang="en-US" dirty="0"/>
              <a:t> 125 </a:t>
            </a:r>
            <a:r>
              <a:rPr lang="en-US" dirty="0" err="1" smtClean="0"/>
              <a:t>bayi</a:t>
            </a:r>
            <a:r>
              <a:rPr lang="en-US" dirty="0"/>
              <a:t> </a:t>
            </a:r>
            <a:r>
              <a:rPr lang="en-US" dirty="0" err="1" smtClean="0"/>
              <a:t>laki-laki</a:t>
            </a:r>
            <a:r>
              <a:rPr lang="en-US" dirty="0" smtClean="0"/>
              <a:t> </a:t>
            </a:r>
            <a:r>
              <a:rPr lang="en-US" dirty="0" err="1"/>
              <a:t>kelahiran</a:t>
            </a:r>
            <a:r>
              <a:rPr lang="en-US" dirty="0"/>
              <a:t> </a:t>
            </a:r>
            <a:r>
              <a:rPr lang="en-US" dirty="0" err="1"/>
              <a:t>hidup</a:t>
            </a:r>
            <a:r>
              <a:rPr lang="en-US" dirty="0"/>
              <a:t>.</a:t>
            </a:r>
          </a:p>
        </p:txBody>
      </p:sp>
    </p:spTree>
    <p:extLst>
      <p:ext uri="{BB962C8B-B14F-4D97-AF65-F5344CB8AC3E}">
        <p14:creationId xmlns:p14="http://schemas.microsoft.com/office/powerpoint/2010/main" val="426838796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7500" lnSpcReduction="20000"/>
          </a:bodyPr>
          <a:lstStyle/>
          <a:p>
            <a:r>
              <a:rPr lang="it-IT" dirty="0"/>
              <a:t>Angka kejadian penderita hipospadia di Indonesia belum diketahui secara pasti, tetapi </a:t>
            </a:r>
            <a:r>
              <a:rPr lang="it-IT" dirty="0" smtClean="0"/>
              <a:t>dari </a:t>
            </a:r>
            <a:r>
              <a:rPr lang="en-US" dirty="0" err="1" smtClean="0"/>
              <a:t>hasil</a:t>
            </a:r>
            <a:r>
              <a:rPr lang="en-US" dirty="0" smtClean="0"/>
              <a:t> </a:t>
            </a:r>
            <a:r>
              <a:rPr lang="en-US" dirty="0" err="1"/>
              <a:t>penelitian</a:t>
            </a:r>
            <a:r>
              <a:rPr lang="en-US" dirty="0"/>
              <a:t> </a:t>
            </a:r>
            <a:r>
              <a:rPr lang="en-US" dirty="0" err="1"/>
              <a:t>pakar</a:t>
            </a:r>
            <a:r>
              <a:rPr lang="en-US" dirty="0"/>
              <a:t> </a:t>
            </a:r>
            <a:r>
              <a:rPr lang="en-US" dirty="0" err="1"/>
              <a:t>kedokteran</a:t>
            </a:r>
            <a:r>
              <a:rPr lang="en-US" dirty="0"/>
              <a:t> di </a:t>
            </a:r>
            <a:r>
              <a:rPr lang="en-US" dirty="0" err="1"/>
              <a:t>sejumlah</a:t>
            </a:r>
            <a:r>
              <a:rPr lang="en-US" dirty="0"/>
              <a:t> </a:t>
            </a:r>
            <a:r>
              <a:rPr lang="en-US" dirty="0" err="1"/>
              <a:t>negara</a:t>
            </a:r>
            <a:r>
              <a:rPr lang="en-US" dirty="0"/>
              <a:t>, </a:t>
            </a:r>
            <a:r>
              <a:rPr lang="en-US" dirty="0" err="1"/>
              <a:t>kelainan</a:t>
            </a:r>
            <a:r>
              <a:rPr lang="en-US" dirty="0"/>
              <a:t> </a:t>
            </a:r>
            <a:r>
              <a:rPr lang="en-US" dirty="0" err="1"/>
              <a:t>ini</a:t>
            </a:r>
            <a:r>
              <a:rPr lang="en-US" dirty="0"/>
              <a:t> </a:t>
            </a:r>
            <a:r>
              <a:rPr lang="en-US" dirty="0" err="1"/>
              <a:t>terjadi</a:t>
            </a:r>
            <a:r>
              <a:rPr lang="en-US" dirty="0"/>
              <a:t> </a:t>
            </a:r>
            <a:r>
              <a:rPr lang="en-US" dirty="0" err="1"/>
              <a:t>pada</a:t>
            </a:r>
            <a:r>
              <a:rPr lang="en-US" dirty="0"/>
              <a:t> </a:t>
            </a:r>
            <a:r>
              <a:rPr lang="en-US" dirty="0" err="1"/>
              <a:t>satu</a:t>
            </a:r>
            <a:r>
              <a:rPr lang="en-US" dirty="0"/>
              <a:t> </a:t>
            </a:r>
            <a:r>
              <a:rPr lang="en-US" dirty="0" err="1"/>
              <a:t>dari</a:t>
            </a:r>
            <a:r>
              <a:rPr lang="en-US" dirty="0"/>
              <a:t> 125 </a:t>
            </a:r>
            <a:r>
              <a:rPr lang="en-US" dirty="0" err="1"/>
              <a:t>bayi</a:t>
            </a:r>
            <a:endParaRPr lang="en-US" dirty="0"/>
          </a:p>
          <a:p>
            <a:r>
              <a:rPr lang="fi-FI" dirty="0"/>
              <a:t>laki-laki kelahiran hidup. Salah satu penyebab kelainan ini adalah karena keturunan. </a:t>
            </a:r>
            <a:r>
              <a:rPr lang="fi-FI" dirty="0" smtClean="0"/>
              <a:t>Tindakan </a:t>
            </a:r>
            <a:r>
              <a:rPr lang="en-US" dirty="0" err="1" smtClean="0"/>
              <a:t>operasi</a:t>
            </a:r>
            <a:r>
              <a:rPr lang="en-US" dirty="0" smtClean="0"/>
              <a:t> </a:t>
            </a:r>
            <a:r>
              <a:rPr lang="en-US" dirty="0" err="1"/>
              <a:t>harus</a:t>
            </a:r>
            <a:r>
              <a:rPr lang="en-US" dirty="0"/>
              <a:t> </a:t>
            </a:r>
            <a:r>
              <a:rPr lang="en-US" dirty="0" err="1"/>
              <a:t>dilakukan</a:t>
            </a:r>
            <a:r>
              <a:rPr lang="en-US" dirty="0"/>
              <a:t> </a:t>
            </a:r>
            <a:r>
              <a:rPr lang="en-US" dirty="0" err="1"/>
              <a:t>sebelum</a:t>
            </a:r>
            <a:r>
              <a:rPr lang="en-US" dirty="0"/>
              <a:t> </a:t>
            </a:r>
            <a:r>
              <a:rPr lang="en-US" dirty="0" err="1"/>
              <a:t>anak</a:t>
            </a:r>
            <a:r>
              <a:rPr lang="en-US" dirty="0"/>
              <a:t> </a:t>
            </a:r>
            <a:r>
              <a:rPr lang="en-US" dirty="0" err="1"/>
              <a:t>memasuki</a:t>
            </a:r>
            <a:r>
              <a:rPr lang="en-US" dirty="0"/>
              <a:t> </a:t>
            </a:r>
            <a:r>
              <a:rPr lang="en-US" dirty="0" err="1"/>
              <a:t>usia</a:t>
            </a:r>
            <a:r>
              <a:rPr lang="en-US" dirty="0"/>
              <a:t> </a:t>
            </a:r>
            <a:r>
              <a:rPr lang="en-US" dirty="0" err="1"/>
              <a:t>sekolah</a:t>
            </a:r>
            <a:r>
              <a:rPr lang="en-US" dirty="0"/>
              <a:t>, </a:t>
            </a:r>
            <a:r>
              <a:rPr lang="en-US" dirty="0" err="1"/>
              <a:t>diharapkan</a:t>
            </a:r>
            <a:r>
              <a:rPr lang="en-US" dirty="0"/>
              <a:t> </a:t>
            </a:r>
            <a:r>
              <a:rPr lang="en-US" dirty="0" err="1"/>
              <a:t>anak</a:t>
            </a:r>
            <a:r>
              <a:rPr lang="en-US" dirty="0"/>
              <a:t> </a:t>
            </a:r>
            <a:r>
              <a:rPr lang="en-US" dirty="0" err="1"/>
              <a:t>tidak</a:t>
            </a:r>
            <a:r>
              <a:rPr lang="en-US" dirty="0"/>
              <a:t> </a:t>
            </a:r>
            <a:r>
              <a:rPr lang="en-US" dirty="0" err="1" smtClean="0"/>
              <a:t>malu</a:t>
            </a:r>
            <a:r>
              <a:rPr lang="en-US" dirty="0"/>
              <a:t> </a:t>
            </a:r>
            <a:r>
              <a:rPr lang="en-US" dirty="0" err="1" smtClean="0"/>
              <a:t>dengan</a:t>
            </a:r>
            <a:r>
              <a:rPr lang="en-US" dirty="0" smtClean="0"/>
              <a:t> </a:t>
            </a:r>
            <a:r>
              <a:rPr lang="en-US" dirty="0" err="1"/>
              <a:t>keadaanya</a:t>
            </a:r>
            <a:r>
              <a:rPr lang="en-US" dirty="0"/>
              <a:t> </a:t>
            </a:r>
            <a:r>
              <a:rPr lang="en-US" dirty="0" err="1"/>
              <a:t>setelah</a:t>
            </a:r>
            <a:r>
              <a:rPr lang="en-US" dirty="0"/>
              <a:t> </a:t>
            </a:r>
            <a:r>
              <a:rPr lang="en-US" dirty="0" err="1"/>
              <a:t>tahu</a:t>
            </a:r>
            <a:r>
              <a:rPr lang="en-US" dirty="0"/>
              <a:t> </a:t>
            </a:r>
            <a:r>
              <a:rPr lang="en-US" dirty="0" err="1"/>
              <a:t>bahwa</a:t>
            </a:r>
            <a:r>
              <a:rPr lang="en-US" dirty="0"/>
              <a:t> </a:t>
            </a:r>
            <a:r>
              <a:rPr lang="en-US" dirty="0" err="1"/>
              <a:t>anak</a:t>
            </a:r>
            <a:r>
              <a:rPr lang="en-US" dirty="0"/>
              <a:t> </a:t>
            </a:r>
            <a:r>
              <a:rPr lang="en-US" dirty="0" err="1"/>
              <a:t>laki-laki</a:t>
            </a:r>
            <a:r>
              <a:rPr lang="en-US" dirty="0"/>
              <a:t> lain </a:t>
            </a:r>
            <a:r>
              <a:rPr lang="en-US" dirty="0" err="1"/>
              <a:t>kalau</a:t>
            </a:r>
            <a:r>
              <a:rPr lang="en-US" dirty="0"/>
              <a:t> BAK </a:t>
            </a:r>
            <a:r>
              <a:rPr lang="en-US" dirty="0" err="1"/>
              <a:t>berdiri</a:t>
            </a:r>
            <a:r>
              <a:rPr lang="en-US" dirty="0"/>
              <a:t> </a:t>
            </a:r>
            <a:r>
              <a:rPr lang="en-US" dirty="0" err="1"/>
              <a:t>sedangkan</a:t>
            </a:r>
            <a:r>
              <a:rPr lang="en-US" dirty="0"/>
              <a:t> </a:t>
            </a:r>
            <a:r>
              <a:rPr lang="en-US" dirty="0" err="1" smtClean="0"/>
              <a:t>anak</a:t>
            </a:r>
            <a:r>
              <a:rPr lang="en-US" dirty="0"/>
              <a:t> </a:t>
            </a:r>
            <a:r>
              <a:rPr lang="en-US" dirty="0" err="1" smtClean="0"/>
              <a:t>pengidap</a:t>
            </a:r>
            <a:r>
              <a:rPr lang="en-US" dirty="0" smtClean="0"/>
              <a:t> </a:t>
            </a:r>
            <a:r>
              <a:rPr lang="en-US" dirty="0" err="1"/>
              <a:t>hipospadia</a:t>
            </a:r>
            <a:r>
              <a:rPr lang="en-US" dirty="0"/>
              <a:t> </a:t>
            </a:r>
            <a:r>
              <a:rPr lang="en-US" dirty="0" err="1"/>
              <a:t>harus</a:t>
            </a:r>
            <a:r>
              <a:rPr lang="en-US" dirty="0"/>
              <a:t> </a:t>
            </a:r>
            <a:r>
              <a:rPr lang="en-US" dirty="0" err="1"/>
              <a:t>jongkok</a:t>
            </a:r>
            <a:r>
              <a:rPr lang="en-US" dirty="0"/>
              <a:t> </a:t>
            </a:r>
            <a:r>
              <a:rPr lang="en-US" dirty="0" err="1"/>
              <a:t>seperti</a:t>
            </a:r>
            <a:r>
              <a:rPr lang="en-US" dirty="0"/>
              <a:t> </a:t>
            </a:r>
            <a:r>
              <a:rPr lang="en-US" dirty="0" err="1"/>
              <a:t>anak</a:t>
            </a:r>
            <a:r>
              <a:rPr lang="en-US" dirty="0"/>
              <a:t> </a:t>
            </a:r>
            <a:r>
              <a:rPr lang="en-US" dirty="0" err="1"/>
              <a:t>perempuan</a:t>
            </a:r>
            <a:r>
              <a:rPr lang="en-US" dirty="0"/>
              <a:t> (</a:t>
            </a:r>
            <a:r>
              <a:rPr lang="en-US" dirty="0" err="1"/>
              <a:t>karena</a:t>
            </a:r>
            <a:r>
              <a:rPr lang="en-US" dirty="0"/>
              <a:t> </a:t>
            </a:r>
            <a:r>
              <a:rPr lang="en-US" dirty="0" err="1"/>
              <a:t>lubang</a:t>
            </a:r>
            <a:r>
              <a:rPr lang="en-US" dirty="0"/>
              <a:t> </a:t>
            </a:r>
            <a:r>
              <a:rPr lang="en-US" dirty="0" err="1"/>
              <a:t>penisnya</a:t>
            </a:r>
            <a:r>
              <a:rPr lang="en-US" dirty="0"/>
              <a:t> </a:t>
            </a:r>
            <a:r>
              <a:rPr lang="en-US" dirty="0" err="1"/>
              <a:t>berada</a:t>
            </a:r>
            <a:r>
              <a:rPr lang="en-US" dirty="0"/>
              <a:t> </a:t>
            </a:r>
            <a:r>
              <a:rPr lang="en-US" dirty="0" smtClean="0"/>
              <a:t>di </a:t>
            </a:r>
            <a:r>
              <a:rPr lang="en-US" dirty="0" err="1" smtClean="0"/>
              <a:t>bagian</a:t>
            </a:r>
            <a:r>
              <a:rPr lang="en-US" dirty="0" smtClean="0"/>
              <a:t> </a:t>
            </a:r>
            <a:r>
              <a:rPr lang="en-US" dirty="0" err="1"/>
              <a:t>bawah</a:t>
            </a:r>
            <a:r>
              <a:rPr lang="en-US" dirty="0"/>
              <a:t> penis). </a:t>
            </a:r>
            <a:r>
              <a:rPr lang="en-US" dirty="0" err="1"/>
              <a:t>Selain</a:t>
            </a:r>
            <a:r>
              <a:rPr lang="en-US" dirty="0"/>
              <a:t> </a:t>
            </a:r>
            <a:r>
              <a:rPr lang="en-US" dirty="0" err="1"/>
              <a:t>itu</a:t>
            </a:r>
            <a:r>
              <a:rPr lang="en-US" dirty="0"/>
              <a:t> </a:t>
            </a:r>
            <a:r>
              <a:rPr lang="en-US" dirty="0" err="1"/>
              <a:t>jika</a:t>
            </a:r>
            <a:r>
              <a:rPr lang="en-US" dirty="0"/>
              <a:t> </a:t>
            </a:r>
            <a:r>
              <a:rPr lang="en-US" dirty="0" err="1"/>
              <a:t>hipospadia</a:t>
            </a:r>
            <a:r>
              <a:rPr lang="en-US" dirty="0"/>
              <a:t> </a:t>
            </a:r>
            <a:r>
              <a:rPr lang="en-US" dirty="0" err="1"/>
              <a:t>tidk</a:t>
            </a:r>
            <a:r>
              <a:rPr lang="en-US" dirty="0"/>
              <a:t> </a:t>
            </a:r>
            <a:r>
              <a:rPr lang="en-US" dirty="0" err="1"/>
              <a:t>dioperasi</a:t>
            </a:r>
            <a:r>
              <a:rPr lang="en-US" dirty="0"/>
              <a:t> </a:t>
            </a:r>
            <a:r>
              <a:rPr lang="en-US" dirty="0" err="1"/>
              <a:t>maka</a:t>
            </a:r>
            <a:r>
              <a:rPr lang="en-US" dirty="0"/>
              <a:t> </a:t>
            </a:r>
            <a:r>
              <a:rPr lang="en-US" dirty="0" err="1"/>
              <a:t>setelah</a:t>
            </a:r>
            <a:r>
              <a:rPr lang="en-US" dirty="0"/>
              <a:t> </a:t>
            </a:r>
            <a:r>
              <a:rPr lang="en-US" dirty="0" err="1"/>
              <a:t>dewasa</a:t>
            </a:r>
            <a:r>
              <a:rPr lang="en-US" dirty="0"/>
              <a:t> </a:t>
            </a:r>
            <a:r>
              <a:rPr lang="en-US" dirty="0" err="1"/>
              <a:t>dia</a:t>
            </a:r>
            <a:r>
              <a:rPr lang="en-US" dirty="0"/>
              <a:t> </a:t>
            </a:r>
            <a:r>
              <a:rPr lang="en-US" dirty="0" err="1"/>
              <a:t>akan</a:t>
            </a:r>
            <a:r>
              <a:rPr lang="en-US" dirty="0"/>
              <a:t> </a:t>
            </a:r>
            <a:r>
              <a:rPr lang="en-US" dirty="0" err="1" smtClean="0"/>
              <a:t>sulit</a:t>
            </a:r>
            <a:r>
              <a:rPr lang="en-US" dirty="0"/>
              <a:t> </a:t>
            </a:r>
            <a:r>
              <a:rPr lang="en-US" dirty="0" err="1" smtClean="0"/>
              <a:t>untuk</a:t>
            </a:r>
            <a:r>
              <a:rPr lang="en-US" dirty="0" smtClean="0"/>
              <a:t> </a:t>
            </a:r>
            <a:r>
              <a:rPr lang="en-US" dirty="0" err="1"/>
              <a:t>melakukan</a:t>
            </a:r>
            <a:r>
              <a:rPr lang="en-US" dirty="0"/>
              <a:t> </a:t>
            </a:r>
            <a:r>
              <a:rPr lang="en-US" dirty="0" err="1"/>
              <a:t>penetrasi</a:t>
            </a:r>
            <a:r>
              <a:rPr lang="en-US" dirty="0"/>
              <a:t>/coitus, </a:t>
            </a:r>
            <a:r>
              <a:rPr lang="en-US" dirty="0" err="1"/>
              <a:t>selain</a:t>
            </a:r>
            <a:r>
              <a:rPr lang="en-US" dirty="0"/>
              <a:t> penis </a:t>
            </a:r>
            <a:r>
              <a:rPr lang="en-US" dirty="0" err="1"/>
              <a:t>tidak</a:t>
            </a:r>
            <a:r>
              <a:rPr lang="en-US" dirty="0"/>
              <a:t> </a:t>
            </a:r>
            <a:r>
              <a:rPr lang="en-US" dirty="0" err="1"/>
              <a:t>dapat</a:t>
            </a:r>
            <a:r>
              <a:rPr lang="en-US" dirty="0"/>
              <a:t> </a:t>
            </a:r>
            <a:r>
              <a:rPr lang="en-US" dirty="0" err="1"/>
              <a:t>tegak</a:t>
            </a:r>
            <a:r>
              <a:rPr lang="en-US" dirty="0"/>
              <a:t> </a:t>
            </a:r>
            <a:r>
              <a:rPr lang="en-US" dirty="0" err="1"/>
              <a:t>dan</a:t>
            </a:r>
            <a:r>
              <a:rPr lang="en-US" dirty="0"/>
              <a:t> </a:t>
            </a:r>
            <a:r>
              <a:rPr lang="en-US" dirty="0" err="1"/>
              <a:t>lurus</a:t>
            </a:r>
            <a:r>
              <a:rPr lang="en-US" dirty="0"/>
              <a:t> (</a:t>
            </a:r>
            <a:r>
              <a:rPr lang="en-US" dirty="0" err="1"/>
              <a:t>pada</a:t>
            </a:r>
            <a:r>
              <a:rPr lang="en-US" dirty="0"/>
              <a:t> </a:t>
            </a:r>
            <a:r>
              <a:rPr lang="en-US" dirty="0" err="1" smtClean="0"/>
              <a:t>hipospadia</a:t>
            </a:r>
            <a:r>
              <a:rPr lang="en-US" dirty="0"/>
              <a:t> </a:t>
            </a:r>
            <a:r>
              <a:rPr lang="en-US" dirty="0" smtClean="0"/>
              <a:t>penis </a:t>
            </a:r>
            <a:r>
              <a:rPr lang="en-US" dirty="0" err="1"/>
              <a:t>bengkok</a:t>
            </a:r>
            <a:r>
              <a:rPr lang="en-US" dirty="0"/>
              <a:t> </a:t>
            </a:r>
            <a:r>
              <a:rPr lang="en-US" dirty="0" err="1"/>
              <a:t>akibat</a:t>
            </a:r>
            <a:r>
              <a:rPr lang="en-US" dirty="0"/>
              <a:t> </a:t>
            </a:r>
            <a:r>
              <a:rPr lang="en-US" dirty="0" err="1"/>
              <a:t>adanya</a:t>
            </a:r>
            <a:r>
              <a:rPr lang="en-US" dirty="0"/>
              <a:t> chordae), </a:t>
            </a:r>
            <a:r>
              <a:rPr lang="en-US" dirty="0" err="1"/>
              <a:t>lubang</a:t>
            </a:r>
            <a:r>
              <a:rPr lang="en-US" dirty="0"/>
              <a:t> </a:t>
            </a:r>
            <a:r>
              <a:rPr lang="en-US" dirty="0" err="1"/>
              <a:t>keluar</a:t>
            </a:r>
            <a:r>
              <a:rPr lang="en-US" dirty="0"/>
              <a:t> </a:t>
            </a:r>
            <a:r>
              <a:rPr lang="en-US" dirty="0" err="1"/>
              <a:t>sperma</a:t>
            </a:r>
            <a:r>
              <a:rPr lang="en-US" dirty="0"/>
              <a:t> </a:t>
            </a:r>
            <a:r>
              <a:rPr lang="en-US" dirty="0" err="1"/>
              <a:t>terletak</a:t>
            </a:r>
            <a:r>
              <a:rPr lang="en-US" dirty="0"/>
              <a:t> di </a:t>
            </a:r>
            <a:r>
              <a:rPr lang="en-US" dirty="0" err="1"/>
              <a:t>bagian</a:t>
            </a:r>
            <a:r>
              <a:rPr lang="en-US" dirty="0"/>
              <a:t> </a:t>
            </a:r>
            <a:r>
              <a:rPr lang="en-US" dirty="0" err="1"/>
              <a:t>bawah</a:t>
            </a:r>
            <a:r>
              <a:rPr lang="en-US" dirty="0"/>
              <a:t>.</a:t>
            </a:r>
          </a:p>
        </p:txBody>
      </p:sp>
    </p:spTree>
    <p:extLst>
      <p:ext uri="{BB962C8B-B14F-4D97-AF65-F5344CB8AC3E}">
        <p14:creationId xmlns:p14="http://schemas.microsoft.com/office/powerpoint/2010/main" val="30603466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err="1" smtClean="0"/>
              <a:t>Epispadia</a:t>
            </a:r>
            <a:endParaRPr lang="en-US" dirty="0"/>
          </a:p>
        </p:txBody>
      </p:sp>
      <p:sp>
        <p:nvSpPr>
          <p:cNvPr id="3" name="Content Placeholder 2"/>
          <p:cNvSpPr>
            <a:spLocks noGrp="1"/>
          </p:cNvSpPr>
          <p:nvPr>
            <p:ph idx="1"/>
          </p:nvPr>
        </p:nvSpPr>
        <p:spPr>
          <a:xfrm>
            <a:off x="457200" y="1219200"/>
            <a:ext cx="8229600" cy="4906963"/>
          </a:xfrm>
        </p:spPr>
        <p:txBody>
          <a:bodyPr/>
          <a:lstStyle/>
          <a:p>
            <a:r>
              <a:rPr lang="en-US" dirty="0" err="1"/>
              <a:t>Epispadia</a:t>
            </a:r>
            <a:r>
              <a:rPr lang="en-US" dirty="0"/>
              <a:t> </a:t>
            </a:r>
            <a:r>
              <a:rPr lang="en-US" dirty="0" err="1"/>
              <a:t>adalah</a:t>
            </a:r>
            <a:r>
              <a:rPr lang="en-US" dirty="0"/>
              <a:t> </a:t>
            </a:r>
            <a:r>
              <a:rPr lang="en-US" dirty="0" err="1"/>
              <a:t>suatu</a:t>
            </a:r>
            <a:r>
              <a:rPr lang="en-US" dirty="0"/>
              <a:t> </a:t>
            </a:r>
            <a:r>
              <a:rPr lang="en-US" dirty="0" err="1"/>
              <a:t>kelainan</a:t>
            </a:r>
            <a:r>
              <a:rPr lang="en-US" dirty="0"/>
              <a:t> </a:t>
            </a:r>
            <a:r>
              <a:rPr lang="en-US" dirty="0" err="1"/>
              <a:t>bawaan</a:t>
            </a:r>
            <a:r>
              <a:rPr lang="en-US" dirty="0"/>
              <a:t> </a:t>
            </a:r>
            <a:r>
              <a:rPr lang="en-US" dirty="0" err="1"/>
              <a:t>pada</a:t>
            </a:r>
            <a:r>
              <a:rPr lang="en-US" dirty="0"/>
              <a:t> </a:t>
            </a:r>
            <a:r>
              <a:rPr lang="en-US" dirty="0" err="1"/>
              <a:t>bayi</a:t>
            </a:r>
            <a:r>
              <a:rPr lang="en-US" dirty="0"/>
              <a:t> </a:t>
            </a:r>
            <a:r>
              <a:rPr lang="en-US" dirty="0" err="1"/>
              <a:t>laki-laki</a:t>
            </a:r>
            <a:r>
              <a:rPr lang="en-US" dirty="0"/>
              <a:t>, </a:t>
            </a:r>
            <a:r>
              <a:rPr lang="en-US" dirty="0" err="1"/>
              <a:t>dimana</a:t>
            </a:r>
            <a:r>
              <a:rPr lang="en-US" dirty="0"/>
              <a:t> </a:t>
            </a:r>
            <a:r>
              <a:rPr lang="en-US" dirty="0" err="1"/>
              <a:t>lubang</a:t>
            </a:r>
            <a:r>
              <a:rPr lang="en-US" dirty="0"/>
              <a:t> </a:t>
            </a:r>
            <a:r>
              <a:rPr lang="en-US" dirty="0" err="1"/>
              <a:t>uretra</a:t>
            </a:r>
            <a:r>
              <a:rPr lang="en-US" dirty="0"/>
              <a:t> </a:t>
            </a:r>
            <a:r>
              <a:rPr lang="en-US" dirty="0" err="1"/>
              <a:t>terdapat</a:t>
            </a:r>
            <a:r>
              <a:rPr lang="en-US" dirty="0"/>
              <a:t> di </a:t>
            </a:r>
            <a:r>
              <a:rPr lang="en-US" dirty="0" err="1"/>
              <a:t>bagian</a:t>
            </a:r>
            <a:r>
              <a:rPr lang="en-US" dirty="0"/>
              <a:t> </a:t>
            </a:r>
            <a:r>
              <a:rPr lang="en-US" dirty="0" err="1"/>
              <a:t>punggung</a:t>
            </a:r>
            <a:r>
              <a:rPr lang="en-US" dirty="0"/>
              <a:t> penis </a:t>
            </a:r>
            <a:r>
              <a:rPr lang="en-US" dirty="0" err="1"/>
              <a:t>atau</a:t>
            </a:r>
            <a:r>
              <a:rPr lang="en-US" dirty="0"/>
              <a:t> </a:t>
            </a:r>
            <a:r>
              <a:rPr lang="en-US" dirty="0" err="1"/>
              <a:t>uretra</a:t>
            </a:r>
            <a:r>
              <a:rPr lang="en-US" dirty="0"/>
              <a:t> </a:t>
            </a:r>
            <a:r>
              <a:rPr lang="en-US" dirty="0" err="1"/>
              <a:t>tidak</a:t>
            </a:r>
            <a:r>
              <a:rPr lang="en-US" dirty="0"/>
              <a:t> </a:t>
            </a:r>
            <a:r>
              <a:rPr lang="en-US" dirty="0" err="1"/>
              <a:t>berbentuk</a:t>
            </a:r>
            <a:r>
              <a:rPr lang="en-US" dirty="0"/>
              <a:t> </a:t>
            </a:r>
            <a:r>
              <a:rPr lang="en-US" dirty="0" err="1"/>
              <a:t>tabung</a:t>
            </a:r>
            <a:r>
              <a:rPr lang="en-US" dirty="0"/>
              <a:t>, </a:t>
            </a:r>
            <a:r>
              <a:rPr lang="en-US" dirty="0" err="1"/>
              <a:t>tetapi</a:t>
            </a:r>
            <a:r>
              <a:rPr lang="en-US" dirty="0"/>
              <a:t> </a:t>
            </a:r>
            <a:r>
              <a:rPr lang="en-US" dirty="0" err="1"/>
              <a:t>terbuka</a:t>
            </a:r>
            <a:r>
              <a:rPr lang="en-US" dirty="0"/>
              <a:t>.</a:t>
            </a:r>
            <a:endParaRPr lang="en-US" dirty="0"/>
          </a:p>
        </p:txBody>
      </p:sp>
    </p:spTree>
    <p:extLst>
      <p:ext uri="{BB962C8B-B14F-4D97-AF65-F5344CB8AC3E}">
        <p14:creationId xmlns:p14="http://schemas.microsoft.com/office/powerpoint/2010/main" val="482776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pPr lvl="0"/>
            <a:r>
              <a:rPr lang="en-US" i="1" dirty="0" err="1"/>
              <a:t>Mikrognatia</a:t>
            </a:r>
            <a:r>
              <a:rPr lang="en-US" dirty="0"/>
              <a:t> (</a:t>
            </a:r>
            <a:r>
              <a:rPr lang="en-US" dirty="0" err="1"/>
              <a:t>rahang</a:t>
            </a:r>
            <a:r>
              <a:rPr lang="en-US" dirty="0"/>
              <a:t> </a:t>
            </a:r>
            <a:r>
              <a:rPr lang="en-US" dirty="0" err="1"/>
              <a:t>kecil</a:t>
            </a:r>
            <a:r>
              <a:rPr lang="en-US" dirty="0"/>
              <a:t>) </a:t>
            </a:r>
          </a:p>
          <a:p>
            <a:pPr lvl="0"/>
            <a:r>
              <a:rPr lang="en-US" dirty="0" err="1"/>
              <a:t>Letak</a:t>
            </a:r>
            <a:r>
              <a:rPr lang="en-US" dirty="0"/>
              <a:t> </a:t>
            </a:r>
            <a:r>
              <a:rPr lang="en-US" dirty="0" err="1"/>
              <a:t>telinga</a:t>
            </a:r>
            <a:r>
              <a:rPr lang="en-US" dirty="0"/>
              <a:t> </a:t>
            </a:r>
            <a:r>
              <a:rPr lang="en-US" dirty="0" err="1"/>
              <a:t>lebih</a:t>
            </a:r>
            <a:r>
              <a:rPr lang="en-US" dirty="0"/>
              <a:t> </a:t>
            </a:r>
            <a:r>
              <a:rPr lang="en-US" dirty="0" err="1"/>
              <a:t>rendah</a:t>
            </a:r>
            <a:r>
              <a:rPr lang="en-US" dirty="0"/>
              <a:t> (</a:t>
            </a:r>
            <a:r>
              <a:rPr lang="en-US" dirty="0" err="1"/>
              <a:t>mungkin</a:t>
            </a:r>
            <a:r>
              <a:rPr lang="en-US" dirty="0"/>
              <a:t> </a:t>
            </a:r>
            <a:r>
              <a:rPr lang="en-US" dirty="0" err="1"/>
              <a:t>bentuknya</a:t>
            </a:r>
            <a:r>
              <a:rPr lang="en-US" dirty="0"/>
              <a:t> </a:t>
            </a:r>
            <a:r>
              <a:rPr lang="en-US" dirty="0" err="1"/>
              <a:t>juga</a:t>
            </a:r>
            <a:r>
              <a:rPr lang="en-US" dirty="0"/>
              <a:t> abnormal) </a:t>
            </a:r>
          </a:p>
          <a:p>
            <a:pPr lvl="0"/>
            <a:r>
              <a:rPr lang="en-US" i="1" dirty="0"/>
              <a:t>Skin tag</a:t>
            </a:r>
            <a:r>
              <a:rPr lang="en-US" dirty="0"/>
              <a:t> di </a:t>
            </a:r>
            <a:r>
              <a:rPr lang="en-US" dirty="0" err="1"/>
              <a:t>depan</a:t>
            </a:r>
            <a:r>
              <a:rPr lang="en-US" dirty="0"/>
              <a:t> </a:t>
            </a:r>
            <a:r>
              <a:rPr lang="en-US" dirty="0" err="1"/>
              <a:t>telinga</a:t>
            </a:r>
            <a:r>
              <a:rPr lang="en-US" dirty="0"/>
              <a:t> </a:t>
            </a:r>
          </a:p>
          <a:p>
            <a:pPr lvl="0"/>
            <a:r>
              <a:rPr lang="en-US" dirty="0"/>
              <a:t>Di </a:t>
            </a:r>
            <a:r>
              <a:rPr lang="en-US" dirty="0" err="1"/>
              <a:t>sela</a:t>
            </a:r>
            <a:r>
              <a:rPr lang="en-US" dirty="0"/>
              <a:t> </a:t>
            </a:r>
            <a:r>
              <a:rPr lang="en-US" dirty="0" err="1"/>
              <a:t>jari</a:t>
            </a:r>
            <a:r>
              <a:rPr lang="en-US" dirty="0"/>
              <a:t> kaki </a:t>
            </a:r>
            <a:r>
              <a:rPr lang="en-US" dirty="0" err="1"/>
              <a:t>maupun</a:t>
            </a:r>
            <a:r>
              <a:rPr lang="en-US" dirty="0"/>
              <a:t> </a:t>
            </a:r>
            <a:r>
              <a:rPr lang="en-US" dirty="0" err="1"/>
              <a:t>tangan</a:t>
            </a:r>
            <a:r>
              <a:rPr lang="en-US" dirty="0"/>
              <a:t> </a:t>
            </a:r>
            <a:r>
              <a:rPr lang="en-US" dirty="0" err="1"/>
              <a:t>terdapat</a:t>
            </a:r>
            <a:r>
              <a:rPr lang="en-US" dirty="0"/>
              <a:t> </a:t>
            </a:r>
            <a:r>
              <a:rPr lang="en-US" dirty="0" err="1"/>
              <a:t>kulit</a:t>
            </a:r>
            <a:r>
              <a:rPr lang="en-US" dirty="0"/>
              <a:t> </a:t>
            </a:r>
            <a:r>
              <a:rPr lang="en-US" dirty="0" err="1"/>
              <a:t>tambahan</a:t>
            </a:r>
            <a:r>
              <a:rPr lang="en-US" dirty="0"/>
              <a:t> (</a:t>
            </a:r>
            <a:r>
              <a:rPr lang="en-US" dirty="0" err="1"/>
              <a:t>seperti</a:t>
            </a:r>
            <a:r>
              <a:rPr lang="en-US" dirty="0"/>
              <a:t> </a:t>
            </a:r>
            <a:r>
              <a:rPr lang="en-US" dirty="0" err="1"/>
              <a:t>selaput</a:t>
            </a:r>
            <a:r>
              <a:rPr lang="en-US" dirty="0"/>
              <a:t>) </a:t>
            </a:r>
            <a:r>
              <a:rPr lang="en-US" dirty="0" err="1"/>
              <a:t>atau</a:t>
            </a:r>
            <a:r>
              <a:rPr lang="en-US" dirty="0"/>
              <a:t> </a:t>
            </a:r>
            <a:r>
              <a:rPr lang="en-US" dirty="0" err="1"/>
              <a:t>jari-jarinya</a:t>
            </a:r>
            <a:r>
              <a:rPr lang="en-US" dirty="0"/>
              <a:t> </a:t>
            </a:r>
            <a:r>
              <a:rPr lang="en-US" dirty="0" err="1"/>
              <a:t>menyatu</a:t>
            </a:r>
            <a:r>
              <a:rPr lang="en-US" dirty="0"/>
              <a:t> - </a:t>
            </a:r>
            <a:r>
              <a:rPr lang="en-US" i="1" dirty="0"/>
              <a:t>Simian crease</a:t>
            </a:r>
            <a:r>
              <a:rPr lang="en-US" dirty="0"/>
              <a:t> (</a:t>
            </a:r>
            <a:r>
              <a:rPr lang="en-US" dirty="0" err="1"/>
              <a:t>garis</a:t>
            </a:r>
            <a:r>
              <a:rPr lang="en-US" dirty="0"/>
              <a:t> </a:t>
            </a:r>
            <a:r>
              <a:rPr lang="en-US" dirty="0" err="1"/>
              <a:t>tangan</a:t>
            </a:r>
            <a:r>
              <a:rPr lang="en-US" dirty="0"/>
              <a:t> </a:t>
            </a:r>
            <a:r>
              <a:rPr lang="en-US" dirty="0" err="1"/>
              <a:t>pada</a:t>
            </a:r>
            <a:r>
              <a:rPr lang="en-US" dirty="0"/>
              <a:t> </a:t>
            </a:r>
            <a:r>
              <a:rPr lang="en-US" dirty="0" err="1"/>
              <a:t>telapak</a:t>
            </a:r>
            <a:r>
              <a:rPr lang="en-US" dirty="0"/>
              <a:t> </a:t>
            </a:r>
            <a:r>
              <a:rPr lang="en-US" dirty="0" err="1"/>
              <a:t>tangan</a:t>
            </a:r>
            <a:r>
              <a:rPr lang="en-US" dirty="0"/>
              <a:t> </a:t>
            </a:r>
            <a:r>
              <a:rPr lang="en-US" dirty="0" err="1"/>
              <a:t>hanya</a:t>
            </a:r>
            <a:r>
              <a:rPr lang="en-US" dirty="0"/>
              <a:t> </a:t>
            </a:r>
            <a:r>
              <a:rPr lang="en-US" dirty="0" err="1"/>
              <a:t>satu</a:t>
            </a:r>
            <a:r>
              <a:rPr lang="en-US" dirty="0"/>
              <a:t>) </a:t>
            </a:r>
          </a:p>
          <a:p>
            <a:pPr lvl="0"/>
            <a:r>
              <a:rPr lang="en-US" dirty="0" err="1"/>
              <a:t>Keterbelakangan</a:t>
            </a:r>
            <a:r>
              <a:rPr lang="en-US" dirty="0"/>
              <a:t> mental </a:t>
            </a:r>
          </a:p>
          <a:p>
            <a:pPr lvl="0"/>
            <a:r>
              <a:rPr lang="en-US" dirty="0" err="1"/>
              <a:t>Perkembangan</a:t>
            </a:r>
            <a:r>
              <a:rPr lang="en-US" dirty="0"/>
              <a:t> </a:t>
            </a:r>
            <a:r>
              <a:rPr lang="en-US" dirty="0" err="1"/>
              <a:t>kemampuan</a:t>
            </a:r>
            <a:r>
              <a:rPr lang="en-US" dirty="0"/>
              <a:t> </a:t>
            </a:r>
            <a:r>
              <a:rPr lang="en-US" dirty="0" err="1"/>
              <a:t>motoriknya</a:t>
            </a:r>
            <a:r>
              <a:rPr lang="en-US" dirty="0"/>
              <a:t> </a:t>
            </a:r>
            <a:r>
              <a:rPr lang="en-US" dirty="0" err="1"/>
              <a:t>lambat</a:t>
            </a:r>
            <a:r>
              <a:rPr lang="en-US" dirty="0"/>
              <a:t> </a:t>
            </a:r>
            <a:r>
              <a:rPr lang="en-US" dirty="0" err="1"/>
              <a:t>atau</a:t>
            </a:r>
            <a:r>
              <a:rPr lang="en-US" dirty="0"/>
              <a:t> </a:t>
            </a:r>
            <a:r>
              <a:rPr lang="en-US" dirty="0" err="1"/>
              <a:t>tidak</a:t>
            </a:r>
            <a:r>
              <a:rPr lang="en-US" dirty="0"/>
              <a:t> </a:t>
            </a:r>
            <a:r>
              <a:rPr lang="en-US" dirty="0" err="1"/>
              <a:t>lengkap</a:t>
            </a:r>
            <a:r>
              <a:rPr lang="en-US" dirty="0"/>
              <a:t> </a:t>
            </a:r>
            <a:endParaRPr lang="en-US" dirty="0" smtClean="0"/>
          </a:p>
          <a:p>
            <a:pPr lvl="0"/>
            <a:r>
              <a:rPr lang="en-US" dirty="0" err="1"/>
              <a:t>Sering</a:t>
            </a:r>
            <a:r>
              <a:rPr lang="en-US" dirty="0"/>
              <a:t> </a:t>
            </a:r>
            <a:r>
              <a:rPr lang="en-US" dirty="0" err="1"/>
              <a:t>disertai</a:t>
            </a:r>
            <a:r>
              <a:rPr lang="en-US" dirty="0"/>
              <a:t> </a:t>
            </a:r>
            <a:r>
              <a:rPr lang="en-US" dirty="0" err="1"/>
              <a:t>kelainan</a:t>
            </a:r>
            <a:r>
              <a:rPr lang="en-US" dirty="0"/>
              <a:t> </a:t>
            </a:r>
            <a:r>
              <a:rPr lang="en-US" dirty="0" err="1"/>
              <a:t>jantung</a:t>
            </a:r>
            <a:endParaRPr lang="en-US" dirty="0"/>
          </a:p>
          <a:p>
            <a:endParaRPr lang="en-US" dirty="0"/>
          </a:p>
        </p:txBody>
      </p:sp>
    </p:spTree>
    <p:extLst>
      <p:ext uri="{BB962C8B-B14F-4D97-AF65-F5344CB8AC3E}">
        <p14:creationId xmlns:p14="http://schemas.microsoft.com/office/powerpoint/2010/main" val="27431625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a:t>Wolf-</a:t>
            </a:r>
            <a:r>
              <a:rPr lang="en-US" dirty="0" err="1"/>
              <a:t>Hirschhorn</a:t>
            </a:r>
            <a:r>
              <a:rPr lang="en-US" dirty="0"/>
              <a:t> syndrome</a:t>
            </a:r>
          </a:p>
        </p:txBody>
      </p:sp>
      <p:sp>
        <p:nvSpPr>
          <p:cNvPr id="3" name="Content Placeholder 2"/>
          <p:cNvSpPr>
            <a:spLocks noGrp="1"/>
          </p:cNvSpPr>
          <p:nvPr>
            <p:ph idx="1"/>
          </p:nvPr>
        </p:nvSpPr>
        <p:spPr>
          <a:xfrm>
            <a:off x="457200" y="1143000"/>
            <a:ext cx="8229600" cy="4983163"/>
          </a:xfrm>
        </p:spPr>
        <p:txBody>
          <a:bodyPr/>
          <a:lstStyle/>
          <a:p>
            <a:r>
              <a:rPr lang="en-US" dirty="0" err="1"/>
              <a:t>Kelainan</a:t>
            </a:r>
            <a:r>
              <a:rPr lang="en-US" dirty="0"/>
              <a:t> </a:t>
            </a:r>
            <a:r>
              <a:rPr lang="en-US" dirty="0" err="1"/>
              <a:t>ini</a:t>
            </a:r>
            <a:r>
              <a:rPr lang="en-US" dirty="0"/>
              <a:t> </a:t>
            </a:r>
            <a:r>
              <a:rPr lang="en-US" dirty="0" err="1"/>
              <a:t>disebabkan</a:t>
            </a:r>
            <a:r>
              <a:rPr lang="en-US" dirty="0"/>
              <a:t> </a:t>
            </a:r>
            <a:r>
              <a:rPr lang="en-US" dirty="0" err="1"/>
              <a:t>oleh</a:t>
            </a:r>
            <a:r>
              <a:rPr lang="en-US" dirty="0"/>
              <a:t> </a:t>
            </a:r>
            <a:r>
              <a:rPr lang="en-US" dirty="0" err="1"/>
              <a:t>penghapusan</a:t>
            </a:r>
            <a:r>
              <a:rPr lang="en-US" dirty="0"/>
              <a:t> </a:t>
            </a:r>
            <a:r>
              <a:rPr lang="en-US" dirty="0" err="1"/>
              <a:t>parsial</a:t>
            </a:r>
            <a:r>
              <a:rPr lang="en-US" dirty="0"/>
              <a:t> </a:t>
            </a:r>
            <a:r>
              <a:rPr lang="en-US" dirty="0" err="1"/>
              <a:t>dari</a:t>
            </a:r>
            <a:r>
              <a:rPr lang="en-US" dirty="0"/>
              <a:t> </a:t>
            </a:r>
            <a:r>
              <a:rPr lang="en-US" dirty="0" err="1"/>
              <a:t>lengan</a:t>
            </a:r>
            <a:r>
              <a:rPr lang="en-US" dirty="0"/>
              <a:t> </a:t>
            </a:r>
            <a:r>
              <a:rPr lang="en-US" dirty="0" err="1"/>
              <a:t>pendek</a:t>
            </a:r>
            <a:r>
              <a:rPr lang="en-US" dirty="0"/>
              <a:t> </a:t>
            </a:r>
            <a:r>
              <a:rPr lang="en-US" dirty="0" err="1"/>
              <a:t>kromosom</a:t>
            </a:r>
            <a:r>
              <a:rPr lang="en-US" dirty="0"/>
              <a:t> 4. </a:t>
            </a:r>
            <a:r>
              <a:rPr lang="en-US" dirty="0" err="1"/>
              <a:t>Individu</a:t>
            </a:r>
            <a:r>
              <a:rPr lang="en-US" dirty="0"/>
              <a:t> yang </a:t>
            </a:r>
            <a:r>
              <a:rPr lang="en-US" dirty="0" err="1"/>
              <a:t>mengalami</a:t>
            </a:r>
            <a:r>
              <a:rPr lang="en-US" dirty="0"/>
              <a:t> </a:t>
            </a:r>
            <a:r>
              <a:rPr lang="en-US" dirty="0" err="1"/>
              <a:t>kelainan</a:t>
            </a:r>
            <a:r>
              <a:rPr lang="en-US" dirty="0"/>
              <a:t> Wolf-</a:t>
            </a:r>
            <a:r>
              <a:rPr lang="en-US" dirty="0" err="1"/>
              <a:t>Hirschhorn</a:t>
            </a:r>
            <a:r>
              <a:rPr lang="en-US" dirty="0"/>
              <a:t> syndrome </a:t>
            </a:r>
            <a:r>
              <a:rPr lang="en-US" dirty="0" err="1"/>
              <a:t>memiliki</a:t>
            </a:r>
            <a:r>
              <a:rPr lang="en-US" dirty="0"/>
              <a:t> </a:t>
            </a:r>
            <a:r>
              <a:rPr lang="en-US" dirty="0" err="1"/>
              <a:t>ciri-ciri</a:t>
            </a:r>
            <a:r>
              <a:rPr lang="en-US" dirty="0"/>
              <a:t> </a:t>
            </a:r>
            <a:r>
              <a:rPr lang="en-US" dirty="0" err="1"/>
              <a:t>terhambatnya</a:t>
            </a:r>
            <a:r>
              <a:rPr lang="en-US" dirty="0"/>
              <a:t> </a:t>
            </a:r>
            <a:r>
              <a:rPr lang="en-US" dirty="0" err="1"/>
              <a:t>pertumbuhan</a:t>
            </a:r>
            <a:r>
              <a:rPr lang="en-US" dirty="0"/>
              <a:t>, </a:t>
            </a:r>
            <a:r>
              <a:rPr lang="en-US" dirty="0" err="1"/>
              <a:t>keterbelakangan</a:t>
            </a:r>
            <a:r>
              <a:rPr lang="en-US" dirty="0"/>
              <a:t> mental yang </a:t>
            </a:r>
            <a:r>
              <a:rPr lang="en-US" dirty="0" err="1"/>
              <a:t>mendalam</a:t>
            </a:r>
            <a:r>
              <a:rPr lang="en-US" dirty="0"/>
              <a:t>, </a:t>
            </a:r>
            <a:r>
              <a:rPr lang="en-US" dirty="0" err="1"/>
              <a:t>dan</a:t>
            </a:r>
            <a:r>
              <a:rPr lang="en-US" dirty="0"/>
              <a:t> </a:t>
            </a:r>
            <a:r>
              <a:rPr lang="en-US" dirty="0" err="1"/>
              <a:t>fitur</a:t>
            </a:r>
            <a:r>
              <a:rPr lang="en-US" dirty="0"/>
              <a:t> </a:t>
            </a:r>
            <a:r>
              <a:rPr lang="en-US" dirty="0" err="1"/>
              <a:t>wajah</a:t>
            </a:r>
            <a:r>
              <a:rPr lang="en-US" dirty="0"/>
              <a:t> yang </a:t>
            </a:r>
            <a:r>
              <a:rPr lang="en-US" dirty="0" err="1"/>
              <a:t>khas</a:t>
            </a:r>
            <a:r>
              <a:rPr lang="en-US" dirty="0"/>
              <a:t> </a:t>
            </a:r>
            <a:r>
              <a:rPr lang="en-US" dirty="0" err="1"/>
              <a:t>dengan</a:t>
            </a:r>
            <a:r>
              <a:rPr lang="en-US" dirty="0"/>
              <a:t> </a:t>
            </a:r>
            <a:r>
              <a:rPr lang="en-US" dirty="0" err="1"/>
              <a:t>luas</a:t>
            </a:r>
            <a:r>
              <a:rPr lang="en-US" dirty="0"/>
              <a:t> </a:t>
            </a:r>
            <a:r>
              <a:rPr lang="en-US" dirty="0" err="1"/>
              <a:t>hidung</a:t>
            </a:r>
            <a:r>
              <a:rPr lang="en-US" dirty="0"/>
              <a:t> </a:t>
            </a:r>
            <a:r>
              <a:rPr lang="en-US" dirty="0" err="1"/>
              <a:t>datar</a:t>
            </a:r>
            <a:r>
              <a:rPr lang="en-US" dirty="0"/>
              <a:t> </a:t>
            </a:r>
            <a:r>
              <a:rPr lang="en-US" dirty="0" err="1"/>
              <a:t>dan</a:t>
            </a:r>
            <a:r>
              <a:rPr lang="en-US" dirty="0"/>
              <a:t> </a:t>
            </a:r>
            <a:r>
              <a:rPr lang="en-US" dirty="0" err="1"/>
              <a:t>dahi</a:t>
            </a:r>
            <a:r>
              <a:rPr lang="en-US" dirty="0"/>
              <a:t> yang </a:t>
            </a:r>
            <a:r>
              <a:rPr lang="en-US" dirty="0" err="1"/>
              <a:t>tinggi</a:t>
            </a:r>
            <a:r>
              <a:rPr lang="en-US" dirty="0"/>
              <a:t>. </a:t>
            </a:r>
          </a:p>
          <a:p>
            <a:pPr marL="0" indent="0">
              <a:buNone/>
            </a:pPr>
            <a:endParaRPr lang="en-US" dirty="0"/>
          </a:p>
        </p:txBody>
      </p:sp>
    </p:spTree>
    <p:extLst>
      <p:ext uri="{BB962C8B-B14F-4D97-AF65-F5344CB8AC3E}">
        <p14:creationId xmlns:p14="http://schemas.microsoft.com/office/powerpoint/2010/main" val="6423014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Jacobsen syndrome</a:t>
            </a:r>
          </a:p>
        </p:txBody>
      </p:sp>
      <p:sp>
        <p:nvSpPr>
          <p:cNvPr id="3" name="Content Placeholder 2"/>
          <p:cNvSpPr>
            <a:spLocks noGrp="1"/>
          </p:cNvSpPr>
          <p:nvPr>
            <p:ph idx="1"/>
          </p:nvPr>
        </p:nvSpPr>
        <p:spPr>
          <a:xfrm>
            <a:off x="457200" y="1143000"/>
            <a:ext cx="8229600" cy="4983163"/>
          </a:xfrm>
        </p:spPr>
        <p:txBody>
          <a:bodyPr/>
          <a:lstStyle/>
          <a:p>
            <a:r>
              <a:rPr lang="en-US" dirty="0" err="1"/>
              <a:t>Sindrom</a:t>
            </a:r>
            <a:r>
              <a:rPr lang="en-US" dirty="0"/>
              <a:t> Jacobsen, </a:t>
            </a:r>
            <a:r>
              <a:rPr lang="en-US" dirty="0" err="1"/>
              <a:t>juga</a:t>
            </a:r>
            <a:r>
              <a:rPr lang="en-US" dirty="0"/>
              <a:t> </a:t>
            </a:r>
            <a:r>
              <a:rPr lang="en-US" dirty="0" err="1"/>
              <a:t>dikenal</a:t>
            </a:r>
            <a:r>
              <a:rPr lang="en-US" dirty="0"/>
              <a:t> </a:t>
            </a:r>
            <a:r>
              <a:rPr lang="en-US" dirty="0" err="1"/>
              <a:t>sebagai</a:t>
            </a:r>
            <a:r>
              <a:rPr lang="en-US" dirty="0"/>
              <a:t> </a:t>
            </a:r>
            <a:r>
              <a:rPr lang="en-US" dirty="0" err="1"/>
              <a:t>gangguan</a:t>
            </a:r>
            <a:r>
              <a:rPr lang="en-US" dirty="0"/>
              <a:t> </a:t>
            </a:r>
            <a:r>
              <a:rPr lang="en-US" dirty="0" err="1"/>
              <a:t>penghapusan</a:t>
            </a:r>
            <a:r>
              <a:rPr lang="en-US" dirty="0"/>
              <a:t> terminal </a:t>
            </a:r>
            <a:r>
              <a:rPr lang="en-US" dirty="0" err="1"/>
              <a:t>kromosom</a:t>
            </a:r>
            <a:r>
              <a:rPr lang="en-US" dirty="0"/>
              <a:t> 11q. Hal </a:t>
            </a:r>
            <a:r>
              <a:rPr lang="en-US" dirty="0" err="1"/>
              <a:t>ini</a:t>
            </a:r>
            <a:r>
              <a:rPr lang="en-US" dirty="0"/>
              <a:t> </a:t>
            </a:r>
            <a:r>
              <a:rPr lang="en-US" dirty="0" err="1"/>
              <a:t>dapat</a:t>
            </a:r>
            <a:r>
              <a:rPr lang="en-US" dirty="0"/>
              <a:t> </a:t>
            </a:r>
            <a:r>
              <a:rPr lang="en-US" dirty="0" err="1"/>
              <a:t>menyebabkan</a:t>
            </a:r>
            <a:r>
              <a:rPr lang="en-US" dirty="0"/>
              <a:t> </a:t>
            </a:r>
            <a:r>
              <a:rPr lang="en-US" dirty="0" err="1"/>
              <a:t>cacat</a:t>
            </a:r>
            <a:r>
              <a:rPr lang="en-US" dirty="0"/>
              <a:t> </a:t>
            </a:r>
            <a:r>
              <a:rPr lang="en-US" dirty="0" err="1"/>
              <a:t>intelektual</a:t>
            </a:r>
            <a:r>
              <a:rPr lang="en-US" dirty="0"/>
              <a:t>, </a:t>
            </a:r>
            <a:r>
              <a:rPr lang="en-US" dirty="0" err="1"/>
              <a:t>penampilan</a:t>
            </a:r>
            <a:r>
              <a:rPr lang="en-US" dirty="0"/>
              <a:t> </a:t>
            </a:r>
            <a:r>
              <a:rPr lang="en-US" dirty="0" err="1"/>
              <a:t>wajah</a:t>
            </a:r>
            <a:r>
              <a:rPr lang="en-US" dirty="0"/>
              <a:t> yang </a:t>
            </a:r>
            <a:r>
              <a:rPr lang="en-US" dirty="0" err="1"/>
              <a:t>khas</a:t>
            </a:r>
            <a:r>
              <a:rPr lang="en-US" dirty="0"/>
              <a:t>, </a:t>
            </a:r>
            <a:r>
              <a:rPr lang="en-US" dirty="0" err="1"/>
              <a:t>dan</a:t>
            </a:r>
            <a:r>
              <a:rPr lang="en-US" dirty="0"/>
              <a:t> </a:t>
            </a:r>
            <a:r>
              <a:rPr lang="en-US" dirty="0" err="1"/>
              <a:t>berbagai</a:t>
            </a:r>
            <a:r>
              <a:rPr lang="en-US" dirty="0"/>
              <a:t> </a:t>
            </a:r>
            <a:r>
              <a:rPr lang="en-US" dirty="0" err="1"/>
              <a:t>masalah</a:t>
            </a:r>
            <a:r>
              <a:rPr lang="en-US" dirty="0"/>
              <a:t> </a:t>
            </a:r>
            <a:r>
              <a:rPr lang="en-US" dirty="0" err="1"/>
              <a:t>fisik</a:t>
            </a:r>
            <a:r>
              <a:rPr lang="en-US" dirty="0"/>
              <a:t> </a:t>
            </a:r>
            <a:r>
              <a:rPr lang="en-US" dirty="0" err="1"/>
              <a:t>termasuk</a:t>
            </a:r>
            <a:r>
              <a:rPr lang="en-US" dirty="0"/>
              <a:t> </a:t>
            </a:r>
            <a:r>
              <a:rPr lang="en-US" dirty="0" err="1"/>
              <a:t>cacat</a:t>
            </a:r>
            <a:r>
              <a:rPr lang="en-US" dirty="0"/>
              <a:t> </a:t>
            </a:r>
            <a:r>
              <a:rPr lang="en-US" dirty="0" err="1"/>
              <a:t>jantung</a:t>
            </a:r>
            <a:r>
              <a:rPr lang="en-US" dirty="0"/>
              <a:t>. </a:t>
            </a:r>
            <a:r>
              <a:rPr lang="en-US" dirty="0" err="1"/>
              <a:t>Sindrom</a:t>
            </a:r>
            <a:r>
              <a:rPr lang="en-US" dirty="0"/>
              <a:t> </a:t>
            </a:r>
            <a:r>
              <a:rPr lang="en-US" dirty="0" err="1"/>
              <a:t>ini</a:t>
            </a:r>
            <a:r>
              <a:rPr lang="en-US" dirty="0"/>
              <a:t> </a:t>
            </a:r>
            <a:r>
              <a:rPr lang="en-US" dirty="0" err="1"/>
              <a:t>pertama</a:t>
            </a:r>
            <a:r>
              <a:rPr lang="en-US" dirty="0"/>
              <a:t> kali </a:t>
            </a:r>
            <a:r>
              <a:rPr lang="en-US" dirty="0" err="1"/>
              <a:t>diidentifikasi</a:t>
            </a:r>
            <a:r>
              <a:rPr lang="en-US" dirty="0"/>
              <a:t> </a:t>
            </a:r>
            <a:r>
              <a:rPr lang="en-US" dirty="0" err="1"/>
              <a:t>oleh</a:t>
            </a:r>
            <a:r>
              <a:rPr lang="en-US" dirty="0"/>
              <a:t> </a:t>
            </a:r>
            <a:r>
              <a:rPr lang="en-US" dirty="0" err="1"/>
              <a:t>dokter</a:t>
            </a:r>
            <a:r>
              <a:rPr lang="en-US" dirty="0"/>
              <a:t> Denmark Petra Jacobsen, </a:t>
            </a:r>
            <a:r>
              <a:rPr lang="en-US" dirty="0" err="1"/>
              <a:t>dan</a:t>
            </a:r>
            <a:r>
              <a:rPr lang="en-US" dirty="0"/>
              <a:t> </a:t>
            </a:r>
            <a:r>
              <a:rPr lang="en-US" dirty="0" err="1"/>
              <a:t>diyakini</a:t>
            </a:r>
            <a:r>
              <a:rPr lang="en-US" dirty="0"/>
              <a:t> </a:t>
            </a:r>
            <a:r>
              <a:rPr lang="en-US" dirty="0" err="1"/>
              <a:t>terjadi</a:t>
            </a:r>
            <a:r>
              <a:rPr lang="en-US" dirty="0"/>
              <a:t> </a:t>
            </a:r>
            <a:r>
              <a:rPr lang="en-US" dirty="0" err="1"/>
              <a:t>pada</a:t>
            </a:r>
            <a:r>
              <a:rPr lang="en-US" dirty="0"/>
              <a:t> </a:t>
            </a:r>
            <a:r>
              <a:rPr lang="en-US" dirty="0" err="1"/>
              <a:t>sekitar</a:t>
            </a:r>
            <a:r>
              <a:rPr lang="en-US" dirty="0"/>
              <a:t> 1 </a:t>
            </a:r>
            <a:r>
              <a:rPr lang="en-US" dirty="0" err="1"/>
              <a:t>dari</a:t>
            </a:r>
            <a:r>
              <a:rPr lang="en-US" dirty="0"/>
              <a:t> </a:t>
            </a:r>
            <a:r>
              <a:rPr lang="en-US" dirty="0" err="1"/>
              <a:t>setiap</a:t>
            </a:r>
            <a:r>
              <a:rPr lang="en-US" dirty="0"/>
              <a:t> 100.000 </a:t>
            </a:r>
            <a:r>
              <a:rPr lang="en-US" dirty="0" err="1"/>
              <a:t>kelahiran</a:t>
            </a:r>
            <a:r>
              <a:rPr lang="en-US" dirty="0"/>
              <a:t>. </a:t>
            </a:r>
            <a:r>
              <a:rPr lang="en-US" dirty="0" err="1"/>
              <a:t>Sindrom</a:t>
            </a:r>
            <a:r>
              <a:rPr lang="en-US" dirty="0"/>
              <a:t> </a:t>
            </a:r>
            <a:r>
              <a:rPr lang="en-US" dirty="0" err="1"/>
              <a:t>ini</a:t>
            </a:r>
            <a:r>
              <a:rPr lang="en-US" dirty="0"/>
              <a:t> </a:t>
            </a:r>
            <a:r>
              <a:rPr lang="en-US" dirty="0" err="1"/>
              <a:t>merupakan</a:t>
            </a:r>
            <a:r>
              <a:rPr lang="en-US" dirty="0"/>
              <a:t> </a:t>
            </a:r>
            <a:r>
              <a:rPr lang="en-US" dirty="0" err="1"/>
              <a:t>gangguan</a:t>
            </a:r>
            <a:r>
              <a:rPr lang="en-US" dirty="0"/>
              <a:t> yang </a:t>
            </a:r>
            <a:r>
              <a:rPr lang="en-US" dirty="0" err="1"/>
              <a:t>sangat</a:t>
            </a:r>
            <a:r>
              <a:rPr lang="en-US" dirty="0"/>
              <a:t> </a:t>
            </a:r>
            <a:r>
              <a:rPr lang="en-US" dirty="0" err="1"/>
              <a:t>langka</a:t>
            </a:r>
            <a:r>
              <a:rPr lang="en-US" dirty="0"/>
              <a:t>. </a:t>
            </a:r>
          </a:p>
          <a:p>
            <a:endParaRPr lang="en-US" dirty="0"/>
          </a:p>
        </p:txBody>
      </p:sp>
    </p:spTree>
    <p:extLst>
      <p:ext uri="{BB962C8B-B14F-4D97-AF65-F5344CB8AC3E}">
        <p14:creationId xmlns:p14="http://schemas.microsoft.com/office/powerpoint/2010/main" val="34727199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lvl="1" algn="ctr" rtl="0">
              <a:spcBef>
                <a:spcPct val="0"/>
              </a:spcBef>
            </a:pPr>
            <a:r>
              <a:rPr lang="en-US" sz="4400" dirty="0" err="1">
                <a:latin typeface="+mj-lt"/>
              </a:rPr>
              <a:t>Duplikasi</a:t>
            </a:r>
            <a:r>
              <a:rPr lang="en-US" sz="1600" dirty="0"/>
              <a:t/>
            </a:r>
            <a:br>
              <a:rPr lang="en-US" sz="1600" dirty="0"/>
            </a:br>
            <a:endParaRPr lang="en-US" dirty="0"/>
          </a:p>
        </p:txBody>
      </p:sp>
      <p:sp>
        <p:nvSpPr>
          <p:cNvPr id="3" name="Content Placeholder 2"/>
          <p:cNvSpPr>
            <a:spLocks noGrp="1"/>
          </p:cNvSpPr>
          <p:nvPr>
            <p:ph idx="1"/>
          </p:nvPr>
        </p:nvSpPr>
        <p:spPr>
          <a:xfrm>
            <a:off x="457200" y="914400"/>
            <a:ext cx="8229600" cy="5211763"/>
          </a:xfrm>
        </p:spPr>
        <p:txBody>
          <a:bodyPr>
            <a:normAutofit lnSpcReduction="10000"/>
          </a:bodyPr>
          <a:lstStyle/>
          <a:p>
            <a:r>
              <a:rPr lang="en-US" dirty="0" err="1"/>
              <a:t>Duplikasi</a:t>
            </a:r>
            <a:r>
              <a:rPr lang="en-US" dirty="0"/>
              <a:t> </a:t>
            </a:r>
            <a:r>
              <a:rPr lang="en-US" dirty="0" err="1"/>
              <a:t>ialah</a:t>
            </a:r>
            <a:r>
              <a:rPr lang="en-US" dirty="0"/>
              <a:t> </a:t>
            </a:r>
            <a:r>
              <a:rPr lang="en-US" dirty="0" err="1"/>
              <a:t>peristiwa</a:t>
            </a:r>
            <a:r>
              <a:rPr lang="en-US" dirty="0"/>
              <a:t> </a:t>
            </a:r>
            <a:r>
              <a:rPr lang="en-US" dirty="0" err="1"/>
              <a:t>bahwa</a:t>
            </a:r>
            <a:r>
              <a:rPr lang="en-US" dirty="0"/>
              <a:t> </a:t>
            </a:r>
            <a:r>
              <a:rPr lang="en-US" dirty="0" err="1"/>
              <a:t>suatu</a:t>
            </a:r>
            <a:r>
              <a:rPr lang="en-US" dirty="0"/>
              <a:t> </a:t>
            </a:r>
            <a:r>
              <a:rPr lang="en-US" dirty="0" err="1"/>
              <a:t>bagian</a:t>
            </a:r>
            <a:r>
              <a:rPr lang="en-US" dirty="0"/>
              <a:t> </a:t>
            </a:r>
            <a:r>
              <a:rPr lang="en-US" dirty="0" err="1"/>
              <a:t>kromosom</a:t>
            </a:r>
            <a:r>
              <a:rPr lang="en-US" dirty="0"/>
              <a:t> </a:t>
            </a:r>
            <a:r>
              <a:rPr lang="en-US" dirty="0" err="1"/>
              <a:t>mempunyai</a:t>
            </a:r>
            <a:r>
              <a:rPr lang="en-US" dirty="0"/>
              <a:t> gen </a:t>
            </a:r>
            <a:r>
              <a:rPr lang="en-US" dirty="0" err="1"/>
              <a:t>berulang</a:t>
            </a:r>
            <a:r>
              <a:rPr lang="en-US" dirty="0"/>
              <a:t>, </a:t>
            </a:r>
            <a:r>
              <a:rPr lang="en-US" dirty="0" err="1"/>
              <a:t>akibat</a:t>
            </a:r>
            <a:r>
              <a:rPr lang="en-US" dirty="0"/>
              <a:t> </a:t>
            </a:r>
            <a:r>
              <a:rPr lang="en-US" dirty="0" err="1"/>
              <a:t>pertambahan</a:t>
            </a:r>
            <a:r>
              <a:rPr lang="en-US" dirty="0"/>
              <a:t> </a:t>
            </a:r>
            <a:r>
              <a:rPr lang="en-US" dirty="0" err="1"/>
              <a:t>panjang</a:t>
            </a:r>
            <a:r>
              <a:rPr lang="en-US" dirty="0"/>
              <a:t> </a:t>
            </a:r>
            <a:r>
              <a:rPr lang="en-US" dirty="0" err="1"/>
              <a:t>suatu</a:t>
            </a:r>
            <a:r>
              <a:rPr lang="en-US" dirty="0"/>
              <a:t> </a:t>
            </a:r>
            <a:r>
              <a:rPr lang="en-US" dirty="0" err="1"/>
              <a:t>lengan</a:t>
            </a:r>
            <a:r>
              <a:rPr lang="en-US" dirty="0"/>
              <a:t> </a:t>
            </a:r>
            <a:r>
              <a:rPr lang="en-US" dirty="0" err="1"/>
              <a:t>kromosom</a:t>
            </a:r>
            <a:r>
              <a:rPr lang="en-US" dirty="0"/>
              <a:t>. </a:t>
            </a:r>
            <a:r>
              <a:rPr lang="en-US" dirty="0" err="1" smtClean="0"/>
              <a:t>kelainan</a:t>
            </a:r>
            <a:r>
              <a:rPr lang="en-US" dirty="0" smtClean="0"/>
              <a:t> </a:t>
            </a:r>
            <a:r>
              <a:rPr lang="en-US" dirty="0" err="1"/>
              <a:t>ditulis</a:t>
            </a:r>
            <a:r>
              <a:rPr lang="en-US" dirty="0"/>
              <a:t> </a:t>
            </a:r>
            <a:r>
              <a:rPr lang="en-US" dirty="0" err="1"/>
              <a:t>dengan</a:t>
            </a:r>
            <a:r>
              <a:rPr lang="en-US" dirty="0"/>
              <a:t> </a:t>
            </a:r>
            <a:r>
              <a:rPr lang="en-US" dirty="0" err="1"/>
              <a:t>tanda</a:t>
            </a:r>
            <a:r>
              <a:rPr lang="en-US" dirty="0"/>
              <a:t> + (18q+). </a:t>
            </a:r>
            <a:r>
              <a:rPr lang="en-US" dirty="0" err="1"/>
              <a:t>Adisi</a:t>
            </a:r>
            <a:r>
              <a:rPr lang="en-US" dirty="0"/>
              <a:t> </a:t>
            </a:r>
            <a:r>
              <a:rPr lang="en-US" dirty="0" err="1"/>
              <a:t>dapat</a:t>
            </a:r>
            <a:r>
              <a:rPr lang="en-US" dirty="0"/>
              <a:t>  </a:t>
            </a:r>
            <a:r>
              <a:rPr lang="en-US" dirty="0" err="1"/>
              <a:t>terjadi</a:t>
            </a:r>
            <a:r>
              <a:rPr lang="en-US" dirty="0"/>
              <a:t> </a:t>
            </a:r>
            <a:r>
              <a:rPr lang="en-US" dirty="0" err="1"/>
              <a:t>karena</a:t>
            </a:r>
            <a:r>
              <a:rPr lang="en-US" dirty="0"/>
              <a:t> </a:t>
            </a:r>
            <a:r>
              <a:rPr lang="en-US" dirty="0" err="1"/>
              <a:t>pertambahan</a:t>
            </a:r>
            <a:r>
              <a:rPr lang="en-US" dirty="0"/>
              <a:t> </a:t>
            </a:r>
            <a:r>
              <a:rPr lang="en-US" dirty="0" err="1"/>
              <a:t>materi</a:t>
            </a:r>
            <a:r>
              <a:rPr lang="en-US" dirty="0"/>
              <a:t> yang </a:t>
            </a:r>
            <a:r>
              <a:rPr lang="en-US" dirty="0" err="1"/>
              <a:t>sudah</a:t>
            </a:r>
            <a:r>
              <a:rPr lang="en-US" dirty="0"/>
              <a:t> </a:t>
            </a:r>
            <a:r>
              <a:rPr lang="en-US" dirty="0" err="1"/>
              <a:t>ada</a:t>
            </a:r>
            <a:r>
              <a:rPr lang="en-US" dirty="0"/>
              <a:t> (</a:t>
            </a:r>
            <a:r>
              <a:rPr lang="en-US" dirty="0" err="1"/>
              <a:t>berupa</a:t>
            </a:r>
            <a:r>
              <a:rPr lang="en-US" dirty="0"/>
              <a:t> </a:t>
            </a:r>
            <a:r>
              <a:rPr lang="en-US" dirty="0" err="1"/>
              <a:t>pengulangan</a:t>
            </a:r>
            <a:r>
              <a:rPr lang="en-US" dirty="0"/>
              <a:t>). </a:t>
            </a:r>
            <a:r>
              <a:rPr lang="en-US" dirty="0" err="1"/>
              <a:t>Peristiwa</a:t>
            </a:r>
            <a:r>
              <a:rPr lang="en-US" dirty="0"/>
              <a:t> </a:t>
            </a:r>
            <a:r>
              <a:rPr lang="en-US" dirty="0" err="1"/>
              <a:t>duplikasi</a:t>
            </a:r>
            <a:r>
              <a:rPr lang="en-US" dirty="0"/>
              <a:t> </a:t>
            </a:r>
            <a:r>
              <a:rPr lang="en-US" dirty="0" err="1"/>
              <a:t>dapat</a:t>
            </a:r>
            <a:r>
              <a:rPr lang="en-US" dirty="0"/>
              <a:t> </a:t>
            </a:r>
            <a:r>
              <a:rPr lang="en-US" dirty="0" err="1"/>
              <a:t>ditemukan</a:t>
            </a:r>
            <a:r>
              <a:rPr lang="en-US" dirty="0"/>
              <a:t> </a:t>
            </a:r>
            <a:r>
              <a:rPr lang="en-US" dirty="0" err="1"/>
              <a:t>pada</a:t>
            </a:r>
            <a:r>
              <a:rPr lang="en-US" dirty="0"/>
              <a:t> </a:t>
            </a:r>
            <a:r>
              <a:rPr lang="en-US" dirty="0" err="1"/>
              <a:t>lalat</a:t>
            </a:r>
            <a:r>
              <a:rPr lang="en-US" dirty="0"/>
              <a:t> </a:t>
            </a:r>
            <a:r>
              <a:rPr lang="en-US" dirty="0" err="1"/>
              <a:t>buah</a:t>
            </a:r>
            <a:r>
              <a:rPr lang="en-US" dirty="0"/>
              <a:t> </a:t>
            </a:r>
            <a:r>
              <a:rPr lang="en-US" i="1" dirty="0"/>
              <a:t>Drosophila melanogaster </a:t>
            </a:r>
            <a:r>
              <a:rPr lang="en-US" dirty="0"/>
              <a:t>. </a:t>
            </a:r>
            <a:r>
              <a:rPr lang="en-US" dirty="0" err="1"/>
              <a:t>Lalat</a:t>
            </a:r>
            <a:r>
              <a:rPr lang="en-US" dirty="0"/>
              <a:t> normal </a:t>
            </a:r>
            <a:r>
              <a:rPr lang="en-US" dirty="0" err="1"/>
              <a:t>bermata</a:t>
            </a:r>
            <a:r>
              <a:rPr lang="en-US" dirty="0"/>
              <a:t> </a:t>
            </a:r>
            <a:r>
              <a:rPr lang="en-US" dirty="0" err="1"/>
              <a:t>bulat</a:t>
            </a:r>
            <a:r>
              <a:rPr lang="en-US" dirty="0"/>
              <a:t>, </a:t>
            </a:r>
            <a:r>
              <a:rPr lang="en-US" dirty="0" err="1"/>
              <a:t>lalat</a:t>
            </a:r>
            <a:r>
              <a:rPr lang="en-US" dirty="0"/>
              <a:t> </a:t>
            </a:r>
            <a:r>
              <a:rPr lang="en-US" dirty="0" err="1"/>
              <a:t>mutan</a:t>
            </a:r>
            <a:r>
              <a:rPr lang="en-US" dirty="0"/>
              <a:t> </a:t>
            </a:r>
            <a:r>
              <a:rPr lang="en-US" dirty="0" err="1"/>
              <a:t>bermata</a:t>
            </a:r>
            <a:r>
              <a:rPr lang="en-US" dirty="0"/>
              <a:t> </a:t>
            </a:r>
            <a:r>
              <a:rPr lang="en-US" dirty="0" err="1"/>
              <a:t>sempit</a:t>
            </a:r>
            <a:r>
              <a:rPr lang="en-US" dirty="0"/>
              <a:t> ('Bar') </a:t>
            </a:r>
            <a:r>
              <a:rPr lang="en-US" dirty="0" err="1"/>
              <a:t>hasil</a:t>
            </a:r>
            <a:r>
              <a:rPr lang="en-US" dirty="0"/>
              <a:t> </a:t>
            </a:r>
            <a:r>
              <a:rPr lang="en-US" dirty="0" err="1"/>
              <a:t>dari</a:t>
            </a:r>
            <a:r>
              <a:rPr lang="en-US" dirty="0"/>
              <a:t> </a:t>
            </a:r>
            <a:r>
              <a:rPr lang="en-US" dirty="0" err="1"/>
              <a:t>duplikasi</a:t>
            </a:r>
            <a:r>
              <a:rPr lang="en-US" dirty="0"/>
              <a:t> </a:t>
            </a:r>
            <a:r>
              <a:rPr lang="en-US" dirty="0" err="1"/>
              <a:t>pada</a:t>
            </a:r>
            <a:r>
              <a:rPr lang="en-US" dirty="0"/>
              <a:t> </a:t>
            </a:r>
            <a:r>
              <a:rPr lang="en-US" dirty="0" err="1"/>
              <a:t>kromosom</a:t>
            </a:r>
            <a:r>
              <a:rPr lang="en-US" dirty="0"/>
              <a:t>-X.</a:t>
            </a:r>
          </a:p>
          <a:p>
            <a:endParaRPr lang="en-US" dirty="0"/>
          </a:p>
        </p:txBody>
      </p:sp>
    </p:spTree>
    <p:extLst>
      <p:ext uri="{BB962C8B-B14F-4D97-AF65-F5344CB8AC3E}">
        <p14:creationId xmlns:p14="http://schemas.microsoft.com/office/powerpoint/2010/main" val="415055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621</TotalTime>
  <Words>3443</Words>
  <Application>Microsoft Office PowerPoint</Application>
  <PresentationFormat>On-screen Show (4:3)</PresentationFormat>
  <Paragraphs>256</Paragraphs>
  <Slides>53</Slides>
  <Notes>1</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Office Theme</vt:lpstr>
      <vt:lpstr>KELAINAN-KELAINAN KROMOSOM  </vt:lpstr>
      <vt:lpstr>Kelainan kromosom dapat dibedakan menjadi 2, yaitu perubahan struktur kromosom dan perubahan jumlah kromosom. </vt:lpstr>
      <vt:lpstr>PowerPoint Presentation</vt:lpstr>
      <vt:lpstr>cry du chat</vt:lpstr>
      <vt:lpstr>PowerPoint Presentation</vt:lpstr>
      <vt:lpstr>PowerPoint Presentation</vt:lpstr>
      <vt:lpstr>Wolf-Hirschhorn syndrome</vt:lpstr>
      <vt:lpstr>Jacobsen syndrome</vt:lpstr>
      <vt:lpstr>Duplikasi </vt:lpstr>
      <vt:lpstr>Inversi </vt:lpstr>
      <vt:lpstr>Translokasi </vt:lpstr>
      <vt:lpstr>Perubahan jumlah kromosom</vt:lpstr>
      <vt:lpstr>PowerPoint Presentation</vt:lpstr>
      <vt:lpstr>Aneuploidi </vt:lpstr>
      <vt:lpstr>PowerPoint Presentation</vt:lpstr>
      <vt:lpstr>Sindroma Down (trisomi-21)</vt:lpstr>
      <vt:lpstr>PowerPoint Presentation</vt:lpstr>
      <vt:lpstr> Sindroma Trisomi-18 (Sindroma Edward's) </vt:lpstr>
      <vt:lpstr>PowerPoint Presentation</vt:lpstr>
      <vt:lpstr>KELAINAN KROMOSOM</vt:lpstr>
      <vt:lpstr>PowerPoint Presentation</vt:lpstr>
      <vt:lpstr>Sindroma Turner </vt:lpstr>
      <vt:lpstr>PowerPoint Presentation</vt:lpstr>
      <vt:lpstr>PowerPoint Presentation</vt:lpstr>
      <vt:lpstr>PowerPoint Presentation</vt:lpstr>
      <vt:lpstr> Sindroma Klinefelter </vt:lpstr>
      <vt:lpstr>Pria XYY</vt:lpstr>
      <vt:lpstr>Superfemale</vt:lpstr>
      <vt:lpstr>Hermafrodistismus</vt:lpstr>
      <vt:lpstr>Maskulinisasi pada wanita dgn kromosom dan gonad wanita</vt:lpstr>
      <vt:lpstr>Sindrom feminisasi Testikuler</vt:lpstr>
      <vt:lpstr>PowerPoint Presentation</vt:lpstr>
      <vt:lpstr>PowerPoint Presentation</vt:lpstr>
      <vt:lpstr>PowerPoint Presentation</vt:lpstr>
      <vt:lpstr>Penyakit   Jantung  Bawaan </vt:lpstr>
      <vt:lpstr>PowerPoint Presentation</vt:lpstr>
      <vt:lpstr>Ventricular Septal Defect (VSD)</vt:lpstr>
      <vt:lpstr>PowerPoint Presentation</vt:lpstr>
      <vt:lpstr>Patent Ductus Arteriosus</vt:lpstr>
      <vt:lpstr>PowerPoint Presentation</vt:lpstr>
      <vt:lpstr>Tetralogy  of Fallot</vt:lpstr>
      <vt:lpstr>PowerPoint Presentation</vt:lpstr>
      <vt:lpstr>Malformasi </vt:lpstr>
      <vt:lpstr>PowerPoint Presentation</vt:lpstr>
      <vt:lpstr>Deformasi </vt:lpstr>
      <vt:lpstr>Sindroma </vt:lpstr>
      <vt:lpstr>Asosiasi </vt:lpstr>
      <vt:lpstr>PowerPoint Presentation</vt:lpstr>
      <vt:lpstr>FIMOSIS</vt:lpstr>
      <vt:lpstr>PowerPoint Presentation</vt:lpstr>
      <vt:lpstr>PowerPoint Presentation</vt:lpstr>
      <vt:lpstr>PowerPoint Presentation</vt:lpstr>
      <vt:lpstr>Epispadia</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KELAINAN-KELAINAN KROMOSOM</dc:title>
  <dc:creator>user</dc:creator>
  <cp:lastModifiedBy>user</cp:lastModifiedBy>
  <cp:revision>32</cp:revision>
  <dcterms:created xsi:type="dcterms:W3CDTF">2018-05-30T03:03:19Z</dcterms:created>
  <dcterms:modified xsi:type="dcterms:W3CDTF">2018-06-04T05:21:10Z</dcterms:modified>
</cp:coreProperties>
</file>