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73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4E3E69-86C4-4982-8969-1A077DE5C267}" type="datetimeFigureOut">
              <a:rPr lang="id-ID" smtClean="0"/>
              <a:pPr/>
              <a:t>16/12/2019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6CA69-B09C-4F51-B7CA-7456AEB7E4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4E3E69-86C4-4982-8969-1A077DE5C267}" type="datetimeFigureOut">
              <a:rPr lang="id-ID" smtClean="0"/>
              <a:pPr/>
              <a:t>16/12/2019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6CA69-B09C-4F51-B7CA-7456AEB7E4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4E3E69-86C4-4982-8969-1A077DE5C267}" type="datetimeFigureOut">
              <a:rPr lang="id-ID" smtClean="0"/>
              <a:pPr/>
              <a:t>16/12/2019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6CA69-B09C-4F51-B7CA-7456AEB7E4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4E3E69-86C4-4982-8969-1A077DE5C267}" type="datetimeFigureOut">
              <a:rPr lang="id-ID" smtClean="0"/>
              <a:pPr/>
              <a:t>16/12/2019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6CA69-B09C-4F51-B7CA-7456AEB7E4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4E3E69-86C4-4982-8969-1A077DE5C267}" type="datetimeFigureOut">
              <a:rPr lang="id-ID" smtClean="0"/>
              <a:pPr/>
              <a:t>16/12/2019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6CA69-B09C-4F51-B7CA-7456AEB7E4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4E3E69-86C4-4982-8969-1A077DE5C267}" type="datetimeFigureOut">
              <a:rPr lang="id-ID" smtClean="0"/>
              <a:pPr/>
              <a:t>16/12/2019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6CA69-B09C-4F51-B7CA-7456AEB7E4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4E3E69-86C4-4982-8969-1A077DE5C267}" type="datetimeFigureOut">
              <a:rPr lang="id-ID" smtClean="0"/>
              <a:pPr/>
              <a:t>16/12/2019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6CA69-B09C-4F51-B7CA-7456AEB7E4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4E3E69-86C4-4982-8969-1A077DE5C267}" type="datetimeFigureOut">
              <a:rPr lang="id-ID" smtClean="0"/>
              <a:pPr/>
              <a:t>16/12/2019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6CA69-B09C-4F51-B7CA-7456AEB7E4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4E3E69-86C4-4982-8969-1A077DE5C267}" type="datetimeFigureOut">
              <a:rPr lang="id-ID" smtClean="0"/>
              <a:pPr/>
              <a:t>16/12/2019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6CA69-B09C-4F51-B7CA-7456AEB7E4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4E3E69-86C4-4982-8969-1A077DE5C267}" type="datetimeFigureOut">
              <a:rPr lang="id-ID" smtClean="0"/>
              <a:pPr/>
              <a:t>16/12/2019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6CA69-B09C-4F51-B7CA-7456AEB7E4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4E3E69-86C4-4982-8969-1A077DE5C267}" type="datetimeFigureOut">
              <a:rPr lang="id-ID" smtClean="0"/>
              <a:pPr/>
              <a:t>16/12/2019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6CA69-B09C-4F51-B7CA-7456AEB7E4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D4E3E69-86C4-4982-8969-1A077DE5C267}" type="datetimeFigureOut">
              <a:rPr lang="id-ID" smtClean="0"/>
              <a:pPr/>
              <a:t>16/12/2019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96CA69-B09C-4F51-B7CA-7456AEB7E4A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9000"/>
          </a:blip>
          <a:srcRect/>
          <a:stretch>
            <a:fillRect/>
          </a:stretch>
        </p:blipFill>
        <p:spPr bwMode="auto">
          <a:xfrm>
            <a:off x="-44112" y="0"/>
            <a:ext cx="9188112" cy="685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714511"/>
          </a:xfrm>
        </p:spPr>
        <p:txBody>
          <a:bodyPr/>
          <a:lstStyle/>
          <a:p>
            <a:r>
              <a:rPr lang="id-ID" b="1" dirty="0" smtClean="0">
                <a:latin typeface="Andalus" pitchFamily="18" charset="-78"/>
                <a:cs typeface="Andalus" pitchFamily="18" charset="-78"/>
              </a:rPr>
              <a:t>KESEIMBANGAN EMPAT SEKTOR</a:t>
            </a:r>
            <a:endParaRPr lang="id-ID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r>
              <a:rPr lang="id-ID" sz="2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FAKULTAS EKONOMI DAN BISNIS</a:t>
            </a:r>
          </a:p>
          <a:p>
            <a:r>
              <a:rPr lang="id-ID" sz="2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UNIVERSITAS DIAN NUSWANTORO</a:t>
            </a:r>
          </a:p>
          <a:p>
            <a:r>
              <a:rPr lang="id-ID" sz="2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SEMARANG </a:t>
            </a:r>
            <a:endParaRPr lang="id-ID" sz="24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3600" b="1" dirty="0" smtClean="0"/>
              <a:t>Faktor Penentu Impor :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id-ID" dirty="0" smtClean="0"/>
              <a:t>-	Tingkat pendapat</a:t>
            </a:r>
            <a:r>
              <a:rPr lang="en-US" dirty="0" smtClean="0"/>
              <a:t>a</a:t>
            </a:r>
            <a:r>
              <a:rPr lang="id-ID" dirty="0" smtClean="0"/>
              <a:t>n negara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d-ID" dirty="0" smtClean="0"/>
              <a:t>Inflasi dalam negeri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d-ID" dirty="0" smtClean="0"/>
              <a:t>Kemampuan suatu negara untuk membuat barang</a:t>
            </a:r>
            <a:endParaRPr lang="id-ID" dirty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d-ID" dirty="0" smtClean="0"/>
              <a:t>Cita rasa konsumen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id-ID" sz="3600" dirty="0" smtClean="0"/>
              <a:t>Keseimbangan Perekonomian Terbuka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id-ID" dirty="0" smtClean="0"/>
              <a:t>Dalam Perekonomian Terbuka, Penawaran Agregat (AS) terdiri dari Pendapatan Nasional (Y) dan Impor (M)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id-ID" b="1" dirty="0" smtClean="0"/>
              <a:t>AS = Y + M</a:t>
            </a:r>
          </a:p>
          <a:p>
            <a:pPr algn="just">
              <a:lnSpc>
                <a:spcPct val="150000"/>
              </a:lnSpc>
            </a:pPr>
            <a:r>
              <a:rPr lang="id-ID" dirty="0" smtClean="0"/>
              <a:t>Sedangkan Pengeluaran Agregat (AE) meliputi pengeluaran RT atas barang produksi dalam negri, investasi swasta, pengeluaran pemerintah, ekspor, dan impor.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Y (AE)</a:t>
            </a:r>
            <a:r>
              <a:rPr lang="id-ID" b="1" dirty="0" smtClean="0"/>
              <a:t> = C</a:t>
            </a:r>
            <a:r>
              <a:rPr lang="id-ID" b="1" baseline="-25000" dirty="0" smtClean="0"/>
              <a:t>dn</a:t>
            </a:r>
            <a:r>
              <a:rPr lang="id-ID" b="1" dirty="0" smtClean="0"/>
              <a:t> + I + G + </a:t>
            </a:r>
            <a:r>
              <a:rPr lang="en-US" b="1" dirty="0" smtClean="0"/>
              <a:t>(</a:t>
            </a:r>
            <a:r>
              <a:rPr lang="id-ID" b="1" dirty="0" smtClean="0"/>
              <a:t>X </a:t>
            </a:r>
            <a:r>
              <a:rPr lang="en-US" b="1" dirty="0" smtClean="0"/>
              <a:t>–</a:t>
            </a:r>
            <a:r>
              <a:rPr lang="id-ID" b="1" dirty="0" smtClean="0"/>
              <a:t> M</a:t>
            </a:r>
            <a:r>
              <a:rPr lang="en-US" b="1" dirty="0" smtClean="0"/>
              <a:t>)</a:t>
            </a:r>
            <a:endParaRPr lang="id-ID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416824" cy="562074"/>
          </a:xfrm>
        </p:spPr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28945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Dalam suatu perekonomian terbuka diketahui informasi sebagai berikut :</a:t>
            </a:r>
          </a:p>
          <a:p>
            <a:r>
              <a:rPr lang="id-ID" dirty="0" smtClean="0"/>
              <a:t>Fungsi konsumsi		: C= 10+0,8Yd</a:t>
            </a:r>
          </a:p>
          <a:p>
            <a:r>
              <a:rPr lang="id-ID" dirty="0" smtClean="0"/>
              <a:t>Investasi			:  I= 20</a:t>
            </a:r>
          </a:p>
          <a:p>
            <a:r>
              <a:rPr lang="id-ID" dirty="0" smtClean="0"/>
              <a:t>Pengeluaran Pemerintah : G = 10</a:t>
            </a:r>
          </a:p>
          <a:p>
            <a:r>
              <a:rPr lang="id-ID" dirty="0" smtClean="0"/>
              <a:t>Pajak			: T = 7</a:t>
            </a:r>
          </a:p>
          <a:p>
            <a:r>
              <a:rPr lang="id-ID" dirty="0" smtClean="0"/>
              <a:t>Ekspor			: X = 6</a:t>
            </a:r>
          </a:p>
          <a:p>
            <a:r>
              <a:rPr lang="id-ID" dirty="0" smtClean="0"/>
              <a:t>Impor			: M = 2</a:t>
            </a:r>
          </a:p>
          <a:p>
            <a:pPr>
              <a:buNone/>
            </a:pPr>
            <a:r>
              <a:rPr lang="id-ID" dirty="0" smtClean="0"/>
              <a:t>Berdasarkan informasi tersebut, tentukan :</a:t>
            </a:r>
          </a:p>
          <a:p>
            <a:pPr marL="514350" indent="-514350">
              <a:buAutoNum type="alphaLcPeriod"/>
            </a:pPr>
            <a:r>
              <a:rPr lang="id-ID" dirty="0" smtClean="0"/>
              <a:t>Besarnya pendapatan nasional keseimbangan</a:t>
            </a:r>
          </a:p>
          <a:p>
            <a:pPr marL="514350" indent="-514350">
              <a:buAutoNum type="alphaLcPeriod"/>
            </a:pPr>
            <a:r>
              <a:rPr lang="id-ID" dirty="0" smtClean="0"/>
              <a:t>Besarnya konsumsi keseimbangan</a:t>
            </a:r>
          </a:p>
          <a:p>
            <a:pPr marL="514350" indent="-514350">
              <a:buAutoNum type="alphaLcPeriod"/>
            </a:pPr>
            <a:r>
              <a:rPr lang="id-ID" dirty="0" smtClean="0"/>
              <a:t>Besarnya tabungan keseimbangan	</a:t>
            </a:r>
            <a:endParaRPr lang="en-US" dirty="0" smtClean="0"/>
          </a:p>
          <a:p>
            <a:pPr marL="514350" lvl="0" indent="-514350">
              <a:buFontTx/>
              <a:buAutoNum type="alphaLcPeriod"/>
            </a:pPr>
            <a:r>
              <a:rPr lang="pt-BR" dirty="0"/>
              <a:t>Besarnya impor dan bagaimana kondisi cadangan devisa negara (surplus, seimbang atau defisit)?</a:t>
            </a:r>
            <a:endParaRPr lang="en-US" dirty="0"/>
          </a:p>
          <a:p>
            <a:pPr marL="514350" indent="-514350">
              <a:buAutoNum type="alphaL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US" b="1" dirty="0" err="1" smtClean="0"/>
              <a:t>Soal</a:t>
            </a:r>
            <a:r>
              <a:rPr lang="en-US" b="1" dirty="0" smtClean="0"/>
              <a:t>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pt-BR" sz="2400" dirty="0">
                <a:latin typeface="Times New Roman"/>
                <a:ea typeface="Times New Roman"/>
                <a:cs typeface="Times New Roman"/>
              </a:rPr>
              <a:t>Perekonomian pada suatu negara tertentu memiliki data seperti dibawah ini (dalam miliar satuan mata uang</a:t>
            </a:r>
            <a:r>
              <a:rPr lang="pt-BR" sz="2400" dirty="0" smtClean="0">
                <a:latin typeface="Times New Roman"/>
                <a:ea typeface="Times New Roman"/>
                <a:cs typeface="Times New Roman"/>
              </a:rPr>
              <a:t>)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  <a:p>
            <a:pPr marL="457200" algn="just">
              <a:spcAft>
                <a:spcPts val="0"/>
              </a:spcAft>
            </a:pPr>
            <a:r>
              <a:rPr lang="pt-BR" sz="2400" dirty="0">
                <a:latin typeface="Times New Roman"/>
                <a:ea typeface="Times New Roman"/>
              </a:rPr>
              <a:t>Konsumsi			: 75+0,8 Yd</a:t>
            </a:r>
            <a:endParaRPr lang="en-US" sz="2400" dirty="0">
              <a:latin typeface="Times New Roman"/>
              <a:ea typeface="Times New Roman"/>
            </a:endParaRPr>
          </a:p>
          <a:p>
            <a:pPr marL="457200" algn="just">
              <a:spcAft>
                <a:spcPts val="0"/>
              </a:spcAft>
            </a:pPr>
            <a:r>
              <a:rPr lang="pt-BR" sz="2400" dirty="0">
                <a:latin typeface="Times New Roman"/>
                <a:ea typeface="Times New Roman"/>
              </a:rPr>
              <a:t>Investasi			: 35</a:t>
            </a:r>
            <a:endParaRPr lang="en-US" sz="2400" dirty="0">
              <a:latin typeface="Times New Roman"/>
              <a:ea typeface="Times New Roman"/>
            </a:endParaRPr>
          </a:p>
          <a:p>
            <a:pPr marL="457200" algn="just">
              <a:spcAft>
                <a:spcPts val="0"/>
              </a:spcAft>
            </a:pPr>
            <a:r>
              <a:rPr lang="pt-BR" sz="2400" dirty="0">
                <a:latin typeface="Times New Roman"/>
                <a:ea typeface="Times New Roman"/>
              </a:rPr>
              <a:t>Pengeluaran Pemerintah	</a:t>
            </a:r>
            <a:r>
              <a:rPr lang="pt-BR" sz="2400" dirty="0" smtClean="0">
                <a:latin typeface="Times New Roman"/>
                <a:ea typeface="Times New Roman"/>
              </a:rPr>
              <a:t>: </a:t>
            </a:r>
            <a:r>
              <a:rPr lang="pt-BR" sz="2400" dirty="0">
                <a:latin typeface="Times New Roman"/>
                <a:ea typeface="Times New Roman"/>
              </a:rPr>
              <a:t>45</a:t>
            </a:r>
            <a:endParaRPr lang="en-US" sz="2400" dirty="0">
              <a:latin typeface="Times New Roman"/>
              <a:ea typeface="Times New Roman"/>
            </a:endParaRPr>
          </a:p>
          <a:p>
            <a:pPr marL="457200" algn="just">
              <a:spcAft>
                <a:spcPts val="0"/>
              </a:spcAft>
            </a:pPr>
            <a:r>
              <a:rPr lang="pt-BR" sz="2400" dirty="0">
                <a:latin typeface="Times New Roman"/>
                <a:ea typeface="Times New Roman"/>
              </a:rPr>
              <a:t>Pajak			</a:t>
            </a:r>
            <a:r>
              <a:rPr lang="pt-BR" sz="2400" dirty="0" smtClean="0">
                <a:latin typeface="Times New Roman"/>
                <a:ea typeface="Times New Roman"/>
              </a:rPr>
              <a:t>: </a:t>
            </a:r>
            <a:r>
              <a:rPr lang="pt-BR" sz="2400" dirty="0">
                <a:latin typeface="Times New Roman"/>
                <a:ea typeface="Times New Roman"/>
              </a:rPr>
              <a:t>0,4 Y</a:t>
            </a:r>
            <a:endParaRPr lang="en-US" sz="2400" dirty="0">
              <a:latin typeface="Times New Roman"/>
              <a:ea typeface="Times New Roman"/>
            </a:endParaRPr>
          </a:p>
          <a:p>
            <a:pPr marL="457200" algn="just">
              <a:spcAft>
                <a:spcPts val="0"/>
              </a:spcAft>
            </a:pPr>
            <a:r>
              <a:rPr lang="pt-BR" sz="2400" dirty="0">
                <a:latin typeface="Times New Roman"/>
                <a:ea typeface="Times New Roman"/>
              </a:rPr>
              <a:t>Ekspor			</a:t>
            </a:r>
            <a:r>
              <a:rPr lang="pt-BR" sz="2400" dirty="0" smtClean="0">
                <a:latin typeface="Times New Roman"/>
                <a:ea typeface="Times New Roman"/>
              </a:rPr>
              <a:t>: </a:t>
            </a:r>
            <a:r>
              <a:rPr lang="pt-BR" sz="2400" dirty="0">
                <a:latin typeface="Times New Roman"/>
                <a:ea typeface="Times New Roman"/>
              </a:rPr>
              <a:t>25</a:t>
            </a:r>
            <a:endParaRPr lang="en-US" sz="2400" dirty="0">
              <a:latin typeface="Times New Roman"/>
              <a:ea typeface="Times New Roman"/>
            </a:endParaRPr>
          </a:p>
          <a:p>
            <a:pPr marL="457200" algn="just">
              <a:spcAft>
                <a:spcPts val="0"/>
              </a:spcAft>
            </a:pPr>
            <a:r>
              <a:rPr lang="pt-BR" sz="2400" dirty="0">
                <a:latin typeface="Times New Roman"/>
                <a:ea typeface="Times New Roman"/>
              </a:rPr>
              <a:t>Impor			</a:t>
            </a:r>
            <a:r>
              <a:rPr lang="pt-BR" sz="2400" dirty="0" smtClean="0">
                <a:latin typeface="Times New Roman"/>
                <a:ea typeface="Times New Roman"/>
              </a:rPr>
              <a:t>: 10</a:t>
            </a:r>
            <a:endParaRPr lang="en-US" sz="2400" dirty="0" smtClean="0">
              <a:latin typeface="Times New Roman"/>
              <a:ea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pt-BR" sz="2400" dirty="0" smtClean="0">
                <a:latin typeface="Times New Roman"/>
                <a:ea typeface="Times New Roman"/>
              </a:rPr>
              <a:t>Dari </a:t>
            </a:r>
            <a:r>
              <a:rPr lang="pt-BR" sz="2400" dirty="0">
                <a:latin typeface="Times New Roman"/>
                <a:ea typeface="Times New Roman"/>
              </a:rPr>
              <a:t>data diatas, maka tentukanlah:</a:t>
            </a:r>
            <a:endParaRPr lang="en-US" sz="24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Font typeface="+mj-lt"/>
              <a:buAutoNum type="alphaLcPeriod"/>
            </a:pPr>
            <a:r>
              <a:rPr lang="pt-BR" sz="2400" dirty="0">
                <a:latin typeface="Times New Roman"/>
                <a:ea typeface="Times New Roman"/>
                <a:cs typeface="Times New Roman"/>
              </a:rPr>
              <a:t>Pendapatan nasional keseimbangan!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  <a:p>
            <a:pPr lvl="0" algn="just">
              <a:spcAft>
                <a:spcPts val="0"/>
              </a:spcAft>
              <a:buFont typeface="+mj-lt"/>
              <a:buAutoNum type="alphaLcPeriod"/>
            </a:pPr>
            <a:r>
              <a:rPr lang="pt-BR" sz="2400" dirty="0">
                <a:latin typeface="Times New Roman"/>
                <a:ea typeface="Times New Roman"/>
                <a:cs typeface="Times New Roman"/>
              </a:rPr>
              <a:t>Besarnya konsumsi dan tabungan!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  <a:p>
            <a:pPr lvl="0" algn="just">
              <a:spcAft>
                <a:spcPts val="0"/>
              </a:spcAft>
              <a:buFont typeface="+mj-lt"/>
              <a:buAutoNum type="alphaLcPeriod"/>
            </a:pPr>
            <a:r>
              <a:rPr lang="pt-BR" sz="2400" dirty="0">
                <a:latin typeface="Times New Roman"/>
                <a:ea typeface="Times New Roman"/>
                <a:cs typeface="Times New Roman"/>
              </a:rPr>
              <a:t>Besarnya impor dan bagaimana kondisi cadangan devisa negara (surplus, seimbang atau defisit)?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5044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Soal</a:t>
            </a:r>
            <a:r>
              <a:rPr lang="en-US" b="1" dirty="0" smtClean="0"/>
              <a:t>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35280" cy="5179714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dirty="0" err="1"/>
              <a:t>Diketahui</a:t>
            </a:r>
            <a:r>
              <a:rPr lang="en-US" dirty="0"/>
              <a:t>:  C = 25 + 0,75 </a:t>
            </a:r>
            <a:r>
              <a:rPr lang="en-US" dirty="0" err="1"/>
              <a:t>Yd</a:t>
            </a:r>
            <a:r>
              <a:rPr lang="en-US" dirty="0"/>
              <a:t>,  </a:t>
            </a:r>
            <a:r>
              <a:rPr lang="en-US" dirty="0" err="1" smtClean="0"/>
              <a:t>Tx</a:t>
            </a:r>
            <a:r>
              <a:rPr lang="en-US" dirty="0" smtClean="0"/>
              <a:t>=10;  </a:t>
            </a:r>
            <a:r>
              <a:rPr lang="en-US" dirty="0"/>
              <a:t>I= 30;  G=20, X=20, M=5, </a:t>
            </a:r>
            <a:r>
              <a:rPr lang="en-US" dirty="0" err="1"/>
              <a:t>ditanyakan</a:t>
            </a:r>
            <a:r>
              <a:rPr lang="en-US" dirty="0"/>
              <a:t>:</a:t>
            </a:r>
          </a:p>
          <a:p>
            <a:pPr marL="514350" lvl="0" indent="-514350" algn="just">
              <a:buAutoNum type="alphaLcPeriod"/>
            </a:pP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konsumsinya</a:t>
            </a:r>
            <a:endParaRPr lang="en-US" dirty="0"/>
          </a:p>
          <a:p>
            <a:pPr marL="514350" lvl="0" indent="-514350" algn="just">
              <a:buAutoNum type="alphaLcPeriod"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dikehendaki</a:t>
            </a:r>
            <a:r>
              <a:rPr lang="en-US" dirty="0"/>
              <a:t>,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 </a:t>
            </a:r>
            <a:r>
              <a:rPr lang="en-US" dirty="0" err="1"/>
              <a:t>sebesar</a:t>
            </a:r>
            <a:r>
              <a:rPr lang="en-US" dirty="0"/>
              <a:t> 350,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46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en-US" b="1" dirty="0" err="1" smtClean="0"/>
              <a:t>Soal</a:t>
            </a:r>
            <a:r>
              <a:rPr lang="en-US" b="1" dirty="0" smtClean="0"/>
              <a:t>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544616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data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0" indent="0" algn="just">
              <a:buNone/>
            </a:pPr>
            <a:r>
              <a:rPr lang="en-US" dirty="0"/>
              <a:t>C = 20 + 0,75 </a:t>
            </a:r>
            <a:r>
              <a:rPr lang="en-US" dirty="0" err="1"/>
              <a:t>Yd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I  = 30</a:t>
            </a:r>
          </a:p>
          <a:p>
            <a:pPr marL="0" indent="0" algn="just">
              <a:buNone/>
            </a:pPr>
            <a:r>
              <a:rPr lang="en-US" dirty="0"/>
              <a:t>G = </a:t>
            </a:r>
            <a:r>
              <a:rPr lang="en-US" dirty="0" smtClean="0"/>
              <a:t>10                     X </a:t>
            </a:r>
            <a:r>
              <a:rPr lang="en-US" dirty="0"/>
              <a:t>= </a:t>
            </a:r>
            <a:r>
              <a:rPr lang="en-US" dirty="0" smtClean="0"/>
              <a:t>6           M </a:t>
            </a:r>
            <a:r>
              <a:rPr lang="en-US" dirty="0"/>
              <a:t>= </a:t>
            </a:r>
            <a:r>
              <a:rPr lang="en-US" dirty="0" smtClean="0"/>
              <a:t>2+0,04Y         </a:t>
            </a:r>
            <a:r>
              <a:rPr lang="en-US" dirty="0" err="1" smtClean="0"/>
              <a:t>Tx</a:t>
            </a:r>
            <a:r>
              <a:rPr lang="en-US" dirty="0"/>
              <a:t>= 10</a:t>
            </a:r>
          </a:p>
          <a:p>
            <a:pPr marL="0" indent="0" algn="just">
              <a:buNone/>
            </a:pPr>
            <a:r>
              <a:rPr lang="en-US" dirty="0" err="1" smtClean="0"/>
              <a:t>Ditanyakan</a:t>
            </a:r>
            <a:r>
              <a:rPr lang="en-US" dirty="0" smtClean="0"/>
              <a:t> </a:t>
            </a:r>
            <a:r>
              <a:rPr lang="en-US" dirty="0" err="1"/>
              <a:t>berapakah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,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2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sz="2800" dirty="0" smtClean="0"/>
              <a:t>Dalam kegiatan ekonomi yang sebenarnya, perekonomian dapat dibedakan menjadi 4 sektor yaitu : Rumah Tangga, Perusahaan, Pemerintah, dan sektor Luar Negeri.</a:t>
            </a:r>
          </a:p>
          <a:p>
            <a:pPr algn="just">
              <a:lnSpc>
                <a:spcPct val="150000"/>
              </a:lnSpc>
            </a:pPr>
            <a:r>
              <a:rPr lang="id-ID" sz="2800" dirty="0" smtClean="0"/>
              <a:t>Perekonomian 4 sektor ini disebut juga perekonomian terbuka, dimana dida</a:t>
            </a:r>
            <a:r>
              <a:rPr lang="en-US" sz="2800" dirty="0" smtClean="0"/>
              <a:t>l</a:t>
            </a:r>
            <a:r>
              <a:rPr lang="id-ID" sz="2800" dirty="0" smtClean="0"/>
              <a:t>amnya melibatkan transaksi dengan LN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Ekspor, Impor, dan Pengeluaran Agregat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sz="2800" dirty="0" smtClean="0"/>
              <a:t>Ekspor merupakan kegiatan pengiriman dan penjualan barang produksi dalam negeri ke luar negeri </a:t>
            </a:r>
            <a:r>
              <a:rPr lang="id-ID" sz="2800" dirty="0" smtClean="0">
                <a:sym typeface="Wingdings" pitchFamily="2" charset="2"/>
              </a:rPr>
              <a:t> meningkatkan AE, meningkatkan PN</a:t>
            </a:r>
          </a:p>
          <a:p>
            <a:pPr algn="just">
              <a:lnSpc>
                <a:spcPct val="150000"/>
              </a:lnSpc>
            </a:pPr>
            <a:r>
              <a:rPr lang="id-ID" sz="2800" dirty="0" smtClean="0">
                <a:sym typeface="Wingdings" pitchFamily="2" charset="2"/>
              </a:rPr>
              <a:t>Impor merupakan kegiatan pembelian dan pemasukan barang dari luar negeri ke dalam negeri  menimbulkan aliran keluar/bocoran, menurunkan PN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27322"/>
            <a:ext cx="7429552" cy="4816321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Siklus Perekonomian 2 Sektor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 anchor="t">
            <a:noAutofit/>
          </a:bodyPr>
          <a:lstStyle/>
          <a:p>
            <a:r>
              <a:rPr lang="id-ID" sz="3200" b="1" dirty="0" smtClean="0"/>
              <a:t>ALIRAN PENDAPATAN DAN PENGELUARAN PEREKONOMIAN 3 SEKTOR</a:t>
            </a:r>
            <a:br>
              <a:rPr lang="id-ID" sz="3200" b="1" dirty="0" smtClean="0"/>
            </a:br>
            <a:endParaRPr lang="id-ID" sz="3200" b="1" dirty="0"/>
          </a:p>
        </p:txBody>
      </p:sp>
      <p:graphicFrame>
        <p:nvGraphicFramePr>
          <p:cNvPr id="1026" name="Object 1"/>
          <p:cNvGraphicFramePr>
            <a:graphicFrameLocks noGrp="1" noChangeAspect="1"/>
          </p:cNvGraphicFramePr>
          <p:nvPr>
            <p:ph idx="1"/>
          </p:nvPr>
        </p:nvGraphicFramePr>
        <p:xfrm>
          <a:off x="665163" y="2219325"/>
          <a:ext cx="8050241" cy="4281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Visio" r:id="rId3" imgW="7811403" imgH="3821816" progId="">
                  <p:embed/>
                </p:oleObj>
              </mc:Choice>
              <mc:Fallback>
                <p:oleObj name="Visio" r:id="rId3" imgW="7811403" imgH="3821816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2219325"/>
                        <a:ext cx="8050241" cy="42815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Sirkulasi Aliran Pendapatan dalam Perekonomian Terbuka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9740" y="1142984"/>
            <a:ext cx="9054292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68052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id-ID" sz="2800" dirty="0" smtClean="0"/>
              <a:t>Pendapatan yang diperoleh rumah tangga, dibelanjakan untuk kebutuhan :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sz="2800" dirty="0"/>
              <a:t>	</a:t>
            </a:r>
            <a:r>
              <a:rPr lang="id-ID" sz="2800" dirty="0" smtClean="0"/>
              <a:t>i. 	Membayar pajak pendapatan individu</a:t>
            </a:r>
          </a:p>
          <a:p>
            <a:pPr marL="914400" indent="-914400" algn="just">
              <a:lnSpc>
                <a:spcPct val="150000"/>
              </a:lnSpc>
              <a:buNone/>
            </a:pPr>
            <a:r>
              <a:rPr lang="id-ID" sz="2800" dirty="0"/>
              <a:t> </a:t>
            </a:r>
            <a:r>
              <a:rPr lang="id-ID" sz="2800" dirty="0" smtClean="0"/>
              <a:t>  ii.	 Membeli barang dan jasa yang </a:t>
            </a:r>
            <a:r>
              <a:rPr lang="id-ID" sz="2800" dirty="0"/>
              <a:t> </a:t>
            </a:r>
            <a:r>
              <a:rPr lang="id-ID" sz="2800" dirty="0" smtClean="0"/>
              <a:t>dihasilkan 	dlm ne</a:t>
            </a:r>
            <a:r>
              <a:rPr lang="en-US" sz="2800" dirty="0" err="1" smtClean="0"/>
              <a:t>ge</a:t>
            </a:r>
            <a:r>
              <a:rPr lang="id-ID" sz="2800" dirty="0" smtClean="0"/>
              <a:t>ri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sz="2800" dirty="0"/>
              <a:t>	</a:t>
            </a:r>
            <a:r>
              <a:rPr lang="id-ID" sz="2800" dirty="0" smtClean="0"/>
              <a:t>iii.	Mengimpor barang dan jasa yang 	diproduksikan negara lain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sz="2800" dirty="0"/>
              <a:t>	</a:t>
            </a:r>
            <a:r>
              <a:rPr lang="id-ID" sz="2800" dirty="0" smtClean="0"/>
              <a:t>iv.	Menabung sisa pendapatan yang tdk 	digunakan ke institusi keuangan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Pengeluaran Agregat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d-ID" sz="2400" dirty="0" smtClean="0"/>
              <a:t>Konsumsi rumah tangga atas barang – barang yang di</a:t>
            </a:r>
            <a:r>
              <a:rPr lang="en-US" sz="2400" dirty="0" smtClean="0"/>
              <a:t>h</a:t>
            </a:r>
            <a:r>
              <a:rPr lang="id-ID" sz="2400" smtClean="0"/>
              <a:t>asilkan (</a:t>
            </a:r>
            <a:r>
              <a:rPr lang="id-ID" sz="2400" dirty="0" smtClean="0"/>
              <a:t>C</a:t>
            </a:r>
            <a:r>
              <a:rPr lang="id-ID" sz="2400" baseline="-25000" dirty="0" smtClean="0"/>
              <a:t>dn</a:t>
            </a:r>
            <a:r>
              <a:rPr lang="id-ID" sz="2400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id-ID" sz="2400" dirty="0" smtClean="0"/>
              <a:t>Investasi Perusahaan (I)</a:t>
            </a:r>
          </a:p>
          <a:p>
            <a:pPr algn="just">
              <a:lnSpc>
                <a:spcPct val="150000"/>
              </a:lnSpc>
            </a:pPr>
            <a:r>
              <a:rPr lang="id-ID" sz="2400" dirty="0" smtClean="0"/>
              <a:t>Pengeluaran Pemerintah atas barang dan jasa yang diperoleh dalam negeri (G)</a:t>
            </a:r>
          </a:p>
          <a:p>
            <a:pPr algn="just">
              <a:lnSpc>
                <a:spcPct val="150000"/>
              </a:lnSpc>
            </a:pPr>
            <a:r>
              <a:rPr lang="id-ID" sz="2400" dirty="0" smtClean="0"/>
              <a:t>Ekspor (X)</a:t>
            </a:r>
          </a:p>
          <a:p>
            <a:pPr algn="just">
              <a:lnSpc>
                <a:spcPct val="150000"/>
              </a:lnSpc>
            </a:pPr>
            <a:r>
              <a:rPr lang="id-ID" sz="2400" dirty="0" smtClean="0"/>
              <a:t>Impor (M)</a:t>
            </a:r>
          </a:p>
          <a:p>
            <a:pPr algn="just">
              <a:lnSpc>
                <a:spcPct val="150000"/>
              </a:lnSpc>
            </a:pPr>
            <a:r>
              <a:rPr lang="id-ID" sz="2400" dirty="0" smtClean="0"/>
              <a:t>Sehingga  </a:t>
            </a:r>
            <a:r>
              <a:rPr lang="id-ID" sz="2400" b="1" dirty="0" smtClean="0"/>
              <a:t>AE = C</a:t>
            </a:r>
            <a:r>
              <a:rPr lang="id-ID" sz="2400" b="1" baseline="-25000" dirty="0" smtClean="0"/>
              <a:t>dn</a:t>
            </a:r>
            <a:r>
              <a:rPr lang="id-ID" sz="2400" b="1" dirty="0" smtClean="0"/>
              <a:t> + I + G + </a:t>
            </a:r>
            <a:r>
              <a:rPr lang="en-US" sz="2400" b="1" dirty="0" smtClean="0"/>
              <a:t>(</a:t>
            </a:r>
            <a:r>
              <a:rPr lang="id-ID" sz="2400" b="1" dirty="0" smtClean="0"/>
              <a:t>X </a:t>
            </a:r>
            <a:r>
              <a:rPr lang="en-US" sz="2400" b="1" dirty="0"/>
              <a:t>-</a:t>
            </a:r>
            <a:r>
              <a:rPr lang="id-ID" sz="2400" b="1" dirty="0" smtClean="0"/>
              <a:t> M</a:t>
            </a:r>
            <a:r>
              <a:rPr lang="en-US" sz="2400" b="1" dirty="0"/>
              <a:t>)</a:t>
            </a:r>
            <a:r>
              <a:rPr lang="id-ID" sz="2400" b="1" baseline="-25000" dirty="0" smtClean="0"/>
              <a:t> 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Penentu Ekspor dan Impor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3800" b="1" dirty="0" smtClean="0"/>
              <a:t>Faktor Penentu Ekspor :</a:t>
            </a:r>
          </a:p>
          <a:p>
            <a:pPr algn="just">
              <a:lnSpc>
                <a:spcPct val="170000"/>
              </a:lnSpc>
              <a:buNone/>
            </a:pPr>
            <a:r>
              <a:rPr lang="id-ID" dirty="0"/>
              <a:t>	</a:t>
            </a:r>
            <a:r>
              <a:rPr lang="id-ID" dirty="0" smtClean="0"/>
              <a:t>- apabila barang tersebut diperlukan 	negara lain 	dan mereka tidak dapat memproduksi 	barang tersebut atau produksinya tidak 	dapat memenuhi keperluan dalam negeri</a:t>
            </a:r>
          </a:p>
          <a:p>
            <a:pPr algn="just">
              <a:lnSpc>
                <a:spcPct val="170000"/>
              </a:lnSpc>
              <a:buNone/>
            </a:pPr>
            <a:r>
              <a:rPr lang="id-ID" dirty="0"/>
              <a:t>	</a:t>
            </a:r>
            <a:r>
              <a:rPr lang="id-ID" dirty="0" smtClean="0"/>
              <a:t>-</a:t>
            </a:r>
            <a:r>
              <a:rPr lang="en-US" dirty="0" smtClean="0"/>
              <a:t> </a:t>
            </a:r>
            <a:r>
              <a:rPr lang="id-ID" dirty="0" smtClean="0"/>
              <a:t>Mutu barang</a:t>
            </a:r>
          </a:p>
          <a:p>
            <a:pPr algn="just">
              <a:lnSpc>
                <a:spcPct val="170000"/>
              </a:lnSpc>
              <a:buNone/>
            </a:pPr>
            <a:r>
              <a:rPr lang="id-ID" dirty="0"/>
              <a:t>	</a:t>
            </a:r>
            <a:r>
              <a:rPr lang="id-ID" dirty="0" smtClean="0"/>
              <a:t>-</a:t>
            </a:r>
            <a:r>
              <a:rPr lang="en-US" dirty="0" smtClean="0"/>
              <a:t> </a:t>
            </a:r>
            <a:r>
              <a:rPr lang="id-ID" dirty="0" smtClean="0"/>
              <a:t>Cita rasa masyarakat LN thd barang yang   	diekspor</a:t>
            </a:r>
          </a:p>
          <a:p>
            <a:pPr algn="just">
              <a:lnSpc>
                <a:spcPct val="170000"/>
              </a:lnSpc>
              <a:buNone/>
            </a:pPr>
            <a:r>
              <a:rPr lang="id-ID" dirty="0"/>
              <a:t>	</a:t>
            </a:r>
            <a:r>
              <a:rPr lang="id-ID" dirty="0" smtClean="0"/>
              <a:t>-</a:t>
            </a:r>
            <a:r>
              <a:rPr lang="en-US" dirty="0" smtClean="0"/>
              <a:t> </a:t>
            </a:r>
            <a:r>
              <a:rPr lang="id-ID" dirty="0" smtClean="0"/>
              <a:t>Kemajuan teknologi dan ekonomi negara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1495</Template>
  <TotalTime>592</TotalTime>
  <Words>387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Aharoni</vt:lpstr>
      <vt:lpstr>Andalus</vt:lpstr>
      <vt:lpstr>Arial</vt:lpstr>
      <vt:lpstr>Times New Roman</vt:lpstr>
      <vt:lpstr>Wingdings</vt:lpstr>
      <vt:lpstr>Diseño predeterminado</vt:lpstr>
      <vt:lpstr>Visio</vt:lpstr>
      <vt:lpstr>KESEIMBANGAN EMPAT SEKTOR</vt:lpstr>
      <vt:lpstr>Pendahuluan</vt:lpstr>
      <vt:lpstr>Ekspor, Impor, dan Pengeluaran Agregat</vt:lpstr>
      <vt:lpstr>Siklus Perekonomian 2 Sektor</vt:lpstr>
      <vt:lpstr>ALIRAN PENDAPATAN DAN PENGELUARAN PEREKONOMIAN 3 SEKTOR </vt:lpstr>
      <vt:lpstr>Sirkulasi Aliran Pendapatan dalam Perekonomian Terbuka</vt:lpstr>
      <vt:lpstr>PowerPoint Presentation</vt:lpstr>
      <vt:lpstr>Komponen Pengeluaran Agregat</vt:lpstr>
      <vt:lpstr>Penentu Ekspor dan Impor</vt:lpstr>
      <vt:lpstr>Faktor Penentu Impor :</vt:lpstr>
      <vt:lpstr>Keseimbangan Perekonomian Terbuka</vt:lpstr>
      <vt:lpstr>Contoh</vt:lpstr>
      <vt:lpstr>Soal 1</vt:lpstr>
      <vt:lpstr>Soal 2</vt:lpstr>
      <vt:lpstr>Soal 3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KESEIMBANGAN EMPAT SEKTOR</dc:title>
  <dc:creator>32bit</dc:creator>
  <cp:lastModifiedBy>M1la</cp:lastModifiedBy>
  <cp:revision>41</cp:revision>
  <dcterms:created xsi:type="dcterms:W3CDTF">2012-10-18T05:08:42Z</dcterms:created>
  <dcterms:modified xsi:type="dcterms:W3CDTF">2019-12-16T15:36:56Z</dcterms:modified>
</cp:coreProperties>
</file>