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9" r:id="rId1"/>
  </p:sldMasterIdLst>
  <p:sldIdLst>
    <p:sldId id="256" r:id="rId2"/>
    <p:sldId id="257" r:id="rId3"/>
    <p:sldId id="258" r:id="rId4"/>
    <p:sldId id="260" r:id="rId5"/>
    <p:sldId id="259" r:id="rId6"/>
    <p:sldId id="269" r:id="rId7"/>
    <p:sldId id="261" r:id="rId8"/>
    <p:sldId id="262" r:id="rId9"/>
    <p:sldId id="263" r:id="rId10"/>
    <p:sldId id="268" r:id="rId11"/>
    <p:sldId id="264" r:id="rId12"/>
    <p:sldId id="265" r:id="rId13"/>
    <p:sldId id="266" r:id="rId14"/>
  </p:sldIdLst>
  <p:sldSz cx="9001125" cy="5400675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78" y="-96"/>
      </p:cViewPr>
      <p:guideLst>
        <p:guide orient="horz" pos="1702"/>
        <p:guide pos="28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3341245"/>
            <a:ext cx="6620968" cy="217305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011" y="3342028"/>
            <a:ext cx="2271771" cy="21809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039687"/>
            <a:ext cx="6620969" cy="1307511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727009" y="2039687"/>
            <a:ext cx="2271772" cy="130751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2270" y="2152796"/>
            <a:ext cx="6012662" cy="1081293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2270" y="3460307"/>
            <a:ext cx="6012662" cy="880178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9/12/2018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33049" y="2165891"/>
            <a:ext cx="865183" cy="1068198"/>
          </a:xfrm>
        </p:spPr>
        <p:txBody>
          <a:bodyPr/>
          <a:lstStyle/>
          <a:p>
            <a:fld id="{0FF54DE5-C571-48E8-A5BC-B369434E2F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68794"/>
            <a:ext cx="7706041" cy="252917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7" y="4669577"/>
            <a:ext cx="1183463" cy="1136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3597290"/>
            <a:ext cx="7706041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815318" y="3597290"/>
            <a:ext cx="1183463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69" y="3710399"/>
            <a:ext cx="7097732" cy="356778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269" y="480059"/>
            <a:ext cx="7097732" cy="2826791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68" y="4071049"/>
            <a:ext cx="7097735" cy="4905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1358" y="3710158"/>
            <a:ext cx="852088" cy="858996"/>
          </a:xfrm>
        </p:spPr>
        <p:txBody>
          <a:bodyPr/>
          <a:lstStyle/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68794"/>
            <a:ext cx="7706041" cy="252917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7" y="4669577"/>
            <a:ext cx="1183463" cy="1136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3597290"/>
            <a:ext cx="7706041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815318" y="3597290"/>
            <a:ext cx="1183463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68" y="480059"/>
            <a:ext cx="7097732" cy="282929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69" y="3710399"/>
            <a:ext cx="7097732" cy="85899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1358" y="3710399"/>
            <a:ext cx="852088" cy="858996"/>
          </a:xfrm>
        </p:spPr>
        <p:txBody>
          <a:bodyPr/>
          <a:lstStyle/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68794"/>
            <a:ext cx="7706041" cy="252917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7" y="4669577"/>
            <a:ext cx="1183463" cy="11361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1" y="3597290"/>
            <a:ext cx="7706041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7815318" y="3597290"/>
            <a:ext cx="1183463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675" y="480060"/>
            <a:ext cx="6436984" cy="239089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035284" y="2877036"/>
            <a:ext cx="6021849" cy="4323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69" y="3710399"/>
            <a:ext cx="7097732" cy="8589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1358" y="3709068"/>
            <a:ext cx="852088" cy="858996"/>
          </a:xfrm>
        </p:spPr>
        <p:txBody>
          <a:bodyPr/>
          <a:lstStyle/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  <p:sp>
        <p:nvSpPr>
          <p:cNvPr id="16" name="TextBox 15"/>
          <p:cNvSpPr txBox="1"/>
          <p:nvPr/>
        </p:nvSpPr>
        <p:spPr>
          <a:xfrm>
            <a:off x="430840" y="589142"/>
            <a:ext cx="450056" cy="460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33871" y="2388901"/>
            <a:ext cx="450056" cy="4605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668794"/>
            <a:ext cx="7706041" cy="252917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7" y="4669577"/>
            <a:ext cx="1183463" cy="11361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1" y="3597290"/>
            <a:ext cx="7706041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7815318" y="3597290"/>
            <a:ext cx="1183463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68" y="3710398"/>
            <a:ext cx="7097735" cy="4634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69" y="4173869"/>
            <a:ext cx="7097735" cy="395526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21358" y="3709068"/>
            <a:ext cx="852088" cy="858996"/>
          </a:xfrm>
        </p:spPr>
        <p:txBody>
          <a:bodyPr/>
          <a:lstStyle/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706041" cy="252917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7" y="1552347"/>
            <a:ext cx="1183463" cy="113613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1" y="480060"/>
            <a:ext cx="7706041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7815318" y="480060"/>
            <a:ext cx="1183463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94074" y="593168"/>
            <a:ext cx="7105928" cy="851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487964" y="1840288"/>
            <a:ext cx="2266549" cy="4538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02270" y="2380357"/>
            <a:ext cx="2251538" cy="229439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20659" y="1840288"/>
            <a:ext cx="2261533" cy="4538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12867" y="2380357"/>
            <a:ext cx="2261533" cy="229439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3460" y="1840288"/>
            <a:ext cx="2266542" cy="4538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33460" y="2380357"/>
            <a:ext cx="2266542" cy="229439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706041" cy="252917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7" y="1552347"/>
            <a:ext cx="1183463" cy="1136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480060"/>
            <a:ext cx="7706041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815318" y="480060"/>
            <a:ext cx="1183463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02271" y="593168"/>
            <a:ext cx="7097733" cy="851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02268" y="3384284"/>
            <a:ext cx="2251540" cy="4538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02268" y="1840287"/>
            <a:ext cx="2251540" cy="120015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02268" y="3838091"/>
            <a:ext cx="2251540" cy="83665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867" y="3384284"/>
            <a:ext cx="2261533" cy="4538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2867" y="1840287"/>
            <a:ext cx="2261533" cy="120015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1869" y="3838090"/>
            <a:ext cx="2264528" cy="83665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38276" y="3384284"/>
            <a:ext cx="2261729" cy="45380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38275" y="1840287"/>
            <a:ext cx="2261729" cy="120015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38182" y="3838088"/>
            <a:ext cx="2264724" cy="83665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706041" cy="25291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7" y="1552347"/>
            <a:ext cx="1183463" cy="1136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1" y="480060"/>
            <a:ext cx="7706041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815318" y="480060"/>
            <a:ext cx="1183463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5866364" y="1505820"/>
            <a:ext cx="4021753" cy="1010115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7246061" y="4264439"/>
            <a:ext cx="1262360" cy="10101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8221" y="480058"/>
            <a:ext cx="792768" cy="342858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269" y="480060"/>
            <a:ext cx="6548558" cy="41946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5573" y="4674748"/>
            <a:ext cx="2025253" cy="287536"/>
          </a:xfrm>
        </p:spPr>
        <p:txBody>
          <a:bodyPr/>
          <a:lstStyle/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2268" y="4674749"/>
            <a:ext cx="4523306" cy="287536"/>
          </a:xfrm>
        </p:spPr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4834" y="4251425"/>
            <a:ext cx="852088" cy="858996"/>
          </a:xfrm>
        </p:spPr>
        <p:txBody>
          <a:bodyPr anchor="t"/>
          <a:lstStyle>
            <a:lvl1pPr algn="ctr">
              <a:defRPr/>
            </a:lvl1pPr>
          </a:lstStyle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706041" cy="252917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7" y="1552347"/>
            <a:ext cx="1183463" cy="113613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1" y="480060"/>
            <a:ext cx="7706041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7815318" y="480060"/>
            <a:ext cx="1183463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18440"/>
            <a:ext cx="7706041" cy="252917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5" y="3219222"/>
            <a:ext cx="1183463" cy="1136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146935"/>
            <a:ext cx="7706041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7815316" y="2146935"/>
            <a:ext cx="1183463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1" y="2260043"/>
            <a:ext cx="7097733" cy="858996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271" y="3332836"/>
            <a:ext cx="7097733" cy="1341914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B9795-92DC-40DC-A1CA-9A4B349D7824}" type="datetimeFigureOut">
              <a:rPr lang="en-US" smtClean="0"/>
              <a:pPr/>
              <a:t>9/12/2018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1358" y="2260045"/>
            <a:ext cx="852088" cy="858996"/>
          </a:xfrm>
        </p:spPr>
        <p:txBody>
          <a:bodyPr/>
          <a:lstStyle/>
          <a:p>
            <a:fld id="{0FF54DE5-C571-48E8-A5BC-B369434E2F44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706041" cy="252917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7" y="1552347"/>
            <a:ext cx="1183463" cy="1136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480060"/>
            <a:ext cx="7706041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815318" y="480060"/>
            <a:ext cx="1183463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269" y="1840289"/>
            <a:ext cx="3468710" cy="28344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0036" y="1840289"/>
            <a:ext cx="3469965" cy="28344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706041" cy="252917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7" y="1552347"/>
            <a:ext cx="1183463" cy="11361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1" y="480060"/>
            <a:ext cx="7706041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7815318" y="480060"/>
            <a:ext cx="1183463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69" y="593169"/>
            <a:ext cx="7097735" cy="8512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9143" y="1840289"/>
            <a:ext cx="3301835" cy="54584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270" y="2386133"/>
            <a:ext cx="3468707" cy="22886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96913" y="1840288"/>
            <a:ext cx="3303091" cy="54501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30037" y="2386133"/>
            <a:ext cx="3469965" cy="22886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706041" cy="252917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7" y="1552347"/>
            <a:ext cx="1183463" cy="11361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1" y="480060"/>
            <a:ext cx="7706041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7815318" y="480060"/>
            <a:ext cx="1183463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7" y="1552347"/>
            <a:ext cx="1183463" cy="1136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15318" y="480060"/>
            <a:ext cx="1183463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706041" cy="252917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7" y="1552347"/>
            <a:ext cx="1183463" cy="1136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480060"/>
            <a:ext cx="7706041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815318" y="480060"/>
            <a:ext cx="1183463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68" y="593167"/>
            <a:ext cx="7097732" cy="8512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9473" y="1840290"/>
            <a:ext cx="4140529" cy="28344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70" y="1840288"/>
            <a:ext cx="2798144" cy="2834463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551564"/>
            <a:ext cx="7706041" cy="252917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5317" y="1552347"/>
            <a:ext cx="1183463" cy="11361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1" y="480060"/>
            <a:ext cx="7706041" cy="1077456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7815318" y="480060"/>
            <a:ext cx="1183463" cy="10774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272" y="593168"/>
            <a:ext cx="7097731" cy="8512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94201" y="1840288"/>
            <a:ext cx="4005803" cy="2834458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2270" y="1840289"/>
            <a:ext cx="2861767" cy="2834460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001125" cy="5400675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268" y="593168"/>
            <a:ext cx="7097734" cy="8512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268" y="1840289"/>
            <a:ext cx="7097734" cy="2834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74748" y="4674748"/>
            <a:ext cx="2025253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98A60-5816-4F69-A1D0-FE1EC690A14D}" type="datetimeFigureOut">
              <a:rPr lang="id-ID" smtClean="0"/>
              <a:pPr/>
              <a:t>12/09/2018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2270" y="4674749"/>
            <a:ext cx="5072479" cy="28753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1358" y="593168"/>
            <a:ext cx="852088" cy="8589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8191-A2D1-4E37-8EB1-05D1EC869DE8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Lalang.erawan@dsn.dinus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500098" y="1985957"/>
            <a:ext cx="7143800" cy="1357322"/>
          </a:xfrm>
        </p:spPr>
        <p:txBody>
          <a:bodyPr>
            <a:normAutofit/>
          </a:bodyPr>
          <a:lstStyle/>
          <a:p>
            <a:r>
              <a:rPr lang="id-ID" sz="4000" dirty="0" smtClean="0"/>
              <a:t>KONTRAK KULIAH</a:t>
            </a:r>
            <a:br>
              <a:rPr lang="id-ID" sz="4000" dirty="0" smtClean="0"/>
            </a:br>
            <a:r>
              <a:rPr lang="id-ID" sz="4000" dirty="0" smtClean="0"/>
              <a:t>KONSEP E-BISNIS</a:t>
            </a:r>
            <a:endParaRPr lang="id-ID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7302" y="3380814"/>
            <a:ext cx="7200900" cy="1757895"/>
          </a:xfrm>
        </p:spPr>
        <p:txBody>
          <a:bodyPr>
            <a:noAutofit/>
          </a:bodyPr>
          <a:lstStyle/>
          <a:p>
            <a:pPr algn="r"/>
            <a:r>
              <a:rPr lang="id-ID" dirty="0" smtClean="0"/>
              <a:t>SEMESTER GANJIL TA 2018/2019</a:t>
            </a:r>
          </a:p>
          <a:p>
            <a:pPr algn="r"/>
            <a:r>
              <a:rPr lang="id-ID" dirty="0" smtClean="0"/>
              <a:t>L. ERAWAN, </a:t>
            </a:r>
            <a:r>
              <a:rPr lang="id-ID" dirty="0" smtClean="0"/>
              <a:t>M.KOM</a:t>
            </a:r>
          </a:p>
          <a:p>
            <a:pPr algn="r"/>
            <a:r>
              <a:rPr lang="id-ID" dirty="0" smtClean="0">
                <a:solidFill>
                  <a:srgbClr val="C00000"/>
                </a:solidFill>
                <a:hlinkClick r:id="rId2"/>
              </a:rPr>
              <a:t>Lalang.erawan</a:t>
            </a:r>
            <a:r>
              <a:rPr lang="id-ID" dirty="0" smtClean="0">
                <a:solidFill>
                  <a:srgbClr val="C00000"/>
                </a:solidFill>
                <a:hlinkClick r:id="rId2"/>
              </a:rPr>
              <a:t>@dsn.dinus.ac.id</a:t>
            </a:r>
            <a:endParaRPr lang="id-ID" dirty="0" smtClean="0">
              <a:solidFill>
                <a:srgbClr val="C00000"/>
              </a:solidFill>
            </a:endParaRPr>
          </a:p>
          <a:p>
            <a:pPr algn="r"/>
            <a:r>
              <a:rPr lang="id-ID" dirty="0" smtClean="0"/>
              <a:t>Wa. </a:t>
            </a:r>
            <a:r>
              <a:rPr lang="id-ID" smtClean="0"/>
              <a:t>081575390699</a:t>
            </a:r>
            <a:endParaRPr lang="id-ID" dirty="0" smtClean="0"/>
          </a:p>
        </p:txBody>
      </p:sp>
    </p:spTree>
    <p:extLst>
      <p:ext uri="{BB962C8B-B14F-4D97-AF65-F5344CB8AC3E}">
        <p14:creationId xmlns:p14="http://schemas.microsoft.com/office/powerpoint/2010/main" val="4265191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557197"/>
            <a:ext cx="7200900" cy="908851"/>
          </a:xfrm>
        </p:spPr>
        <p:txBody>
          <a:bodyPr>
            <a:normAutofit/>
          </a:bodyPr>
          <a:lstStyle/>
          <a:p>
            <a:r>
              <a:rPr lang="id-ID" sz="3200" dirty="0" smtClean="0"/>
              <a:t>T</a:t>
            </a:r>
            <a:r>
              <a:rPr lang="id-ID" sz="3200" b="1" dirty="0" smtClean="0"/>
              <a:t>ugas Sebelum UTS</a:t>
            </a:r>
            <a:endParaRPr lang="id-ID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59" y="1700205"/>
            <a:ext cx="8643966" cy="3700470"/>
          </a:xfrm>
        </p:spPr>
        <p:txBody>
          <a:bodyPr>
            <a:noAutofit/>
          </a:bodyPr>
          <a:lstStyle/>
          <a:p>
            <a:pPr indent="-366713">
              <a:lnSpc>
                <a:spcPct val="100000"/>
              </a:lnSpc>
              <a:spcBef>
                <a:spcPts val="0"/>
              </a:spcBef>
            </a:pPr>
            <a:r>
              <a:rPr lang="id-ID" sz="1800" dirty="0" smtClean="0"/>
              <a:t>Dikerjakan secara individu.</a:t>
            </a:r>
          </a:p>
          <a:p>
            <a:pPr marL="265113" indent="-403225">
              <a:lnSpc>
                <a:spcPct val="100000"/>
              </a:lnSpc>
              <a:spcBef>
                <a:spcPts val="0"/>
              </a:spcBef>
            </a:pPr>
            <a:r>
              <a:rPr lang="sv-SE" sz="1800" dirty="0" smtClean="0"/>
              <a:t>Materi tugas : </a:t>
            </a:r>
            <a:endParaRPr lang="id-ID" sz="1800" dirty="0" smtClean="0"/>
          </a:p>
          <a:p>
            <a:pPr marL="893763" lvl="1" indent="-265113">
              <a:lnSpc>
                <a:spcPct val="100000"/>
              </a:lnSpc>
              <a:spcBef>
                <a:spcPts val="0"/>
              </a:spcBef>
            </a:pPr>
            <a:r>
              <a:rPr lang="id-ID" sz="1600" dirty="0" smtClean="0"/>
              <a:t>Membuat makalah tentang isu-isu penerapan e-bisnis di masyarakat, meliputi :</a:t>
            </a:r>
          </a:p>
          <a:p>
            <a:pPr marL="1350963" lvl="2" indent="-265113">
              <a:lnSpc>
                <a:spcPct val="100000"/>
              </a:lnSpc>
              <a:spcBef>
                <a:spcPts val="0"/>
              </a:spcBef>
            </a:pPr>
            <a:r>
              <a:rPr lang="id-ID" sz="1400" dirty="0" smtClean="0"/>
              <a:t>Jenis e-bisnis yang diterapkan di masyarakat</a:t>
            </a:r>
          </a:p>
          <a:p>
            <a:pPr marL="1350963" lvl="2" indent="-265113">
              <a:lnSpc>
                <a:spcPct val="100000"/>
              </a:lnSpc>
              <a:spcBef>
                <a:spcPts val="0"/>
              </a:spcBef>
            </a:pPr>
            <a:r>
              <a:rPr lang="id-ID" sz="1400" dirty="0" smtClean="0"/>
              <a:t>Identifikasi permasalahan yang muncul akibat penerapan e-bisnis di masyarakat.</a:t>
            </a:r>
          </a:p>
          <a:p>
            <a:pPr marL="1350963" lvl="2" indent="-265113">
              <a:lnSpc>
                <a:spcPct val="100000"/>
              </a:lnSpc>
              <a:spcBef>
                <a:spcPts val="0"/>
              </a:spcBef>
            </a:pPr>
            <a:r>
              <a:rPr lang="id-ID" sz="1400" dirty="0" smtClean="0"/>
              <a:t>Solusi / teknik / fitur / tool yang sudah disediakan untuk mengatasi masalah tersebut.</a:t>
            </a:r>
          </a:p>
          <a:p>
            <a:pPr marL="1350963" lvl="2" indent="-265113">
              <a:lnSpc>
                <a:spcPct val="100000"/>
              </a:lnSpc>
              <a:spcBef>
                <a:spcPts val="0"/>
              </a:spcBef>
            </a:pPr>
            <a:r>
              <a:rPr lang="id-ID" sz="1400" dirty="0" smtClean="0"/>
              <a:t>Solusi tambahan yang diusulkan para pakar (cari referensi dari paper) </a:t>
            </a:r>
          </a:p>
          <a:p>
            <a:pPr marL="358775" indent="-358775">
              <a:lnSpc>
                <a:spcPct val="100000"/>
              </a:lnSpc>
              <a:spcBef>
                <a:spcPts val="0"/>
              </a:spcBef>
            </a:pPr>
            <a:r>
              <a:rPr lang="id-ID" sz="1800" dirty="0" smtClean="0"/>
              <a:t>Tugas dibuat dalam 2 versi, yaitu :</a:t>
            </a:r>
          </a:p>
          <a:p>
            <a:pPr marL="984250" lvl="1" indent="-358775">
              <a:lnSpc>
                <a:spcPct val="100000"/>
              </a:lnSpc>
              <a:spcBef>
                <a:spcPts val="0"/>
              </a:spcBef>
            </a:pPr>
            <a:r>
              <a:rPr lang="id-ID" sz="1600" dirty="0" smtClean="0"/>
              <a:t>Slide presentasi (power point, dsb) dan dikirim via grup wa kelas</a:t>
            </a:r>
          </a:p>
          <a:p>
            <a:pPr marL="984250" lvl="1" indent="-358775">
              <a:lnSpc>
                <a:spcPct val="100000"/>
              </a:lnSpc>
              <a:spcBef>
                <a:spcPts val="0"/>
              </a:spcBef>
            </a:pPr>
            <a:r>
              <a:rPr lang="id-ID" sz="1600" dirty="0" smtClean="0"/>
              <a:t>Artikel  bebas (tidak mengacu pada sistematika penulisan ilmiah) dan diunggah di blog masing-masing mahasiswa.</a:t>
            </a:r>
          </a:p>
          <a:p>
            <a:pPr marL="265113" indent="-403225">
              <a:lnSpc>
                <a:spcPct val="100000"/>
              </a:lnSpc>
              <a:spcBef>
                <a:spcPts val="0"/>
              </a:spcBef>
            </a:pPr>
            <a:r>
              <a:rPr lang="id-ID" sz="1800" dirty="0" smtClean="0"/>
              <a:t>Upload paling lambat tanggal </a:t>
            </a:r>
            <a:r>
              <a:rPr lang="id-ID" sz="1800" dirty="0" smtClean="0">
                <a:solidFill>
                  <a:srgbClr val="C00000"/>
                </a:solidFill>
              </a:rPr>
              <a:t>19 Oktober 2018 </a:t>
            </a:r>
            <a:r>
              <a:rPr lang="id-ID" sz="1800" dirty="0" smtClean="0"/>
              <a:t>jam </a:t>
            </a:r>
            <a:r>
              <a:rPr lang="id-ID" sz="1800" dirty="0" smtClean="0">
                <a:solidFill>
                  <a:srgbClr val="C00000"/>
                </a:solidFill>
              </a:rPr>
              <a:t>23.59 WIB</a:t>
            </a:r>
            <a:r>
              <a:rPr lang="id-ID" sz="1800" dirty="0" smtClean="0"/>
              <a:t>. </a:t>
            </a:r>
          </a:p>
          <a:p>
            <a:pPr marL="442913" indent="-442913">
              <a:lnSpc>
                <a:spcPct val="100000"/>
              </a:lnSpc>
              <a:spcBef>
                <a:spcPts val="0"/>
              </a:spcBef>
            </a:pPr>
            <a:r>
              <a:rPr lang="id-ID" sz="1800" dirty="0" smtClean="0"/>
              <a:t>Tugas yang diupload melampaui batas waktu yang telah ditentukan </a:t>
            </a:r>
            <a:r>
              <a:rPr lang="id-ID" sz="1800" b="1" dirty="0" smtClean="0">
                <a:solidFill>
                  <a:srgbClr val="7030A0"/>
                </a:solidFill>
              </a:rPr>
              <a:t>tidak akan diterima</a:t>
            </a:r>
            <a:endParaRPr lang="id-ID" sz="18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b-i.forbesimg.com/meghanbiro/files/2013/05/elearning_imag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8986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76" y="205260"/>
            <a:ext cx="3867563" cy="2324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6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557197"/>
            <a:ext cx="7200900" cy="908851"/>
          </a:xfrm>
        </p:spPr>
        <p:txBody>
          <a:bodyPr/>
          <a:lstStyle/>
          <a:p>
            <a:r>
              <a:rPr lang="id-ID" dirty="0" smtClean="0"/>
              <a:t>Tugas  sebelum UAS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473" y="1548209"/>
            <a:ext cx="8505945" cy="3423772"/>
          </a:xfrm>
        </p:spPr>
        <p:txBody>
          <a:bodyPr>
            <a:noAutofit/>
          </a:bodyPr>
          <a:lstStyle/>
          <a:p>
            <a:pPr marL="271463" indent="-271463">
              <a:lnSpc>
                <a:spcPct val="100000"/>
              </a:lnSpc>
              <a:spcBef>
                <a:spcPts val="600"/>
              </a:spcBef>
            </a:pPr>
            <a:r>
              <a:rPr lang="id-ID" sz="1800" dirty="0" smtClean="0"/>
              <a:t>Dikerjakan secara berkelompok, sesuai kelompok diskusi yang dibentuk di awal semester.</a:t>
            </a:r>
          </a:p>
          <a:p>
            <a:pPr marL="265113" indent="-279400">
              <a:lnSpc>
                <a:spcPct val="100000"/>
              </a:lnSpc>
              <a:spcBef>
                <a:spcPts val="600"/>
              </a:spcBef>
            </a:pPr>
            <a:r>
              <a:rPr lang="fi-FI" sz="1800" dirty="0" smtClean="0"/>
              <a:t>Materi tugas : </a:t>
            </a:r>
            <a:endParaRPr lang="id-ID" sz="1800" dirty="0" smtClean="0"/>
          </a:p>
          <a:p>
            <a:pPr marL="708025" lvl="1" indent="-265113">
              <a:lnSpc>
                <a:spcPct val="100000"/>
              </a:lnSpc>
              <a:spcBef>
                <a:spcPts val="600"/>
              </a:spcBef>
            </a:pPr>
            <a:r>
              <a:rPr lang="id-ID" sz="1800" dirty="0" smtClean="0"/>
              <a:t>Studi Lapangan, m</a:t>
            </a:r>
            <a:r>
              <a:rPr lang="fi-FI" sz="1800" dirty="0" smtClean="0"/>
              <a:t>e</a:t>
            </a:r>
            <a:r>
              <a:rPr lang="id-ID" sz="1800" dirty="0" smtClean="0"/>
              <a:t>lakukan observasi terhadap 1</a:t>
            </a:r>
            <a:r>
              <a:rPr lang="fi-FI" sz="1800" dirty="0" smtClean="0"/>
              <a:t> </a:t>
            </a:r>
            <a:r>
              <a:rPr lang="id-ID" sz="1800" dirty="0" smtClean="0"/>
              <a:t>UMKM</a:t>
            </a:r>
            <a:r>
              <a:rPr lang="fi-FI" sz="1800" dirty="0" smtClean="0"/>
              <a:t> dan </a:t>
            </a:r>
            <a:r>
              <a:rPr lang="id-ID" sz="1800" dirty="0" smtClean="0"/>
              <a:t>amati</a:t>
            </a:r>
            <a:r>
              <a:rPr lang="fi-FI" sz="1800" dirty="0" smtClean="0"/>
              <a:t> apakah</a:t>
            </a:r>
            <a:r>
              <a:rPr lang="id-ID" sz="1800" dirty="0" smtClean="0"/>
              <a:t> perusahaan tersebut sudah melaksanakan e-Bisnis atau belum. </a:t>
            </a:r>
          </a:p>
          <a:p>
            <a:pPr marL="1165225" lvl="2" indent="-265113">
              <a:lnSpc>
                <a:spcPct val="100000"/>
              </a:lnSpc>
              <a:spcBef>
                <a:spcPts val="600"/>
              </a:spcBef>
            </a:pPr>
            <a:r>
              <a:rPr lang="id-ID" sz="1600" dirty="0" smtClean="0"/>
              <a:t>Jika sudah, identifikasi </a:t>
            </a:r>
            <a:r>
              <a:rPr lang="id-ID" sz="1600" b="1" dirty="0" smtClean="0">
                <a:solidFill>
                  <a:srgbClr val="C00000"/>
                </a:solidFill>
              </a:rPr>
              <a:t>teknologi</a:t>
            </a:r>
            <a:r>
              <a:rPr lang="id-ID" sz="1600" dirty="0" smtClean="0"/>
              <a:t> yang dipakai, </a:t>
            </a:r>
            <a:r>
              <a:rPr lang="id-ID" sz="1600" b="1" dirty="0" smtClean="0">
                <a:solidFill>
                  <a:srgbClr val="C00000"/>
                </a:solidFill>
              </a:rPr>
              <a:t>manajemen</a:t>
            </a:r>
            <a:r>
              <a:rPr lang="id-ID" sz="1600" dirty="0" smtClean="0"/>
              <a:t> yang diterapkan dan bagaimana susunan </a:t>
            </a:r>
            <a:r>
              <a:rPr lang="id-ID" sz="1600" b="1" dirty="0" smtClean="0">
                <a:solidFill>
                  <a:srgbClr val="C00000"/>
                </a:solidFill>
              </a:rPr>
              <a:t>organisasi</a:t>
            </a:r>
            <a:r>
              <a:rPr lang="id-ID" sz="1600" dirty="0" smtClean="0"/>
              <a:t>nya.</a:t>
            </a:r>
          </a:p>
          <a:p>
            <a:pPr marL="1165225" lvl="2" indent="-265113">
              <a:lnSpc>
                <a:spcPct val="100000"/>
              </a:lnSpc>
              <a:spcBef>
                <a:spcPts val="600"/>
              </a:spcBef>
            </a:pPr>
            <a:r>
              <a:rPr lang="id-ID" sz="1600" dirty="0" smtClean="0"/>
              <a:t>Jika belum, maka rancanglah e-bisnis untuk UMKM tersebut, identifikasi kebutuhan </a:t>
            </a:r>
            <a:r>
              <a:rPr lang="id-ID" sz="1600" b="1" dirty="0" smtClean="0">
                <a:solidFill>
                  <a:srgbClr val="C00000"/>
                </a:solidFill>
              </a:rPr>
              <a:t>teknologi</a:t>
            </a:r>
            <a:r>
              <a:rPr lang="id-ID" sz="1600" dirty="0" smtClean="0"/>
              <a:t>, </a:t>
            </a:r>
            <a:r>
              <a:rPr lang="id-ID" sz="1600" b="1" dirty="0" smtClean="0">
                <a:solidFill>
                  <a:srgbClr val="C00000"/>
                </a:solidFill>
              </a:rPr>
              <a:t>manajemen</a:t>
            </a:r>
            <a:r>
              <a:rPr lang="id-ID" sz="1600" dirty="0" smtClean="0"/>
              <a:t> dan </a:t>
            </a:r>
            <a:r>
              <a:rPr lang="id-ID" sz="1600" b="1" dirty="0" smtClean="0">
                <a:solidFill>
                  <a:srgbClr val="C00000"/>
                </a:solidFill>
              </a:rPr>
              <a:t>organisasi</a:t>
            </a:r>
            <a:r>
              <a:rPr lang="id-ID" sz="1600" dirty="0" smtClean="0"/>
              <a:t>nya!</a:t>
            </a:r>
          </a:p>
          <a:p>
            <a:pPr marL="265113" indent="-279400">
              <a:lnSpc>
                <a:spcPct val="100000"/>
              </a:lnSpc>
              <a:spcBef>
                <a:spcPts val="600"/>
              </a:spcBef>
            </a:pPr>
            <a:r>
              <a:rPr lang="id-ID" sz="1800" dirty="0" smtClean="0"/>
              <a:t>Tugas dibuat makalah dan dipresentasikan dalam bentuk video dengan durasi antara 5 - 10 menit.</a:t>
            </a:r>
          </a:p>
          <a:p>
            <a:pPr marL="265113" indent="-279400">
              <a:lnSpc>
                <a:spcPct val="100000"/>
              </a:lnSpc>
              <a:spcBef>
                <a:spcPts val="600"/>
              </a:spcBef>
            </a:pPr>
            <a:r>
              <a:rPr lang="id-ID" sz="1800" dirty="0" smtClean="0"/>
              <a:t>Penilaian: Materi, presentasi dan tanya  jawab.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1808988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57197"/>
            <a:ext cx="7200900" cy="908851"/>
          </a:xfrm>
        </p:spPr>
        <p:txBody>
          <a:bodyPr/>
          <a:lstStyle/>
          <a:p>
            <a:r>
              <a:rPr lang="id-ID" dirty="0" smtClean="0"/>
              <a:t>Penilaian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38" y="1700205"/>
            <a:ext cx="8151531" cy="3381798"/>
          </a:xfrm>
        </p:spPr>
        <p:txBody>
          <a:bodyPr>
            <a:noAutofit/>
          </a:bodyPr>
          <a:lstStyle/>
          <a:p>
            <a:pPr marL="442913" indent="-396875">
              <a:lnSpc>
                <a:spcPct val="100000"/>
              </a:lnSpc>
              <a:spcBef>
                <a:spcPts val="600"/>
              </a:spcBef>
            </a:pPr>
            <a:r>
              <a:rPr lang="id-ID" sz="2000" dirty="0" smtClean="0"/>
              <a:t>Prosentase Nilai Akhir</a:t>
            </a:r>
          </a:p>
          <a:p>
            <a:pPr marL="900113" lvl="1" indent="-369888">
              <a:lnSpc>
                <a:spcPct val="100000"/>
              </a:lnSpc>
              <a:spcBef>
                <a:spcPts val="600"/>
              </a:spcBef>
            </a:pPr>
            <a:r>
              <a:rPr lang="id-ID" sz="1800" dirty="0" smtClean="0"/>
              <a:t>UTS	: 30 %</a:t>
            </a:r>
          </a:p>
          <a:p>
            <a:pPr marL="900113" lvl="1" indent="-369888">
              <a:lnSpc>
                <a:spcPct val="100000"/>
              </a:lnSpc>
              <a:spcBef>
                <a:spcPts val="600"/>
              </a:spcBef>
            </a:pPr>
            <a:r>
              <a:rPr lang="id-ID" sz="1800" dirty="0" smtClean="0"/>
              <a:t>UAS	: 30 %</a:t>
            </a:r>
          </a:p>
          <a:p>
            <a:pPr marL="900113" lvl="1" indent="-369888">
              <a:lnSpc>
                <a:spcPct val="100000"/>
              </a:lnSpc>
              <a:spcBef>
                <a:spcPts val="600"/>
              </a:spcBef>
            </a:pPr>
            <a:r>
              <a:rPr lang="id-ID" sz="1800" dirty="0" smtClean="0"/>
              <a:t>Tugas	: 40 %</a:t>
            </a:r>
          </a:p>
          <a:p>
            <a:pPr marL="365760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id-ID" sz="1800" dirty="0" smtClean="0"/>
          </a:p>
          <a:p>
            <a:pPr marL="442913" indent="-396875">
              <a:lnSpc>
                <a:spcPct val="100000"/>
              </a:lnSpc>
              <a:spcBef>
                <a:spcPts val="600"/>
              </a:spcBef>
            </a:pPr>
            <a:r>
              <a:rPr lang="id-ID" sz="2000" dirty="0" smtClean="0"/>
              <a:t>Nilai diskusi harian akan ditambahkan pada nilai UTS dan UAS</a:t>
            </a:r>
          </a:p>
          <a:p>
            <a:pPr marL="442913" indent="-396875">
              <a:lnSpc>
                <a:spcPct val="100000"/>
              </a:lnSpc>
              <a:spcBef>
                <a:spcPts val="600"/>
              </a:spcBef>
            </a:pPr>
            <a:r>
              <a:rPr lang="id-ID" sz="2000" dirty="0" smtClean="0"/>
              <a:t>Jumlah kehadiran &amp; attitude akan menjadi bahan pertimbangan dalam menentukan Nilai Akhir.</a:t>
            </a:r>
          </a:p>
          <a:p>
            <a:pPr>
              <a:lnSpc>
                <a:spcPct val="100000"/>
              </a:lnSpc>
            </a:pPr>
            <a:endParaRPr lang="id-ID" sz="2000" dirty="0"/>
          </a:p>
        </p:txBody>
      </p:sp>
      <p:pic>
        <p:nvPicPr>
          <p:cNvPr id="7170" name="Picture 2" descr="http://mebiso.com/wp-content/uploads/2013/10/penilai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79" y="914387"/>
            <a:ext cx="4087846" cy="1644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71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73" y="540097"/>
            <a:ext cx="7726233" cy="908851"/>
          </a:xfrm>
        </p:spPr>
        <p:txBody>
          <a:bodyPr/>
          <a:lstStyle/>
          <a:p>
            <a:r>
              <a:rPr lang="id-ID" dirty="0" smtClean="0"/>
              <a:t>Penunjukan Komting</a:t>
            </a:r>
            <a:endParaRPr lang="id-ID" dirty="0"/>
          </a:p>
        </p:txBody>
      </p:sp>
      <p:pic>
        <p:nvPicPr>
          <p:cNvPr id="1026" name="Picture 2" descr="http://www.danielnugroho.com/wp-content/uploads/menjadi-ketua-kelas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089" y="772324"/>
            <a:ext cx="4820036" cy="289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2.bp.blogspot.com/-bm94jmWMIng/UFz2mgo8qhI/AAAAAAAACCg/RklEH2kUhBk/s320/ketua-kelas-Min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8189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700205"/>
            <a:ext cx="3429024" cy="36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2.bp.blogspot.com/-bm94jmWMIng/UFz2mgo8qhI/AAAAAAAACCg/RklEH2kUhBk/s320/ketua-kelas-Min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987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828" y="2244683"/>
            <a:ext cx="3246524" cy="342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8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14348" y="1843081"/>
            <a:ext cx="7776021" cy="3286148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  <a:tabLst>
                <a:tab pos="3760788" algn="l"/>
              </a:tabLst>
            </a:pPr>
            <a:r>
              <a:rPr lang="it-IT" sz="2800" dirty="0" smtClean="0"/>
              <a:t>Mata Kuliah</a:t>
            </a:r>
            <a:r>
              <a:rPr lang="id-ID" sz="2800" dirty="0" smtClean="0"/>
              <a:t>	</a:t>
            </a:r>
            <a:r>
              <a:rPr lang="it-IT" sz="2800" dirty="0" smtClean="0"/>
              <a:t>: </a:t>
            </a:r>
            <a:r>
              <a:rPr lang="id-ID" sz="2800" dirty="0" smtClean="0"/>
              <a:t>Konsep</a:t>
            </a:r>
            <a:r>
              <a:rPr lang="it-IT" sz="2800" dirty="0" smtClean="0"/>
              <a:t> E-</a:t>
            </a:r>
            <a:r>
              <a:rPr lang="it-IT" sz="2800" i="1" dirty="0" smtClean="0"/>
              <a:t>Business</a:t>
            </a:r>
            <a:r>
              <a:rPr lang="id-ID" sz="2800" i="1" dirty="0" smtClean="0"/>
              <a:t/>
            </a:r>
            <a:br>
              <a:rPr lang="id-ID" sz="2800" i="1" dirty="0" smtClean="0"/>
            </a:br>
            <a:r>
              <a:rPr lang="id-ID" sz="2800" dirty="0" smtClean="0"/>
              <a:t>Kode Mata Kuliah 	: </a:t>
            </a:r>
            <a:r>
              <a:rPr lang="en-US" sz="2800" dirty="0" smtClean="0"/>
              <a:t> </a:t>
            </a:r>
            <a:r>
              <a:rPr lang="id-ID" sz="2800" dirty="0" smtClean="0"/>
              <a:t>A12.6304</a:t>
            </a:r>
            <a:br>
              <a:rPr lang="id-ID" sz="2800" dirty="0" smtClean="0"/>
            </a:br>
            <a:r>
              <a:rPr lang="id-ID" sz="2800" dirty="0" smtClean="0"/>
              <a:t>Semester 	: 3</a:t>
            </a:r>
            <a:br>
              <a:rPr lang="id-ID" sz="2800" dirty="0" smtClean="0"/>
            </a:br>
            <a:r>
              <a:rPr lang="id-ID" sz="2800" dirty="0" smtClean="0"/>
              <a:t>Jumlah SKS 	: 4</a:t>
            </a:r>
            <a:br>
              <a:rPr lang="id-ID" sz="2800" dirty="0" smtClean="0"/>
            </a:br>
            <a:r>
              <a:rPr lang="id-ID" sz="2800" dirty="0" smtClean="0"/>
              <a:t>Status 	: Wajib</a:t>
            </a:r>
            <a:br>
              <a:rPr lang="id-ID" sz="2800" dirty="0" smtClean="0"/>
            </a:br>
            <a:endParaRPr lang="id-ID" sz="2800" dirty="0"/>
          </a:p>
        </p:txBody>
      </p:sp>
    </p:spTree>
    <p:extLst>
      <p:ext uri="{BB962C8B-B14F-4D97-AF65-F5344CB8AC3E}">
        <p14:creationId xmlns:p14="http://schemas.microsoft.com/office/powerpoint/2010/main" val="178340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57197"/>
            <a:ext cx="8101013" cy="900112"/>
          </a:xfrm>
        </p:spPr>
        <p:txBody>
          <a:bodyPr/>
          <a:lstStyle/>
          <a:p>
            <a:r>
              <a:rPr lang="id-ID" dirty="0" smtClean="0"/>
              <a:t>Deskripsi </a:t>
            </a:r>
            <a:r>
              <a:rPr lang="id-ID" dirty="0"/>
              <a:t>Mata </a:t>
            </a:r>
            <a:r>
              <a:rPr lang="id-ID" dirty="0" smtClean="0"/>
              <a:t>Kuliah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9356" y="2128832"/>
            <a:ext cx="7938882" cy="2839757"/>
          </a:xfrm>
        </p:spPr>
        <p:txBody>
          <a:bodyPr>
            <a:normAutofit/>
          </a:bodyPr>
          <a:lstStyle/>
          <a:p>
            <a:pPr marL="45720" indent="0">
              <a:lnSpc>
                <a:spcPct val="150000"/>
              </a:lnSpc>
              <a:buNone/>
            </a:pPr>
            <a:r>
              <a:rPr lang="en-US" dirty="0"/>
              <a:t>Mata </a:t>
            </a:r>
            <a:r>
              <a:rPr lang="en-US" dirty="0" err="1"/>
              <a:t>kuliah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E-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mempelajari</a:t>
            </a:r>
            <a:r>
              <a:rPr lang="en-US" dirty="0"/>
              <a:t> </a:t>
            </a:r>
            <a:r>
              <a:rPr lang="en-US" dirty="0" err="1"/>
              <a:t>konsep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elektronik</a:t>
            </a:r>
            <a:r>
              <a:rPr lang="en-US" dirty="0"/>
              <a:t> (e-</a:t>
            </a:r>
            <a:r>
              <a:rPr lang="en-US" dirty="0" err="1"/>
              <a:t>Bisnis</a:t>
            </a:r>
            <a:r>
              <a:rPr lang="en-US" dirty="0"/>
              <a:t>)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perdagangan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media </a:t>
            </a:r>
            <a:r>
              <a:rPr lang="en-US" dirty="0" err="1" smtClean="0"/>
              <a:t>elektronik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beserta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 smtClean="0"/>
              <a:t>infrastrukturnya</a:t>
            </a:r>
            <a:r>
              <a:rPr lang="id-ID" dirty="0" smtClean="0"/>
              <a:t>,</a:t>
            </a:r>
            <a:r>
              <a:rPr lang="en-US" dirty="0" smtClean="0"/>
              <a:t> </a:t>
            </a:r>
            <a:r>
              <a:rPr lang="en-US" dirty="0" err="1"/>
              <a:t>seiring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website </a:t>
            </a:r>
            <a:r>
              <a:rPr lang="en-US" dirty="0" err="1"/>
              <a:t>dan</a:t>
            </a:r>
            <a:r>
              <a:rPr lang="en-US" dirty="0"/>
              <a:t> internet. </a:t>
            </a:r>
            <a:endParaRPr lang="id-ID" dirty="0"/>
          </a:p>
          <a:p>
            <a:pPr marL="45720" indent="0">
              <a:lnSpc>
                <a:spcPct val="150000"/>
              </a:lnSpc>
              <a:buNone/>
            </a:pP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81107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tamagna.com/images/educ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339" y="-134977"/>
            <a:ext cx="3237443" cy="258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57197"/>
            <a:ext cx="7200900" cy="908851"/>
          </a:xfrm>
        </p:spPr>
        <p:txBody>
          <a:bodyPr/>
          <a:lstStyle/>
          <a:p>
            <a:r>
              <a:rPr lang="id-ID" dirty="0" smtClean="0"/>
              <a:t>Standar Kompetensi</a:t>
            </a:r>
            <a:r>
              <a:rPr lang="id-ID" b="1" dirty="0" smtClean="0"/>
              <a:t>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590" y="2025249"/>
            <a:ext cx="8222414" cy="3103980"/>
          </a:xfrm>
        </p:spPr>
        <p:txBody>
          <a:bodyPr>
            <a:noAutofit/>
          </a:bodyPr>
          <a:lstStyle/>
          <a:p>
            <a:pPr marL="530225" indent="-484188">
              <a:lnSpc>
                <a:spcPct val="100000"/>
              </a:lnSpc>
            </a:pPr>
            <a:r>
              <a:rPr lang="en-US" sz="2000" dirty="0" err="1" smtClean="0"/>
              <a:t>Setelah</a:t>
            </a:r>
            <a:r>
              <a:rPr lang="en-US" sz="2000" dirty="0" smtClean="0"/>
              <a:t> </a:t>
            </a:r>
            <a:r>
              <a:rPr lang="en-US" sz="2000" dirty="0" err="1"/>
              <a:t>mengikuti</a:t>
            </a:r>
            <a:r>
              <a:rPr lang="en-US" sz="2000" dirty="0"/>
              <a:t> </a:t>
            </a:r>
            <a:r>
              <a:rPr lang="en-US" sz="2000" dirty="0" err="1"/>
              <a:t>mata</a:t>
            </a:r>
            <a:r>
              <a:rPr lang="en-US" sz="2000" dirty="0"/>
              <a:t> </a:t>
            </a:r>
            <a:r>
              <a:rPr lang="en-US" sz="2000" dirty="0" err="1"/>
              <a:t>kuliah</a:t>
            </a:r>
            <a:r>
              <a:rPr lang="en-US" sz="2000" dirty="0"/>
              <a:t> </a:t>
            </a:r>
            <a:r>
              <a:rPr lang="en-US" sz="2000" dirty="0" err="1"/>
              <a:t>ini</a:t>
            </a:r>
            <a:r>
              <a:rPr lang="en-US" sz="2000" dirty="0"/>
              <a:t> </a:t>
            </a:r>
            <a:r>
              <a:rPr lang="en-US" sz="2000" dirty="0" err="1"/>
              <a:t>mahasiswa</a:t>
            </a:r>
            <a:r>
              <a:rPr lang="en-US" sz="2000" dirty="0"/>
              <a:t> </a:t>
            </a:r>
            <a:r>
              <a:rPr lang="en-US" sz="2000" dirty="0" err="1"/>
              <a:t>mampu</a:t>
            </a:r>
            <a:r>
              <a:rPr lang="en-US" sz="2000" dirty="0"/>
              <a:t> </a:t>
            </a:r>
            <a:r>
              <a:rPr lang="en-US" sz="2000" dirty="0" err="1"/>
              <a:t>menjelaskan</a:t>
            </a:r>
            <a:r>
              <a:rPr lang="en-US" sz="2000" dirty="0"/>
              <a:t> </a:t>
            </a:r>
            <a:r>
              <a:rPr lang="id-ID" sz="2000" dirty="0" smtClean="0"/>
              <a:t>:</a:t>
            </a:r>
          </a:p>
          <a:p>
            <a:pPr marL="987425" lvl="1" indent="-354013">
              <a:lnSpc>
                <a:spcPct val="100000"/>
              </a:lnSpc>
            </a:pPr>
            <a:r>
              <a:rPr lang="en-US" sz="1800" dirty="0" err="1" smtClean="0"/>
              <a:t>Konsep</a:t>
            </a:r>
            <a:r>
              <a:rPr lang="en-US" sz="1800" dirty="0" smtClean="0"/>
              <a:t> e-</a:t>
            </a:r>
            <a:r>
              <a:rPr lang="en-US" sz="1800" dirty="0" err="1" smtClean="0"/>
              <a:t>Bisnis</a:t>
            </a:r>
            <a:endParaRPr lang="id-ID" sz="1800" dirty="0" smtClean="0"/>
          </a:p>
          <a:p>
            <a:pPr marL="987425" lvl="1" indent="-354013">
              <a:lnSpc>
                <a:spcPct val="100000"/>
              </a:lnSpc>
            </a:pPr>
            <a:r>
              <a:rPr lang="en-US" sz="1800" dirty="0" err="1" smtClean="0"/>
              <a:t>Kontek</a:t>
            </a:r>
            <a:r>
              <a:rPr lang="id-ID" sz="1800" dirty="0" smtClean="0"/>
              <a:t>s</a:t>
            </a:r>
            <a:r>
              <a:rPr lang="en-US" sz="1800" dirty="0" smtClean="0"/>
              <a:t> </a:t>
            </a:r>
            <a:r>
              <a:rPr lang="en-US" sz="1800" dirty="0"/>
              <a:t>Pembangunan </a:t>
            </a:r>
            <a:r>
              <a:rPr lang="en-US" sz="1800" dirty="0" smtClean="0"/>
              <a:t>e-</a:t>
            </a:r>
            <a:r>
              <a:rPr lang="en-US" sz="1800" dirty="0" err="1" smtClean="0"/>
              <a:t>Bisnis</a:t>
            </a:r>
            <a:endParaRPr lang="id-ID" sz="1800" dirty="0" smtClean="0"/>
          </a:p>
          <a:p>
            <a:pPr marL="987425" lvl="1" indent="-354013">
              <a:lnSpc>
                <a:spcPct val="100000"/>
              </a:lnSpc>
            </a:pPr>
            <a:r>
              <a:rPr lang="en-US" sz="1800" dirty="0" err="1" smtClean="0"/>
              <a:t>Aspek</a:t>
            </a:r>
            <a:r>
              <a:rPr lang="en-US" sz="1800" dirty="0" smtClean="0"/>
              <a:t> e-</a:t>
            </a:r>
            <a:r>
              <a:rPr lang="en-US" sz="1800" dirty="0" err="1" smtClean="0"/>
              <a:t>Bisnis</a:t>
            </a:r>
            <a:r>
              <a:rPr lang="en-US" sz="1800" dirty="0" smtClean="0"/>
              <a:t> </a:t>
            </a:r>
            <a:endParaRPr lang="id-ID" sz="1800" dirty="0" smtClean="0"/>
          </a:p>
          <a:p>
            <a:pPr marL="987425" lvl="1" indent="-354013">
              <a:lnSpc>
                <a:spcPct val="100000"/>
              </a:lnSpc>
            </a:pPr>
            <a:r>
              <a:rPr lang="en-US" sz="1800" dirty="0" err="1" smtClean="0"/>
              <a:t>Teknologi</a:t>
            </a:r>
            <a:r>
              <a:rPr lang="en-US" sz="1800" dirty="0" smtClean="0"/>
              <a:t>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infrastrukturnya</a:t>
            </a:r>
            <a:r>
              <a:rPr lang="en-US" sz="1800" dirty="0"/>
              <a:t> </a:t>
            </a:r>
            <a:r>
              <a:rPr lang="en-US" sz="1800" dirty="0" err="1"/>
              <a:t>seperti</a:t>
            </a:r>
            <a:r>
              <a:rPr lang="en-US" sz="1800" dirty="0"/>
              <a:t> Platform server </a:t>
            </a:r>
            <a:r>
              <a:rPr lang="en-US" sz="1800" dirty="0" smtClean="0"/>
              <a:t>e-</a:t>
            </a:r>
            <a:r>
              <a:rPr lang="en-US" sz="1800" dirty="0" err="1" smtClean="0"/>
              <a:t>Bisnis</a:t>
            </a:r>
            <a:endParaRPr lang="id-ID" sz="1800" dirty="0" smtClean="0"/>
          </a:p>
          <a:p>
            <a:pPr marL="987425" lvl="1" indent="-354013">
              <a:lnSpc>
                <a:spcPct val="100000"/>
              </a:lnSpc>
            </a:pPr>
            <a:r>
              <a:rPr lang="en-US" sz="1800" dirty="0" err="1" smtClean="0"/>
              <a:t>Paket</a:t>
            </a:r>
            <a:r>
              <a:rPr lang="en-US" sz="1800" dirty="0" smtClean="0"/>
              <a:t> </a:t>
            </a:r>
            <a:r>
              <a:rPr lang="en-US" sz="1800" dirty="0" err="1"/>
              <a:t>solusi</a:t>
            </a:r>
            <a:r>
              <a:rPr lang="en-US" sz="1800" dirty="0"/>
              <a:t> </a:t>
            </a:r>
            <a:r>
              <a:rPr lang="en-US" sz="1800" dirty="0" smtClean="0"/>
              <a:t>e-</a:t>
            </a:r>
            <a:r>
              <a:rPr lang="en-US" sz="1800" dirty="0" err="1" smtClean="0"/>
              <a:t>Bisnis</a:t>
            </a:r>
            <a:endParaRPr lang="id-ID" sz="1800" dirty="0" smtClean="0"/>
          </a:p>
          <a:p>
            <a:pPr marL="987425" lvl="1" indent="-354013">
              <a:lnSpc>
                <a:spcPct val="100000"/>
              </a:lnSpc>
            </a:pPr>
            <a:r>
              <a:rPr lang="en-US" sz="1800" dirty="0" err="1" smtClean="0"/>
              <a:t>Keamanan</a:t>
            </a:r>
            <a:r>
              <a:rPr lang="en-US" sz="1800" dirty="0" smtClean="0"/>
              <a:t> e-</a:t>
            </a:r>
            <a:r>
              <a:rPr lang="en-US" sz="1800" dirty="0" err="1" smtClean="0"/>
              <a:t>Bisnis</a:t>
            </a:r>
            <a:endParaRPr lang="id-ID" sz="1800" dirty="0"/>
          </a:p>
          <a:p>
            <a:pPr>
              <a:lnSpc>
                <a:spcPct val="100000"/>
              </a:lnSpc>
            </a:pP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12780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57197"/>
            <a:ext cx="8101013" cy="900112"/>
          </a:xfrm>
        </p:spPr>
        <p:txBody>
          <a:bodyPr>
            <a:normAutofit/>
          </a:bodyPr>
          <a:lstStyle/>
          <a:p>
            <a:r>
              <a:rPr lang="id-ID" dirty="0" smtClean="0"/>
              <a:t>Kisi-kisi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id-ID" dirty="0" smtClean="0"/>
              <a:t>K</a:t>
            </a:r>
            <a:r>
              <a:rPr lang="en-US" dirty="0" err="1" smtClean="0"/>
              <a:t>uliah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914519"/>
            <a:ext cx="3929090" cy="3286148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1001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 err="1" smtClean="0"/>
              <a:t>Pengantar</a:t>
            </a:r>
            <a:r>
              <a:rPr lang="en-US" sz="1800" dirty="0" smtClean="0"/>
              <a:t> e-</a:t>
            </a:r>
            <a:r>
              <a:rPr lang="en-US" sz="1800" dirty="0" err="1" smtClean="0"/>
              <a:t>Bisnis</a:t>
            </a:r>
            <a:endParaRPr lang="id-ID" sz="1800" dirty="0" smtClean="0"/>
          </a:p>
          <a:p>
            <a:pPr marL="715963" lvl="1" indent="-258763"/>
            <a:r>
              <a:rPr lang="id-ID" sz="1400" dirty="0" smtClean="0"/>
              <a:t>Memperoleh gambaran perkuliahan dan materi yang akan dipelajari, dan meningkatkan motivasi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/>
              <a:t>Konsep</a:t>
            </a:r>
            <a:r>
              <a:rPr lang="en-US" sz="1800" dirty="0" smtClean="0"/>
              <a:t> </a:t>
            </a:r>
            <a:r>
              <a:rPr lang="en-US" sz="1800" dirty="0" err="1"/>
              <a:t>Dasar</a:t>
            </a:r>
            <a:r>
              <a:rPr lang="en-US" sz="1800" dirty="0"/>
              <a:t> </a:t>
            </a:r>
            <a:r>
              <a:rPr lang="en-US" sz="1800" dirty="0" smtClean="0"/>
              <a:t>e-</a:t>
            </a:r>
            <a:r>
              <a:rPr lang="en-US" sz="1800" dirty="0" err="1" smtClean="0"/>
              <a:t>bisnis</a:t>
            </a:r>
            <a:endParaRPr lang="id-ID" sz="1800" dirty="0" smtClean="0"/>
          </a:p>
          <a:p>
            <a:pPr marL="715963" lvl="1" indent="-258763"/>
            <a:r>
              <a:rPr lang="id-ID" sz="1400" dirty="0" smtClean="0"/>
              <a:t>Mengenali dasar-dasar e-Bisnis</a:t>
            </a:r>
          </a:p>
          <a:p>
            <a:pPr marL="715963" lvl="1" indent="-258763"/>
            <a:r>
              <a:rPr lang="id-ID" sz="1400" dirty="0" smtClean="0"/>
              <a:t>Mengerti dan Mengetahui Evolusi e-Bisnis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 err="1" smtClean="0"/>
              <a:t>Kontek</a:t>
            </a:r>
            <a:r>
              <a:rPr lang="en-US" sz="1800" dirty="0" smtClean="0"/>
              <a:t> </a:t>
            </a:r>
            <a:r>
              <a:rPr lang="en-US" sz="1800" dirty="0"/>
              <a:t>Pembangunan </a:t>
            </a:r>
            <a:r>
              <a:rPr lang="en-US" sz="1800" dirty="0" smtClean="0"/>
              <a:t>e-</a:t>
            </a:r>
            <a:r>
              <a:rPr lang="en-US" sz="1800" dirty="0" err="1" smtClean="0"/>
              <a:t>Bisnis</a:t>
            </a:r>
            <a:endParaRPr lang="id-ID" sz="1800" dirty="0" smtClean="0"/>
          </a:p>
          <a:p>
            <a:pPr marL="715963" lvl="1" indent="-258763"/>
            <a:r>
              <a:rPr lang="id-ID" sz="1400" dirty="0" smtClean="0"/>
              <a:t>Memahami Kontek pengembangan e-Bisnis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786314" y="1914519"/>
            <a:ext cx="4000528" cy="328614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indent="-342900">
              <a:lnSpc>
                <a:spcPct val="120000"/>
              </a:lnSpc>
              <a:buFont typeface="+mj-lt"/>
              <a:buAutoNum type="arabicPeriod" startAt="4"/>
            </a:pPr>
            <a:r>
              <a:rPr lang="en-US" dirty="0" err="1" smtClean="0"/>
              <a:t>Kesiapan</a:t>
            </a:r>
            <a:r>
              <a:rPr lang="en-US" dirty="0" smtClean="0"/>
              <a:t> </a:t>
            </a:r>
            <a:r>
              <a:rPr lang="en-US" dirty="0" err="1" smtClean="0"/>
              <a:t>organisasi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menjalankan</a:t>
            </a:r>
            <a:r>
              <a:rPr lang="en-US" dirty="0" smtClean="0"/>
              <a:t> e-</a:t>
            </a:r>
            <a:r>
              <a:rPr lang="en-US" dirty="0" err="1" smtClean="0"/>
              <a:t>Bisnis</a:t>
            </a:r>
            <a:endParaRPr lang="id-ID" dirty="0" smtClean="0"/>
          </a:p>
          <a:p>
            <a:pPr marL="715963" lvl="1" indent="-258763">
              <a:lnSpc>
                <a:spcPct val="120000"/>
              </a:lnSpc>
              <a:buFont typeface="Arial" pitchFamily="34" charset="0"/>
              <a:buChar char="•"/>
            </a:pPr>
            <a:r>
              <a:rPr lang="id-ID" sz="1400" dirty="0" smtClean="0"/>
              <a:t>Mengetahui dan memahami kesiapan organisasi/perusahaan untuk e-Bisnis baik dari sisi metodologi, review dan penilaian models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 startAt="4"/>
            </a:pPr>
            <a:r>
              <a:rPr lang="en-US" dirty="0" err="1" smtClean="0"/>
              <a:t>Kerangka</a:t>
            </a:r>
            <a:r>
              <a:rPr lang="en-US" dirty="0" smtClean="0"/>
              <a:t> </a:t>
            </a:r>
            <a:r>
              <a:rPr lang="en-US" dirty="0" err="1" smtClean="0"/>
              <a:t>Multidisiplin</a:t>
            </a:r>
            <a:r>
              <a:rPr lang="en-US" dirty="0" smtClean="0"/>
              <a:t> </a:t>
            </a:r>
            <a:r>
              <a:rPr lang="en-US" dirty="0" err="1" smtClean="0"/>
              <a:t>infrastruktur</a:t>
            </a:r>
            <a:r>
              <a:rPr lang="en-US" dirty="0" smtClean="0"/>
              <a:t> e-</a:t>
            </a:r>
            <a:r>
              <a:rPr lang="en-US" dirty="0" err="1" smtClean="0"/>
              <a:t>Bisnis</a:t>
            </a:r>
            <a:r>
              <a:rPr lang="en-US" dirty="0" smtClean="0"/>
              <a:t> </a:t>
            </a:r>
            <a:r>
              <a:rPr lang="en-US" dirty="0" err="1" smtClean="0"/>
              <a:t>terpadu</a:t>
            </a:r>
            <a:endParaRPr lang="id-ID" dirty="0" smtClean="0"/>
          </a:p>
          <a:p>
            <a:pPr marL="715963" lvl="1" indent="-258763">
              <a:lnSpc>
                <a:spcPct val="120000"/>
              </a:lnSpc>
              <a:buFont typeface="Arial" pitchFamily="34" charset="0"/>
              <a:buChar char="•"/>
            </a:pPr>
            <a:r>
              <a:rPr lang="en-US" sz="1400" dirty="0" err="1" smtClean="0"/>
              <a:t>Mengetahui</a:t>
            </a:r>
            <a:r>
              <a:rPr lang="id-ID" sz="1400" dirty="0" smtClean="0"/>
              <a:t> </a:t>
            </a:r>
            <a:r>
              <a:rPr lang="en-US" sz="1400" dirty="0" err="1" smtClean="0"/>
              <a:t>terpadunya</a:t>
            </a:r>
            <a:r>
              <a:rPr lang="en-US" sz="1400" dirty="0" smtClean="0"/>
              <a:t> multi </a:t>
            </a:r>
            <a:r>
              <a:rPr lang="en-US" sz="1400" dirty="0" err="1" smtClean="0"/>
              <a:t>disiplin</a:t>
            </a:r>
            <a:r>
              <a:rPr lang="id-ID" sz="1400" dirty="0" smtClean="0"/>
              <a:t> </a:t>
            </a:r>
            <a:r>
              <a:rPr lang="en-US" sz="1400" dirty="0" err="1" smtClean="0"/>
              <a:t>kerangka</a:t>
            </a:r>
            <a:r>
              <a:rPr lang="id-ID" sz="1400" dirty="0" smtClean="0"/>
              <a:t> </a:t>
            </a:r>
            <a:r>
              <a:rPr lang="en-US" sz="1400" dirty="0" err="1" smtClean="0"/>
              <a:t>infrastruktur</a:t>
            </a:r>
            <a:r>
              <a:rPr lang="en-US" sz="1400" dirty="0" smtClean="0"/>
              <a:t> e-</a:t>
            </a:r>
            <a:r>
              <a:rPr lang="en-US" sz="1400" dirty="0" err="1" smtClean="0"/>
              <a:t>Bisnis</a:t>
            </a:r>
            <a:r>
              <a:rPr lang="id-ID" sz="1400" dirty="0" smtClean="0"/>
              <a:t> </a:t>
            </a:r>
            <a:r>
              <a:rPr lang="en-US" sz="1400" dirty="0" err="1" smtClean="0"/>
              <a:t>dan</a:t>
            </a:r>
            <a:r>
              <a:rPr lang="id-ID" sz="1400" dirty="0" smtClean="0"/>
              <a:t> </a:t>
            </a:r>
            <a:r>
              <a:rPr lang="en-US" sz="1400" dirty="0" err="1" smtClean="0"/>
              <a:t>kerangka</a:t>
            </a:r>
            <a:r>
              <a:rPr lang="id-ID" sz="1400" dirty="0" smtClean="0"/>
              <a:t> </a:t>
            </a:r>
            <a:r>
              <a:rPr lang="en-US" sz="1400" dirty="0" err="1" smtClean="0"/>
              <a:t>strategi</a:t>
            </a:r>
            <a:r>
              <a:rPr lang="en-US" sz="1400" dirty="0" smtClean="0"/>
              <a:t> e-</a:t>
            </a:r>
            <a:r>
              <a:rPr lang="en-US" sz="1400" dirty="0" err="1" smtClean="0"/>
              <a:t>Bisnis</a:t>
            </a:r>
            <a:endParaRPr lang="id-ID" sz="1400" dirty="0" smtClean="0"/>
          </a:p>
        </p:txBody>
      </p:sp>
    </p:spTree>
    <p:extLst>
      <p:ext uri="{BB962C8B-B14F-4D97-AF65-F5344CB8AC3E}">
        <p14:creationId xmlns:p14="http://schemas.microsoft.com/office/powerpoint/2010/main" val="21320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557197"/>
            <a:ext cx="8101013" cy="900112"/>
          </a:xfrm>
        </p:spPr>
        <p:txBody>
          <a:bodyPr>
            <a:normAutofit/>
          </a:bodyPr>
          <a:lstStyle/>
          <a:p>
            <a:r>
              <a:rPr lang="id-ID" dirty="0" smtClean="0"/>
              <a:t>Kisi-kisi </a:t>
            </a:r>
            <a:r>
              <a:rPr lang="en-US" dirty="0" err="1" smtClean="0"/>
              <a:t>Materi</a:t>
            </a:r>
            <a:r>
              <a:rPr lang="en-US" dirty="0" smtClean="0"/>
              <a:t> </a:t>
            </a:r>
            <a:r>
              <a:rPr lang="id-ID" dirty="0" smtClean="0"/>
              <a:t>K</a:t>
            </a:r>
            <a:r>
              <a:rPr lang="en-US" dirty="0" err="1" smtClean="0"/>
              <a:t>uliah</a:t>
            </a:r>
            <a:endParaRPr lang="id-ID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28596" y="1914519"/>
            <a:ext cx="3929090" cy="3286148"/>
          </a:xfrm>
          <a:effectLst>
            <a:glow rad="228600">
              <a:schemeClr val="accent5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1001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342900" indent="-342900">
              <a:buFont typeface="+mj-lt"/>
              <a:buAutoNum type="arabicPeriod" startAt="6"/>
            </a:pPr>
            <a:r>
              <a:rPr lang="en-US" sz="1800" dirty="0" err="1" smtClean="0"/>
              <a:t>Pasar</a:t>
            </a:r>
            <a:r>
              <a:rPr lang="en-US" sz="1800" dirty="0" smtClean="0"/>
              <a:t> </a:t>
            </a:r>
            <a:r>
              <a:rPr lang="en-US" sz="1800" dirty="0" err="1" smtClean="0"/>
              <a:t>Untuk</a:t>
            </a:r>
            <a:r>
              <a:rPr lang="en-US" sz="1800" dirty="0" smtClean="0"/>
              <a:t> E-</a:t>
            </a:r>
            <a:r>
              <a:rPr lang="en-US" sz="1800" dirty="0" err="1" smtClean="0"/>
              <a:t>bisnis</a:t>
            </a:r>
            <a:endParaRPr lang="id-ID" sz="1800" dirty="0" smtClean="0"/>
          </a:p>
          <a:p>
            <a:pPr marL="625475" lvl="1" indent="-168275"/>
            <a:r>
              <a:rPr lang="en-US" sz="1400" dirty="0" err="1" smtClean="0"/>
              <a:t>Mengetahui</a:t>
            </a:r>
            <a:r>
              <a:rPr lang="id-ID" sz="1400" dirty="0" smtClean="0"/>
              <a:t> </a:t>
            </a:r>
            <a:r>
              <a:rPr lang="en-US" sz="1400" dirty="0" err="1" smtClean="0"/>
              <a:t>dan</a:t>
            </a:r>
            <a:r>
              <a:rPr lang="id-ID" sz="1400" dirty="0" smtClean="0"/>
              <a:t> </a:t>
            </a:r>
            <a:r>
              <a:rPr lang="en-US" sz="1400" dirty="0" err="1" smtClean="0"/>
              <a:t>memahami</a:t>
            </a:r>
            <a:r>
              <a:rPr lang="id-ID" sz="1400" dirty="0" smtClean="0"/>
              <a:t> </a:t>
            </a:r>
            <a:r>
              <a:rPr lang="en-US" sz="1400" dirty="0" err="1" smtClean="0"/>
              <a:t>Pasar</a:t>
            </a:r>
            <a:r>
              <a:rPr lang="id-ID" sz="1400" dirty="0" smtClean="0"/>
              <a:t> </a:t>
            </a:r>
            <a:r>
              <a:rPr lang="en-US" sz="1400" dirty="0" err="1" smtClean="0"/>
              <a:t>untuk</a:t>
            </a:r>
            <a:r>
              <a:rPr lang="en-US" sz="1400" dirty="0" smtClean="0"/>
              <a:t> e-</a:t>
            </a:r>
            <a:r>
              <a:rPr lang="en-US" sz="1400" dirty="0" err="1" smtClean="0"/>
              <a:t>Bisnis</a:t>
            </a:r>
            <a:endParaRPr lang="id-ID" sz="1400" dirty="0" smtClean="0"/>
          </a:p>
          <a:p>
            <a:pPr marL="342900" indent="-342900">
              <a:buFont typeface="+mj-lt"/>
              <a:buAutoNum type="arabicPeriod" startAt="6"/>
            </a:pPr>
            <a:r>
              <a:rPr lang="en-US" sz="1800" i="1" dirty="0" smtClean="0"/>
              <a:t>Search Engine</a:t>
            </a:r>
            <a:endParaRPr lang="id-ID" sz="1800" i="1" dirty="0" smtClean="0"/>
          </a:p>
          <a:p>
            <a:pPr marL="625475" lvl="2" indent="-168275">
              <a:spcBef>
                <a:spcPts val="1000"/>
              </a:spcBef>
            </a:pPr>
            <a:r>
              <a:rPr lang="en-US" sz="1400" dirty="0" err="1" smtClean="0"/>
              <a:t>Menggunakan</a:t>
            </a:r>
            <a:r>
              <a:rPr lang="en-US" sz="1400" dirty="0" smtClean="0"/>
              <a:t> </a:t>
            </a:r>
            <a:r>
              <a:rPr lang="en-US" sz="1400" i="1" dirty="0" smtClean="0"/>
              <a:t>Search Engine</a:t>
            </a:r>
            <a:endParaRPr lang="id-ID" sz="1400" i="1" dirty="0" smtClean="0"/>
          </a:p>
          <a:p>
            <a:pPr marL="342900" lvl="0" indent="-342900">
              <a:buFont typeface="+mj-lt"/>
              <a:buAutoNum type="arabicPeriod" startAt="6"/>
            </a:pPr>
            <a:r>
              <a:rPr lang="en-US" sz="1800" dirty="0" smtClean="0">
                <a:solidFill>
                  <a:schemeClr val="bg1"/>
                </a:solidFill>
              </a:rPr>
              <a:t>Platform server e-Business</a:t>
            </a:r>
            <a:endParaRPr lang="id-ID" sz="1800" dirty="0" smtClean="0">
              <a:solidFill>
                <a:schemeClr val="bg1"/>
              </a:solidFill>
            </a:endParaRPr>
          </a:p>
          <a:p>
            <a:pPr marL="625475" lvl="1" indent="-168275"/>
            <a:r>
              <a:rPr lang="id-ID" sz="1400" dirty="0" smtClean="0"/>
              <a:t>Mengetahui platform aplikasi, SO Server dan Platform Server Perusahaan</a:t>
            </a:r>
          </a:p>
          <a:p>
            <a:pPr marL="342900" indent="-342900">
              <a:buFont typeface="+mj-lt"/>
              <a:buAutoNum type="arabicPeriod" startAt="6"/>
            </a:pPr>
            <a:r>
              <a:rPr lang="en-US" sz="1800" dirty="0" smtClean="0">
                <a:solidFill>
                  <a:schemeClr val="bg1"/>
                </a:solidFill>
              </a:rPr>
              <a:t>Portal </a:t>
            </a:r>
            <a:r>
              <a:rPr lang="en-US" sz="1800" dirty="0" err="1" smtClean="0">
                <a:solidFill>
                  <a:schemeClr val="bg1"/>
                </a:solidFill>
              </a:rPr>
              <a:t>Informasi</a:t>
            </a:r>
            <a:endParaRPr lang="id-ID" sz="1800" dirty="0" smtClean="0">
              <a:solidFill>
                <a:schemeClr val="bg1"/>
              </a:solidFill>
            </a:endParaRPr>
          </a:p>
          <a:p>
            <a:pPr marL="625475" lvl="1" indent="-168275"/>
            <a:r>
              <a:rPr lang="id-ID" sz="1400" dirty="0" smtClean="0"/>
              <a:t>Mengetahui dan Memahami Portal Informasi</a:t>
            </a:r>
            <a:endParaRPr lang="id-ID" sz="1400" dirty="0" smtClean="0">
              <a:solidFill>
                <a:schemeClr val="bg1"/>
              </a:solidFill>
            </a:endParaRPr>
          </a:p>
          <a:p>
            <a:pPr marL="342900" indent="-342900">
              <a:buFont typeface="+mj-lt"/>
              <a:buAutoNum type="arabicPeriod" startAt="6"/>
            </a:pPr>
            <a:endParaRPr lang="id-ID" sz="1800" i="1" dirty="0" smtClean="0"/>
          </a:p>
          <a:p>
            <a:pPr marL="342900" indent="-342900">
              <a:buFont typeface="+mj-lt"/>
              <a:buAutoNum type="arabicPeriod"/>
            </a:pPr>
            <a:endParaRPr lang="id-ID" sz="1800" dirty="0" smtClean="0"/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4786314" y="1914519"/>
            <a:ext cx="4000528" cy="3286148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ERP (</a:t>
            </a:r>
            <a:r>
              <a:rPr kumimoji="0" lang="en-US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Enterprise Resource Planning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id-ID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5475" lvl="1" indent="-1682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id-ID" sz="1500" dirty="0" smtClean="0"/>
              <a:t>Mengenal dan Mengetahui Aplikasi ERP </a:t>
            </a:r>
            <a:endParaRPr kumimoji="0" lang="id-ID" sz="15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CRM (</a:t>
            </a:r>
            <a:r>
              <a:rPr kumimoji="0" lang="en-US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Costumer Relationship Management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id-ID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5475" lvl="1" indent="-1682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id-ID" sz="1500" dirty="0" smtClean="0"/>
              <a:t>Mengenal dan Mengetahui Aplikasi CRM </a:t>
            </a:r>
            <a:endParaRPr lang="id-ID" sz="15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SCM (</a:t>
            </a:r>
            <a:r>
              <a:rPr kumimoji="0" lang="en-US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Supply Chain Management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id-ID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5475" lvl="1" indent="-1682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id-ID" sz="1500" dirty="0" smtClean="0"/>
              <a:t>Mengenal dan Mengetahui Aplikasi SCM </a:t>
            </a:r>
            <a:endParaRPr lang="id-ID" sz="1500" dirty="0" smtClean="0">
              <a:solidFill>
                <a:schemeClr val="bg1"/>
              </a:solidFill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 startAt="10"/>
              <a:tabLst/>
              <a:defRPr/>
            </a:pP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EAI (</a:t>
            </a:r>
            <a:r>
              <a:rPr kumimoji="0" lang="en-US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Enterprise Application Integration</a:t>
            </a:r>
            <a:r>
              <a:rPr kumimoji="0" lang="en-US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).</a:t>
            </a:r>
            <a:endParaRPr kumimoji="0" lang="id-ID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25475" lvl="1" indent="-168275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/>
            </a:pPr>
            <a:r>
              <a:rPr lang="id-ID" sz="1500" dirty="0" smtClean="0"/>
              <a:t>Mengenal dan Mengetahui Aplikasi EAI </a:t>
            </a:r>
            <a:endParaRPr kumimoji="0" lang="id-ID" sz="150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id-ID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08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557197"/>
            <a:ext cx="7200900" cy="908851"/>
          </a:xfrm>
        </p:spPr>
        <p:txBody>
          <a:bodyPr/>
          <a:lstStyle/>
          <a:p>
            <a:r>
              <a:rPr lang="id-ID" dirty="0" smtClean="0"/>
              <a:t>Daftar Referensi 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56" y="1700205"/>
            <a:ext cx="8364179" cy="3700470"/>
          </a:xfrm>
        </p:spPr>
        <p:txBody>
          <a:bodyPr>
            <a:noAutofit/>
          </a:bodyPr>
          <a:lstStyle/>
          <a:p>
            <a:pPr lvl="0"/>
            <a:r>
              <a:rPr lang="id-ID" sz="1600" dirty="0" smtClean="0"/>
              <a:t>Chimay </a:t>
            </a:r>
            <a:r>
              <a:rPr lang="id-ID" sz="1600" dirty="0"/>
              <a:t>J. Anumba and Kirti Ruikar. 2008, e-Business in Construction, Blackwell Publishing Ltd. (CK) </a:t>
            </a:r>
          </a:p>
          <a:p>
            <a:pPr lvl="0"/>
            <a:r>
              <a:rPr lang="id-ID" sz="1600" dirty="0"/>
              <a:t>Efraim Turban.2008. Electronic Commerce. Pearson Printice Hall. (EF)</a:t>
            </a:r>
          </a:p>
          <a:p>
            <a:pPr lvl="0"/>
            <a:r>
              <a:rPr lang="id-ID" sz="1600" dirty="0"/>
              <a:t>Petter Gottschalk. 2006, E-Business Strategy-Sourcing and Governance, Norwegian School of Management, Norway, Idea Group Publishing Inc. (PG) </a:t>
            </a:r>
          </a:p>
          <a:p>
            <a:pPr lvl="0"/>
            <a:r>
              <a:rPr lang="id-ID" sz="1600" dirty="0"/>
              <a:t>Tawfik Jelassi, Albrecht Enders. 2004, Strategies for e-Business (Creating Value through Electronic and Mobile Commerce), Prentice Hall. (TA)</a:t>
            </a:r>
          </a:p>
          <a:p>
            <a:pPr lvl="0"/>
            <a:r>
              <a:rPr lang="id-ID" sz="1600" dirty="0"/>
              <a:t>Syamsul A. Syahdan , E-Bisnis: Suatu Tinjauan Teknis dan Non-Teknis. (SS)</a:t>
            </a:r>
          </a:p>
          <a:p>
            <a:pPr lvl="0"/>
            <a:r>
              <a:rPr lang="id-ID" sz="1600" dirty="0"/>
              <a:t>Michael J. Cunningham. 2002, E-Business, Capstone Publishing (a Wiley company). (MJ)</a:t>
            </a:r>
          </a:p>
          <a:p>
            <a:pPr lvl="0"/>
            <a:r>
              <a:rPr lang="id-ID" sz="1600" dirty="0"/>
              <a:t>Bruce Durie. 200, e-Business Essentials, Bruce Durie &amp; Convenient Fiction Ltd. (BD)</a:t>
            </a:r>
          </a:p>
          <a:p>
            <a:pPr lvl="0"/>
            <a:r>
              <a:rPr lang="id-ID" sz="1600" dirty="0"/>
              <a:t>Richardus Eko Indrajit. 2004,Konsep dan Aplikasi E-Business. (REI)</a:t>
            </a:r>
          </a:p>
          <a:p>
            <a:endParaRPr lang="id-ID" sz="1600" dirty="0"/>
          </a:p>
        </p:txBody>
      </p:sp>
    </p:spTree>
    <p:extLst>
      <p:ext uri="{BB962C8B-B14F-4D97-AF65-F5344CB8AC3E}">
        <p14:creationId xmlns:p14="http://schemas.microsoft.com/office/powerpoint/2010/main" val="2821774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707" y="432086"/>
            <a:ext cx="7200900" cy="908851"/>
          </a:xfrm>
        </p:spPr>
        <p:txBody>
          <a:bodyPr/>
          <a:lstStyle/>
          <a:p>
            <a:r>
              <a:rPr lang="id-ID" dirty="0" smtClean="0"/>
              <a:t>Metode </a:t>
            </a:r>
            <a:r>
              <a:rPr lang="id-ID" dirty="0"/>
              <a:t>Perkuliahan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56" y="2508340"/>
            <a:ext cx="7200900" cy="2787378"/>
          </a:xfrm>
        </p:spPr>
        <p:txBody>
          <a:bodyPr>
            <a:normAutofit/>
          </a:bodyPr>
          <a:lstStyle/>
          <a:p>
            <a:pPr marL="442913" indent="-396875"/>
            <a:r>
              <a:rPr lang="id-ID" sz="3200" dirty="0"/>
              <a:t>Ceramah</a:t>
            </a:r>
          </a:p>
          <a:p>
            <a:pPr marL="442913" indent="-396875"/>
            <a:r>
              <a:rPr lang="id-ID" sz="3200" dirty="0" smtClean="0"/>
              <a:t>Diskusi</a:t>
            </a:r>
            <a:endParaRPr lang="id-ID" sz="3200" dirty="0"/>
          </a:p>
          <a:p>
            <a:pPr marL="442913" indent="-396875"/>
            <a:r>
              <a:rPr lang="id-ID" sz="3200" dirty="0" smtClean="0"/>
              <a:t>Latihan / Tugas</a:t>
            </a:r>
            <a:endParaRPr lang="id-ID" sz="3200" dirty="0"/>
          </a:p>
          <a:p>
            <a:pPr marL="442913" indent="-396875"/>
            <a:r>
              <a:rPr lang="id-ID" sz="3200" dirty="0" smtClean="0"/>
              <a:t>Praktek / Tugas Lapangan</a:t>
            </a:r>
            <a:endParaRPr lang="id-ID" sz="3200" dirty="0"/>
          </a:p>
        </p:txBody>
      </p:sp>
      <p:pic>
        <p:nvPicPr>
          <p:cNvPr id="5124" name="Picture 4" descr="http://lh4.ggpht.com/-cM-YNhNOArw/UbBIyjpRFOI/AAAAAAAAPBc/T_vzxI-fKRQ/image_thumb.png?imgmax=8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6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444" r="13046"/>
          <a:stretch/>
        </p:blipFill>
        <p:spPr bwMode="auto">
          <a:xfrm>
            <a:off x="3862617" y="1192167"/>
            <a:ext cx="4936101" cy="2685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03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557197"/>
            <a:ext cx="7200900" cy="908851"/>
          </a:xfrm>
        </p:spPr>
        <p:txBody>
          <a:bodyPr/>
          <a:lstStyle/>
          <a:p>
            <a:r>
              <a:rPr lang="id-ID" dirty="0" smtClean="0"/>
              <a:t>Diskusi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238" y="1843080"/>
            <a:ext cx="8101013" cy="3374855"/>
          </a:xfrm>
        </p:spPr>
        <p:txBody>
          <a:bodyPr>
            <a:noAutofit/>
          </a:bodyPr>
          <a:lstStyle/>
          <a:p>
            <a:pPr marL="450850" indent="-404813">
              <a:lnSpc>
                <a:spcPct val="120000"/>
              </a:lnSpc>
              <a:spcBef>
                <a:spcPts val="600"/>
              </a:spcBef>
            </a:pPr>
            <a:r>
              <a:rPr lang="id-ID" sz="2000" dirty="0" smtClean="0"/>
              <a:t>Setiap mahasiswa wajib tergabung dalam kelompok diskusi</a:t>
            </a:r>
          </a:p>
          <a:p>
            <a:pPr marL="450850" indent="-404813">
              <a:lnSpc>
                <a:spcPct val="120000"/>
              </a:lnSpc>
              <a:spcBef>
                <a:spcPts val="600"/>
              </a:spcBef>
            </a:pPr>
            <a:r>
              <a:rPr lang="id-ID" sz="2000" dirty="0" smtClean="0"/>
              <a:t>Pembentukan kelompok diskusi diserahkan kepada mahasiswa, </a:t>
            </a:r>
            <a:r>
              <a:rPr lang="id-ID" sz="2000" dirty="0" smtClean="0">
                <a:solidFill>
                  <a:srgbClr val="7030A0"/>
                </a:solidFill>
              </a:rPr>
              <a:t>1 kelompok terdiri dari 6 orang </a:t>
            </a:r>
            <a:r>
              <a:rPr lang="id-ID" sz="2000" dirty="0" smtClean="0"/>
              <a:t>mahasiswa</a:t>
            </a:r>
          </a:p>
          <a:p>
            <a:pPr marL="450850" indent="-404813">
              <a:lnSpc>
                <a:spcPct val="120000"/>
              </a:lnSpc>
              <a:spcBef>
                <a:spcPts val="600"/>
              </a:spcBef>
            </a:pPr>
            <a:r>
              <a:rPr lang="id-ID" sz="2000" dirty="0" smtClean="0"/>
              <a:t>Data kelompok diskusi harus dilaporkan pada pertemuan ke 2</a:t>
            </a:r>
          </a:p>
          <a:p>
            <a:pPr marL="450850" indent="-404813">
              <a:lnSpc>
                <a:spcPct val="120000"/>
              </a:lnSpc>
              <a:spcBef>
                <a:spcPts val="600"/>
              </a:spcBef>
            </a:pPr>
            <a:r>
              <a:rPr lang="id-ID" sz="2000" dirty="0" smtClean="0"/>
              <a:t>Setiap kegiatan diskusi akan dinilai dan dimasukkan sebagai nilai harian yang akan digabungkan dengan nilai Ujian tertulis di tengah ataupun akhir semester.</a:t>
            </a:r>
          </a:p>
          <a:p>
            <a:pPr>
              <a:lnSpc>
                <a:spcPct val="120000"/>
              </a:lnSpc>
              <a:spcBef>
                <a:spcPts val="600"/>
              </a:spcBef>
            </a:pPr>
            <a:endParaRPr lang="id-ID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466623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M04033917[[fn=Berlin]]_novariants" id="{309C13C0-3BE0-4E8F-8916-1D5516B3B5DD}" vid="{18E1BE87-7240-45DF-8788-3CAEB7F17AB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728</TotalTime>
  <Words>684</Words>
  <Application>Microsoft Office PowerPoint</Application>
  <PresentationFormat>Custom</PresentationFormat>
  <Paragraphs>94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Theme1</vt:lpstr>
      <vt:lpstr>KONTRAK KULIAH KONSEP E-BISNIS</vt:lpstr>
      <vt:lpstr>Mata Kuliah : Konsep E-Business Kode Mata Kuliah  :  A12.6304 Semester  : 3 Jumlah SKS  : 4 Status  : Wajib </vt:lpstr>
      <vt:lpstr>Deskripsi Mata Kuliah</vt:lpstr>
      <vt:lpstr>Standar Kompetensi </vt:lpstr>
      <vt:lpstr>Kisi-kisi Materi Kuliah</vt:lpstr>
      <vt:lpstr>Kisi-kisi Materi Kuliah</vt:lpstr>
      <vt:lpstr>Daftar Referensi </vt:lpstr>
      <vt:lpstr>Metode Perkuliahan</vt:lpstr>
      <vt:lpstr>Diskusi</vt:lpstr>
      <vt:lpstr>Tugas Sebelum UTS</vt:lpstr>
      <vt:lpstr>Tugas  sebelum UAS</vt:lpstr>
      <vt:lpstr>Penilaian</vt:lpstr>
      <vt:lpstr>Penunjukan Komting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KONTRAK KULIAH KONSEP E BISNIS</dc:title>
  <dc:creator>DELL</dc:creator>
  <cp:lastModifiedBy>lerawan</cp:lastModifiedBy>
  <cp:revision>30</cp:revision>
  <dcterms:created xsi:type="dcterms:W3CDTF">2016-02-29T00:27:56Z</dcterms:created>
  <dcterms:modified xsi:type="dcterms:W3CDTF">2018-09-12T09:39:08Z</dcterms:modified>
</cp:coreProperties>
</file>