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79" r:id="rId5"/>
    <p:sldId id="270" r:id="rId6"/>
    <p:sldId id="282" r:id="rId7"/>
    <p:sldId id="258" r:id="rId8"/>
    <p:sldId id="259" r:id="rId9"/>
    <p:sldId id="260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7" r:id="rId19"/>
    <p:sldId id="273" r:id="rId20"/>
    <p:sldId id="274" r:id="rId21"/>
    <p:sldId id="278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6107463910761172"/>
          <c:y val="6.5585875984251973E-2"/>
          <c:w val="0.81809202755905563"/>
          <c:h val="0.79480216535433057"/>
        </c:manualLayout>
      </c:layout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cat>
            <c:strRef>
              <c:f>Sheet1!$A$2:$A$4</c:f>
              <c:strCache>
                <c:ptCount val="3"/>
                <c:pt idx="0">
                  <c:v>India</c:v>
                </c:pt>
                <c:pt idx="1">
                  <c:v>Brazil</c:v>
                </c:pt>
                <c:pt idx="2">
                  <c:v>Indonesia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87190</c:v>
                </c:pt>
                <c:pt idx="1">
                  <c:v>38179</c:v>
                </c:pt>
                <c:pt idx="2">
                  <c:v>21026</c:v>
                </c:pt>
              </c:numCache>
            </c:numRef>
          </c:val>
        </c:ser>
        <c:shape val="box"/>
        <c:axId val="57529856"/>
        <c:axId val="60021760"/>
        <c:axId val="0"/>
      </c:bar3DChart>
      <c:catAx>
        <c:axId val="5752985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60021760"/>
        <c:crosses val="autoZero"/>
        <c:auto val="1"/>
        <c:lblAlgn val="ctr"/>
        <c:lblOffset val="100"/>
      </c:catAx>
      <c:valAx>
        <c:axId val="600217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575298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d-ID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title>
      <c:tx>
        <c:rich>
          <a:bodyPr/>
          <a:lstStyle/>
          <a:p>
            <a:pPr>
              <a:defRPr lang="en-US"/>
            </a:pPr>
            <a:r>
              <a:rPr lang="en-US" dirty="0" smtClean="0"/>
              <a:t>Indonesia </a:t>
            </a:r>
            <a:r>
              <a:rPr lang="en-US" dirty="0" err="1" smtClean="0"/>
              <a:t>tahun</a:t>
            </a:r>
            <a:r>
              <a:rPr lang="en-US" dirty="0" smtClean="0"/>
              <a:t> 2012</a:t>
            </a:r>
            <a:endParaRPr lang="en-US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</c:spPr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cat>
            <c:strRef>
              <c:f>Sheet1!$A$2:$A$4</c:f>
              <c:strCache>
                <c:ptCount val="3"/>
                <c:pt idx="0">
                  <c:v>Jawa Timur</c:v>
                </c:pt>
                <c:pt idx="1">
                  <c:v>Jawa Barat</c:v>
                </c:pt>
                <c:pt idx="2">
                  <c:v>Jawa Tengah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4653</c:v>
                </c:pt>
                <c:pt idx="1">
                  <c:v>1749</c:v>
                </c:pt>
                <c:pt idx="2">
                  <c:v>1740</c:v>
                </c:pt>
              </c:numCache>
            </c:numRef>
          </c:val>
        </c:ser>
        <c:shape val="box"/>
        <c:axId val="77735424"/>
        <c:axId val="77736960"/>
        <c:axId val="0"/>
      </c:bar3DChart>
      <c:catAx>
        <c:axId val="7773542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7736960"/>
        <c:crosses val="autoZero"/>
        <c:auto val="1"/>
        <c:lblAlgn val="ctr"/>
        <c:lblOffset val="100"/>
      </c:catAx>
      <c:valAx>
        <c:axId val="777369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777354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d-ID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5FA70F-5977-4D5F-914E-82AC215D260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BD5137-E17C-49FF-AC65-5F6A542AA0B5}">
      <dgm:prSet phldrT="[Text]" custT="1"/>
      <dgm:spPr/>
      <dgm:t>
        <a:bodyPr/>
        <a:lstStyle/>
        <a:p>
          <a:r>
            <a:rPr lang="en-US" sz="2800" dirty="0" smtClean="0">
              <a:solidFill>
                <a:srgbClr val="FF0000"/>
              </a:solidFill>
            </a:rPr>
            <a:t>REHABILITASI MEDIK</a:t>
          </a:r>
          <a:endParaRPr lang="en-US" sz="2800" dirty="0">
            <a:solidFill>
              <a:srgbClr val="FF0000"/>
            </a:solidFill>
          </a:endParaRPr>
        </a:p>
      </dgm:t>
    </dgm:pt>
    <dgm:pt modelId="{78377D3B-5ECB-445A-888F-FFCABD3A2153}" type="parTrans" cxnId="{4E1CD6E2-939E-46FD-B18E-4CC37F1C992C}">
      <dgm:prSet/>
      <dgm:spPr/>
      <dgm:t>
        <a:bodyPr/>
        <a:lstStyle/>
        <a:p>
          <a:endParaRPr lang="en-US"/>
        </a:p>
      </dgm:t>
    </dgm:pt>
    <dgm:pt modelId="{870C9B4E-AE20-4FF2-9370-980D939CCD0B}" type="sibTrans" cxnId="{4E1CD6E2-939E-46FD-B18E-4CC37F1C992C}">
      <dgm:prSet/>
      <dgm:spPr/>
      <dgm:t>
        <a:bodyPr/>
        <a:lstStyle/>
        <a:p>
          <a:endParaRPr lang="en-US"/>
        </a:p>
      </dgm:t>
    </dgm:pt>
    <dgm:pt modelId="{B8B0081C-C9D2-4C56-A452-5E5E6BD55F45}">
      <dgm:prSet phldrT="[Text]" custT="1"/>
      <dgm:spPr/>
      <dgm:t>
        <a:bodyPr/>
        <a:lstStyle/>
        <a:p>
          <a:r>
            <a:rPr lang="en-US" sz="2800" dirty="0" smtClean="0">
              <a:solidFill>
                <a:srgbClr val="FF0000"/>
              </a:solidFill>
            </a:rPr>
            <a:t>REHABILITASI SOSEK</a:t>
          </a:r>
          <a:endParaRPr lang="en-US" sz="2800" dirty="0">
            <a:solidFill>
              <a:srgbClr val="FF0000"/>
            </a:solidFill>
          </a:endParaRPr>
        </a:p>
      </dgm:t>
    </dgm:pt>
    <dgm:pt modelId="{221299D7-8FF5-4B31-BFAA-3599AD7220B1}" type="parTrans" cxnId="{26B449B3-F037-49F8-8AE5-7FCF035372BD}">
      <dgm:prSet/>
      <dgm:spPr/>
      <dgm:t>
        <a:bodyPr/>
        <a:lstStyle/>
        <a:p>
          <a:endParaRPr lang="en-US"/>
        </a:p>
      </dgm:t>
    </dgm:pt>
    <dgm:pt modelId="{EFEBDDDC-6CE8-4D01-8ADF-4D1B8DAE5753}" type="sibTrans" cxnId="{26B449B3-F037-49F8-8AE5-7FCF035372BD}">
      <dgm:prSet/>
      <dgm:spPr/>
      <dgm:t>
        <a:bodyPr/>
        <a:lstStyle/>
        <a:p>
          <a:endParaRPr lang="en-US"/>
        </a:p>
      </dgm:t>
    </dgm:pt>
    <dgm:pt modelId="{72ABBA34-E429-4725-91D7-7D5727426BEE}" type="pres">
      <dgm:prSet presAssocID="{C75FA70F-5977-4D5F-914E-82AC215D260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88B2A3-F21A-4599-9A5C-74C454FF4528}" type="pres">
      <dgm:prSet presAssocID="{5CBD5137-E17C-49FF-AC65-5F6A542AA0B5}" presName="parentLin" presStyleCnt="0"/>
      <dgm:spPr/>
    </dgm:pt>
    <dgm:pt modelId="{171FD1DC-8672-4256-A5EE-1BB7C0AA69ED}" type="pres">
      <dgm:prSet presAssocID="{5CBD5137-E17C-49FF-AC65-5F6A542AA0B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B168A54-5663-4ADA-A22C-8F5AB4575C3A}" type="pres">
      <dgm:prSet presAssocID="{5CBD5137-E17C-49FF-AC65-5F6A542AA0B5}" presName="parentText" presStyleLbl="node1" presStyleIdx="0" presStyleCnt="2" custScaleX="813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43BCA1-4624-47C5-B8AA-9781C2010DA4}" type="pres">
      <dgm:prSet presAssocID="{5CBD5137-E17C-49FF-AC65-5F6A542AA0B5}" presName="negativeSpace" presStyleCnt="0"/>
      <dgm:spPr/>
    </dgm:pt>
    <dgm:pt modelId="{09DF05B9-54E8-4C18-88D4-7D0824227E93}" type="pres">
      <dgm:prSet presAssocID="{5CBD5137-E17C-49FF-AC65-5F6A542AA0B5}" presName="childText" presStyleLbl="conFgAcc1" presStyleIdx="0" presStyleCnt="2" custLinFactNeighborY="-13751">
        <dgm:presLayoutVars>
          <dgm:bulletEnabled val="1"/>
        </dgm:presLayoutVars>
      </dgm:prSet>
      <dgm:spPr/>
    </dgm:pt>
    <dgm:pt modelId="{D054D950-6D54-4765-97A2-55496312AED6}" type="pres">
      <dgm:prSet presAssocID="{870C9B4E-AE20-4FF2-9370-980D939CCD0B}" presName="spaceBetweenRectangles" presStyleCnt="0"/>
      <dgm:spPr/>
    </dgm:pt>
    <dgm:pt modelId="{4C2127F4-35E9-43DD-A0F2-BCF8661ACDFC}" type="pres">
      <dgm:prSet presAssocID="{B8B0081C-C9D2-4C56-A452-5E5E6BD55F45}" presName="parentLin" presStyleCnt="0"/>
      <dgm:spPr/>
    </dgm:pt>
    <dgm:pt modelId="{1B60ADF6-BB82-4E61-8759-3AF2DF8727AA}" type="pres">
      <dgm:prSet presAssocID="{B8B0081C-C9D2-4C56-A452-5E5E6BD55F4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8296158-531B-4794-A143-A9882EB00ED0}" type="pres">
      <dgm:prSet presAssocID="{B8B0081C-C9D2-4C56-A452-5E5E6BD55F45}" presName="parentText" presStyleLbl="node1" presStyleIdx="1" presStyleCnt="2" custScaleX="807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45F035-4048-4800-B708-0E5422FD4982}" type="pres">
      <dgm:prSet presAssocID="{B8B0081C-C9D2-4C56-A452-5E5E6BD55F45}" presName="negativeSpace" presStyleCnt="0"/>
      <dgm:spPr/>
    </dgm:pt>
    <dgm:pt modelId="{68FE43FB-D7E0-4BE3-9AB5-7D1936972D6D}" type="pres">
      <dgm:prSet presAssocID="{B8B0081C-C9D2-4C56-A452-5E5E6BD55F4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A0C25C2-D27D-4D3B-B648-96A72E9A0030}" type="presOf" srcId="{5CBD5137-E17C-49FF-AC65-5F6A542AA0B5}" destId="{171FD1DC-8672-4256-A5EE-1BB7C0AA69ED}" srcOrd="0" destOrd="0" presId="urn:microsoft.com/office/officeart/2005/8/layout/list1"/>
    <dgm:cxn modelId="{421312E5-6CC3-464D-A3F1-FC2C410D98F6}" type="presOf" srcId="{B8B0081C-C9D2-4C56-A452-5E5E6BD55F45}" destId="{B8296158-531B-4794-A143-A9882EB00ED0}" srcOrd="1" destOrd="0" presId="urn:microsoft.com/office/officeart/2005/8/layout/list1"/>
    <dgm:cxn modelId="{4E1CD6E2-939E-46FD-B18E-4CC37F1C992C}" srcId="{C75FA70F-5977-4D5F-914E-82AC215D2600}" destId="{5CBD5137-E17C-49FF-AC65-5F6A542AA0B5}" srcOrd="0" destOrd="0" parTransId="{78377D3B-5ECB-445A-888F-FFCABD3A2153}" sibTransId="{870C9B4E-AE20-4FF2-9370-980D939CCD0B}"/>
    <dgm:cxn modelId="{26B449B3-F037-49F8-8AE5-7FCF035372BD}" srcId="{C75FA70F-5977-4D5F-914E-82AC215D2600}" destId="{B8B0081C-C9D2-4C56-A452-5E5E6BD55F45}" srcOrd="1" destOrd="0" parTransId="{221299D7-8FF5-4B31-BFAA-3599AD7220B1}" sibTransId="{EFEBDDDC-6CE8-4D01-8ADF-4D1B8DAE5753}"/>
    <dgm:cxn modelId="{D032B1B6-D5AB-4427-9864-8F1104C9A133}" type="presOf" srcId="{B8B0081C-C9D2-4C56-A452-5E5E6BD55F45}" destId="{1B60ADF6-BB82-4E61-8759-3AF2DF8727AA}" srcOrd="0" destOrd="0" presId="urn:microsoft.com/office/officeart/2005/8/layout/list1"/>
    <dgm:cxn modelId="{009C729F-870F-470F-9136-5BB4CA4114A6}" type="presOf" srcId="{C75FA70F-5977-4D5F-914E-82AC215D2600}" destId="{72ABBA34-E429-4725-91D7-7D5727426BEE}" srcOrd="0" destOrd="0" presId="urn:microsoft.com/office/officeart/2005/8/layout/list1"/>
    <dgm:cxn modelId="{3EEC581F-E478-4DC9-A5E2-8E4BD805EEA1}" type="presOf" srcId="{5CBD5137-E17C-49FF-AC65-5F6A542AA0B5}" destId="{0B168A54-5663-4ADA-A22C-8F5AB4575C3A}" srcOrd="1" destOrd="0" presId="urn:microsoft.com/office/officeart/2005/8/layout/list1"/>
    <dgm:cxn modelId="{D08438E7-9FF9-4960-95B9-15115567F09F}" type="presParOf" srcId="{72ABBA34-E429-4725-91D7-7D5727426BEE}" destId="{5588B2A3-F21A-4599-9A5C-74C454FF4528}" srcOrd="0" destOrd="0" presId="urn:microsoft.com/office/officeart/2005/8/layout/list1"/>
    <dgm:cxn modelId="{392B4B03-92F5-406E-8093-745D83D53B0A}" type="presParOf" srcId="{5588B2A3-F21A-4599-9A5C-74C454FF4528}" destId="{171FD1DC-8672-4256-A5EE-1BB7C0AA69ED}" srcOrd="0" destOrd="0" presId="urn:microsoft.com/office/officeart/2005/8/layout/list1"/>
    <dgm:cxn modelId="{6E410A27-9229-4E80-B8D4-9645B3204355}" type="presParOf" srcId="{5588B2A3-F21A-4599-9A5C-74C454FF4528}" destId="{0B168A54-5663-4ADA-A22C-8F5AB4575C3A}" srcOrd="1" destOrd="0" presId="urn:microsoft.com/office/officeart/2005/8/layout/list1"/>
    <dgm:cxn modelId="{41B8F9F5-764D-4D4B-8E25-9A51A66E67CA}" type="presParOf" srcId="{72ABBA34-E429-4725-91D7-7D5727426BEE}" destId="{2B43BCA1-4624-47C5-B8AA-9781C2010DA4}" srcOrd="1" destOrd="0" presId="urn:microsoft.com/office/officeart/2005/8/layout/list1"/>
    <dgm:cxn modelId="{526B4719-0C34-4905-BE1F-29D9DB8448E3}" type="presParOf" srcId="{72ABBA34-E429-4725-91D7-7D5727426BEE}" destId="{09DF05B9-54E8-4C18-88D4-7D0824227E93}" srcOrd="2" destOrd="0" presId="urn:microsoft.com/office/officeart/2005/8/layout/list1"/>
    <dgm:cxn modelId="{F8AF3E8E-7D53-457A-9A27-E4A03B7DCCA4}" type="presParOf" srcId="{72ABBA34-E429-4725-91D7-7D5727426BEE}" destId="{D054D950-6D54-4765-97A2-55496312AED6}" srcOrd="3" destOrd="0" presId="urn:microsoft.com/office/officeart/2005/8/layout/list1"/>
    <dgm:cxn modelId="{D6C402EA-1247-443D-ABCD-2FF9AC3A8A1B}" type="presParOf" srcId="{72ABBA34-E429-4725-91D7-7D5727426BEE}" destId="{4C2127F4-35E9-43DD-A0F2-BCF8661ACDFC}" srcOrd="4" destOrd="0" presId="urn:microsoft.com/office/officeart/2005/8/layout/list1"/>
    <dgm:cxn modelId="{2340E941-F39D-49A0-A4AB-2F120E464F82}" type="presParOf" srcId="{4C2127F4-35E9-43DD-A0F2-BCF8661ACDFC}" destId="{1B60ADF6-BB82-4E61-8759-3AF2DF8727AA}" srcOrd="0" destOrd="0" presId="urn:microsoft.com/office/officeart/2005/8/layout/list1"/>
    <dgm:cxn modelId="{6ACC9F9B-F6A0-44C3-9C64-C9F8E2984C75}" type="presParOf" srcId="{4C2127F4-35E9-43DD-A0F2-BCF8661ACDFC}" destId="{B8296158-531B-4794-A143-A9882EB00ED0}" srcOrd="1" destOrd="0" presId="urn:microsoft.com/office/officeart/2005/8/layout/list1"/>
    <dgm:cxn modelId="{658A0E3B-3216-4918-8F5B-DA5294EA722B}" type="presParOf" srcId="{72ABBA34-E429-4725-91D7-7D5727426BEE}" destId="{8B45F035-4048-4800-B708-0E5422FD4982}" srcOrd="5" destOrd="0" presId="urn:microsoft.com/office/officeart/2005/8/layout/list1"/>
    <dgm:cxn modelId="{632BA452-CDEC-44C7-9205-B42CE38E163A}" type="presParOf" srcId="{72ABBA34-E429-4725-91D7-7D5727426BEE}" destId="{68FE43FB-D7E0-4BE3-9AB5-7D1936972D6D}" srcOrd="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71D34B-A7B8-4829-9943-ADB876A66CA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DC5BCD-CF0E-4D46-959A-D2B6B180D788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FF0000"/>
              </a:solidFill>
            </a:rPr>
            <a:t>Rehabilitasi</a:t>
          </a:r>
          <a:r>
            <a:rPr lang="en-US" sz="2800" dirty="0" smtClean="0">
              <a:solidFill>
                <a:srgbClr val="FF0000"/>
              </a:solidFill>
            </a:rPr>
            <a:t> </a:t>
          </a:r>
        </a:p>
        <a:p>
          <a:r>
            <a:rPr lang="en-US" sz="2800" dirty="0" err="1" smtClean="0">
              <a:solidFill>
                <a:srgbClr val="FF0000"/>
              </a:solidFill>
            </a:rPr>
            <a:t>Medik</a:t>
          </a:r>
          <a:endParaRPr lang="en-US" sz="2800" dirty="0">
            <a:solidFill>
              <a:srgbClr val="FF0000"/>
            </a:solidFill>
          </a:endParaRPr>
        </a:p>
      </dgm:t>
    </dgm:pt>
    <dgm:pt modelId="{DC97F18C-A92C-4A8E-9C26-A48976A416E3}" type="parTrans" cxnId="{42DE4BE9-67FF-470F-9958-2156AB5279D1}">
      <dgm:prSet/>
      <dgm:spPr/>
      <dgm:t>
        <a:bodyPr/>
        <a:lstStyle/>
        <a:p>
          <a:endParaRPr lang="en-US"/>
        </a:p>
      </dgm:t>
    </dgm:pt>
    <dgm:pt modelId="{9DE9EF95-3FF6-4B39-A4A0-400BE2A184AC}" type="sibTrans" cxnId="{42DE4BE9-67FF-470F-9958-2156AB5279D1}">
      <dgm:prSet/>
      <dgm:spPr/>
      <dgm:t>
        <a:bodyPr/>
        <a:lstStyle/>
        <a:p>
          <a:endParaRPr lang="en-US"/>
        </a:p>
      </dgm:t>
    </dgm:pt>
    <dgm:pt modelId="{498BCA6F-F523-48B2-837F-9AE0C4C24542}">
      <dgm:prSet phldrT="[Text]" custT="1"/>
      <dgm:spPr/>
      <dgm:t>
        <a:bodyPr/>
        <a:lstStyle/>
        <a:p>
          <a:r>
            <a:rPr lang="en-US" sz="1600" dirty="0" err="1" smtClean="0"/>
            <a:t>Perawatan</a:t>
          </a:r>
          <a:r>
            <a:rPr lang="en-US" sz="1600" dirty="0" smtClean="0"/>
            <a:t> yang </a:t>
          </a:r>
          <a:r>
            <a:rPr lang="en-US" sz="1600" dirty="0" err="1" smtClean="0"/>
            <a:t>dikerjakan</a:t>
          </a:r>
          <a:r>
            <a:rPr lang="en-US" sz="1600" dirty="0" smtClean="0"/>
            <a:t> </a:t>
          </a:r>
          <a:r>
            <a:rPr lang="en-US" sz="1600" dirty="0" err="1" smtClean="0"/>
            <a:t>bersamaan</a:t>
          </a:r>
          <a:r>
            <a:rPr lang="en-US" sz="1600" dirty="0" smtClean="0"/>
            <a:t> </a:t>
          </a:r>
          <a:r>
            <a:rPr lang="en-US" sz="1600" dirty="0" err="1" smtClean="0"/>
            <a:t>dengan</a:t>
          </a:r>
          <a:r>
            <a:rPr lang="en-US" sz="1600" dirty="0" smtClean="0"/>
            <a:t> program </a:t>
          </a:r>
          <a:r>
            <a:rPr lang="en-US" sz="1600" dirty="0" err="1" smtClean="0"/>
            <a:t>Pencegahan</a:t>
          </a:r>
          <a:r>
            <a:rPr lang="en-US" sz="1600" dirty="0" smtClean="0"/>
            <a:t> </a:t>
          </a:r>
          <a:r>
            <a:rPr lang="en-US" sz="1600" dirty="0" err="1" smtClean="0"/>
            <a:t>Cacat</a:t>
          </a:r>
          <a:r>
            <a:rPr lang="en-US" sz="1600" dirty="0" smtClean="0"/>
            <a:t>(POD), </a:t>
          </a:r>
          <a:r>
            <a:rPr lang="en-US" sz="1600" dirty="0" err="1" smtClean="0"/>
            <a:t>Kelompok</a:t>
          </a:r>
          <a:r>
            <a:rPr lang="en-US" sz="1600" dirty="0" smtClean="0"/>
            <a:t> </a:t>
          </a:r>
          <a:r>
            <a:rPr lang="en-US" sz="1600" dirty="0" err="1" smtClean="0"/>
            <a:t>Perawatan</a:t>
          </a:r>
          <a:r>
            <a:rPr lang="en-US" sz="1600" dirty="0" smtClean="0"/>
            <a:t> </a:t>
          </a:r>
          <a:r>
            <a:rPr lang="en-US" sz="1600" dirty="0" err="1" smtClean="0"/>
            <a:t>Diri</a:t>
          </a:r>
          <a:r>
            <a:rPr lang="en-US" sz="1600" dirty="0" smtClean="0"/>
            <a:t>(KPD) </a:t>
          </a:r>
          <a:r>
            <a:rPr lang="en-US" sz="1600" dirty="0" err="1" smtClean="0"/>
            <a:t>atau</a:t>
          </a:r>
          <a:r>
            <a:rPr lang="en-US" sz="1600" dirty="0" smtClean="0"/>
            <a:t> Self Care Group</a:t>
          </a:r>
          <a:endParaRPr lang="en-US" sz="1600" dirty="0"/>
        </a:p>
      </dgm:t>
    </dgm:pt>
    <dgm:pt modelId="{08BB8935-9890-438C-937D-C23733F089F0}" type="parTrans" cxnId="{AF8A75AE-5B43-484F-88AC-F7A16D62341D}">
      <dgm:prSet/>
      <dgm:spPr/>
      <dgm:t>
        <a:bodyPr/>
        <a:lstStyle/>
        <a:p>
          <a:endParaRPr lang="en-US"/>
        </a:p>
      </dgm:t>
    </dgm:pt>
    <dgm:pt modelId="{D2216B3A-D921-49C2-9EC4-6826DA24507A}" type="sibTrans" cxnId="{AF8A75AE-5B43-484F-88AC-F7A16D62341D}">
      <dgm:prSet/>
      <dgm:spPr/>
      <dgm:t>
        <a:bodyPr/>
        <a:lstStyle/>
        <a:p>
          <a:endParaRPr lang="en-US"/>
        </a:p>
      </dgm:t>
    </dgm:pt>
    <dgm:pt modelId="{48F81EFD-B374-44C4-A442-BFCFDF673AF0}">
      <dgm:prSet phldrT="[Text]" custT="1"/>
      <dgm:spPr/>
      <dgm:t>
        <a:bodyPr/>
        <a:lstStyle/>
        <a:p>
          <a:r>
            <a:rPr lang="en-US" sz="1600" dirty="0" err="1" smtClean="0"/>
            <a:t>Rehabilitasi</a:t>
          </a:r>
          <a:r>
            <a:rPr lang="en-US" sz="1600" dirty="0" smtClean="0"/>
            <a:t> </a:t>
          </a:r>
          <a:r>
            <a:rPr lang="en-US" sz="1600" dirty="0" err="1" smtClean="0"/>
            <a:t>fisik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mental yang </a:t>
          </a:r>
          <a:r>
            <a:rPr lang="en-US" sz="1600" dirty="0" err="1" smtClean="0"/>
            <a:t>dikerjakan</a:t>
          </a:r>
          <a:r>
            <a:rPr lang="en-US" sz="1600" dirty="0" smtClean="0"/>
            <a:t> </a:t>
          </a:r>
          <a:r>
            <a:rPr lang="en-US" sz="1600" dirty="0" err="1" smtClean="0"/>
            <a:t>melalui</a:t>
          </a:r>
          <a:r>
            <a:rPr lang="en-US" sz="1600" dirty="0" smtClean="0"/>
            <a:t> </a:t>
          </a:r>
          <a:r>
            <a:rPr lang="en-US" sz="1600" dirty="0" err="1" smtClean="0"/>
            <a:t>berbagai</a:t>
          </a:r>
          <a:r>
            <a:rPr lang="en-US" sz="1600" dirty="0" smtClean="0"/>
            <a:t> </a:t>
          </a:r>
          <a:r>
            <a:rPr lang="en-US" sz="1600" dirty="0" err="1" smtClean="0"/>
            <a:t>tindakan</a:t>
          </a:r>
          <a:r>
            <a:rPr lang="en-US" sz="1600" dirty="0" smtClean="0"/>
            <a:t> </a:t>
          </a:r>
          <a:r>
            <a:rPr lang="en-US" sz="1600" dirty="0" err="1" smtClean="0"/>
            <a:t>pelayanan</a:t>
          </a:r>
          <a:r>
            <a:rPr lang="en-US" sz="1600" dirty="0" smtClean="0"/>
            <a:t> </a:t>
          </a:r>
          <a:r>
            <a:rPr lang="en-US" sz="1600" dirty="0" err="1" smtClean="0"/>
            <a:t>medis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konseling</a:t>
          </a:r>
          <a:r>
            <a:rPr lang="en-US" sz="1600" dirty="0" smtClean="0"/>
            <a:t> </a:t>
          </a:r>
          <a:r>
            <a:rPr lang="en-US" sz="1600" dirty="0" err="1" smtClean="0"/>
            <a:t>medis</a:t>
          </a:r>
          <a:endParaRPr lang="en-US" sz="1600" dirty="0"/>
        </a:p>
      </dgm:t>
    </dgm:pt>
    <dgm:pt modelId="{B62DE64E-F872-4C7A-B31F-08E36E1539A5}" type="parTrans" cxnId="{2D3BAFEE-4750-40E2-9E91-9126BC1380BD}">
      <dgm:prSet/>
      <dgm:spPr/>
      <dgm:t>
        <a:bodyPr/>
        <a:lstStyle/>
        <a:p>
          <a:endParaRPr lang="en-US"/>
        </a:p>
      </dgm:t>
    </dgm:pt>
    <dgm:pt modelId="{5C9AFD16-7DFA-4C3E-A98E-41512880D4FC}" type="sibTrans" cxnId="{2D3BAFEE-4750-40E2-9E91-9126BC1380BD}">
      <dgm:prSet/>
      <dgm:spPr/>
      <dgm:t>
        <a:bodyPr/>
        <a:lstStyle/>
        <a:p>
          <a:endParaRPr lang="en-US"/>
        </a:p>
      </dgm:t>
    </dgm:pt>
    <dgm:pt modelId="{1768A0F7-917D-4E82-A4BF-252513264ACB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FF0000"/>
              </a:solidFill>
            </a:rPr>
            <a:t>Rehabilitasi</a:t>
          </a:r>
          <a:endParaRPr lang="en-US" sz="2800" dirty="0" smtClean="0">
            <a:solidFill>
              <a:srgbClr val="FF0000"/>
            </a:solidFill>
          </a:endParaRPr>
        </a:p>
        <a:p>
          <a:r>
            <a:rPr lang="en-US" sz="2800" dirty="0" err="1" smtClean="0">
              <a:solidFill>
                <a:srgbClr val="FF0000"/>
              </a:solidFill>
            </a:rPr>
            <a:t>Sosek</a:t>
          </a:r>
          <a:r>
            <a:rPr lang="en-US" sz="2800" dirty="0" smtClean="0">
              <a:solidFill>
                <a:srgbClr val="FF0000"/>
              </a:solidFill>
            </a:rPr>
            <a:t> </a:t>
          </a:r>
          <a:endParaRPr lang="en-US" sz="2800" dirty="0">
            <a:solidFill>
              <a:srgbClr val="FF0000"/>
            </a:solidFill>
          </a:endParaRPr>
        </a:p>
      </dgm:t>
    </dgm:pt>
    <dgm:pt modelId="{CF3C382C-1DD6-4AA1-9545-BAA39591D6A6}" type="parTrans" cxnId="{1A7E3E7D-4F31-40E1-8E00-A032C1CC75EF}">
      <dgm:prSet/>
      <dgm:spPr/>
      <dgm:t>
        <a:bodyPr/>
        <a:lstStyle/>
        <a:p>
          <a:endParaRPr lang="en-US"/>
        </a:p>
      </dgm:t>
    </dgm:pt>
    <dgm:pt modelId="{4DB397D5-8D1A-4603-A77D-89B1341B61A5}" type="sibTrans" cxnId="{1A7E3E7D-4F31-40E1-8E00-A032C1CC75EF}">
      <dgm:prSet/>
      <dgm:spPr/>
      <dgm:t>
        <a:bodyPr/>
        <a:lstStyle/>
        <a:p>
          <a:endParaRPr lang="en-US"/>
        </a:p>
      </dgm:t>
    </dgm:pt>
    <dgm:pt modelId="{DE3698AB-9370-4772-B41C-CA3FF31D927C}">
      <dgm:prSet phldrT="[Text]" custT="1"/>
      <dgm:spPr/>
      <dgm:t>
        <a:bodyPr/>
        <a:lstStyle/>
        <a:p>
          <a:r>
            <a:rPr lang="nb-NO" sz="1600" dirty="0" smtClean="0"/>
            <a:t>Rehabilitasi sosial ditujukan untuk mengurangi masalah psikologis dan stigma sosial agar penderita dapat berintegrasi sosial meliputi: konseling, advokasi, penyuluhan dan pendidikan.</a:t>
          </a:r>
          <a:endParaRPr lang="en-US" sz="1600" dirty="0"/>
        </a:p>
      </dgm:t>
    </dgm:pt>
    <dgm:pt modelId="{E405DFC4-9176-4227-92DD-261C5EC5F302}" type="parTrans" cxnId="{27E90B3E-4B62-420D-A20A-7DADC3E90BA2}">
      <dgm:prSet/>
      <dgm:spPr/>
      <dgm:t>
        <a:bodyPr/>
        <a:lstStyle/>
        <a:p>
          <a:endParaRPr lang="en-US"/>
        </a:p>
      </dgm:t>
    </dgm:pt>
    <dgm:pt modelId="{F0E0A623-8171-4806-9FD8-93DFAFD18227}" type="sibTrans" cxnId="{27E90B3E-4B62-420D-A20A-7DADC3E90BA2}">
      <dgm:prSet/>
      <dgm:spPr/>
      <dgm:t>
        <a:bodyPr/>
        <a:lstStyle/>
        <a:p>
          <a:endParaRPr lang="en-US"/>
        </a:p>
      </dgm:t>
    </dgm:pt>
    <dgm:pt modelId="{C01CA934-4308-4101-B85F-675FE613F405}">
      <dgm:prSet phldrT="[Text]" custT="1"/>
      <dgm:spPr/>
      <dgm:t>
        <a:bodyPr/>
        <a:lstStyle/>
        <a:p>
          <a:r>
            <a:rPr lang="en-US" sz="1600" dirty="0" err="1" smtClean="0"/>
            <a:t>Rehabilitasi</a:t>
          </a:r>
          <a:r>
            <a:rPr lang="en-US" sz="1600" dirty="0" smtClean="0"/>
            <a:t> </a:t>
          </a:r>
          <a:r>
            <a:rPr lang="en-US" sz="1600" dirty="0" err="1" smtClean="0"/>
            <a:t>ekonomi</a:t>
          </a:r>
          <a:r>
            <a:rPr lang="en-US" sz="1600" dirty="0" smtClean="0"/>
            <a:t> </a:t>
          </a:r>
          <a:r>
            <a:rPr lang="en-US" sz="1600" dirty="0" err="1" smtClean="0"/>
            <a:t>ditujukan</a:t>
          </a:r>
          <a:r>
            <a:rPr lang="en-US" sz="1600" dirty="0" smtClean="0"/>
            <a:t> </a:t>
          </a:r>
          <a:r>
            <a:rPr lang="en-US" sz="1600" dirty="0" err="1" smtClean="0"/>
            <a:t>untuk</a:t>
          </a:r>
          <a:r>
            <a:rPr lang="en-US" sz="1600" dirty="0" smtClean="0"/>
            <a:t> </a:t>
          </a:r>
          <a:r>
            <a:rPr lang="en-US" sz="1600" dirty="0" err="1" smtClean="0"/>
            <a:t>perbaikan</a:t>
          </a:r>
          <a:r>
            <a:rPr lang="en-US" sz="1600" dirty="0" smtClean="0"/>
            <a:t> </a:t>
          </a:r>
          <a:r>
            <a:rPr lang="en-US" sz="1600" dirty="0" err="1" smtClean="0"/>
            <a:t>ekonomi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kualitas</a:t>
          </a:r>
          <a:r>
            <a:rPr lang="en-US" sz="1600" dirty="0" smtClean="0"/>
            <a:t> </a:t>
          </a:r>
          <a:r>
            <a:rPr lang="en-US" sz="1600" dirty="0" err="1" smtClean="0"/>
            <a:t>hidup</a:t>
          </a:r>
          <a:r>
            <a:rPr lang="en-US" sz="1600" dirty="0" smtClean="0"/>
            <a:t> </a:t>
          </a:r>
          <a:r>
            <a:rPr lang="en-US" sz="1600" dirty="0" err="1" smtClean="0"/>
            <a:t>meliputi</a:t>
          </a:r>
          <a:r>
            <a:rPr lang="en-US" sz="1600" dirty="0" smtClean="0"/>
            <a:t>: </a:t>
          </a:r>
          <a:r>
            <a:rPr lang="en-US" sz="1600" dirty="0" err="1" smtClean="0"/>
            <a:t>meliputi</a:t>
          </a:r>
          <a:r>
            <a:rPr lang="en-US" sz="1600" dirty="0" smtClean="0"/>
            <a:t> </a:t>
          </a:r>
          <a:r>
            <a:rPr lang="en-US" sz="1600" dirty="0" err="1" smtClean="0"/>
            <a:t>keterampilan</a:t>
          </a:r>
          <a:r>
            <a:rPr lang="en-US" sz="1600" dirty="0" smtClean="0"/>
            <a:t> </a:t>
          </a:r>
          <a:r>
            <a:rPr lang="en-US" sz="1600" dirty="0" err="1" smtClean="0"/>
            <a:t>kerja</a:t>
          </a:r>
          <a:r>
            <a:rPr lang="en-US" sz="1600" dirty="0" smtClean="0"/>
            <a:t> (vocational training), </a:t>
          </a:r>
          <a:r>
            <a:rPr lang="en-US" sz="1600" dirty="0" err="1" smtClean="0"/>
            <a:t>fasilitas</a:t>
          </a:r>
          <a:r>
            <a:rPr lang="en-US" sz="1600" dirty="0" smtClean="0"/>
            <a:t> </a:t>
          </a:r>
          <a:r>
            <a:rPr lang="en-US" sz="1600" dirty="0" err="1" smtClean="0"/>
            <a:t>kredit</a:t>
          </a:r>
          <a:r>
            <a:rPr lang="en-US" sz="1600" dirty="0" smtClean="0"/>
            <a:t> </a:t>
          </a:r>
          <a:r>
            <a:rPr lang="en-US" sz="1600" dirty="0" err="1" smtClean="0"/>
            <a:t>kecil</a:t>
          </a:r>
          <a:r>
            <a:rPr lang="en-US" sz="1600" dirty="0" smtClean="0"/>
            <a:t> </a:t>
          </a:r>
          <a:r>
            <a:rPr lang="en-US" sz="1600" dirty="0" err="1" smtClean="0"/>
            <a:t>untuk</a:t>
          </a:r>
          <a:r>
            <a:rPr lang="en-US" sz="1600" dirty="0" smtClean="0"/>
            <a:t> </a:t>
          </a:r>
          <a:r>
            <a:rPr lang="en-US" sz="1600" dirty="0" err="1" smtClean="0"/>
            <a:t>usaha</a:t>
          </a:r>
          <a:r>
            <a:rPr lang="en-US" sz="1600" dirty="0" smtClean="0"/>
            <a:t> </a:t>
          </a:r>
          <a:r>
            <a:rPr lang="en-US" sz="1600" dirty="0" err="1" smtClean="0"/>
            <a:t>sendiri</a:t>
          </a:r>
          <a:r>
            <a:rPr lang="en-US" sz="1600" dirty="0" smtClean="0"/>
            <a:t>, modal </a:t>
          </a:r>
          <a:r>
            <a:rPr lang="en-US" sz="1600" dirty="0" err="1" smtClean="0"/>
            <a:t>usaha</a:t>
          </a:r>
          <a:r>
            <a:rPr lang="en-US" sz="1600" dirty="0" smtClean="0"/>
            <a:t>, </a:t>
          </a:r>
          <a:r>
            <a:rPr lang="en-US" sz="1600" dirty="0" err="1" smtClean="0"/>
            <a:t>dll</a:t>
          </a:r>
          <a:endParaRPr lang="en-US" sz="1600" dirty="0"/>
        </a:p>
      </dgm:t>
    </dgm:pt>
    <dgm:pt modelId="{9130A4D2-2708-4D10-918E-0AA857BD671E}" type="parTrans" cxnId="{45DCFE44-FF14-4C0A-B607-533279A5CC2F}">
      <dgm:prSet/>
      <dgm:spPr/>
      <dgm:t>
        <a:bodyPr/>
        <a:lstStyle/>
        <a:p>
          <a:endParaRPr lang="en-US"/>
        </a:p>
      </dgm:t>
    </dgm:pt>
    <dgm:pt modelId="{88CA70CE-BE16-4CE1-9F1A-272874BD84A7}" type="sibTrans" cxnId="{45DCFE44-FF14-4C0A-B607-533279A5CC2F}">
      <dgm:prSet/>
      <dgm:spPr/>
      <dgm:t>
        <a:bodyPr/>
        <a:lstStyle/>
        <a:p>
          <a:endParaRPr lang="en-US"/>
        </a:p>
      </dgm:t>
    </dgm:pt>
    <dgm:pt modelId="{6041CA92-F47F-476D-B8EF-CE03CFA64956}" type="pres">
      <dgm:prSet presAssocID="{CF71D34B-A7B8-4829-9943-ADB876A66CA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68D91B1-F5D9-484E-8700-CE708DF5DFE9}" type="pres">
      <dgm:prSet presAssocID="{70DC5BCD-CF0E-4D46-959A-D2B6B180D788}" presName="linNode" presStyleCnt="0"/>
      <dgm:spPr/>
    </dgm:pt>
    <dgm:pt modelId="{095A2149-FBC6-47E8-A4F3-37CC25530933}" type="pres">
      <dgm:prSet presAssocID="{70DC5BCD-CF0E-4D46-959A-D2B6B180D78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C73F75-2C07-4B54-B87B-32CAB85AEAEE}" type="pres">
      <dgm:prSet presAssocID="{70DC5BCD-CF0E-4D46-959A-D2B6B180D788}" presName="childShp" presStyleLbl="bgAccFollowNode1" presStyleIdx="0" presStyleCnt="2" custScaleY="74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CCF16-885B-471E-ABE8-E852FEA484A1}" type="pres">
      <dgm:prSet presAssocID="{9DE9EF95-3FF6-4B39-A4A0-400BE2A184AC}" presName="spacing" presStyleCnt="0"/>
      <dgm:spPr/>
    </dgm:pt>
    <dgm:pt modelId="{C2A46E2F-296F-47FB-9A42-20513B79BD5D}" type="pres">
      <dgm:prSet presAssocID="{1768A0F7-917D-4E82-A4BF-252513264ACB}" presName="linNode" presStyleCnt="0"/>
      <dgm:spPr/>
    </dgm:pt>
    <dgm:pt modelId="{959D0B0A-758E-46B8-ADF6-13C61C9EF8D9}" type="pres">
      <dgm:prSet presAssocID="{1768A0F7-917D-4E82-A4BF-252513264ACB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3F89B3-8BC6-4660-8EB7-5AE1EFE95251}" type="pres">
      <dgm:prSet presAssocID="{1768A0F7-917D-4E82-A4BF-252513264ACB}" presName="childShp" presStyleLbl="bgAccFollowNode1" presStyleIdx="1" presStyleCnt="2" custScaleY="1388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E60FDB-C492-4101-9BC8-E3AA0AAAA392}" type="presOf" srcId="{DE3698AB-9370-4772-B41C-CA3FF31D927C}" destId="{6C3F89B3-8BC6-4660-8EB7-5AE1EFE95251}" srcOrd="0" destOrd="0" presId="urn:microsoft.com/office/officeart/2005/8/layout/vList6"/>
    <dgm:cxn modelId="{27E90B3E-4B62-420D-A20A-7DADC3E90BA2}" srcId="{1768A0F7-917D-4E82-A4BF-252513264ACB}" destId="{DE3698AB-9370-4772-B41C-CA3FF31D927C}" srcOrd="0" destOrd="0" parTransId="{E405DFC4-9176-4227-92DD-261C5EC5F302}" sibTransId="{F0E0A623-8171-4806-9FD8-93DFAFD18227}"/>
    <dgm:cxn modelId="{2D3BAFEE-4750-40E2-9E91-9126BC1380BD}" srcId="{70DC5BCD-CF0E-4D46-959A-D2B6B180D788}" destId="{48F81EFD-B374-44C4-A442-BFCFDF673AF0}" srcOrd="1" destOrd="0" parTransId="{B62DE64E-F872-4C7A-B31F-08E36E1539A5}" sibTransId="{5C9AFD16-7DFA-4C3E-A98E-41512880D4FC}"/>
    <dgm:cxn modelId="{C84C51D1-4C04-4404-BD22-6BD748AA44E5}" type="presOf" srcId="{1768A0F7-917D-4E82-A4BF-252513264ACB}" destId="{959D0B0A-758E-46B8-ADF6-13C61C9EF8D9}" srcOrd="0" destOrd="0" presId="urn:microsoft.com/office/officeart/2005/8/layout/vList6"/>
    <dgm:cxn modelId="{3EEF781C-4B84-4BE9-82E9-C14645E6865F}" type="presOf" srcId="{498BCA6F-F523-48B2-837F-9AE0C4C24542}" destId="{0FC73F75-2C07-4B54-B87B-32CAB85AEAEE}" srcOrd="0" destOrd="0" presId="urn:microsoft.com/office/officeart/2005/8/layout/vList6"/>
    <dgm:cxn modelId="{45DCFE44-FF14-4C0A-B607-533279A5CC2F}" srcId="{1768A0F7-917D-4E82-A4BF-252513264ACB}" destId="{C01CA934-4308-4101-B85F-675FE613F405}" srcOrd="1" destOrd="0" parTransId="{9130A4D2-2708-4D10-918E-0AA857BD671E}" sibTransId="{88CA70CE-BE16-4CE1-9F1A-272874BD84A7}"/>
    <dgm:cxn modelId="{42DE4BE9-67FF-470F-9958-2156AB5279D1}" srcId="{CF71D34B-A7B8-4829-9943-ADB876A66CA4}" destId="{70DC5BCD-CF0E-4D46-959A-D2B6B180D788}" srcOrd="0" destOrd="0" parTransId="{DC97F18C-A92C-4A8E-9C26-A48976A416E3}" sibTransId="{9DE9EF95-3FF6-4B39-A4A0-400BE2A184AC}"/>
    <dgm:cxn modelId="{AF8A75AE-5B43-484F-88AC-F7A16D62341D}" srcId="{70DC5BCD-CF0E-4D46-959A-D2B6B180D788}" destId="{498BCA6F-F523-48B2-837F-9AE0C4C24542}" srcOrd="0" destOrd="0" parTransId="{08BB8935-9890-438C-937D-C23733F089F0}" sibTransId="{D2216B3A-D921-49C2-9EC4-6826DA24507A}"/>
    <dgm:cxn modelId="{DD9E85F6-5CB4-44E7-B4C9-73A3FE134700}" type="presOf" srcId="{70DC5BCD-CF0E-4D46-959A-D2B6B180D788}" destId="{095A2149-FBC6-47E8-A4F3-37CC25530933}" srcOrd="0" destOrd="0" presId="urn:microsoft.com/office/officeart/2005/8/layout/vList6"/>
    <dgm:cxn modelId="{1A7E3E7D-4F31-40E1-8E00-A032C1CC75EF}" srcId="{CF71D34B-A7B8-4829-9943-ADB876A66CA4}" destId="{1768A0F7-917D-4E82-A4BF-252513264ACB}" srcOrd="1" destOrd="0" parTransId="{CF3C382C-1DD6-4AA1-9545-BAA39591D6A6}" sibTransId="{4DB397D5-8D1A-4603-A77D-89B1341B61A5}"/>
    <dgm:cxn modelId="{99FDCD18-97BC-4A65-B44B-E25B72570228}" type="presOf" srcId="{CF71D34B-A7B8-4829-9943-ADB876A66CA4}" destId="{6041CA92-F47F-476D-B8EF-CE03CFA64956}" srcOrd="0" destOrd="0" presId="urn:microsoft.com/office/officeart/2005/8/layout/vList6"/>
    <dgm:cxn modelId="{344A5960-B351-4EA3-A0E2-ACD1BDD891CD}" type="presOf" srcId="{C01CA934-4308-4101-B85F-675FE613F405}" destId="{6C3F89B3-8BC6-4660-8EB7-5AE1EFE95251}" srcOrd="0" destOrd="1" presId="urn:microsoft.com/office/officeart/2005/8/layout/vList6"/>
    <dgm:cxn modelId="{85404834-9FBE-4885-B529-260405B7F060}" type="presOf" srcId="{48F81EFD-B374-44C4-A442-BFCFDF673AF0}" destId="{0FC73F75-2C07-4B54-B87B-32CAB85AEAEE}" srcOrd="0" destOrd="1" presId="urn:microsoft.com/office/officeart/2005/8/layout/vList6"/>
    <dgm:cxn modelId="{A4C5C5B0-3267-431C-B11F-447D4848718D}" type="presParOf" srcId="{6041CA92-F47F-476D-B8EF-CE03CFA64956}" destId="{068D91B1-F5D9-484E-8700-CE708DF5DFE9}" srcOrd="0" destOrd="0" presId="urn:microsoft.com/office/officeart/2005/8/layout/vList6"/>
    <dgm:cxn modelId="{D842D634-D1BD-42EA-9265-6F807D80FE4C}" type="presParOf" srcId="{068D91B1-F5D9-484E-8700-CE708DF5DFE9}" destId="{095A2149-FBC6-47E8-A4F3-37CC25530933}" srcOrd="0" destOrd="0" presId="urn:microsoft.com/office/officeart/2005/8/layout/vList6"/>
    <dgm:cxn modelId="{47AF1491-89F3-45FF-9F19-B5365E31CC84}" type="presParOf" srcId="{068D91B1-F5D9-484E-8700-CE708DF5DFE9}" destId="{0FC73F75-2C07-4B54-B87B-32CAB85AEAEE}" srcOrd="1" destOrd="0" presId="urn:microsoft.com/office/officeart/2005/8/layout/vList6"/>
    <dgm:cxn modelId="{AB57DAA4-8495-4C89-A77D-5CA46F3519CD}" type="presParOf" srcId="{6041CA92-F47F-476D-B8EF-CE03CFA64956}" destId="{A60CCF16-885B-471E-ABE8-E852FEA484A1}" srcOrd="1" destOrd="0" presId="urn:microsoft.com/office/officeart/2005/8/layout/vList6"/>
    <dgm:cxn modelId="{C55C8EA0-2B60-4B00-BB53-86304A2F3439}" type="presParOf" srcId="{6041CA92-F47F-476D-B8EF-CE03CFA64956}" destId="{C2A46E2F-296F-47FB-9A42-20513B79BD5D}" srcOrd="2" destOrd="0" presId="urn:microsoft.com/office/officeart/2005/8/layout/vList6"/>
    <dgm:cxn modelId="{5DD74A0C-3792-4AF7-9973-5A6A59967802}" type="presParOf" srcId="{C2A46E2F-296F-47FB-9A42-20513B79BD5D}" destId="{959D0B0A-758E-46B8-ADF6-13C61C9EF8D9}" srcOrd="0" destOrd="0" presId="urn:microsoft.com/office/officeart/2005/8/layout/vList6"/>
    <dgm:cxn modelId="{F03C0120-9068-43FE-97CD-3EABBC188388}" type="presParOf" srcId="{C2A46E2F-296F-47FB-9A42-20513B79BD5D}" destId="{6C3F89B3-8BC6-4660-8EB7-5AE1EFE95251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DF05B9-54E8-4C18-88D4-7D0824227E93}">
      <dsp:nvSpPr>
        <dsp:cNvPr id="0" name=""/>
        <dsp:cNvSpPr/>
      </dsp:nvSpPr>
      <dsp:spPr>
        <a:xfrm>
          <a:off x="0" y="685799"/>
          <a:ext cx="7619999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168A54-5663-4ADA-A22C-8F5AB4575C3A}">
      <dsp:nvSpPr>
        <dsp:cNvPr id="0" name=""/>
        <dsp:cNvSpPr/>
      </dsp:nvSpPr>
      <dsp:spPr>
        <a:xfrm>
          <a:off x="381000" y="26979"/>
          <a:ext cx="4337555" cy="1387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FF0000"/>
              </a:solidFill>
            </a:rPr>
            <a:t>REHABILITASI MEDIK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381000" y="26979"/>
        <a:ext cx="4337555" cy="1387440"/>
      </dsp:txXfrm>
    </dsp:sp>
    <dsp:sp modelId="{68FE43FB-D7E0-4BE3-9AB5-7D1936972D6D}">
      <dsp:nvSpPr>
        <dsp:cNvPr id="0" name=""/>
        <dsp:cNvSpPr/>
      </dsp:nvSpPr>
      <dsp:spPr>
        <a:xfrm>
          <a:off x="0" y="2852620"/>
          <a:ext cx="7619999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96158-531B-4794-A143-A9882EB00ED0}">
      <dsp:nvSpPr>
        <dsp:cNvPr id="0" name=""/>
        <dsp:cNvSpPr/>
      </dsp:nvSpPr>
      <dsp:spPr>
        <a:xfrm>
          <a:off x="381000" y="2158900"/>
          <a:ext cx="4308218" cy="1387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FF0000"/>
              </a:solidFill>
            </a:rPr>
            <a:t>REHABILITASI SOSEK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381000" y="2158900"/>
        <a:ext cx="4308218" cy="13874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C73F75-2C07-4B54-B87B-32CAB85AEAEE}">
      <dsp:nvSpPr>
        <dsp:cNvPr id="0" name=""/>
        <dsp:cNvSpPr/>
      </dsp:nvSpPr>
      <dsp:spPr>
        <a:xfrm>
          <a:off x="3444239" y="324762"/>
          <a:ext cx="5166360" cy="18615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Perawatan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dikerjakan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bersamaan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dengan</a:t>
          </a:r>
          <a:r>
            <a:rPr lang="en-US" sz="1600" kern="1200" dirty="0" smtClean="0"/>
            <a:t> program </a:t>
          </a:r>
          <a:r>
            <a:rPr lang="en-US" sz="1600" kern="1200" dirty="0" err="1" smtClean="0"/>
            <a:t>Pencegahan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Cacat</a:t>
          </a:r>
          <a:r>
            <a:rPr lang="en-US" sz="1600" kern="1200" dirty="0" smtClean="0"/>
            <a:t>(POD</a:t>
          </a:r>
          <a:r>
            <a:rPr lang="en-US" sz="1600" kern="1200" dirty="0" smtClean="0"/>
            <a:t>), </a:t>
          </a:r>
          <a:r>
            <a:rPr lang="en-US" sz="1600" kern="1200" dirty="0" err="1" smtClean="0"/>
            <a:t>Kelompok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Perawatan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Diri</a:t>
          </a:r>
          <a:r>
            <a:rPr lang="en-US" sz="1600" kern="1200" dirty="0" smtClean="0"/>
            <a:t>(KPD</a:t>
          </a:r>
          <a:r>
            <a:rPr lang="en-US" sz="1600" kern="1200" dirty="0" smtClean="0"/>
            <a:t>)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Self Care Group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Rehabilitasi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fisik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mental yang </a:t>
          </a:r>
          <a:r>
            <a:rPr lang="en-US" sz="1600" kern="1200" dirty="0" err="1" smtClean="0"/>
            <a:t>dikerjakan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melalui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berbagai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tindakan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pelayanan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medis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konseling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medis</a:t>
          </a:r>
          <a:endParaRPr lang="en-US" sz="1600" kern="1200" dirty="0"/>
        </a:p>
      </dsp:txBody>
      <dsp:txXfrm>
        <a:off x="3444239" y="324762"/>
        <a:ext cx="5166360" cy="1861570"/>
      </dsp:txXfrm>
    </dsp:sp>
    <dsp:sp modelId="{095A2149-FBC6-47E8-A4F3-37CC25530933}">
      <dsp:nvSpPr>
        <dsp:cNvPr id="0" name=""/>
        <dsp:cNvSpPr/>
      </dsp:nvSpPr>
      <dsp:spPr>
        <a:xfrm>
          <a:off x="0" y="71"/>
          <a:ext cx="3444240" cy="2510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FF0000"/>
              </a:solidFill>
            </a:rPr>
            <a:t>Rehabilitasi</a:t>
          </a:r>
          <a:r>
            <a:rPr lang="en-US" sz="2800" kern="1200" dirty="0" smtClean="0">
              <a:solidFill>
                <a:srgbClr val="FF0000"/>
              </a:solidFill>
            </a:rPr>
            <a:t>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FF0000"/>
              </a:solidFill>
            </a:rPr>
            <a:t>Medik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0" y="71"/>
        <a:ext cx="3444240" cy="2510953"/>
      </dsp:txXfrm>
    </dsp:sp>
    <dsp:sp modelId="{6C3F89B3-8BC6-4660-8EB7-5AE1EFE95251}">
      <dsp:nvSpPr>
        <dsp:cNvPr id="0" name=""/>
        <dsp:cNvSpPr/>
      </dsp:nvSpPr>
      <dsp:spPr>
        <a:xfrm>
          <a:off x="3445080" y="2762120"/>
          <a:ext cx="5161314" cy="348620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600" kern="1200" dirty="0" smtClean="0"/>
            <a:t>Rehabilitasi sosial ditujukan untuk mengurangi masalah psikologis dan stigma sosial agar </a:t>
          </a:r>
          <a:r>
            <a:rPr lang="nb-NO" sz="1600" kern="1200" dirty="0" smtClean="0"/>
            <a:t>penderita </a:t>
          </a:r>
          <a:r>
            <a:rPr lang="nb-NO" sz="1600" kern="1200" dirty="0" smtClean="0"/>
            <a:t>dapat berintegrasi sosial meliputi: konseling, advokasi, penyuluhan dan pendidikan.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Rehabilitasi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ekonomi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ditujukan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untuk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perbaikan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ekonomi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kualitas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hidup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meliputi</a:t>
          </a:r>
          <a:r>
            <a:rPr lang="en-US" sz="1600" kern="1200" dirty="0" smtClean="0"/>
            <a:t>: </a:t>
          </a:r>
          <a:r>
            <a:rPr lang="en-US" sz="1600" kern="1200" dirty="0" err="1" smtClean="0"/>
            <a:t>meliputi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keterampilan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kerja</a:t>
          </a:r>
          <a:r>
            <a:rPr lang="en-US" sz="1600" kern="1200" dirty="0" smtClean="0"/>
            <a:t> (vocational training), </a:t>
          </a:r>
          <a:r>
            <a:rPr lang="en-US" sz="1600" kern="1200" dirty="0" err="1" smtClean="0"/>
            <a:t>fasilitas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kredit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kecil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untuk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usaha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sendiri</a:t>
          </a:r>
          <a:r>
            <a:rPr lang="en-US" sz="1600" kern="1200" dirty="0" smtClean="0"/>
            <a:t>, </a:t>
          </a:r>
          <a:r>
            <a:rPr lang="en-US" sz="1600" kern="1200" dirty="0" smtClean="0"/>
            <a:t>modal </a:t>
          </a:r>
          <a:r>
            <a:rPr lang="en-US" sz="1600" kern="1200" dirty="0" err="1" smtClean="0"/>
            <a:t>usaha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dll</a:t>
          </a:r>
          <a:endParaRPr lang="en-US" sz="1600" kern="1200" dirty="0"/>
        </a:p>
      </dsp:txBody>
      <dsp:txXfrm>
        <a:off x="3445080" y="2762120"/>
        <a:ext cx="5161314" cy="3486208"/>
      </dsp:txXfrm>
    </dsp:sp>
    <dsp:sp modelId="{959D0B0A-758E-46B8-ADF6-13C61C9EF8D9}">
      <dsp:nvSpPr>
        <dsp:cNvPr id="0" name=""/>
        <dsp:cNvSpPr/>
      </dsp:nvSpPr>
      <dsp:spPr>
        <a:xfrm>
          <a:off x="4204" y="3249747"/>
          <a:ext cx="3440876" cy="2510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FF0000"/>
              </a:solidFill>
            </a:rPr>
            <a:t>Rehabilitasi</a:t>
          </a:r>
          <a:endParaRPr lang="en-US" sz="2800" kern="1200" dirty="0" smtClean="0">
            <a:solidFill>
              <a:srgbClr val="FF0000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FF0000"/>
              </a:solidFill>
            </a:rPr>
            <a:t>Sosek</a:t>
          </a:r>
          <a:r>
            <a:rPr lang="en-US" sz="2800" kern="1200" dirty="0" smtClean="0">
              <a:solidFill>
                <a:srgbClr val="FF0000"/>
              </a:solidFill>
            </a:rPr>
            <a:t> 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4204" y="3249747"/>
        <a:ext cx="3440876" cy="2510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31D6-5C08-48AD-9B04-90F8C6BE878E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88B6B3-E34F-4EE0-942B-183AF32D4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31D6-5C08-48AD-9B04-90F8C6BE878E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8B6B3-E34F-4EE0-942B-183AF32D4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31D6-5C08-48AD-9B04-90F8C6BE878E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8B6B3-E34F-4EE0-942B-183AF32D4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7A31D6-5C08-48AD-9B04-90F8C6BE878E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B88B6B3-E34F-4EE0-942B-183AF32D4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31D6-5C08-48AD-9B04-90F8C6BE878E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8B6B3-E34F-4EE0-942B-183AF32D4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31D6-5C08-48AD-9B04-90F8C6BE878E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8B6B3-E34F-4EE0-942B-183AF32D4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8B6B3-E34F-4EE0-942B-183AF32D4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31D6-5C08-48AD-9B04-90F8C6BE878E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31D6-5C08-48AD-9B04-90F8C6BE878E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8B6B3-E34F-4EE0-942B-183AF32D4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31D6-5C08-48AD-9B04-90F8C6BE878E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8B6B3-E34F-4EE0-942B-183AF32D4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7A31D6-5C08-48AD-9B04-90F8C6BE878E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B88B6B3-E34F-4EE0-942B-183AF32D4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31D6-5C08-48AD-9B04-90F8C6BE878E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88B6B3-E34F-4EE0-942B-183AF32D4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7A31D6-5C08-48AD-9B04-90F8C6BE878E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B88B6B3-E34F-4EE0-942B-183AF32D43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004668"/>
          </a:xfrm>
        </p:spPr>
        <p:txBody>
          <a:bodyPr/>
          <a:lstStyle/>
          <a:p>
            <a:r>
              <a:rPr lang="en-US" sz="8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KUSTA</a:t>
            </a:r>
            <a:endParaRPr lang="en-US" sz="8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1090">
            <a:off x="676001" y="986017"/>
            <a:ext cx="1957613" cy="21493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62000" y="1600200"/>
            <a:ext cx="3886200" cy="4419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mengenai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kulit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maupun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saraf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perifer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kulit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bisa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satu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bberapa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berupa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makula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batas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jelas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bagian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tengah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ditemukan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regresi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Central Healing.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Permukaan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berbentuk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psoriasis.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disertai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penebalan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saraf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perifer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biasanya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teraba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kelemahan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otot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533400"/>
            <a:ext cx="695133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Tt</a:t>
            </a:r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(</a:t>
            </a:r>
            <a:r>
              <a:rPr lang="en-US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tuberculoid</a:t>
            </a:r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type)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146" name="Picture 2" descr="D:\S1 FKM\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362200"/>
            <a:ext cx="2743200" cy="2819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85800" y="2057400"/>
            <a:ext cx="4267200" cy="3200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Mirip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gambaran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tipe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TT,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tetapi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terdapat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gambaran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hipopigmentasi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kekeringan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kulit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skuama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jelas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seperti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tipe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tuberkuloid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Adanya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gangguan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saraf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seberat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tipe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tuberkuloid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biasanya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asimetris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biasanya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terletak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dekat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saraf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perifer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menebal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533400"/>
            <a:ext cx="7620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BT (BORDERLINE TUBERCULOID)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122" name="Picture 2" descr="D:\S1 FKM\b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286000"/>
            <a:ext cx="2286000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62000" y="1905000"/>
            <a:ext cx="4343400" cy="4114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Merupakan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tipe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paling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stabil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diantara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semua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spektrum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penyakit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kusta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disebut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juga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bentuk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dimorfik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berbentuk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plak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permukaannya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berkilat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batas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kurang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jelas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cenderung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simetris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sangat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bervariasi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baik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ukuran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bentuk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maupun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distribusinya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Bisa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ditemukan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Punched Out,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yaitu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hipopigmentasi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berbentuk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bulat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bagian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tengah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batas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jelas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685800"/>
            <a:ext cx="59891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BB (MID BORDERLINE)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 descr="D:\S1 FKM\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286000"/>
            <a:ext cx="2286000" cy="32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38200" y="2286000"/>
            <a:ext cx="4038600" cy="3657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dimulai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cepat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menyebar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seluruh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tubuh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Makula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lebih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kecil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bervariasi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bentuknya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Papul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nodus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lebih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tegas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walaupun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lebih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kecil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distribusinya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hampir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simetris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Tanpa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kerusakan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saraf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berupa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hilangnya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sensasi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hipopigmentasi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berkurangnya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keringat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gugurnya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rambut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lebih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cepat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muncul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685800"/>
            <a:ext cx="68172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BL (BORDERLINE LEPRAMATOUS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 descr="D:\S1 FKM\b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590800"/>
            <a:ext cx="2895600" cy="2895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09600" y="1828800"/>
            <a:ext cx="4953000" cy="4191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Jumlah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infiltrat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sangat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banyak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simetris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permukaan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halus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lebih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eritematosa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berkilat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berbatas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tegas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Distribusi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khas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yaitu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wajah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dahi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pelipis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dagu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cuping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telinga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sedangkan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bagian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badan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bagian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belakang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lengan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punggung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tangan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permukaan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ekstensor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tungkai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bawah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Kerusakan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saraf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luas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menyebabkan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anestesi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disebut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Glove and Socking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Anesthesi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Bila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penyakit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berlanjut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maka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makula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papul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baru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muncul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609600"/>
            <a:ext cx="58230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Ll</a:t>
            </a:r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(</a:t>
            </a:r>
            <a:r>
              <a:rPr lang="en-US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LepramaTOsa</a:t>
            </a:r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type)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D:\S1 FKM\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133600"/>
            <a:ext cx="2743200" cy="2819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09600" y="1981200"/>
            <a:ext cx="4419600" cy="4191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Tipe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termasuk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kriteria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Ridley-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Jopling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namun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diterima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secara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luas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para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ahli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kusta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kulit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biasanya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berupa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makula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hipopigmentasi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sedikit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sisik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kulit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sekitarnya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normal.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Lokasi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berada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bagian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ekstensor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ekstremitas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bokong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muka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Tipe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merupakan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tanda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pertama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20-80%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kasus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penderita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kusta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sebagian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besar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tipe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sembuh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spontan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609600"/>
            <a:ext cx="65605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LI (LEPRAMATOUS INDEFINITE)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D:\S1 FKM\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514600"/>
            <a:ext cx="2590800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33400" y="2590800"/>
            <a:ext cx="3962400" cy="4038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Anamnesa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pasien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kusta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sering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menjadi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informatif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namun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hal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tetap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kita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lakukan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Tanyakan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pasien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mengenai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adanya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rasa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seperti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tersayat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terbakar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perubahan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kulit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kesulitan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menggenggam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berjalan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masalah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mata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kontak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keluarga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kusta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riwayat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pengobatan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dapson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3600" y="457200"/>
            <a:ext cx="5029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DIAGNOSIS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762000" y="1524000"/>
            <a:ext cx="3429000" cy="8382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lgerian" pitchFamily="82" charset="0"/>
              </a:rPr>
              <a:t>1. Anamnesis</a:t>
            </a:r>
            <a:endParaRPr lang="en-US" sz="2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181600" y="1524000"/>
            <a:ext cx="3200400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lgerian" pitchFamily="82" charset="0"/>
              </a:rPr>
              <a:t>2. INSPEKSI</a:t>
            </a:r>
            <a:endParaRPr lang="en-US" sz="2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29200" y="2667000"/>
            <a:ext cx="3581400" cy="1752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minta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pasien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berdiri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membuka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pakaiannya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Perhatikan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kulit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tubuh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pasien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bawah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cahaya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cukup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85800" y="2590800"/>
            <a:ext cx="2133600" cy="15240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lgerian" pitchFamily="82" charset="0"/>
              </a:rPr>
              <a:t>3. TES FUNGSI SARAF</a:t>
            </a:r>
            <a:endParaRPr lang="en-US" sz="2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657600" y="-838200"/>
            <a:ext cx="1066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429000" y="1143000"/>
            <a:ext cx="1905000" cy="990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Rasa Raba</a:t>
            </a:r>
            <a:endParaRPr lang="en-US" sz="2400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05200" y="2895600"/>
            <a:ext cx="1905000" cy="990600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Bauhaus 93" pitchFamily="82" charset="0"/>
              </a:rPr>
              <a:t>Rasa </a:t>
            </a:r>
            <a:r>
              <a:rPr lang="en-US" sz="2400" dirty="0" err="1" smtClean="0">
                <a:solidFill>
                  <a:schemeClr val="bg1"/>
                </a:solidFill>
                <a:latin typeface="Bauhaus 93" pitchFamily="82" charset="0"/>
              </a:rPr>
              <a:t>Nyeri</a:t>
            </a:r>
            <a:endParaRPr lang="en-US" sz="2400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5200" y="4648200"/>
            <a:ext cx="1905000" cy="9906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Bauhaus 93" pitchFamily="82" charset="0"/>
              </a:rPr>
              <a:t>Suhu</a:t>
            </a:r>
            <a:endParaRPr lang="en-US" sz="2800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457200"/>
            <a:ext cx="3048000" cy="1295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kapas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dilancipkan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dipakai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memeriksa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perasaan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menyinggung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kulit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1200" y="1905000"/>
            <a:ext cx="3048000" cy="228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Petugas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menusuk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kulit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ujung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jarum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tajam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pangkal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tangkainya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tumpul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penderita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mengakatan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tusukan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mana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tajam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mana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tumpul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91200" y="4343400"/>
            <a:ext cx="3048000" cy="2286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2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tabung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reaksi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satu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berisi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airpanas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(40 C)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lainnya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air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dingin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(20 C)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ditempelkan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daerah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kulit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dicurigai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sebelumnya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melakukan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kontrol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kulit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sehat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>
            <a:stCxn id="4" idx="6"/>
            <a:endCxn id="7" idx="1"/>
          </p:cNvCxnSpPr>
          <p:nvPr/>
        </p:nvCxnSpPr>
        <p:spPr>
          <a:xfrm>
            <a:off x="2819400" y="3352800"/>
            <a:ext cx="685800" cy="381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6"/>
            <a:endCxn id="6" idx="1"/>
          </p:cNvCxnSpPr>
          <p:nvPr/>
        </p:nvCxnSpPr>
        <p:spPr>
          <a:xfrm flipV="1">
            <a:off x="2819400" y="1638300"/>
            <a:ext cx="609600" cy="17145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" idx="6"/>
            <a:endCxn id="8" idx="1"/>
          </p:cNvCxnSpPr>
          <p:nvPr/>
        </p:nvCxnSpPr>
        <p:spPr>
          <a:xfrm>
            <a:off x="2819400" y="3352800"/>
            <a:ext cx="685800" cy="17907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3"/>
            <a:endCxn id="9" idx="1"/>
          </p:cNvCxnSpPr>
          <p:nvPr/>
        </p:nvCxnSpPr>
        <p:spPr>
          <a:xfrm flipV="1">
            <a:off x="5334000" y="1104900"/>
            <a:ext cx="457200" cy="53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3"/>
          </p:cNvCxnSpPr>
          <p:nvPr/>
        </p:nvCxnSpPr>
        <p:spPr>
          <a:xfrm flipV="1">
            <a:off x="5410200" y="3352800"/>
            <a:ext cx="381000" cy="381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3"/>
          </p:cNvCxnSpPr>
          <p:nvPr/>
        </p:nvCxnSpPr>
        <p:spPr>
          <a:xfrm>
            <a:off x="5410200" y="5143500"/>
            <a:ext cx="381000" cy="381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38200" y="914400"/>
            <a:ext cx="3886200" cy="1066800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lgerian" pitchFamily="82" charset="0"/>
              </a:rPr>
              <a:t>4. PEMERIKSAAN BAKTERIOLOGIS</a:t>
            </a:r>
            <a:endParaRPr lang="en-US" sz="2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43200" y="2743200"/>
            <a:ext cx="4953000" cy="25908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Skin smear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kerokan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kulit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adalah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pemeriksaan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sediaan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diperoleh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lewat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irisan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kerokan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kecil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kulit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kemudiaan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diberi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pewarnaan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Ziehl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Nielsen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melihat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M.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Leprae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endParaRPr lang="en-US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685800"/>
            <a:ext cx="5410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PENGOBATAN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Cloud 3"/>
          <p:cNvSpPr/>
          <p:nvPr/>
        </p:nvSpPr>
        <p:spPr>
          <a:xfrm>
            <a:off x="533400" y="1905000"/>
            <a:ext cx="7772400" cy="4495800"/>
          </a:xfrm>
          <a:prstGeom prst="cloud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DDS (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Diaminodifenil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Sulfon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lalu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Klofazimin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Rifampisin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. DDS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mulai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dipakai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sejak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1948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tahun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1952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Indonesia.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Kolfazimin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dipakai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sejak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1962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Brown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Hoogerzeil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rifampisin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sejak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tahun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1970.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tahun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1998 WHO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menambahkan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3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obat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antibiotika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lain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pengobatan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alternatif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yaitu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Ofkloksasin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Minisiklin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Klartromisin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US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7200" y="609600"/>
            <a:ext cx="5410200" cy="9906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TERMINOLOGI</a:t>
            </a:r>
            <a:endParaRPr lang="en-US" sz="36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1981200"/>
            <a:ext cx="8305800" cy="4191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 smtClean="0">
              <a:latin typeface="Comic Sans MS" pitchFamily="66" charset="0"/>
            </a:endParaRPr>
          </a:p>
          <a:p>
            <a:endParaRPr lang="en-US" sz="2000" dirty="0" smtClean="0">
              <a:latin typeface="Comic Sans MS" pitchFamily="66" charset="0"/>
            </a:endParaRPr>
          </a:p>
          <a:p>
            <a:endParaRPr lang="en-US" sz="2000" dirty="0" smtClean="0">
              <a:latin typeface="Comic Sans MS" pitchFamily="66" charset="0"/>
            </a:endParaRPr>
          </a:p>
          <a:p>
            <a:pPr algn="just"/>
            <a:r>
              <a:rPr lang="en-US" sz="2000" dirty="0" smtClean="0">
                <a:latin typeface="Comic Sans MS" pitchFamily="66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Kusta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berasal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dari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bahasa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India,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yakni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kushtha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berarti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kumpulan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gejala-gejala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kulit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secara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umum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Penyakit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kusta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disebut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juga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Morbus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Hansen,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sesuai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nama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menemukan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kuman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yaitu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Dr. Gerhard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Armauwer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Hansen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tahun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1874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sehingga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penyakit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ini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disebut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Morbus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Hansen (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Kosasih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, 2003). </a:t>
            </a:r>
          </a:p>
          <a:p>
            <a:pPr algn="just"/>
            <a:endParaRPr lang="en-US" sz="2000" dirty="0">
              <a:solidFill>
                <a:schemeClr val="bg1"/>
              </a:solidFill>
              <a:latin typeface="Comic Sans MS" pitchFamily="66" charset="0"/>
            </a:endParaRP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Kusta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adalah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penyakit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infeksi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kronik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menular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penyebabnya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ialah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Mycobacterium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leprae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pertama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-tama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menyerang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kulit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mukosa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mulut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saluran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nafas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bagian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atas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sistem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retikulo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endotelial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mata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otot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,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tulang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testis (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Halim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, 2000).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47800" y="457200"/>
            <a:ext cx="6096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PENCEGAHAN CACAT KUSTA</a:t>
            </a:r>
            <a:endParaRPr lang="en-US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Cloud 9"/>
          <p:cNvSpPr/>
          <p:nvPr/>
        </p:nvSpPr>
        <p:spPr>
          <a:xfrm>
            <a:off x="1066800" y="1828800"/>
            <a:ext cx="2362200" cy="1143000"/>
          </a:xfrm>
          <a:prstGeom prst="cloud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Bauhaus 93" pitchFamily="82" charset="0"/>
              </a:rPr>
              <a:t>PRIMER</a:t>
            </a:r>
            <a:endParaRPr lang="en-US" sz="2400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5562600" y="1752600"/>
            <a:ext cx="2362200" cy="1143000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Bauhaus 93" pitchFamily="82" charset="0"/>
              </a:rPr>
              <a:t>SEKUNDER</a:t>
            </a:r>
            <a:endParaRPr lang="en-US" sz="2000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66800" y="3505200"/>
            <a:ext cx="2362200" cy="1066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Diagnosis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Dini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66800" y="5029200"/>
            <a:ext cx="2362200" cy="10668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Pengobatan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Teratur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&amp;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Adekuat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48200" y="3352800"/>
            <a:ext cx="4267200" cy="2971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Latihan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fisioterapi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otot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mengalami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kelumpuhan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mencegah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terjadinya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kontraktur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b.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Bedah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rekonstruksi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otot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mengalami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kelumpuhan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c.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Bedah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septik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mengurangi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perluasan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infeksi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sehingga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proses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penyembuhan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terlalu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banyak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jaringan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hilang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</p:txBody>
      </p:sp>
      <p:cxnSp>
        <p:nvCxnSpPr>
          <p:cNvPr id="15" name="Straight Arrow Connector 14"/>
          <p:cNvCxnSpPr>
            <a:stCxn id="10" idx="1"/>
            <a:endCxn id="12" idx="0"/>
          </p:cNvCxnSpPr>
          <p:nvPr/>
        </p:nvCxnSpPr>
        <p:spPr>
          <a:xfrm rot="5400000">
            <a:off x="1980592" y="3237891"/>
            <a:ext cx="534617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2"/>
            <a:endCxn id="13" idx="0"/>
          </p:cNvCxnSpPr>
          <p:nvPr/>
        </p:nvCxnSpPr>
        <p:spPr>
          <a:xfrm rot="5400000">
            <a:off x="2019300" y="4800600"/>
            <a:ext cx="4572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1"/>
            <a:endCxn id="14" idx="0"/>
          </p:cNvCxnSpPr>
          <p:nvPr/>
        </p:nvCxnSpPr>
        <p:spPr>
          <a:xfrm rot="16200000" flipH="1">
            <a:off x="6533542" y="3104541"/>
            <a:ext cx="458417" cy="381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685800"/>
            <a:ext cx="70097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PROGRAM PEMERINTAH</a:t>
            </a:r>
            <a:endParaRPr lang="en-U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762000" y="1828800"/>
          <a:ext cx="7620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304800"/>
          <a:ext cx="86106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S1 FKM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2296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533400"/>
            <a:ext cx="4597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Epidemiologi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524000" y="18288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609600"/>
            <a:ext cx="5029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ETIOLOGI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Cloud 5"/>
          <p:cNvSpPr/>
          <p:nvPr/>
        </p:nvSpPr>
        <p:spPr>
          <a:xfrm>
            <a:off x="533400" y="1905000"/>
            <a:ext cx="5334000" cy="41148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Kuman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penyebab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dari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kusta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adalah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Mycobacterium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leprae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. M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leprae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merupakan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basil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tahan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asam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berukuran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panjang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4 – 7 µm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lebar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0,3 – 0,4  µm.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Genom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M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leprae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ada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3.3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juta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pasang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kurang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lebih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1600 gen.</a:t>
            </a:r>
            <a:endParaRPr lang="en-US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434" name="AutoShape 2" descr="data:image/jpeg;base64,/9j/4AAQSkZJRgABAQAAAQABAAD/2wCEAAkGBhMSERUUExQVFRUWGRoaGBcYFxocHBwdGxocHBwcGBgaHCYfHRojGxwcHy8gJCcpLCwsFx4xNTAqNSYrLCkBCQoKDgwOGg8PGiwlHyQsLCksLCwsLCwsLCwsKSwsLCwsLCwsLCwsLCwsLCwpLCwsLCwsLCwpLCksLCwsLCwsLP/AABEIAPsAyQMBIgACEQEDEQH/xAAbAAADAQEBAQEAAAAAAAAAAAAEBQYDAgcBAP/EAD8QAAECAwYDBQYEBQQCAwAAAAECEQADIQQFEjFBUQZhcRMigZGhMrHB0eHwFBVCUhYjU2LxM3KSooLCBxdD/8QAGgEAAgMBAQAAAAAAAAAAAAAAAwQBAgUABv/EAC0RAAICAQQCAgAGAgIDAAAAAAECAAMRBBIhMRNBIlEFIzJhcZEUscHxFTOB/9oADAMBAAIRAxEAPwCduuamzSytWZ+6R8kq/ErcJJegGvUw/nXAmckYqJTrqfCN5UpEkYZYYa7nZzHj21KcsB8jNDxn9PoRSLhUBUAj9IKtfCFk7hpUxRZOEiiiaVajbxWSLMpbl8KRmTvsOcbTbIUp7pxAbhvSBLrXQ98yxrUiREvhu1S1jC621STRm8qxSSr/AFoIRaUqRiyUrQ7E6j6RQWOWOxDBiSSfPWBLTLCgUqAUk5g+/rFLNZ5jixevY7lVr2fpMBtH39iNOH7JinYiO4KqyYnRusZ/hMHsklJ0OY8dRDa5jhkl/wBR50aA2PtQ4hT1G6rRiP3lEhxve65QGBRSXSB51oRDqfaMKFKfIGJa8ZPbYVL2boXq33WK6JAHDt0IMgkcSdl26YaqOMmrqz8+kMrs4g7NQCh3CWIHvHPXwjOfc6h7Jcavn5RzIu9LjEX5aRvO1Ljr+ouq2A4lTODpCkkFJGIEZR8ue2plqUleS272zbwsst4GU4DFBrh0fcQvt3ETzEoQjD3hV3LPk33nGaunZ8qOo0zhR8p6RZLtQUBZGJ8nOm8DT7qTiSpIw1dk/dIdCeGA/SAMJGzUIga2WxCSAqiS9Tm+hYaPGPubOBIBmC7xId0JVzds+XWsSfGU5a0I0SVeyMiedXPjFZNVKYqM1DDV4kr6vhE0hKHwpLYjr0Gw3hvSBg4YDqcRkYiayysKYFvFYKgIYKIAy03gywXSgsuYO9mEuW8QY1RaEO9pDpkbRFdklqUgBIKuYECW2SWNCkjKjHwi6BYMGAGgy8GyhPfUpOAks+n30eB1avL9SGryuJR3daMciWpyTgSCeYDF+biN7GpInpBAJYtyf4lqRFXbeiyUoExWTJAOTc4dXXYSqYVqOLkTWjAVhG3T7GYsZZeRHVvlDtCog4RSmnOF2Mf01f8AD6xrOvBeJnUwYf25OGGpGUCfmqv6p8oEitiWGYTa5+3gI+WO7MTLmZaJ3HPYe+DrDY0qWXqEhyM/AwwnSCon4aQI2bRgTs+hFE6uQpsw+EB3lauylKJLKUCE7k8oG4s4lFlZMtGNSgWUfZDctTyiQlX0Z5eYTiyfRtht0jQ02id1FjddwTWqDt9x7d3FcyWWUMSTmPpvD2ReUmc2FYCj+k0PQA5wskXdLwtgBfeEN4WAImsfZzH3ygnhpuY44Mk7lluuxF8jGyk4QEjID1zPrCnh2YpamKlFKASA5aG8wOfjGdapRtpMLmA3oP5eHVRb4wkmzEpUmWpgpqPq75HpDy9gxR4xK8XggSlgOzh2fnXl1h3RqHIX7lXbau4RuJMZ2izhQqK6HWF1x3wpXtqAHPKmg+kNLHeEudn3DsTTPf1gj1PUTn1OVwwzFsu5pyzoJdO+fgnMmDJF0olVQO9qo5vy28Iq5lkxBLbBvlCq2lEtJPtKAPdGbtqdICNW9h2jiQFUczO77xnoIQhiCQAlQcDl5w/tVgCyAWxkVrkT8NjHnt2X9MtFolJJTJQVD2T4h1GtfjHpwUl2UampSc3Irhfr6QPWVNSRnv8AaQHDdScttyJqkGoLVq28Krdc6gAoJc1cJr40yivm2NtKVgOZKP38IDXqGWXBkVPSpJAwmmdCzeMNe2OeYOUUC5ZCQa1cF6CBp13oUD3QCdRmDWu3OsHOpV8AicOIDYAqYphlqY1tsjQoAGWQPg8E3ZZFSUkKIJH6hrzI0LNHU4ulW7QJnw/HUmQ96pRKmtJxMPaOx1ALZiGto4nxSkplJKFBgVEv5czEzec8m0zFJJbE3iKE+dY3s68xrG+9CsqlucRIP8iBGcviqaguplpANCPcRrGf8eH+l/2+kAT7NjDCm5jj8pH7vQ/OIFOnP6hOJt9Sg4E4wSmYpE4tjPdLUd8jrFtbr2Rg9tCQTm+fJ48ZuiSTMSRuIe2qSx2zhbV6Gtrcg4l6nJXJnoE270MHQlZbNSQc9qZRN8WcMJKe2lICSkjGE0puAMyOWkMeGuLO0aTNT30pZKxXEBkCOQh4vEXow2cPz6RmB7dLZz/2IXAYcyYsS3Qk8hA972IrQ49pNR8RBViQEKVLmFmUanr74KVaJTgYgcRYkZAHcwXeUfKwmOMGKroxWeYFkuMlADQ0PveKM3nZ6PMTVmD1q1GzFYHnXeTRojb7tqUzgkMQM/Plyiy1jVtz3KsQozLhV3dv3icCU0Zvdz3hXxBw8V2dQQcRDKY6sdObPDrh22drZw5DilPj5GDOyrXL7yhQWtVZj6M48jE8rsF1YwMRZOg1+UP5N2oAYA+Jgezlj1ND4n6QzlLTmogDc0jUvudzOStUEzValWZBLkywKhn1hDfvFnapKJScCSGUo+0fDKsOLxvCWpBSg4sWwo3WJ+23W4xCh12/zBNKled1g5g7t2PjFskMQfL4ReWG+FTJKSnDiAZT1r9ecRIQxaG3DlqwTCCe6pJoSwLZdDsd4b1lYtTPsRehtrYhdptdpSSqXNWF550y/bl6QwsHEs92mKSsOPaSPHvARsZCZiccshSS46HUfelYw/AgKSXbX7EZZdWXawH9R3YM5EeWq/kS8KiEqGZwuPI6/wCIXr4tExkyZYCypnVUV15l9Iyts8EFWEMWzAgS4rF/NxsMKAc99Oup8IElVQUsRyJzZlGKDCSTuTmescTEpQCtRYCp5COUzHib4hvLtP5aCcCc/wC4/EQCmo2P/uQxwJJTlArJGTkjxJhtZbOVAAJJo8cSriWtSe6Ug6t6tFVZbAmWkISMhz8zG7qdSqqAIrVUc5MnTZ1pNUt9I47cfYh9eaRhc56P6wi/HI3+/OA1v5BnEOUx7iK7bVhWOsegSrmE2aB+nN/vyiduS4CP5qgUs+Ec9+jw/uq+TKmhKqpNHao2PgfdHa6zyN+V2JXTqVXJ9ymstmTKThQAGoTqep1jZKSY0MlhiJpmfvQ8oQ37ajOSZctRQk0JaqvE6cucefRTa3J/+w38RPeN+yVzlmrCgLe031hPet742RLBA1JFS23J4+puIpUy6DRtRygtNnSiiQ3h8Y3wKayNvMGPI4weIrli0N/qzEjJsamr4xj+Wakknf4w7wwNOnIH6hBVvYngf1KmlQOTKHgy1shcvZiN9ooFWlgW0Eef2a1YDjQtjoR60glPEM4rBUQUg5AM45tGdfpGscuJcECUlmu5gygCDoRCe/eGAEFcoHuhyjOg/Yc/CKS7L3lzQzgH7+cETUNUs3hCiX202ZP9SzDd3IW7rIMAcuTWCbXKAlqOVILWEIcmiSSQwoPkIU3zeyCns0OXNVcuUaKbrbMgTiQi8xQsuXjgpj920MLuugzElZLDbU/SNRmFYy0RA3niY3Ve65CnSMST7SND9ecW13SRPT2hdKToc8yKfOE118KAKxzapfupIz/3cooxPJDfbRja26tz+X39xqpWUczRctIGEANs33rGCbPgSwDAknl9iBL6voWaWVH2z7Azc7kbCEFgvxaZbmYokl61d+uUL1aax03ev9wm4ZxHl4WsSwEuylvqzAZmFVikS1Dud4At5aHnCO9FKWFLUokkF3Lvy5CuUb8J2pYxsS1CR9MshnGkNLspJB59wYty+0iWV32Q95SqgMEj9upbzjtLpU4zg+zhpSGqCHB6xxNZKSo125mMRrCWMMDJe+pKpkxsQAAanr60hd+Ro3VDj8OSXzeO/wAOr9pjSW4qAFM4op7h9okv0+/SAZNmSCVKFdI+2DiFNoWEpIYvVtcwB1gpcgvlCpDV/FuJKnI4jCUtM5INMTd4ZV6bE18YGmWcjT0gK0z0SqqUytGqYXnjQhRC0On/ALeBFI5NPY/KDiVLBe4znISQQRT1HQx1dfDylKxTGKCDhGvU7VeMJF8WeaARMSk7KoYobutCJiQlK0lSUgEODTcNEO1la4xJJB6k7a+BsTBM0uDUly42GzROXpwlPlucLiveBDDkdo9UVZi2UB2uWAhRVQMfttekWp/EbkI9wLVq/c8zstimBHeTkHbWMDOAFT4RR2qYACaAdGyiRtABWojImn0jZoY2klpS0eMDEK/Mkg0BPpDuy8Qp7HEt6HC2b/Yicst3rmqwpDn3QbeVgmy5QxNhScxXOldovbTSxCk8yiO+CZrb7xM4v7KRkH9/OFV4Cg3f30jLGcnMdyrQy0uW55wylQQfH1BM+88xrdd1oMrFMQQoUq7HmBFldFjSlMpIHdz9X98K7EAuSkiorXeu8N7SGCWoUgMfD3xg6q5nbaT7j6KFHEJtKC8C2qcZYZIdZ0JoBuqC+0VhS7EkOSAB9mAyiu8IJweZcSXt9wzZyytUyp3J+/CMpVxTkOAyhoxrzaKoyjHaLK1TlGgNa4GOMQZqXOZAXsMKMJ7pJy6GsC3XalylhSWOhcZjYw04osCu0M18SHAatKZ9C0KUGNunD1fee4jYSry1uXjYkiSuU4bulKqhhqFZjTeGFqvtSqCWCBkCT6trEFZLR2a0rGY9X3i9uiaicjGkMdjoXbxHOMnW6dKjvC8RqmzcOe4mvK9ZnssZY5O5z1MKOxT+0ffjFhaUgnvJxDYwx/h6V/RR/wATFE1KIOBCsmZ5PZlTZKnCVDz0hyeLJ6wxmEeDHzOf0hypMZrsiVZpB8IcbUo5y6wQ07L+lpPi1qINcT1rA9qW7UYcjDSTcoMwpCunjlDQ3IhIYhzuc/DRoM2oqrPEGKnaS0vCdN9ouuA5iVFScLFKX6kkAkdBE7L4ZxLdJwoGfyHOHthV+HUDLDN6jmYX1tqWptU8y1VTqeZasU0Soip1NP8AOfKBrTZ+1GFZKhnU5c6R9u6+pc5Kie4UioOgajcoHtt+IBKZI7SZ/wBRzO/hHnhW4bA7jGJLXjchWooKiGzbLP8Az5xxM4VS3cU/+4fEQ4mu9S51LDzjGfbMCeZy+caK324AUziinkiA3fd3YBXexO2Tig3jWaoLBSqoUGMBW29kAFALk06fdY/Sp4SBi1D7/fhBirk727krjoScVYR2pQDRJz5aQX+SIUGKi/QRla14JqiAoBR/UK9A+bQ4uiwzZgxoAYaqoCeR1jSttdVDZiiIpJBEPuaUEScArhJzzrXyhgq8Qod6hGuhHz5QRZ7mTKSxUSojvEMz6sORgG0WcpmBOZUWSNyYxGZbHMcGBwJ+kXw5UlIxBBqTTwHKNfxy1EMlIbPWPkvg6YlRUJqQpzQA75E6wHbrPaJBxKlqWztgGJOru2UX21O2EIlQfuFm1TP3eQHxEc9kpZdRJ6n3bQqHEsofpL5cvOMfzeaTXDh/aB8czBBprPrE7yKeowvJSMJl0U+e0R1qsRQsgBx8/hFSm1SmdyDsRCe0grWVYWGj5+MOaQmvI9QNyhh+8XWeSpZZIJPIOfKLW5rsmSkIKlYSAXTnnViN4Iu+ypRLRgDOkEkZlxVz1eDESiYV1es8nxA4k1VBOYPaVl2cM+2n3rFH+JH7h/zhDapaUjvEdNfLOEf8Rj+kfWFFrawfEQ5OJkq80BisFPPMQUnlTnCy02XEkppt48oPkq7iNO6PPWHHVcZE4E5wZ9/DscQJfXn9Y1N5SSPbSDQM+WlfGPiWiPmSXUX3PqYJRULs7j1B2uUxiegWKbLVKwu1SWNHfUP09YWXpbAnuoZSsuUYi3S1yw6gCkBweQb4QRcshL9q4IqEtv8AKAeMISxzLg56m0qzmUkg1UfaPwHKsNLusyRKChmp68gWpCq1zIeYMMtAGiR839YVuYkZPuSeILMES9+Yl2mXKBYHCNs1a/e0U02YEgk1ABiQtFz2mZN7TCp3cKOmoaGtEBuLE44grSccS3Tc8iWMCZaCBmSlyepOcaXdYJbqWEJBSQ3U500p744sl59okCaMM3WoZX9w5nUQXZaIVr3vhCFjWDIYmWA+oFedlEyWpCmNKPvofPWNSgBCAmgCU02LB8+b+cfpmvjSPqpjgc2MU3NsAlsQm0d8Ynffr00EBheEg6pIIPMZQPKtakTiW/lkAKHy5jOGFpkNkXBqCNjHEFCJPULsdsRPfC4UPaQqhHTdOxEdqBGUKUWIqXiBKcOofegHN4by7SF91VFDVvabbZRijgZysoRI7jPhtK0dsgBKh7ZFH/u6vnvCCxrYATKaO2bR6PaFAgpNQRUb8jENeNiTLUtJNE5E+evKkauk1BdPG3qU2YOROOwBZlCsfk2c/wCIVWm8EJHdqdKZQrQojUudX1jSTTMwzmDa8KeBLWz3jNlhhUaOHbptWGtgtkyagklmOSaR5/Jvqan9RV/ur65w5uvjEJLLlBjRRSa9awtfoXx8QCZdb0MpPwweE34Ubj1g60cRSBLKpasatAxFTqdgPhEt+ZWn9yIFRp7WB9fzCNaolRKuFRHth/vWMbPZVIGBYYpzHLOKFEzugNrnCK8rSPxeE5KAAPNoWqsewkH+ZbODzOkesSd5TEomKGVXAitVLhBxLdrqTM3DH4Q9onAswfcHqBlciJ+3xU0i/lywiUhIDAITz0Bf1iQuy7UlGNZObAAt4+UVSbHhSAmbiQU90aim+nSLa5lbCg9QdCkcmc4krWUPUB1Dbk0PZwwpSk6JSPICIS67NaUzivCpTuC6fOuUXa56VJClULVTz5RnauvYQAciGVy3qZSZbk8g8cTHhfbFTcfaSlMQCACKEauH1jmRxXJWGmp7NYzADpLba+bwPwOQGXn/AIklsGbWqU6TBfDs/FJUhziSp/Aj4ZQvN9yVqShJUSogZbltYfTRhLJo1A22/VoizKptYdycgzIysychn0jKWruBX6cIY8mgC+LSvGUOcBALMPGrQLdqUglKiBiyJyf5xy0/DJMnEaomypqe4WVqk5+G7wTYrThAlzKN7KjtsYUWixkHUfehj5+bKSGmDGN8j9Ynx7h8ZxEoe3TLIxKDKp8jSO5sog7fDyyhCbOhYKkFxqNRyI6QystvJQAol0hs6EN7/lC7V4HEjEzvy9uwRj7PGXZ3YO9H+kR94WWdOdRBGKqmz6CuUVd52hPZlBZRUWbxzMBJDQ5prPEuQOZUpnuQk+xgEOpjGBknaHHFtjCZqVB2WPBxnCuwF1pSTQmPSV2b6w8z3XDbZ1KsilCgJ+944m2FY/QW6RSA0+EfVZUyhT/MbPUZ/wAYY7k9dftF3y9Yc/kB/u+/GOLPZcU9IGZIfw+LRV/iOXu+UA1OoIIK8ZlqqxjBmaZq1DJn+2eJy/lEzQ7gpHRq0aH6VGFnEn+mFAOpJ60ND0EKaUgWDjuFtGVhdhtqZqA5CV5EP6iP153epctsJAfES2grWJy6ZiTMQTUOH8DURcrdyQ/Ub7ROoXwWDE5G3rzEVmkSkgpAoc35esE3It1KKiDh9kaBtRHFslYiVJBBHKhbprCb8QUmhKVDzESFNoIzOYhZWTJ5Ovy8o57YDMgeP3tEbabfMUKzFNs7e6FExJxd5y5zJO+8FT8OyOWgmvwcAT0hFoQclBRbSME2JKgxAL/HnAktkUFBp0+cbz7YUyydTQeOsJbSpwsZxxE9iktPRXJYr0VFlaJ9TEL+LEtSNXUKb1rFZPm1PWCaxCxUn6g0weoFe1vAnAKYAoDHm+sZWiXoYV8X1Qk9R/iF93XwpCQk99NMzUdFfCGa9NuqDLKG4K20yhReS0BvaSBkfh5x0q8JS6Ygk7KofCF6bQmZUeWsfLLYULmYV5MTh3avlFfEvbcS5Yn9M0tGJJ7pINWKT8otrNcgTKSmaStbDEcTVbIAUDZPr4xHT5JL4UlhoBkB0i+ue1omWaWsnvBICuqQB65wnqmIQY+5JHMmrw4cWguherpevQP6RgoKSWUG56eYijvCf3VOcg3jp6wpUpxXLnAUtZh8pYGT3Fbfhw4riDadfSJmxWfFVyGh5eCyuWrEcTCj5eAhFYp7d1VOf3pHoNKCKdo+4lf/AOwR0m3BqjoR8Y4TeOIkI01Iy8N4zRZioc8gaN4/OHFhuAlNCEg5nUnVhtAHNaDJhlLGYXBZzjUsl2BrzP0hs4gmwXElCSkrJcvQNpG/5Cj96vIRmXXo75zDKAoxFtknzF1UkJSct2jVJD0j6TGkmVqrLbfrEMRnMtE1vsUtK8UsALz5PzHgI+fnbkAnWpBbq8OLTYpa3dICv3CIyWClSwc8Rh+gC9eexAudnU9LnrCWCaJYM3T3kRPX5dCZ3eSQF+lMn2gGxcU4UhE2oAYLq4Gj7jnDiRIVNWAhiNxk27wkK7NO24y3xcSdsXC09a0pUAAc1AuAN31iol8NWYJbsgrmpyT5NDO1yzKAWlIKU6vkOcfbOtMyqT4a+MDu1dtmGzgftKLWqyX4guhckdpJ70sZpLkpbYuXTCJV5pUMSligoNRyaPSpbin1H1EQvGtwykhU2UkIwq7yU5F9WejEw3o9QtpFdnf3IfcORJZM8rnBfPfTrFv+LCwFA5+YiFlSiY2NqWkUURGtqNOLcAHqLVXbMkx1fc4KKU0OH4wAJVIGs86YugSVnkC/oIZy7qtLj+Qt9sJ0iABSoXIklt5ziBmU3KMpi1IUJiVHEN4fy+FrSf8A88L1OJQDesKb4uybJDTEYXyOYPiImu1GO3IMhlIGY64Z4iWsqRMwthNQMJJ2O4PpFTZZhSkYAUBQdnFfvKPJ8JDPrlHo1y2lcyzpxsVpoWAHRwOUZv4jpwnzX+oehywwY2xuBXLN6fSJi8LyVVAGEeraZQwva1qRKLHOlfgImptpABUo+Z9IX0tJPOIZmAnF4zWQEjMmFZs+KjRSSVgoBFQRnn16RhaZaSR3e9uKRp13+P44grKt3yzF8qaFKTLfAA1at1aPQLMjuJqCQmpGp+cR1hu84sZKWGYwh+TqZ94oLoWSChKsKn9G21hLXYcDb6l61IHMYGdhNY3/ABqv2+hg6xXGhLLWTMWK1LJG3dFDvDDGv96vWMlmQdQhMibOCDiVQjJO3M8+UapLwLaLYhCSVqAA+/GJu0cVKmTAmX3UnXU9No0q9O9xyBIexU7lLb70TLo2JWwy8TElPfEosak1rrnD+4rKF4izqcUzPl5Vhzabro0yWSOYJgiXJp224/mUdN4zmQpD0Zzl8o9C4MuedIlK7UpGMApSc09Q1KaQtuDhlCbSlYOJKXVhLHLIVz+kWKy53gWv1gdRWnUGle3kzntMJIUx5GoL67EGJm/bWJCgZdC7gA1512g7iq+EyDLKnJIIYasddBn6xC2y8jMmmYpg9AnQDaBaPSs/zPUIzheI4HHE5KSpSUlqbHzyeEl936q0DC2BDuRUkn+4xlNtCXUksxr5wuWtn+kbdGmrQ7guDFbLD1mEyBSN7LZQuYlJyJAMA2dCy+BKi2bAnzhndNkmzj3AxTmolgPHJ+UGuO0E5lUGccT0a5bOiVKPZpCQC1M6aqOpPMx3NnmPtz2NSZeOYoFSqkJdurb+kdzpKFbg7j4g/CPI2HLk5z+8fAEDVOOsLOIkY5PZ5qURgDPUH5OPGP163bas5U1JSBXCO96/CFdznspqlTVElQbEXLF9/wBI6Q9TUq/mBskehIJzxici65ktIHZEAakP5x9k2woNKHX6xcWGySwhKmCirvYsxyAajNAt83JLWgqwsR+3nrlFf8sM2HEsCBwJG2lXaF1Ev95DSEl5XXMNUnGNhQjw1iqVw2t+6tJTzcEeH1jCfdE5B9kqG6at8oeq1AQ/EiUdA/cjJU+ZKLAqTuGLeIhxdVv7RypsWmbQeSlVFAH70hNeVmEtXcetdj0cQ8HW/wCOMGAKtVzniOUWooJ1BzjiTfPZTUrA7mROrHOm8KJVsVkXPjUdI+z5ZSHILGKDTrnDSTcSOJ6vKvZKgCFJLjTIvqNwY6/Nz+30iY4QuxSpIXNHcBPZgu53Jf8AT76xTunZH/GPO31JW5UHOIZeRmeRWuxKWO+sqPMwFZpWGalwxxB684pzcxwuVVOnWJ61qwq5gx6qi7eCoidle0gz0rgGWnBNb2wQ/TfzitlLILmPPOFET+1E2QkEDPEWSUnME9DFvMtU1qym5hSW8DHmdamLSQY4IPbcMpeNIAxUU3p4xmLUDrSPn5RMtABWrs0eai22jQZaOH5QS6StwM3+jQuQuBk8y0g+NraFTUpzCEu3M/SJSat61PhDfiO5FybRhUorEwuFVBL6EaEQ0kyUgYQKfecejrsSipdvMW2Gwn1IslyTlDK4riVaV1cSwe8oacg/6jD2zcJSzMKlUlnJHM/+sUEtgkJSAlIyAERf+IALivv/AFKppzn5TSzhMoBMoYEjbPx584yC04yEsDQqbUtmdzvHapzB8JUdgKbVgaxWALmpf9amVuejZeEYy85LGO9R1YrX3cCtHIPXMR9XyyhmpbUDActfHMx+Va1UrllCTEEypMUhWsJOIJAEwAZqS6vE/KKa2ye0FDhX+kgDMaGmUTNpQJysYU00UUg6t+1/cK9Ya0w5zJEfcOzHswTlgLAcsx7zB9CClWoI6PrCLh604ZmA0C6eOnyhwsMYFcMOTIPcVJlkEpZiNPvSNZaS8fb5klSUrDug6bHnyIjCRa1szvzIc+cSRkAyRJ695aBPU3iNHOcIb1sK8eIEqS1BSnz6wwvWciTOUipNFDdlczr4QH+IVMVToB6Rv0B0AYdY9wNm1htny6rtXjdXdADh8i+UWt08IJPfnHH/AG6H4xOJnCWtIWSshq6hvgPWPR7IoANRiBhOTgildHEI66+zgj3LKoUYEymgZAMBkNAwyA0jnD18zHVstsuUS6klTUSDUnntCv8AiOZ/Tl+ZjKFbNzLAGczbKg5pEK5/DdmJKjLJOftKZ+kHrviW7YVH3eEC22/EJIGAl+bf5hqrzKfjkSSue4+4eQhMoSkAIKT7O/TeGM+ScJiLN9JLdxXgcoYXZxKVJJGNIBarK5+Agb0OcsZ2JUWS0jAEqICkvXIEdTG1qRhSwzOWwib7RE09+YCmrDLzA+MG3YgSlYcThYYH1FT4wErj+ZGIBf3DAtGE9qxQXAani0F3HcaUS8UxKVLJo4BYA6aPz6QxnyWMc2KZhXhPsq9DoeUW8rldmeJAnFquhE1JYYVtRQ3G4yNYnvwhQohftDQZefOh8YsFkDIht4nr6OOaSGYAA9esdWx/SZcTCXO0DBtvjuYAvidhKMNCou4pkRl4+6ML0v8AlyP7zsk5HV/pE+m81Wu0IURhCE5OGcaij56HaH6NK5/MI4lC4BxLKzcUKFJiAsDUFid+RPlHR4us+JsMx3YlknLOjwhGcRdtKu1UUu2IkE9YNRo67ic8SLW2YnqKeJpa1YJSVFRyxUA9c4VTrtSVBRd0+y5p4gcoS2G2nuzU5jPrrT7zh/Zb9kT5nZ1Qs1wnInNgqBNS1J/LHHuWDDE+ypgXiBYKTXqNDX9Q1ilVNC0pUMiK5ZsHyG8c3fw2hIxrSCslw9W2YZekfrRYVS3KCwzZhhfo0I2urdSe4t4ivVMiUxKca6AFstSxhF/EiQAyUqOpBIELr1uUzp5XMWpWQqcm22EWlz8NWeQhBEtK1EAlSnIrVgDSHWWiqsZ5Mr8syNNhnWlWISyov7TU6PDGTwmsF1NTYhs9zmItrUlgGoDoAw9IFSjvDx8m+EBbXOeF4E7HMkrXcGuAH/zfyhjYJ81EoIxHu0OR10JHSDJ0o/fzidv69xJYIWO1xD2as2YV1yaCVl9R8JYkDkwpcklyak5/WM/w4+3+UYWfiYq9uQz6pV7goekE/nsv+lP/AOsXaqxTjEkODNpd3mEPEVqKJwSzhI9+0XEmzgJSNAAIQ3vYEzLQcQoGHWn1iumuHkJbqVbLDAiywzMeVY5n3iqSs4GVTvA5OIpZCAlICQEgDID3nWEF+XcEziUhgQCeutINVaj2EEcSTnbA519TlezhQOQfzJin4WtgnApUzj2i+rU3p0iFlT8LjMA06QbdF/dhMxtRmp6Q1fpt1ZCCAWwezPUU2iYkswUAaO757u/m8K7xti1LVLHdSKKLPmMn9KbQv/8AsmzYT3lYmywV5MXZ9HhD+b2mZOdPcSWJyIwkUIO7HzjMq0dvJcYx9wm8Z4ju8L4NmlllqcuwLkdOXnExab5nzu8ssP2gMnyFT4w6Sn1hBfywhRSkAZGmjiHtIq5245+51g285i+2TwwB1y+/SGfDA7ywz9136Qsum5lTlOXYZmK257tCCsAaD3w3qrURDWO4GlWJ3mdhFYlLRKOJW7l/OLMymLwmveQjEnBVSqqqCHhPSW7WjFq7hJ3vhQEskE5sWpFBwpZ5cu1Sitvack76PyePiLIAOepjOeAhLnyhq27yDYPcGtW3kz1MAvs0Ib2v7EoolpCkjMvmeQAyiKsl/TkApUorQf0kmjaDlGsu+FTDhGFAI0NcsiaekZo0DKeeRLq49xmq3iWVFZSp6sHJDbAUjiTx7OwgIlIwiicbktX9pELPwwH3845XZWIOhzG0MrXUf1DMlgTKaVxXOWjERLCicgkkepgO1cQzyn2gj/alifGsD2FA7FnyJcbaD3R8k2XGurMnMbt74BsQMeJfHEX9tapzqE1eB2PeILH9ojmzXUhNWfmYeS0h2OW2UY2taZaFTFd0DTm9AOsG87N8VH9SmxV5MylWbU0G8bdtK3Pl9IkpvEK1zA/dQ/sjTmTqYbfnP9yPSCvpLBjMoL0MrJ99mQhGNBm0bGkgDEMn5H4QAicVqKzmovTLp5NFBMupEyWUnFhAUpQBqQgFTAtQlmdoX2W6wp1SyyP0pW+L2UqUMh7IVnR8xCNVe+veo5ziXDAGfZCgkFSshUxGXlefalTE949ABt1ir4hu6YXkypiKf6ig5ASJhlqen6VBlDnSJVHD61hKQuWVzBZillEYPxFQJgIzwkdI09FoHUb3EBZcOhFi1AawJNn4tKcooLTwmUSFq7aWqYlpgOJTLlmzieAgFL4gK1akH2Dg2Wq2KkJWVywAXyURgSSKpYHEQHagOrRplPH3FuWkvKuknIun18otbusPZSkpHWvWC1XbJODs37NZqVZpKWdiQCQxp41MOpl0SyXeYAoBgSlxixkFXdyKUAtT2oydSbbjs+o3Wq1jIiFIiW4uAE5kmpSMXurt9IvFWOTLTjmLwgBlYpiEAqMtCwEqUkgDvtkTSJi6rjSZtoVa0rUUmqQsBQJnBB7wDKIGjMWidJp2rbe38SLW3jaJvwXKCpKtwctffDyy2dsZbYfP5QJYuGZ8uYOzUkYlqQ5BZklYCnAq+A5ZON4ZdlNliYpa5a0pqwJBUyErdJIb2FChhPU6a1nLAdwisAAIDNH+YkLpsc1c0hCFKSFF1ZAVOZ8nj0K1WBJxq/SFqSBV+6tSDXJ3BpmzHIwZMsCUSpZSG7VOIAUSMKcSnbN9HyaJpWypWXbziQxBwZNJuIazMmyFPfCe/bsMv+YVAoDDZuo5l6xam5ZgSV4kgZsXBIZJcBj+4CNLy4UTM7SSXINWcuAScAdsyzucniKluRgWHElnBE8etFsKvZoI2sc5IUknQ/bRQK4XkIvOXZ1lXYLQlZOJlN2ONRdqd54+2/g4S0yUoBM5UoFbqLdr26JVA3s1Zj10j0QqDJx1ENxDcz9ZrSmZyUNPdG1omAAICg5zA5fGM7Nw1jpKmSV99CE1IxqW5AAIcYWLgh2BgO23DNQhcxKkFCQlSSMffxjEAO73XYp7xHepGaNEWbiO+fAyZpOvT8OMTAk5JdnhdP4uUSFS0BBBq5xeGQpvGv8ACE2ZOUjtpSiFCWGUs/zStaOyqlwrEhVTRmL1j7L4EmqCCmZLUVoCwkYsScUoTkpVRgSg5uRQw2miRRlhkxd7nY8RnK4oQsAiWVKIdQBDJOwJdwTAd4LVaGxgJCXLJdvLdoZXNcKJc1UhRxMpYJAZygKy1Zx9vBieHyEIWZiAgoxqVXuDs0zO8G/aoZQgKsMTUvUZByMOZHLupG0Z/lo+3gy8LahC1JCgvCSHTUFixIOTdNIX/mg2P34Q0vmMAwrzPXPxglS1rU2FKVFT5ENUEagg5c4kLz/+QFJxIlpRU1VhqkMEqTLD07qQnvO0NOL5hFjUxbEUg83VWPNRmfOEfwqrKFj9yb3wcSmm8W4plpWE4AuVOlyUy0MP500rK5uJROOuI4aE5NnA1xXnNM9JAThBs+IpTkLOAENiUQ7CoNDVmhapMU13yUpSGDZRqajVtWuRB1Vh25jq02tBJCJaAjCEgFJAYSRJ7qcRwpwAgAktRyYynWpZX2qQkLA0TQ0CTiBNQRmHHJmEcBNBH6caNuR8YxG1VrNkmPhFAwBCpFunTVdrNwDCAEIQCEjU0KiS7VcwYu+1lalYZQKqkhKswFDEHWagKI2ZqUjFX+mkaNC29KSJhGbfKArqLHc89mRsGIsvXidU1YGCUuWhxhWlRxkhKMamUCFBKQAUlLeJhtd14qGKbhlrM2qsSSU4sYWWSFBmVVsqZRGbCKC5ZpwNpT1jT1DMiDB6gauSYzF+zEKQtkKWgviIOJT4nCi+TrOQGju0PTaMcsEBLLTscigIOuyRE8pAZZar/CHVyl5FdFMPSM2/UWbcgwxUCY263zUY1JQlSVqKpgSDiIxFW5TQk1bEwAdqQVcV7KmS0zCElCQlKAUkVSClz3tiQWz0Zo1tJbKlPjG1pQAwFOkAOtsxz31n9pXaJ+tN5rUCO6xfQ6tlX+0esfbTfLd+Zg71KpJJqVBg9SHIGjZ6RghNR0gC+5AKlU9lKcNTRw58zEV6ixmwWM4KMwK22dM+cqaaL7Myku5CUmWZeThyxJd82iavXiu1dsrGJYWlSnISrPtxOcOs0xpDf20ivs4r4xD8WJH4pfRPuaNj8P1dhc1seIDUIAMiN7kt09TLly5aMMxC0hKCEAoBSM1kkFy7kk7iP14Wq1SQpWCUAtAlugK/lpCcOFPfyIc9/H3q0NQ5sEsCUkAMAPhHVvlgyV/7TAv/ACNvl46zCeEFcSbHE85KzMEuSHIWGQpgsKUrtPbfHiWrMkVbCwENbl4tAnyWThlyJUokhPfmLlyUS++SojDQgENTNzE9bFdyMLvmHteo+BjS87NWYDaAwEppV599CkgY0pIU49onFiNCK97N9BA14X1Plsns5Zl4cLKCiFDsUySFYVggYUA0aurFoFsJ73hDKSnFQ1BFR4wimoep+I0yB1kfa0zJqn7NLuokoQ2IrWVlwC1HYAMAABGX5bM/YryMUoTh7ooASAPExt2Q2hhtc2eoIaUEd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data:image/jpeg;base64,/9j/4AAQSkZJRgABAQAAAQABAAD/2wCEAAkGBhMSERUUExQVFRUWGRoaGBcYFxocHBwdGxocHBwcGBgaHCYfHRojGxwcHy8gJCcpLCwsFx4xNTAqNSYrLCkBCQoKDgwOGg8PGiwlHyQsLCksLCwsLCwsLCwsKSwsLCwsLCwsLCwsLCwsLCwpLCwsLCwsLCwpLCksLCwsLCwsLP/AABEIAPsAyQMBIgACEQEDEQH/xAAbAAADAQEBAQEAAAAAAAAAAAAEBQYDAgcBAP/EAD8QAAECAwYDBQYEBQQCAwAAAAECEQADIQQFEjFBUQZhcRMigZGhMrHB0eHwFBVCUhYjU2LxM3KSooLCBxdD/8QAGgEAAgMBAQAAAAAAAAAAAAAAAwQBAgUABv/EAC0RAAICAQQCAgAGAgIDAAAAAAECAAMRBBIhMRNBIlEFIzJhcZEUscHxFTOB/9oADAMBAAIRAxEAPwCduuamzSytWZ+6R8kq/ErcJJegGvUw/nXAmckYqJTrqfCN5UpEkYZYYa7nZzHj21KcsB8jNDxn9PoRSLhUBUAj9IKtfCFk7hpUxRZOEiiiaVajbxWSLMpbl8KRmTvsOcbTbIUp7pxAbhvSBLrXQ98yxrUiREvhu1S1jC621STRm8qxSSr/AFoIRaUqRiyUrQ7E6j6RQWOWOxDBiSSfPWBLTLCgUqAUk5g+/rFLNZ5jixevY7lVr2fpMBtH39iNOH7JinYiO4KqyYnRusZ/hMHsklJ0OY8dRDa5jhkl/wBR50aA2PtQ4hT1G6rRiP3lEhxve65QGBRSXSB51oRDqfaMKFKfIGJa8ZPbYVL2boXq33WK6JAHDt0IMgkcSdl26YaqOMmrqz8+kMrs4g7NQCh3CWIHvHPXwjOfc6h7Jcavn5RzIu9LjEX5aRvO1Ljr+ouq2A4lTODpCkkFJGIEZR8ue2plqUleS272zbwsst4GU4DFBrh0fcQvt3ETzEoQjD3hV3LPk33nGaunZ8qOo0zhR8p6RZLtQUBZGJ8nOm8DT7qTiSpIw1dk/dIdCeGA/SAMJGzUIga2WxCSAqiS9Tm+hYaPGPubOBIBmC7xId0JVzds+XWsSfGU5a0I0SVeyMiedXPjFZNVKYqM1DDV4kr6vhE0hKHwpLYjr0Gw3hvSBg4YDqcRkYiayysKYFvFYKgIYKIAy03gywXSgsuYO9mEuW8QY1RaEO9pDpkbRFdklqUgBIKuYECW2SWNCkjKjHwi6BYMGAGgy8GyhPfUpOAks+n30eB1avL9SGryuJR3daMciWpyTgSCeYDF+biN7GpInpBAJYtyf4lqRFXbeiyUoExWTJAOTc4dXXYSqYVqOLkTWjAVhG3T7GYsZZeRHVvlDtCog4RSmnOF2Mf01f8AD6xrOvBeJnUwYf25OGGpGUCfmqv6p8oEitiWGYTa5+3gI+WO7MTLmZaJ3HPYe+DrDY0qWXqEhyM/AwwnSCon4aQI2bRgTs+hFE6uQpsw+EB3lauylKJLKUCE7k8oG4s4lFlZMtGNSgWUfZDctTyiQlX0Z5eYTiyfRtht0jQ02id1FjddwTWqDt9x7d3FcyWWUMSTmPpvD2ReUmc2FYCj+k0PQA5wskXdLwtgBfeEN4WAImsfZzH3ygnhpuY44Mk7lluuxF8jGyk4QEjID1zPrCnh2YpamKlFKASA5aG8wOfjGdapRtpMLmA3oP5eHVRb4wkmzEpUmWpgpqPq75HpDy9gxR4xK8XggSlgOzh2fnXl1h3RqHIX7lXbau4RuJMZ2izhQqK6HWF1x3wpXtqAHPKmg+kNLHeEudn3DsTTPf1gj1PUTn1OVwwzFsu5pyzoJdO+fgnMmDJF0olVQO9qo5vy28Iq5lkxBLbBvlCq2lEtJPtKAPdGbtqdICNW9h2jiQFUczO77xnoIQhiCQAlQcDl5w/tVgCyAWxkVrkT8NjHnt2X9MtFolJJTJQVD2T4h1GtfjHpwUl2UampSc3Irhfr6QPWVNSRnv8AaQHDdScttyJqkGoLVq28Krdc6gAoJc1cJr40yivm2NtKVgOZKP38IDXqGWXBkVPSpJAwmmdCzeMNe2OeYOUUC5ZCQa1cF6CBp13oUD3QCdRmDWu3OsHOpV8AicOIDYAqYphlqY1tsjQoAGWQPg8E3ZZFSUkKIJH6hrzI0LNHU4ulW7QJnw/HUmQ96pRKmtJxMPaOx1ALZiGto4nxSkplJKFBgVEv5czEzec8m0zFJJbE3iKE+dY3s68xrG+9CsqlucRIP8iBGcviqaguplpANCPcRrGf8eH+l/2+kAT7NjDCm5jj8pH7vQ/OIFOnP6hOJt9Sg4E4wSmYpE4tjPdLUd8jrFtbr2Rg9tCQTm+fJ48ZuiSTMSRuIe2qSx2zhbV6Gtrcg4l6nJXJnoE270MHQlZbNSQc9qZRN8WcMJKe2lICSkjGE0puAMyOWkMeGuLO0aTNT30pZKxXEBkCOQh4vEXow2cPz6RmB7dLZz/2IXAYcyYsS3Qk8hA972IrQ49pNR8RBViQEKVLmFmUanr74KVaJTgYgcRYkZAHcwXeUfKwmOMGKroxWeYFkuMlADQ0PveKM3nZ6PMTVmD1q1GzFYHnXeTRojb7tqUzgkMQM/Plyiy1jVtz3KsQozLhV3dv3icCU0Zvdz3hXxBw8V2dQQcRDKY6sdObPDrh22drZw5DilPj5GDOyrXL7yhQWtVZj6M48jE8rsF1YwMRZOg1+UP5N2oAYA+Jgezlj1ND4n6QzlLTmogDc0jUvudzOStUEzValWZBLkywKhn1hDfvFnapKJScCSGUo+0fDKsOLxvCWpBSg4sWwo3WJ+23W4xCh12/zBNKled1g5g7t2PjFskMQfL4ReWG+FTJKSnDiAZT1r9ecRIQxaG3DlqwTCCe6pJoSwLZdDsd4b1lYtTPsRehtrYhdptdpSSqXNWF550y/bl6QwsHEs92mKSsOPaSPHvARsZCZiccshSS46HUfelYw/AgKSXbX7EZZdWXawH9R3YM5EeWq/kS8KiEqGZwuPI6/wCIXr4tExkyZYCypnVUV15l9Iyts8EFWEMWzAgS4rF/NxsMKAc99Oup8IElVQUsRyJzZlGKDCSTuTmescTEpQCtRYCp5COUzHib4hvLtP5aCcCc/wC4/EQCmo2P/uQxwJJTlArJGTkjxJhtZbOVAAJJo8cSriWtSe6Ug6t6tFVZbAmWkISMhz8zG7qdSqqAIrVUc5MnTZ1pNUt9I47cfYh9eaRhc56P6wi/HI3+/OA1v5BnEOUx7iK7bVhWOsegSrmE2aB+nN/vyiduS4CP5qgUs+Ec9+jw/uq+TKmhKqpNHao2PgfdHa6zyN+V2JXTqVXJ9ymstmTKThQAGoTqep1jZKSY0MlhiJpmfvQ8oQ37ajOSZctRQk0JaqvE6cucefRTa3J/+w38RPeN+yVzlmrCgLe031hPet742RLBA1JFS23J4+puIpUy6DRtRygtNnSiiQ3h8Y3wKayNvMGPI4weIrli0N/qzEjJsamr4xj+Wakknf4w7wwNOnIH6hBVvYngf1KmlQOTKHgy1shcvZiN9ooFWlgW0Eef2a1YDjQtjoR60glPEM4rBUQUg5AM45tGdfpGscuJcECUlmu5gygCDoRCe/eGAEFcoHuhyjOg/Yc/CKS7L3lzQzgH7+cETUNUs3hCiX202ZP9SzDd3IW7rIMAcuTWCbXKAlqOVILWEIcmiSSQwoPkIU3zeyCns0OXNVcuUaKbrbMgTiQi8xQsuXjgpj920MLuugzElZLDbU/SNRmFYy0RA3niY3Ve65CnSMST7SND9ecW13SRPT2hdKToc8yKfOE118KAKxzapfupIz/3cooxPJDfbRja26tz+X39xqpWUczRctIGEANs33rGCbPgSwDAknl9iBL6voWaWVH2z7Azc7kbCEFgvxaZbmYokl61d+uUL1aax03ev9wm4ZxHl4WsSwEuylvqzAZmFVikS1Dud4At5aHnCO9FKWFLUokkF3Lvy5CuUb8J2pYxsS1CR9MshnGkNLspJB59wYty+0iWV32Q95SqgMEj9upbzjtLpU4zg+zhpSGqCHB6xxNZKSo125mMRrCWMMDJe+pKpkxsQAAanr60hd+Ro3VDj8OSXzeO/wAOr9pjSW4qAFM4op7h9okv0+/SAZNmSCVKFdI+2DiFNoWEpIYvVtcwB1gpcgvlCpDV/FuJKnI4jCUtM5INMTd4ZV6bE18YGmWcjT0gK0z0SqqUytGqYXnjQhRC0On/ALeBFI5NPY/KDiVLBe4znISQQRT1HQx1dfDylKxTGKCDhGvU7VeMJF8WeaARMSk7KoYobutCJiQlK0lSUgEODTcNEO1la4xJJB6k7a+BsTBM0uDUly42GzROXpwlPlucLiveBDDkdo9UVZi2UB2uWAhRVQMfttekWp/EbkI9wLVq/c8zstimBHeTkHbWMDOAFT4RR2qYACaAdGyiRtABWojImn0jZoY2klpS0eMDEK/Mkg0BPpDuy8Qp7HEt6HC2b/Yicst3rmqwpDn3QbeVgmy5QxNhScxXOldovbTSxCk8yiO+CZrb7xM4v7KRkH9/OFV4Cg3f30jLGcnMdyrQy0uW55wylQQfH1BM+88xrdd1oMrFMQQoUq7HmBFldFjSlMpIHdz9X98K7EAuSkiorXeu8N7SGCWoUgMfD3xg6q5nbaT7j6KFHEJtKC8C2qcZYZIdZ0JoBuqC+0VhS7EkOSAB9mAyiu8IJweZcSXt9wzZyytUyp3J+/CMpVxTkOAyhoxrzaKoyjHaLK1TlGgNa4GOMQZqXOZAXsMKMJ7pJy6GsC3XalylhSWOhcZjYw04osCu0M18SHAatKZ9C0KUGNunD1fee4jYSry1uXjYkiSuU4bulKqhhqFZjTeGFqvtSqCWCBkCT6trEFZLR2a0rGY9X3i9uiaicjGkMdjoXbxHOMnW6dKjvC8RqmzcOe4mvK9ZnssZY5O5z1MKOxT+0ffjFhaUgnvJxDYwx/h6V/RR/wATFE1KIOBCsmZ5PZlTZKnCVDz0hyeLJ6wxmEeDHzOf0hypMZrsiVZpB8IcbUo5y6wQ07L+lpPi1qINcT1rA9qW7UYcjDSTcoMwpCunjlDQ3IhIYhzuc/DRoM2oqrPEGKnaS0vCdN9ouuA5iVFScLFKX6kkAkdBE7L4ZxLdJwoGfyHOHthV+HUDLDN6jmYX1tqWptU8y1VTqeZasU0Soip1NP8AOfKBrTZ+1GFZKhnU5c6R9u6+pc5Kie4UioOgajcoHtt+IBKZI7SZ/wBRzO/hHnhW4bA7jGJLXjchWooKiGzbLP8Az5xxM4VS3cU/+4fEQ4mu9S51LDzjGfbMCeZy+caK324AUziinkiA3fd3YBXexO2Tig3jWaoLBSqoUGMBW29kAFALk06fdY/Sp4SBi1D7/fhBirk727krjoScVYR2pQDRJz5aQX+SIUGKi/QRla14JqiAoBR/UK9A+bQ4uiwzZgxoAYaqoCeR1jSttdVDZiiIpJBEPuaUEScArhJzzrXyhgq8Qod6hGuhHz5QRZ7mTKSxUSojvEMz6sORgG0WcpmBOZUWSNyYxGZbHMcGBwJ+kXw5UlIxBBqTTwHKNfxy1EMlIbPWPkvg6YlRUJqQpzQA75E6wHbrPaJBxKlqWztgGJOru2UX21O2EIlQfuFm1TP3eQHxEc9kpZdRJ6n3bQqHEsofpL5cvOMfzeaTXDh/aB8czBBprPrE7yKeowvJSMJl0U+e0R1qsRQsgBx8/hFSm1SmdyDsRCe0grWVYWGj5+MOaQmvI9QNyhh+8XWeSpZZIJPIOfKLW5rsmSkIKlYSAXTnnViN4Iu+ypRLRgDOkEkZlxVz1eDESiYV1es8nxA4k1VBOYPaVl2cM+2n3rFH+JH7h/zhDapaUjvEdNfLOEf8Rj+kfWFFrawfEQ5OJkq80BisFPPMQUnlTnCy02XEkppt48oPkq7iNO6PPWHHVcZE4E5wZ9/DscQJfXn9Y1N5SSPbSDQM+WlfGPiWiPmSXUX3PqYJRULs7j1B2uUxiegWKbLVKwu1SWNHfUP09YWXpbAnuoZSsuUYi3S1yw6gCkBweQb4QRcshL9q4IqEtv8AKAeMISxzLg56m0qzmUkg1UfaPwHKsNLusyRKChmp68gWpCq1zIeYMMtAGiR839YVuYkZPuSeILMES9+Yl2mXKBYHCNs1a/e0U02YEgk1ABiQtFz2mZN7TCp3cKOmoaGtEBuLE44grSccS3Tc8iWMCZaCBmSlyepOcaXdYJbqWEJBSQ3U500p744sl59okCaMM3WoZX9w5nUQXZaIVr3vhCFjWDIYmWA+oFedlEyWpCmNKPvofPWNSgBCAmgCU02LB8+b+cfpmvjSPqpjgc2MU3NsAlsQm0d8Ynffr00EBheEg6pIIPMZQPKtakTiW/lkAKHy5jOGFpkNkXBqCNjHEFCJPULsdsRPfC4UPaQqhHTdOxEdqBGUKUWIqXiBKcOofegHN4by7SF91VFDVvabbZRijgZysoRI7jPhtK0dsgBKh7ZFH/u6vnvCCxrYATKaO2bR6PaFAgpNQRUb8jENeNiTLUtJNE5E+evKkauk1BdPG3qU2YOROOwBZlCsfk2c/wCIVWm8EJHdqdKZQrQojUudX1jSTTMwzmDa8KeBLWz3jNlhhUaOHbptWGtgtkyagklmOSaR5/Jvqan9RV/ur65w5uvjEJLLlBjRRSa9awtfoXx8QCZdb0MpPwweE34Ubj1g60cRSBLKpasatAxFTqdgPhEt+ZWn9yIFRp7WB9fzCNaolRKuFRHth/vWMbPZVIGBYYpzHLOKFEzugNrnCK8rSPxeE5KAAPNoWqsewkH+ZbODzOkesSd5TEomKGVXAitVLhBxLdrqTM3DH4Q9onAswfcHqBlciJ+3xU0i/lywiUhIDAITz0Bf1iQuy7UlGNZObAAt4+UVSbHhSAmbiQU90aim+nSLa5lbCg9QdCkcmc4krWUPUB1Dbk0PZwwpSk6JSPICIS67NaUzivCpTuC6fOuUXa56VJClULVTz5RnauvYQAciGVy3qZSZbk8g8cTHhfbFTcfaSlMQCACKEauH1jmRxXJWGmp7NYzADpLba+bwPwOQGXn/AIklsGbWqU6TBfDs/FJUhziSp/Aj4ZQvN9yVqShJUSogZbltYfTRhLJo1A22/VoizKptYdycgzIysychn0jKWruBX6cIY8mgC+LSvGUOcBALMPGrQLdqUglKiBiyJyf5xy0/DJMnEaomypqe4WVqk5+G7wTYrThAlzKN7KjtsYUWixkHUfehj5+bKSGmDGN8j9Ynx7h8ZxEoe3TLIxKDKp8jSO5sog7fDyyhCbOhYKkFxqNRyI6QystvJQAol0hs6EN7/lC7V4HEjEzvy9uwRj7PGXZ3YO9H+kR94WWdOdRBGKqmz6CuUVd52hPZlBZRUWbxzMBJDQ5prPEuQOZUpnuQk+xgEOpjGBknaHHFtjCZqVB2WPBxnCuwF1pSTQmPSV2b6w8z3XDbZ1KsilCgJ+944m2FY/QW6RSA0+EfVZUyhT/MbPUZ/wAYY7k9dftF3y9Yc/kB/u+/GOLPZcU9IGZIfw+LRV/iOXu+UA1OoIIK8ZlqqxjBmaZq1DJn+2eJy/lEzQ7gpHRq0aH6VGFnEn+mFAOpJ60ND0EKaUgWDjuFtGVhdhtqZqA5CV5EP6iP153epctsJAfES2grWJy6ZiTMQTUOH8DURcrdyQ/Ub7ROoXwWDE5G3rzEVmkSkgpAoc35esE3It1KKiDh9kaBtRHFslYiVJBBHKhbprCb8QUmhKVDzESFNoIzOYhZWTJ5Ovy8o57YDMgeP3tEbabfMUKzFNs7e6FExJxd5y5zJO+8FT8OyOWgmvwcAT0hFoQclBRbSME2JKgxAL/HnAktkUFBp0+cbz7YUyydTQeOsJbSpwsZxxE9iktPRXJYr0VFlaJ9TEL+LEtSNXUKb1rFZPm1PWCaxCxUn6g0weoFe1vAnAKYAoDHm+sZWiXoYV8X1Qk9R/iF93XwpCQk99NMzUdFfCGa9NuqDLKG4K20yhReS0BvaSBkfh5x0q8JS6Ygk7KofCF6bQmZUeWsfLLYULmYV5MTh3avlFfEvbcS5Yn9M0tGJJ7pINWKT8otrNcgTKSmaStbDEcTVbIAUDZPr4xHT5JL4UlhoBkB0i+ue1omWaWsnvBICuqQB65wnqmIQY+5JHMmrw4cWguherpevQP6RgoKSWUG56eYijvCf3VOcg3jp6wpUpxXLnAUtZh8pYGT3Fbfhw4riDadfSJmxWfFVyGh5eCyuWrEcTCj5eAhFYp7d1VOf3pHoNKCKdo+4lf/AOwR0m3BqjoR8Y4TeOIkI01Iy8N4zRZioc8gaN4/OHFhuAlNCEg5nUnVhtAHNaDJhlLGYXBZzjUsl2BrzP0hs4gmwXElCSkrJcvQNpG/5Cj96vIRmXXo75zDKAoxFtknzF1UkJSct2jVJD0j6TGkmVqrLbfrEMRnMtE1vsUtK8UsALz5PzHgI+fnbkAnWpBbq8OLTYpa3dICv3CIyWClSwc8Rh+gC9eexAudnU9LnrCWCaJYM3T3kRPX5dCZ3eSQF+lMn2gGxcU4UhE2oAYLq4Gj7jnDiRIVNWAhiNxk27wkK7NO24y3xcSdsXC09a0pUAAc1AuAN31iol8NWYJbsgrmpyT5NDO1yzKAWlIKU6vkOcfbOtMyqT4a+MDu1dtmGzgftKLWqyX4guhckdpJ70sZpLkpbYuXTCJV5pUMSligoNRyaPSpbin1H1EQvGtwykhU2UkIwq7yU5F9WejEw3o9QtpFdnf3IfcORJZM8rnBfPfTrFv+LCwFA5+YiFlSiY2NqWkUURGtqNOLcAHqLVXbMkx1fc4KKU0OH4wAJVIGs86YugSVnkC/oIZy7qtLj+Qt9sJ0iABSoXIklt5ziBmU3KMpi1IUJiVHEN4fy+FrSf8A88L1OJQDesKb4uybJDTEYXyOYPiImu1GO3IMhlIGY64Z4iWsqRMwthNQMJJ2O4PpFTZZhSkYAUBQdnFfvKPJ8JDPrlHo1y2lcyzpxsVpoWAHRwOUZv4jpwnzX+oehywwY2xuBXLN6fSJi8LyVVAGEeraZQwva1qRKLHOlfgImptpABUo+Z9IX0tJPOIZmAnF4zWQEjMmFZs+KjRSSVgoBFQRnn16RhaZaSR3e9uKRp13+P44grKt3yzF8qaFKTLfAA1at1aPQLMjuJqCQmpGp+cR1hu84sZKWGYwh+TqZ94oLoWSChKsKn9G21hLXYcDb6l61IHMYGdhNY3/ABqv2+hg6xXGhLLWTMWK1LJG3dFDvDDGv96vWMlmQdQhMibOCDiVQjJO3M8+UapLwLaLYhCSVqAA+/GJu0cVKmTAmX3UnXU9No0q9O9xyBIexU7lLb70TLo2JWwy8TElPfEosak1rrnD+4rKF4izqcUzPl5Vhzabro0yWSOYJgiXJp224/mUdN4zmQpD0Zzl8o9C4MuedIlK7UpGMApSc09Q1KaQtuDhlCbSlYOJKXVhLHLIVz+kWKy53gWv1gdRWnUGle3kzntMJIUx5GoL67EGJm/bWJCgZdC7gA1512g7iq+EyDLKnJIIYasddBn6xC2y8jMmmYpg9AnQDaBaPSs/zPUIzheI4HHE5KSpSUlqbHzyeEl936q0DC2BDuRUkn+4xlNtCXUksxr5wuWtn+kbdGmrQ7guDFbLD1mEyBSN7LZQuYlJyJAMA2dCy+BKi2bAnzhndNkmzj3AxTmolgPHJ+UGuO0E5lUGccT0a5bOiVKPZpCQC1M6aqOpPMx3NnmPtz2NSZeOYoFSqkJdurb+kdzpKFbg7j4g/CPI2HLk5z+8fAEDVOOsLOIkY5PZ5qURgDPUH5OPGP163bas5U1JSBXCO96/CFdznspqlTVElQbEXLF9/wBI6Q9TUq/mBskehIJzxici65ktIHZEAakP5x9k2woNKHX6xcWGySwhKmCirvYsxyAajNAt83JLWgqwsR+3nrlFf8sM2HEsCBwJG2lXaF1Ev95DSEl5XXMNUnGNhQjw1iqVw2t+6tJTzcEeH1jCfdE5B9kqG6at8oeq1AQ/EiUdA/cjJU+ZKLAqTuGLeIhxdVv7RypsWmbQeSlVFAH70hNeVmEtXcetdj0cQ8HW/wCOMGAKtVzniOUWooJ1BzjiTfPZTUrA7mROrHOm8KJVsVkXPjUdI+z5ZSHILGKDTrnDSTcSOJ6vKvZKgCFJLjTIvqNwY6/Nz+30iY4QuxSpIXNHcBPZgu53Jf8AT76xTunZH/GPO31JW5UHOIZeRmeRWuxKWO+sqPMwFZpWGalwxxB684pzcxwuVVOnWJ61qwq5gx6qi7eCoidle0gz0rgGWnBNb2wQ/TfzitlLILmPPOFET+1E2QkEDPEWSUnME9DFvMtU1qym5hSW8DHmdamLSQY4IPbcMpeNIAxUU3p4xmLUDrSPn5RMtABWrs0eai22jQZaOH5QS6StwM3+jQuQuBk8y0g+NraFTUpzCEu3M/SJSat61PhDfiO5FybRhUorEwuFVBL6EaEQ0kyUgYQKfecejrsSipdvMW2Gwn1IslyTlDK4riVaV1cSwe8oacg/6jD2zcJSzMKlUlnJHM/+sUEtgkJSAlIyAERf+IALivv/AFKppzn5TSzhMoBMoYEjbPx584yC04yEsDQqbUtmdzvHapzB8JUdgKbVgaxWALmpf9amVuejZeEYy85LGO9R1YrX3cCtHIPXMR9XyyhmpbUDActfHMx+Va1UrllCTEEypMUhWsJOIJAEwAZqS6vE/KKa2ye0FDhX+kgDMaGmUTNpQJysYU00UUg6t+1/cK9Ya0w5zJEfcOzHswTlgLAcsx7zB9CClWoI6PrCLh604ZmA0C6eOnyhwsMYFcMOTIPcVJlkEpZiNPvSNZaS8fb5klSUrDug6bHnyIjCRa1szvzIc+cSRkAyRJ695aBPU3iNHOcIb1sK8eIEqS1BSnz6wwvWciTOUipNFDdlczr4QH+IVMVToB6Rv0B0AYdY9wNm1htny6rtXjdXdADh8i+UWt08IJPfnHH/AG6H4xOJnCWtIWSshq6hvgPWPR7IoANRiBhOTgildHEI66+zgj3LKoUYEymgZAMBkNAwyA0jnD18zHVstsuUS6klTUSDUnntCv8AiOZ/Tl+ZjKFbNzLAGczbKg5pEK5/DdmJKjLJOftKZ+kHrviW7YVH3eEC22/EJIGAl+bf5hqrzKfjkSSue4+4eQhMoSkAIKT7O/TeGM+ScJiLN9JLdxXgcoYXZxKVJJGNIBarK5+Agb0OcsZ2JUWS0jAEqICkvXIEdTG1qRhSwzOWwib7RE09+YCmrDLzA+MG3YgSlYcThYYH1FT4wErj+ZGIBf3DAtGE9qxQXAani0F3HcaUS8UxKVLJo4BYA6aPz6QxnyWMc2KZhXhPsq9DoeUW8rldmeJAnFquhE1JYYVtRQ3G4yNYnvwhQohftDQZefOh8YsFkDIht4nr6OOaSGYAA9esdWx/SZcTCXO0DBtvjuYAvidhKMNCou4pkRl4+6ML0v8AlyP7zsk5HV/pE+m81Wu0IURhCE5OGcaij56HaH6NK5/MI4lC4BxLKzcUKFJiAsDUFid+RPlHR4us+JsMx3YlknLOjwhGcRdtKu1UUu2IkE9YNRo67ic8SLW2YnqKeJpa1YJSVFRyxUA9c4VTrtSVBRd0+y5p4gcoS2G2nuzU5jPrrT7zh/Zb9kT5nZ1Qs1wnInNgqBNS1J/LHHuWDDE+ypgXiBYKTXqNDX9Q1ilVNC0pUMiK5ZsHyG8c3fw2hIxrSCslw9W2YZekfrRYVS3KCwzZhhfo0I2urdSe4t4ivVMiUxKca6AFstSxhF/EiQAyUqOpBIELr1uUzp5XMWpWQqcm22EWlz8NWeQhBEtK1EAlSnIrVgDSHWWiqsZ5Mr8syNNhnWlWISyov7TU6PDGTwmsF1NTYhs9zmItrUlgGoDoAw9IFSjvDx8m+EBbXOeF4E7HMkrXcGuAH/zfyhjYJ81EoIxHu0OR10JHSDJ0o/fzidv69xJYIWO1xD2as2YV1yaCVl9R8JYkDkwpcklyak5/WM/w4+3+UYWfiYq9uQz6pV7goekE/nsv+lP/AOsXaqxTjEkODNpd3mEPEVqKJwSzhI9+0XEmzgJSNAAIQ3vYEzLQcQoGHWn1iumuHkJbqVbLDAiywzMeVY5n3iqSs4GVTvA5OIpZCAlICQEgDID3nWEF+XcEziUhgQCeutINVaj2EEcSTnbA519TlezhQOQfzJin4WtgnApUzj2i+rU3p0iFlT8LjMA06QbdF/dhMxtRmp6Q1fpt1ZCCAWwezPUU2iYkswUAaO757u/m8K7xti1LVLHdSKKLPmMn9KbQv/8AsmzYT3lYmywV5MXZ9HhD+b2mZOdPcSWJyIwkUIO7HzjMq0dvJcYx9wm8Z4ju8L4NmlllqcuwLkdOXnExab5nzu8ssP2gMnyFT4w6Sn1hBfywhRSkAZGmjiHtIq5245+51g285i+2TwwB1y+/SGfDA7ywz9136Qsum5lTlOXYZmK257tCCsAaD3w3qrURDWO4GlWJ3mdhFYlLRKOJW7l/OLMymLwmveQjEnBVSqqqCHhPSW7WjFq7hJ3vhQEskE5sWpFBwpZ5cu1Sitvack76PyePiLIAOepjOeAhLnyhq27yDYPcGtW3kz1MAvs0Ib2v7EoolpCkjMvmeQAyiKsl/TkApUorQf0kmjaDlGsu+FTDhGFAI0NcsiaekZo0DKeeRLq49xmq3iWVFZSp6sHJDbAUjiTx7OwgIlIwiicbktX9pELPwwH3845XZWIOhzG0MrXUf1DMlgTKaVxXOWjERLCicgkkepgO1cQzyn2gj/alifGsD2FA7FnyJcbaD3R8k2XGurMnMbt74BsQMeJfHEX9tapzqE1eB2PeILH9ojmzXUhNWfmYeS0h2OW2UY2taZaFTFd0DTm9AOsG87N8VH9SmxV5MylWbU0G8bdtK3Pl9IkpvEK1zA/dQ/sjTmTqYbfnP9yPSCvpLBjMoL0MrJ99mQhGNBm0bGkgDEMn5H4QAicVqKzmovTLp5NFBMupEyWUnFhAUpQBqQgFTAtQlmdoX2W6wp1SyyP0pW+L2UqUMh7IVnR8xCNVe+veo5ziXDAGfZCgkFSshUxGXlefalTE949ABt1ir4hu6YXkypiKf6ig5ASJhlqen6VBlDnSJVHD61hKQuWVzBZillEYPxFQJgIzwkdI09FoHUb3EBZcOhFi1AawJNn4tKcooLTwmUSFq7aWqYlpgOJTLlmzieAgFL4gK1akH2Dg2Wq2KkJWVywAXyURgSSKpYHEQHagOrRplPH3FuWkvKuknIun18otbusPZSkpHWvWC1XbJODs37NZqVZpKWdiQCQxp41MOpl0SyXeYAoBgSlxixkFXdyKUAtT2oydSbbjs+o3Wq1jIiFIiW4uAE5kmpSMXurt9IvFWOTLTjmLwgBlYpiEAqMtCwEqUkgDvtkTSJi6rjSZtoVa0rUUmqQsBQJnBB7wDKIGjMWidJp2rbe38SLW3jaJvwXKCpKtwctffDyy2dsZbYfP5QJYuGZ8uYOzUkYlqQ5BZklYCnAq+A5ZON4ZdlNliYpa5a0pqwJBUyErdJIb2FChhPU6a1nLAdwisAAIDNH+YkLpsc1c0hCFKSFF1ZAVOZ8nj0K1WBJxq/SFqSBV+6tSDXJ3BpmzHIwZMsCUSpZSG7VOIAUSMKcSnbN9HyaJpWypWXbziQxBwZNJuIazMmyFPfCe/bsMv+YVAoDDZuo5l6xam5ZgSV4kgZsXBIZJcBj+4CNLy4UTM7SSXINWcuAScAdsyzucniKluRgWHElnBE8etFsKvZoI2sc5IUknQ/bRQK4XkIvOXZ1lXYLQlZOJlN2ONRdqd54+2/g4S0yUoBM5UoFbqLdr26JVA3s1Zj10j0QqDJx1ENxDcz9ZrSmZyUNPdG1omAAICg5zA5fGM7Nw1jpKmSV99CE1IxqW5AAIcYWLgh2BgO23DNQhcxKkFCQlSSMffxjEAO73XYp7xHepGaNEWbiO+fAyZpOvT8OMTAk5JdnhdP4uUSFS0BBBq5xeGQpvGv8ACE2ZOUjtpSiFCWGUs/zStaOyqlwrEhVTRmL1j7L4EmqCCmZLUVoCwkYsScUoTkpVRgSg5uRQw2miRRlhkxd7nY8RnK4oQsAiWVKIdQBDJOwJdwTAd4LVaGxgJCXLJdvLdoZXNcKJc1UhRxMpYJAZygKy1Zx9vBieHyEIWZiAgoxqVXuDs0zO8G/aoZQgKsMTUvUZByMOZHLupG0Z/lo+3gy8LahC1JCgvCSHTUFixIOTdNIX/mg2P34Q0vmMAwrzPXPxglS1rU2FKVFT5ENUEagg5c4kLz/+QFJxIlpRU1VhqkMEqTLD07qQnvO0NOL5hFjUxbEUg83VWPNRmfOEfwqrKFj9yb3wcSmm8W4plpWE4AuVOlyUy0MP500rK5uJROOuI4aE5NnA1xXnNM9JAThBs+IpTkLOAENiUQ7CoNDVmhapMU13yUpSGDZRqajVtWuRB1Vh25jq02tBJCJaAjCEgFJAYSRJ7qcRwpwAgAktRyYynWpZX2qQkLA0TQ0CTiBNQRmHHJmEcBNBH6caNuR8YxG1VrNkmPhFAwBCpFunTVdrNwDCAEIQCEjU0KiS7VcwYu+1lalYZQKqkhKswFDEHWagKI2ZqUjFX+mkaNC29KSJhGbfKArqLHc89mRsGIsvXidU1YGCUuWhxhWlRxkhKMamUCFBKQAUlLeJhtd14qGKbhlrM2qsSSU4sYWWSFBmVVsqZRGbCKC5ZpwNpT1jT1DMiDB6gauSYzF+zEKQtkKWgviIOJT4nCi+TrOQGju0PTaMcsEBLLTscigIOuyRE8pAZZar/CHVyl5FdFMPSM2/UWbcgwxUCY263zUY1JQlSVqKpgSDiIxFW5TQk1bEwAdqQVcV7KmS0zCElCQlKAUkVSClz3tiQWz0Zo1tJbKlPjG1pQAwFOkAOtsxz31n9pXaJ+tN5rUCO6xfQ6tlX+0esfbTfLd+Zg71KpJJqVBg9SHIGjZ6RghNR0gC+5AKlU9lKcNTRw58zEV6ixmwWM4KMwK22dM+cqaaL7Myku5CUmWZeThyxJd82iavXiu1dsrGJYWlSnISrPtxOcOs0xpDf20ivs4r4xD8WJH4pfRPuaNj8P1dhc1seIDUIAMiN7kt09TLly5aMMxC0hKCEAoBSM1kkFy7kk7iP14Wq1SQpWCUAtAlugK/lpCcOFPfyIc9/H3q0NQ5sEsCUkAMAPhHVvlgyV/7TAv/ACNvl46zCeEFcSbHE85KzMEuSHIWGQpgsKUrtPbfHiWrMkVbCwENbl4tAnyWThlyJUokhPfmLlyUS++SojDQgENTNzE9bFdyMLvmHteo+BjS87NWYDaAwEppV599CkgY0pIU49onFiNCK97N9BA14X1Plsns5Zl4cLKCiFDsUySFYVggYUA0aurFoFsJ73hDKSnFQ1BFR4wimoep+I0yB1kfa0zJqn7NLuokoQ2IrWVlwC1HYAMAABGX5bM/YryMUoTh7ooASAPExt2Q2hhtc2eoIaUEd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data:image/jpeg;base64,/9j/4AAQSkZJRgABAQAAAQABAAD/2wCEAAkGBhMSERUUExQVFRUWGRoaGBcYFxocHBwdGxocHBwcGBgaHCYfHRojGxwcHy8gJCcpLCwsFx4xNTAqNSYrLCkBCQoKDgwOGg8PGiwlHyQsLCksLCwsLCwsLCwsKSwsLCwsLCwsLCwsLCwsLCwpLCwsLCwsLCwpLCksLCwsLCwsLP/AABEIAPsAyQMBIgACEQEDEQH/xAAbAAADAQEBAQEAAAAAAAAAAAAEBQYDAgcBAP/EAD8QAAECAwYDBQYEBQQCAwAAAAECEQADIQQFEjFBUQZhcRMigZGhMrHB0eHwFBVCUhYjU2LxM3KSooLCBxdD/8QAGgEAAgMBAQAAAAAAAAAAAAAAAwQBAgUABv/EAC0RAAICAQQCAgAGAgIDAAAAAAECAAMRBBIhMRNBIlEFIzJhcZEUscHxFTOB/9oADAMBAAIRAxEAPwCduuamzSytWZ+6R8kq/ErcJJegGvUw/nXAmckYqJTrqfCN5UpEkYZYYa7nZzHj21KcsB8jNDxn9PoRSLhUBUAj9IKtfCFk7hpUxRZOEiiiaVajbxWSLMpbl8KRmTvsOcbTbIUp7pxAbhvSBLrXQ98yxrUiREvhu1S1jC621STRm8qxSSr/AFoIRaUqRiyUrQ7E6j6RQWOWOxDBiSSfPWBLTLCgUqAUk5g+/rFLNZ5jixevY7lVr2fpMBtH39iNOH7JinYiO4KqyYnRusZ/hMHsklJ0OY8dRDa5jhkl/wBR50aA2PtQ4hT1G6rRiP3lEhxve65QGBRSXSB51oRDqfaMKFKfIGJa8ZPbYVL2boXq33WK6JAHDt0IMgkcSdl26YaqOMmrqz8+kMrs4g7NQCh3CWIHvHPXwjOfc6h7Jcavn5RzIu9LjEX5aRvO1Ljr+ouq2A4lTODpCkkFJGIEZR8ue2plqUleS272zbwsst4GU4DFBrh0fcQvt3ETzEoQjD3hV3LPk33nGaunZ8qOo0zhR8p6RZLtQUBZGJ8nOm8DT7qTiSpIw1dk/dIdCeGA/SAMJGzUIga2WxCSAqiS9Tm+hYaPGPubOBIBmC7xId0JVzds+XWsSfGU5a0I0SVeyMiedXPjFZNVKYqM1DDV4kr6vhE0hKHwpLYjr0Gw3hvSBg4YDqcRkYiayysKYFvFYKgIYKIAy03gywXSgsuYO9mEuW8QY1RaEO9pDpkbRFdklqUgBIKuYECW2SWNCkjKjHwi6BYMGAGgy8GyhPfUpOAks+n30eB1avL9SGryuJR3daMciWpyTgSCeYDF+biN7GpInpBAJYtyf4lqRFXbeiyUoExWTJAOTc4dXXYSqYVqOLkTWjAVhG3T7GYsZZeRHVvlDtCog4RSmnOF2Mf01f8AD6xrOvBeJnUwYf25OGGpGUCfmqv6p8oEitiWGYTa5+3gI+WO7MTLmZaJ3HPYe+DrDY0qWXqEhyM/AwwnSCon4aQI2bRgTs+hFE6uQpsw+EB3lauylKJLKUCE7k8oG4s4lFlZMtGNSgWUfZDctTyiQlX0Z5eYTiyfRtht0jQ02id1FjddwTWqDt9x7d3FcyWWUMSTmPpvD2ReUmc2FYCj+k0PQA5wskXdLwtgBfeEN4WAImsfZzH3ygnhpuY44Mk7lluuxF8jGyk4QEjID1zPrCnh2YpamKlFKASA5aG8wOfjGdapRtpMLmA3oP5eHVRb4wkmzEpUmWpgpqPq75HpDy9gxR4xK8XggSlgOzh2fnXl1h3RqHIX7lXbau4RuJMZ2izhQqK6HWF1x3wpXtqAHPKmg+kNLHeEudn3DsTTPf1gj1PUTn1OVwwzFsu5pyzoJdO+fgnMmDJF0olVQO9qo5vy28Iq5lkxBLbBvlCq2lEtJPtKAPdGbtqdICNW9h2jiQFUczO77xnoIQhiCQAlQcDl5w/tVgCyAWxkVrkT8NjHnt2X9MtFolJJTJQVD2T4h1GtfjHpwUl2UampSc3Irhfr6QPWVNSRnv8AaQHDdScttyJqkGoLVq28Krdc6gAoJc1cJr40yivm2NtKVgOZKP38IDXqGWXBkVPSpJAwmmdCzeMNe2OeYOUUC5ZCQa1cF6CBp13oUD3QCdRmDWu3OsHOpV8AicOIDYAqYphlqY1tsjQoAGWQPg8E3ZZFSUkKIJH6hrzI0LNHU4ulW7QJnw/HUmQ96pRKmtJxMPaOx1ALZiGto4nxSkplJKFBgVEv5czEzec8m0zFJJbE3iKE+dY3s68xrG+9CsqlucRIP8iBGcviqaguplpANCPcRrGf8eH+l/2+kAT7NjDCm5jj8pH7vQ/OIFOnP6hOJt9Sg4E4wSmYpE4tjPdLUd8jrFtbr2Rg9tCQTm+fJ48ZuiSTMSRuIe2qSx2zhbV6Gtrcg4l6nJXJnoE270MHQlZbNSQc9qZRN8WcMJKe2lICSkjGE0puAMyOWkMeGuLO0aTNT30pZKxXEBkCOQh4vEXow2cPz6RmB7dLZz/2IXAYcyYsS3Qk8hA972IrQ49pNR8RBViQEKVLmFmUanr74KVaJTgYgcRYkZAHcwXeUfKwmOMGKroxWeYFkuMlADQ0PveKM3nZ6PMTVmD1q1GzFYHnXeTRojb7tqUzgkMQM/Plyiy1jVtz3KsQozLhV3dv3icCU0Zvdz3hXxBw8V2dQQcRDKY6sdObPDrh22drZw5DilPj5GDOyrXL7yhQWtVZj6M48jE8rsF1YwMRZOg1+UP5N2oAYA+Jgezlj1ND4n6QzlLTmogDc0jUvudzOStUEzValWZBLkywKhn1hDfvFnapKJScCSGUo+0fDKsOLxvCWpBSg4sWwo3WJ+23W4xCh12/zBNKled1g5g7t2PjFskMQfL4ReWG+FTJKSnDiAZT1r9ecRIQxaG3DlqwTCCe6pJoSwLZdDsd4b1lYtTPsRehtrYhdptdpSSqXNWF550y/bl6QwsHEs92mKSsOPaSPHvARsZCZiccshSS46HUfelYw/AgKSXbX7EZZdWXawH9R3YM5EeWq/kS8KiEqGZwuPI6/wCIXr4tExkyZYCypnVUV15l9Iyts8EFWEMWzAgS4rF/NxsMKAc99Oup8IElVQUsRyJzZlGKDCSTuTmescTEpQCtRYCp5COUzHib4hvLtP5aCcCc/wC4/EQCmo2P/uQxwJJTlArJGTkjxJhtZbOVAAJJo8cSriWtSe6Ug6t6tFVZbAmWkISMhz8zG7qdSqqAIrVUc5MnTZ1pNUt9I47cfYh9eaRhc56P6wi/HI3+/OA1v5BnEOUx7iK7bVhWOsegSrmE2aB+nN/vyiduS4CP5qgUs+Ec9+jw/uq+TKmhKqpNHao2PgfdHa6zyN+V2JXTqVXJ9ymstmTKThQAGoTqep1jZKSY0MlhiJpmfvQ8oQ37ajOSZctRQk0JaqvE6cucefRTa3J/+w38RPeN+yVzlmrCgLe031hPet742RLBA1JFS23J4+puIpUy6DRtRygtNnSiiQ3h8Y3wKayNvMGPI4weIrli0N/qzEjJsamr4xj+Wakknf4w7wwNOnIH6hBVvYngf1KmlQOTKHgy1shcvZiN9ooFWlgW0Eef2a1YDjQtjoR60glPEM4rBUQUg5AM45tGdfpGscuJcECUlmu5gygCDoRCe/eGAEFcoHuhyjOg/Yc/CKS7L3lzQzgH7+cETUNUs3hCiX202ZP9SzDd3IW7rIMAcuTWCbXKAlqOVILWEIcmiSSQwoPkIU3zeyCns0OXNVcuUaKbrbMgTiQi8xQsuXjgpj920MLuugzElZLDbU/SNRmFYy0RA3niY3Ve65CnSMST7SND9ecW13SRPT2hdKToc8yKfOE118KAKxzapfupIz/3cooxPJDfbRja26tz+X39xqpWUczRctIGEANs33rGCbPgSwDAknl9iBL6voWaWVH2z7Azc7kbCEFgvxaZbmYokl61d+uUL1aax03ev9wm4ZxHl4WsSwEuylvqzAZmFVikS1Dud4At5aHnCO9FKWFLUokkF3Lvy5CuUb8J2pYxsS1CR9MshnGkNLspJB59wYty+0iWV32Q95SqgMEj9upbzjtLpU4zg+zhpSGqCHB6xxNZKSo125mMRrCWMMDJe+pKpkxsQAAanr60hd+Ro3VDj8OSXzeO/wAOr9pjSW4qAFM4op7h9okv0+/SAZNmSCVKFdI+2DiFNoWEpIYvVtcwB1gpcgvlCpDV/FuJKnI4jCUtM5INMTd4ZV6bE18YGmWcjT0gK0z0SqqUytGqYXnjQhRC0On/ALeBFI5NPY/KDiVLBe4znISQQRT1HQx1dfDylKxTGKCDhGvU7VeMJF8WeaARMSk7KoYobutCJiQlK0lSUgEODTcNEO1la4xJJB6k7a+BsTBM0uDUly42GzROXpwlPlucLiveBDDkdo9UVZi2UB2uWAhRVQMfttekWp/EbkI9wLVq/c8zstimBHeTkHbWMDOAFT4RR2qYACaAdGyiRtABWojImn0jZoY2klpS0eMDEK/Mkg0BPpDuy8Qp7HEt6HC2b/Yicst3rmqwpDn3QbeVgmy5QxNhScxXOldovbTSxCk8yiO+CZrb7xM4v7KRkH9/OFV4Cg3f30jLGcnMdyrQy0uW55wylQQfH1BM+88xrdd1oMrFMQQoUq7HmBFldFjSlMpIHdz9X98K7EAuSkiorXeu8N7SGCWoUgMfD3xg6q5nbaT7j6KFHEJtKC8C2qcZYZIdZ0JoBuqC+0VhS7EkOSAB9mAyiu8IJweZcSXt9wzZyytUyp3J+/CMpVxTkOAyhoxrzaKoyjHaLK1TlGgNa4GOMQZqXOZAXsMKMJ7pJy6GsC3XalylhSWOhcZjYw04osCu0M18SHAatKZ9C0KUGNunD1fee4jYSry1uXjYkiSuU4bulKqhhqFZjTeGFqvtSqCWCBkCT6trEFZLR2a0rGY9X3i9uiaicjGkMdjoXbxHOMnW6dKjvC8RqmzcOe4mvK9ZnssZY5O5z1MKOxT+0ffjFhaUgnvJxDYwx/h6V/RR/wATFE1KIOBCsmZ5PZlTZKnCVDz0hyeLJ6wxmEeDHzOf0hypMZrsiVZpB8IcbUo5y6wQ07L+lpPi1qINcT1rA9qW7UYcjDSTcoMwpCunjlDQ3IhIYhzuc/DRoM2oqrPEGKnaS0vCdN9ouuA5iVFScLFKX6kkAkdBE7L4ZxLdJwoGfyHOHthV+HUDLDN6jmYX1tqWptU8y1VTqeZasU0Soip1NP8AOfKBrTZ+1GFZKhnU5c6R9u6+pc5Kie4UioOgajcoHtt+IBKZI7SZ/wBRzO/hHnhW4bA7jGJLXjchWooKiGzbLP8Az5xxM4VS3cU/+4fEQ4mu9S51LDzjGfbMCeZy+caK324AUziinkiA3fd3YBXexO2Tig3jWaoLBSqoUGMBW29kAFALk06fdY/Sp4SBi1D7/fhBirk727krjoScVYR2pQDRJz5aQX+SIUGKi/QRla14JqiAoBR/UK9A+bQ4uiwzZgxoAYaqoCeR1jSttdVDZiiIpJBEPuaUEScArhJzzrXyhgq8Qod6hGuhHz5QRZ7mTKSxUSojvEMz6sORgG0WcpmBOZUWSNyYxGZbHMcGBwJ+kXw5UlIxBBqTTwHKNfxy1EMlIbPWPkvg6YlRUJqQpzQA75E6wHbrPaJBxKlqWztgGJOru2UX21O2EIlQfuFm1TP3eQHxEc9kpZdRJ6n3bQqHEsofpL5cvOMfzeaTXDh/aB8czBBprPrE7yKeowvJSMJl0U+e0R1qsRQsgBx8/hFSm1SmdyDsRCe0grWVYWGj5+MOaQmvI9QNyhh+8XWeSpZZIJPIOfKLW5rsmSkIKlYSAXTnnViN4Iu+ypRLRgDOkEkZlxVz1eDESiYV1es8nxA4k1VBOYPaVl2cM+2n3rFH+JH7h/zhDapaUjvEdNfLOEf8Rj+kfWFFrawfEQ5OJkq80BisFPPMQUnlTnCy02XEkppt48oPkq7iNO6PPWHHVcZE4E5wZ9/DscQJfXn9Y1N5SSPbSDQM+WlfGPiWiPmSXUX3PqYJRULs7j1B2uUxiegWKbLVKwu1SWNHfUP09YWXpbAnuoZSsuUYi3S1yw6gCkBweQb4QRcshL9q4IqEtv8AKAeMISxzLg56m0qzmUkg1UfaPwHKsNLusyRKChmp68gWpCq1zIeYMMtAGiR839YVuYkZPuSeILMES9+Yl2mXKBYHCNs1a/e0U02YEgk1ABiQtFz2mZN7TCp3cKOmoaGtEBuLE44grSccS3Tc8iWMCZaCBmSlyepOcaXdYJbqWEJBSQ3U500p744sl59okCaMM3WoZX9w5nUQXZaIVr3vhCFjWDIYmWA+oFedlEyWpCmNKPvofPWNSgBCAmgCU02LB8+b+cfpmvjSPqpjgc2MU3NsAlsQm0d8Ynffr00EBheEg6pIIPMZQPKtakTiW/lkAKHy5jOGFpkNkXBqCNjHEFCJPULsdsRPfC4UPaQqhHTdOxEdqBGUKUWIqXiBKcOofegHN4by7SF91VFDVvabbZRijgZysoRI7jPhtK0dsgBKh7ZFH/u6vnvCCxrYATKaO2bR6PaFAgpNQRUb8jENeNiTLUtJNE5E+evKkauk1BdPG3qU2YOROOwBZlCsfk2c/wCIVWm8EJHdqdKZQrQojUudX1jSTTMwzmDa8KeBLWz3jNlhhUaOHbptWGtgtkyagklmOSaR5/Jvqan9RV/ur65w5uvjEJLLlBjRRSa9awtfoXx8QCZdb0MpPwweE34Ubj1g60cRSBLKpasatAxFTqdgPhEt+ZWn9yIFRp7WB9fzCNaolRKuFRHth/vWMbPZVIGBYYpzHLOKFEzugNrnCK8rSPxeE5KAAPNoWqsewkH+ZbODzOkesSd5TEomKGVXAitVLhBxLdrqTM3DH4Q9onAswfcHqBlciJ+3xU0i/lywiUhIDAITz0Bf1iQuy7UlGNZObAAt4+UVSbHhSAmbiQU90aim+nSLa5lbCg9QdCkcmc4krWUPUB1Dbk0PZwwpSk6JSPICIS67NaUzivCpTuC6fOuUXa56VJClULVTz5RnauvYQAciGVy3qZSZbk8g8cTHhfbFTcfaSlMQCACKEauH1jmRxXJWGmp7NYzADpLba+bwPwOQGXn/AIklsGbWqU6TBfDs/FJUhziSp/Aj4ZQvN9yVqShJUSogZbltYfTRhLJo1A22/VoizKptYdycgzIysychn0jKWruBX6cIY8mgC+LSvGUOcBALMPGrQLdqUglKiBiyJyf5xy0/DJMnEaomypqe4WVqk5+G7wTYrThAlzKN7KjtsYUWixkHUfehj5+bKSGmDGN8j9Ynx7h8ZxEoe3TLIxKDKp8jSO5sog7fDyyhCbOhYKkFxqNRyI6QystvJQAol0hs6EN7/lC7V4HEjEzvy9uwRj7PGXZ3YO9H+kR94WWdOdRBGKqmz6CuUVd52hPZlBZRUWbxzMBJDQ5prPEuQOZUpnuQk+xgEOpjGBknaHHFtjCZqVB2WPBxnCuwF1pSTQmPSV2b6w8z3XDbZ1KsilCgJ+944m2FY/QW6RSA0+EfVZUyhT/MbPUZ/wAYY7k9dftF3y9Yc/kB/u+/GOLPZcU9IGZIfw+LRV/iOXu+UA1OoIIK8ZlqqxjBmaZq1DJn+2eJy/lEzQ7gpHRq0aH6VGFnEn+mFAOpJ60ND0EKaUgWDjuFtGVhdhtqZqA5CV5EP6iP153epctsJAfES2grWJy6ZiTMQTUOH8DURcrdyQ/Ub7ROoXwWDE5G3rzEVmkSkgpAoc35esE3It1KKiDh9kaBtRHFslYiVJBBHKhbprCb8QUmhKVDzESFNoIzOYhZWTJ5Ovy8o57YDMgeP3tEbabfMUKzFNs7e6FExJxd5y5zJO+8FT8OyOWgmvwcAT0hFoQclBRbSME2JKgxAL/HnAktkUFBp0+cbz7YUyydTQeOsJbSpwsZxxE9iktPRXJYr0VFlaJ9TEL+LEtSNXUKb1rFZPm1PWCaxCxUn6g0weoFe1vAnAKYAoDHm+sZWiXoYV8X1Qk9R/iF93XwpCQk99NMzUdFfCGa9NuqDLKG4K20yhReS0BvaSBkfh5x0q8JS6Ygk7KofCF6bQmZUeWsfLLYULmYV5MTh3avlFfEvbcS5Yn9M0tGJJ7pINWKT8otrNcgTKSmaStbDEcTVbIAUDZPr4xHT5JL4UlhoBkB0i+ue1omWaWsnvBICuqQB65wnqmIQY+5JHMmrw4cWguherpevQP6RgoKSWUG56eYijvCf3VOcg3jp6wpUpxXLnAUtZh8pYGT3Fbfhw4riDadfSJmxWfFVyGh5eCyuWrEcTCj5eAhFYp7d1VOf3pHoNKCKdo+4lf/AOwR0m3BqjoR8Y4TeOIkI01Iy8N4zRZioc8gaN4/OHFhuAlNCEg5nUnVhtAHNaDJhlLGYXBZzjUsl2BrzP0hs4gmwXElCSkrJcvQNpG/5Cj96vIRmXXo75zDKAoxFtknzF1UkJSct2jVJD0j6TGkmVqrLbfrEMRnMtE1vsUtK8UsALz5PzHgI+fnbkAnWpBbq8OLTYpa3dICv3CIyWClSwc8Rh+gC9eexAudnU9LnrCWCaJYM3T3kRPX5dCZ3eSQF+lMn2gGxcU4UhE2oAYLq4Gj7jnDiRIVNWAhiNxk27wkK7NO24y3xcSdsXC09a0pUAAc1AuAN31iol8NWYJbsgrmpyT5NDO1yzKAWlIKU6vkOcfbOtMyqT4a+MDu1dtmGzgftKLWqyX4guhckdpJ70sZpLkpbYuXTCJV5pUMSligoNRyaPSpbin1H1EQvGtwykhU2UkIwq7yU5F9WejEw3o9QtpFdnf3IfcORJZM8rnBfPfTrFv+LCwFA5+YiFlSiY2NqWkUURGtqNOLcAHqLVXbMkx1fc4KKU0OH4wAJVIGs86YugSVnkC/oIZy7qtLj+Qt9sJ0iABSoXIklt5ziBmU3KMpi1IUJiVHEN4fy+FrSf8A88L1OJQDesKb4uybJDTEYXyOYPiImu1GO3IMhlIGY64Z4iWsqRMwthNQMJJ2O4PpFTZZhSkYAUBQdnFfvKPJ8JDPrlHo1y2lcyzpxsVpoWAHRwOUZv4jpwnzX+oehywwY2xuBXLN6fSJi8LyVVAGEeraZQwva1qRKLHOlfgImptpABUo+Z9IX0tJPOIZmAnF4zWQEjMmFZs+KjRSSVgoBFQRnn16RhaZaSR3e9uKRp13+P44grKt3yzF8qaFKTLfAA1at1aPQLMjuJqCQmpGp+cR1hu84sZKWGYwh+TqZ94oLoWSChKsKn9G21hLXYcDb6l61IHMYGdhNY3/ABqv2+hg6xXGhLLWTMWK1LJG3dFDvDDGv96vWMlmQdQhMibOCDiVQjJO3M8+UapLwLaLYhCSVqAA+/GJu0cVKmTAmX3UnXU9No0q9O9xyBIexU7lLb70TLo2JWwy8TElPfEosak1rrnD+4rKF4izqcUzPl5Vhzabro0yWSOYJgiXJp224/mUdN4zmQpD0Zzl8o9C4MuedIlK7UpGMApSc09Q1KaQtuDhlCbSlYOJKXVhLHLIVz+kWKy53gWv1gdRWnUGle3kzntMJIUx5GoL67EGJm/bWJCgZdC7gA1512g7iq+EyDLKnJIIYasddBn6xC2y8jMmmYpg9AnQDaBaPSs/zPUIzheI4HHE5KSpSUlqbHzyeEl936q0DC2BDuRUkn+4xlNtCXUksxr5wuWtn+kbdGmrQ7guDFbLD1mEyBSN7LZQuYlJyJAMA2dCy+BKi2bAnzhndNkmzj3AxTmolgPHJ+UGuO0E5lUGccT0a5bOiVKPZpCQC1M6aqOpPMx3NnmPtz2NSZeOYoFSqkJdurb+kdzpKFbg7j4g/CPI2HLk5z+8fAEDVOOsLOIkY5PZ5qURgDPUH5OPGP163bas5U1JSBXCO96/CFdznspqlTVElQbEXLF9/wBI6Q9TUq/mBskehIJzxici65ktIHZEAakP5x9k2woNKHX6xcWGySwhKmCirvYsxyAajNAt83JLWgqwsR+3nrlFf8sM2HEsCBwJG2lXaF1Ev95DSEl5XXMNUnGNhQjw1iqVw2t+6tJTzcEeH1jCfdE5B9kqG6at8oeq1AQ/EiUdA/cjJU+ZKLAqTuGLeIhxdVv7RypsWmbQeSlVFAH70hNeVmEtXcetdj0cQ8HW/wCOMGAKtVzniOUWooJ1BzjiTfPZTUrA7mROrHOm8KJVsVkXPjUdI+z5ZSHILGKDTrnDSTcSOJ6vKvZKgCFJLjTIvqNwY6/Nz+30iY4QuxSpIXNHcBPZgu53Jf8AT76xTunZH/GPO31JW5UHOIZeRmeRWuxKWO+sqPMwFZpWGalwxxB684pzcxwuVVOnWJ61qwq5gx6qi7eCoidle0gz0rgGWnBNb2wQ/TfzitlLILmPPOFET+1E2QkEDPEWSUnME9DFvMtU1qym5hSW8DHmdamLSQY4IPbcMpeNIAxUU3p4xmLUDrSPn5RMtABWrs0eai22jQZaOH5QS6StwM3+jQuQuBk8y0g+NraFTUpzCEu3M/SJSat61PhDfiO5FybRhUorEwuFVBL6EaEQ0kyUgYQKfecejrsSipdvMW2Gwn1IslyTlDK4riVaV1cSwe8oacg/6jD2zcJSzMKlUlnJHM/+sUEtgkJSAlIyAERf+IALivv/AFKppzn5TSzhMoBMoYEjbPx584yC04yEsDQqbUtmdzvHapzB8JUdgKbVgaxWALmpf9amVuejZeEYy85LGO9R1YrX3cCtHIPXMR9XyyhmpbUDActfHMx+Va1UrllCTEEypMUhWsJOIJAEwAZqS6vE/KKa2ye0FDhX+kgDMaGmUTNpQJysYU00UUg6t+1/cK9Ya0w5zJEfcOzHswTlgLAcsx7zB9CClWoI6PrCLh604ZmA0C6eOnyhwsMYFcMOTIPcVJlkEpZiNPvSNZaS8fb5klSUrDug6bHnyIjCRa1szvzIc+cSRkAyRJ695aBPU3iNHOcIb1sK8eIEqS1BSnz6wwvWciTOUipNFDdlczr4QH+IVMVToB6Rv0B0AYdY9wNm1htny6rtXjdXdADh8i+UWt08IJPfnHH/AG6H4xOJnCWtIWSshq6hvgPWPR7IoANRiBhOTgildHEI66+zgj3LKoUYEymgZAMBkNAwyA0jnD18zHVstsuUS6klTUSDUnntCv8AiOZ/Tl+ZjKFbNzLAGczbKg5pEK5/DdmJKjLJOftKZ+kHrviW7YVH3eEC22/EJIGAl+bf5hqrzKfjkSSue4+4eQhMoSkAIKT7O/TeGM+ScJiLN9JLdxXgcoYXZxKVJJGNIBarK5+Agb0OcsZ2JUWS0jAEqICkvXIEdTG1qRhSwzOWwib7RE09+YCmrDLzA+MG3YgSlYcThYYH1FT4wErj+ZGIBf3DAtGE9qxQXAani0F3HcaUS8UxKVLJo4BYA6aPz6QxnyWMc2KZhXhPsq9DoeUW8rldmeJAnFquhE1JYYVtRQ3G4yNYnvwhQohftDQZefOh8YsFkDIht4nr6OOaSGYAA9esdWx/SZcTCXO0DBtvjuYAvidhKMNCou4pkRl4+6ML0v8AlyP7zsk5HV/pE+m81Wu0IURhCE5OGcaij56HaH6NK5/MI4lC4BxLKzcUKFJiAsDUFid+RPlHR4us+JsMx3YlknLOjwhGcRdtKu1UUu2IkE9YNRo67ic8SLW2YnqKeJpa1YJSVFRyxUA9c4VTrtSVBRd0+y5p4gcoS2G2nuzU5jPrrT7zh/Zb9kT5nZ1Qs1wnInNgqBNS1J/LHHuWDDE+ypgXiBYKTXqNDX9Q1ilVNC0pUMiK5ZsHyG8c3fw2hIxrSCslw9W2YZekfrRYVS3KCwzZhhfo0I2urdSe4t4ivVMiUxKca6AFstSxhF/EiQAyUqOpBIELr1uUzp5XMWpWQqcm22EWlz8NWeQhBEtK1EAlSnIrVgDSHWWiqsZ5Mr8syNNhnWlWISyov7TU6PDGTwmsF1NTYhs9zmItrUlgGoDoAw9IFSjvDx8m+EBbXOeF4E7HMkrXcGuAH/zfyhjYJ81EoIxHu0OR10JHSDJ0o/fzidv69xJYIWO1xD2as2YV1yaCVl9R8JYkDkwpcklyak5/WM/w4+3+UYWfiYq9uQz6pV7goekE/nsv+lP/AOsXaqxTjEkODNpd3mEPEVqKJwSzhI9+0XEmzgJSNAAIQ3vYEzLQcQoGHWn1iumuHkJbqVbLDAiywzMeVY5n3iqSs4GVTvA5OIpZCAlICQEgDID3nWEF+XcEziUhgQCeutINVaj2EEcSTnbA519TlezhQOQfzJin4WtgnApUzj2i+rU3p0iFlT8LjMA06QbdF/dhMxtRmp6Q1fpt1ZCCAWwezPUU2iYkswUAaO757u/m8K7xti1LVLHdSKKLPmMn9KbQv/8AsmzYT3lYmywV5MXZ9HhD+b2mZOdPcSWJyIwkUIO7HzjMq0dvJcYx9wm8Z4ju8L4NmlllqcuwLkdOXnExab5nzu8ssP2gMnyFT4w6Sn1hBfywhRSkAZGmjiHtIq5245+51g285i+2TwwB1y+/SGfDA7ywz9136Qsum5lTlOXYZmK257tCCsAaD3w3qrURDWO4GlWJ3mdhFYlLRKOJW7l/OLMymLwmveQjEnBVSqqqCHhPSW7WjFq7hJ3vhQEskE5sWpFBwpZ5cu1Sitvack76PyePiLIAOepjOeAhLnyhq27yDYPcGtW3kz1MAvs0Ib2v7EoolpCkjMvmeQAyiKsl/TkApUorQf0kmjaDlGsu+FTDhGFAI0NcsiaekZo0DKeeRLq49xmq3iWVFZSp6sHJDbAUjiTx7OwgIlIwiicbktX9pELPwwH3845XZWIOhzG0MrXUf1DMlgTKaVxXOWjERLCicgkkepgO1cQzyn2gj/alifGsD2FA7FnyJcbaD3R8k2XGurMnMbt74BsQMeJfHEX9tapzqE1eB2PeILH9ojmzXUhNWfmYeS0h2OW2UY2taZaFTFd0DTm9AOsG87N8VH9SmxV5MylWbU0G8bdtK3Pl9IkpvEK1zA/dQ/sjTmTqYbfnP9yPSCvpLBjMoL0MrJ99mQhGNBm0bGkgDEMn5H4QAicVqKzmovTLp5NFBMupEyWUnFhAUpQBqQgFTAtQlmdoX2W6wp1SyyP0pW+L2UqUMh7IVnR8xCNVe+veo5ziXDAGfZCgkFSshUxGXlefalTE949ABt1ir4hu6YXkypiKf6ig5ASJhlqen6VBlDnSJVHD61hKQuWVzBZillEYPxFQJgIzwkdI09FoHUb3EBZcOhFi1AawJNn4tKcooLTwmUSFq7aWqYlpgOJTLlmzieAgFL4gK1akH2Dg2Wq2KkJWVywAXyURgSSKpYHEQHagOrRplPH3FuWkvKuknIun18otbusPZSkpHWvWC1XbJODs37NZqVZpKWdiQCQxp41MOpl0SyXeYAoBgSlxixkFXdyKUAtT2oydSbbjs+o3Wq1jIiFIiW4uAE5kmpSMXurt9IvFWOTLTjmLwgBlYpiEAqMtCwEqUkgDvtkTSJi6rjSZtoVa0rUUmqQsBQJnBB7wDKIGjMWidJp2rbe38SLW3jaJvwXKCpKtwctffDyy2dsZbYfP5QJYuGZ8uYOzUkYlqQ5BZklYCnAq+A5ZON4ZdlNliYpa5a0pqwJBUyErdJIb2FChhPU6a1nLAdwisAAIDNH+YkLpsc1c0hCFKSFF1ZAVOZ8nj0K1WBJxq/SFqSBV+6tSDXJ3BpmzHIwZMsCUSpZSG7VOIAUSMKcSnbN9HyaJpWypWXbziQxBwZNJuIazMmyFPfCe/bsMv+YVAoDDZuo5l6xam5ZgSV4kgZsXBIZJcBj+4CNLy4UTM7SSXINWcuAScAdsyzucniKluRgWHElnBE8etFsKvZoI2sc5IUknQ/bRQK4XkIvOXZ1lXYLQlZOJlN2ONRdqd54+2/g4S0yUoBM5UoFbqLdr26JVA3s1Zj10j0QqDJx1ENxDcz9ZrSmZyUNPdG1omAAICg5zA5fGM7Nw1jpKmSV99CE1IxqW5AAIcYWLgh2BgO23DNQhcxKkFCQlSSMffxjEAO73XYp7xHepGaNEWbiO+fAyZpOvT8OMTAk5JdnhdP4uUSFS0BBBq5xeGQpvGv8ACE2ZOUjtpSiFCWGUs/zStaOyqlwrEhVTRmL1j7L4EmqCCmZLUVoCwkYsScUoTkpVRgSg5uRQw2miRRlhkxd7nY8RnK4oQsAiWVKIdQBDJOwJdwTAd4LVaGxgJCXLJdvLdoZXNcKJc1UhRxMpYJAZygKy1Zx9vBieHyEIWZiAgoxqVXuDs0zO8G/aoZQgKsMTUvUZByMOZHLupG0Z/lo+3gy8LahC1JCgvCSHTUFixIOTdNIX/mg2P34Q0vmMAwrzPXPxglS1rU2FKVFT5ENUEagg5c4kLz/+QFJxIlpRU1VhqkMEqTLD07qQnvO0NOL5hFjUxbEUg83VWPNRmfOEfwqrKFj9yb3wcSmm8W4plpWE4AuVOlyUy0MP500rK5uJROOuI4aE5NnA1xXnNM9JAThBs+IpTkLOAENiUQ7CoNDVmhapMU13yUpSGDZRqajVtWuRB1Vh25jq02tBJCJaAjCEgFJAYSRJ7qcRwpwAgAktRyYynWpZX2qQkLA0TQ0CTiBNQRmHHJmEcBNBH6caNuR8YxG1VrNkmPhFAwBCpFunTVdrNwDCAEIQCEjU0KiS7VcwYu+1lalYZQKqkhKswFDEHWagKI2ZqUjFX+mkaNC29KSJhGbfKArqLHc89mRsGIsvXidU1YGCUuWhxhWlRxkhKMamUCFBKQAUlLeJhtd14qGKbhlrM2qsSSU4sYWWSFBmVVsqZRGbCKC5ZpwNpT1jT1DMiDB6gauSYzF+zEKQtkKWgviIOJT4nCi+TrOQGju0PTaMcsEBLLTscigIOuyRE8pAZZar/CHVyl5FdFMPSM2/UWbcgwxUCY263zUY1JQlSVqKpgSDiIxFW5TQk1bEwAdqQVcV7KmS0zCElCQlKAUkVSClz3tiQWz0Zo1tJbKlPjG1pQAwFOkAOtsxz31n9pXaJ+tN5rUCO6xfQ6tlX+0esfbTfLd+Zg71KpJJqVBg9SHIGjZ6RghNR0gC+5AKlU9lKcNTRw58zEV6ixmwWM4KMwK22dM+cqaaL7Myku5CUmWZeThyxJd82iavXiu1dsrGJYWlSnISrPtxOcOs0xpDf20ivs4r4xD8WJH4pfRPuaNj8P1dhc1seIDUIAMiN7kt09TLly5aMMxC0hKCEAoBSM1kkFy7kk7iP14Wq1SQpWCUAtAlugK/lpCcOFPfyIc9/H3q0NQ5sEsCUkAMAPhHVvlgyV/7TAv/ACNvl46zCeEFcSbHE85KzMEuSHIWGQpgsKUrtPbfHiWrMkVbCwENbl4tAnyWThlyJUokhPfmLlyUS++SojDQgENTNzE9bFdyMLvmHteo+BjS87NWYDaAwEppV599CkgY0pIU49onFiNCK97N9BA14X1Plsns5Zl4cLKCiFDsUySFYVggYUA0aurFoFsJ73hDKSnFQ1BFR4wimoep+I0yB1kfa0zJqn7NLuokoQ2IrWVlwC1HYAMAABGX5bM/YryMUoTh7ooASAPExt2Q2hhtc2eoIaUEd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9" name="Picture 7" descr="D:\S1 FKM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438400"/>
            <a:ext cx="2143125" cy="2819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3400" y="457200"/>
            <a:ext cx="3322749" cy="837126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PENULARAN</a:t>
            </a:r>
            <a:endParaRPr lang="en-US" sz="28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19200" y="1676400"/>
            <a:ext cx="6671256" cy="15969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Berasal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dari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Afrika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   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dunia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    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melalui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perpindahan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pdd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Cara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penularan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:</a:t>
            </a:r>
          </a:p>
          <a:p>
            <a:pPr marL="342900" indent="-342900">
              <a:buAutoNum type="alphaLcPeriod"/>
            </a:pP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Melalui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secret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hidung</a:t>
            </a:r>
            <a:endParaRPr lang="en-US" sz="2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buAutoNum type="alphaLcPeriod"/>
            </a:pP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Kontak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kulit</a:t>
            </a:r>
            <a:endParaRPr lang="en-US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9600" y="4343400"/>
            <a:ext cx="3400023" cy="123637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BENTUK PENY KUSTA</a:t>
            </a:r>
            <a:endParaRPr lang="en-US" sz="28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95800" y="3962400"/>
            <a:ext cx="1519708" cy="5280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Tuber </a:t>
            </a:r>
            <a:r>
              <a:rPr lang="en-US" dirty="0" err="1" smtClean="0">
                <a:solidFill>
                  <a:schemeClr val="bg1"/>
                </a:solidFill>
              </a:rPr>
              <a:t>Koloid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495800" y="5410200"/>
            <a:ext cx="1519708" cy="5795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Leproma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24600" y="3657600"/>
            <a:ext cx="2472744" cy="10560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k</a:t>
            </a:r>
            <a:r>
              <a:rPr lang="en-US" dirty="0" err="1" smtClean="0">
                <a:solidFill>
                  <a:schemeClr val="bg1"/>
                </a:solidFill>
              </a:rPr>
              <a:t>elainan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jaringan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saraf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menyebebkan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cacat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tubuh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24600" y="5334000"/>
            <a:ext cx="2356835" cy="90796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t</a:t>
            </a:r>
            <a:r>
              <a:rPr lang="en-US" dirty="0" err="1" smtClean="0">
                <a:solidFill>
                  <a:schemeClr val="bg1"/>
                </a:solidFill>
              </a:rPr>
              <a:t>ersebar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simetris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tubuh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5" idx="6"/>
            <a:endCxn id="6" idx="1"/>
          </p:cNvCxnSpPr>
          <p:nvPr/>
        </p:nvCxnSpPr>
        <p:spPr>
          <a:xfrm flipV="1">
            <a:off x="4009623" y="4226416"/>
            <a:ext cx="486177" cy="7351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  <a:endCxn id="7" idx="1"/>
          </p:cNvCxnSpPr>
          <p:nvPr/>
        </p:nvCxnSpPr>
        <p:spPr>
          <a:xfrm>
            <a:off x="4009623" y="4961587"/>
            <a:ext cx="486177" cy="738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1000" y="381000"/>
            <a:ext cx="4419600" cy="10668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Britannic Bold" pitchFamily="34" charset="0"/>
              </a:rPr>
              <a:t>PATOFISIOLOGI</a:t>
            </a:r>
            <a:endParaRPr lang="en-US" sz="3200" dirty="0">
              <a:latin typeface="Britannic Bold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86200" y="1676400"/>
            <a:ext cx="4876800" cy="16764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Mycobacterium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leprae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masuk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tubuh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manusia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masa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sampai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timbulnya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gejala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tanda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sangat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lama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bahkan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bertahun-tahun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masa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inkubasinya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bisa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3-20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tahun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62400" y="4267200"/>
            <a:ext cx="4800600" cy="1981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Mycobacterium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leprae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seterusnya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bersarang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sel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schwann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terletak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perineum,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karena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basil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kusta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suka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daerah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dingin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dekat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kulit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suhu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sekitar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27-300C. 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1905000"/>
            <a:ext cx="2971800" cy="4343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Sel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schwann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seterusnya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mengalami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kematian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pecah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lalu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basil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kusta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dikenali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sistem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imunitas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tubuh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host,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tubuh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melakukan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proteksi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melalui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2 (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dua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aspek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yaitu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imunitas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non-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sepesifik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spesifik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makrofag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menjadi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aktif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memfagosit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membersihkan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semua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dikenali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(non-self). 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172200" y="3505200"/>
            <a:ext cx="609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3352800" y="5029200"/>
            <a:ext cx="533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09600" y="1905000"/>
            <a:ext cx="8077200" cy="4343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1.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Adanya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bercak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tipis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seperti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panu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badan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/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tubuh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manusia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2.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bercak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putih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ini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pertamanya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hanya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sedikit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tetapi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lama-lama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semakin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melebar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banyak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3.Adanya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pelebaran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saraf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terutama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saraf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ulnaris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Kelenjar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keringat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kurang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kerja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sehingga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kulit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menjadi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tipis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mengkilat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4.Adanya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bintil-bintil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kemerahan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(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leproma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nodul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) yang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tersebar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kulit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5.Alis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rambut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rontok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6.Muka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berbenjol-benjol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tegang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disebut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Comic Sans MS" pitchFamily="66" charset="0"/>
              </a:rPr>
              <a:t>facies</a:t>
            </a:r>
            <a:r>
              <a:rPr lang="en-US" sz="2000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Comic Sans MS" pitchFamily="66" charset="0"/>
              </a:rPr>
              <a:t>leomina</a:t>
            </a:r>
            <a:r>
              <a:rPr lang="en-US" sz="2000" i="1" dirty="0" smtClean="0">
                <a:solidFill>
                  <a:schemeClr val="bg1"/>
                </a:solidFill>
                <a:latin typeface="Comic Sans MS" pitchFamily="66" charset="0"/>
              </a:rPr>
              <a:t> (</a:t>
            </a:r>
            <a:r>
              <a:rPr lang="en-US" sz="2000" i="1" dirty="0" err="1" smtClean="0">
                <a:solidFill>
                  <a:schemeClr val="bg1"/>
                </a:solidFill>
                <a:latin typeface="Comic Sans MS" pitchFamily="66" charset="0"/>
              </a:rPr>
              <a:t>muka</a:t>
            </a:r>
            <a:r>
              <a:rPr lang="en-US" sz="2000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Comic Sans MS" pitchFamily="66" charset="0"/>
              </a:rPr>
              <a:t>singa</a:t>
            </a:r>
            <a:r>
              <a:rPr lang="en-US" sz="2000" i="1" dirty="0" smtClean="0">
                <a:solidFill>
                  <a:schemeClr val="bg1"/>
                </a:solidFill>
                <a:latin typeface="Comic Sans MS" pitchFamily="66" charset="0"/>
              </a:rPr>
              <a:t>) 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05000" y="685800"/>
            <a:ext cx="5410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GEJALA KUSTA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81200" y="609600"/>
            <a:ext cx="5181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KLASIFIKASI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85800" y="2590800"/>
            <a:ext cx="2209800" cy="1219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TT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Bauhaus 93" pitchFamily="82" charset="0"/>
              </a:rPr>
              <a:t>Tuberculoid</a:t>
            </a:r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 Type)</a:t>
            </a:r>
            <a:endParaRPr lang="en-US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505200" y="2590800"/>
            <a:ext cx="2133600" cy="1219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BT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(Borderline </a:t>
            </a:r>
            <a:r>
              <a:rPr lang="en-US" dirty="0" err="1" smtClean="0">
                <a:solidFill>
                  <a:schemeClr val="bg1"/>
                </a:solidFill>
                <a:latin typeface="Bauhaus 93" pitchFamily="82" charset="0"/>
              </a:rPr>
              <a:t>Tuberculoid</a:t>
            </a:r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)</a:t>
            </a:r>
            <a:endParaRPr lang="en-US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33400" y="4572000"/>
            <a:ext cx="2362200" cy="1219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BL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(Borderline </a:t>
            </a:r>
            <a:r>
              <a:rPr lang="en-US" dirty="0" err="1" smtClean="0">
                <a:solidFill>
                  <a:schemeClr val="bg1"/>
                </a:solidFill>
                <a:latin typeface="Bauhaus 93" pitchFamily="82" charset="0"/>
              </a:rPr>
              <a:t>Lepramatous</a:t>
            </a:r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)</a:t>
            </a:r>
            <a:endParaRPr lang="en-US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72200" y="2590800"/>
            <a:ext cx="2133600" cy="1219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BB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(Mid Borderline)</a:t>
            </a:r>
            <a:endParaRPr lang="en-US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29000" y="4572000"/>
            <a:ext cx="2362200" cy="1219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LL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Bauhaus 93" pitchFamily="82" charset="0"/>
              </a:rPr>
              <a:t>Lepramatosa</a:t>
            </a:r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 Type)</a:t>
            </a:r>
            <a:endParaRPr lang="en-US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172200" y="4572000"/>
            <a:ext cx="2286000" cy="12192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LI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Bauhaus 93" pitchFamily="82" charset="0"/>
              </a:rPr>
              <a:t>Lepromatosa</a:t>
            </a:r>
            <a:r>
              <a:rPr lang="en-US" dirty="0" smtClean="0">
                <a:solidFill>
                  <a:schemeClr val="bg1"/>
                </a:solidFill>
                <a:latin typeface="Bauhaus 93" pitchFamily="82" charset="0"/>
              </a:rPr>
              <a:t> Indefinite)</a:t>
            </a:r>
            <a:endParaRPr lang="en-US" dirty="0">
              <a:solidFill>
                <a:schemeClr val="bg1"/>
              </a:solidFill>
              <a:latin typeface="Bauhaus 93" pitchFamily="8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4114800" y="2057400"/>
            <a:ext cx="914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1905000" y="1600200"/>
            <a:ext cx="266700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5452765" y="719435"/>
            <a:ext cx="829270" cy="2590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1372394" y="4190206"/>
            <a:ext cx="609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4344194" y="4190206"/>
            <a:ext cx="609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7011194" y="4190206"/>
            <a:ext cx="609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521</TotalTime>
  <Words>996</Words>
  <Application>Microsoft Office PowerPoint</Application>
  <PresentationFormat>On-screen Show (4:3)</PresentationFormat>
  <Paragraphs>97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Paper</vt:lpstr>
      <vt:lpstr>KUSTA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KUSTA</dc:title>
  <dc:creator>toshiba</dc:creator>
  <cp:lastModifiedBy>user</cp:lastModifiedBy>
  <cp:revision>65</cp:revision>
  <dcterms:created xsi:type="dcterms:W3CDTF">2014-03-13T14:32:08Z</dcterms:created>
  <dcterms:modified xsi:type="dcterms:W3CDTF">2015-05-22T11:39:21Z</dcterms:modified>
</cp:coreProperties>
</file>