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theme/themeOverride1.xml" ContentType="application/vnd.openxmlformats-officedocument.themeOverr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688" r:id="rId2"/>
  </p:sldMasterIdLst>
  <p:sldIdLst>
    <p:sldId id="273" r:id="rId3"/>
    <p:sldId id="269" r:id="rId4"/>
    <p:sldId id="266" r:id="rId5"/>
    <p:sldId id="267" r:id="rId6"/>
    <p:sldId id="257" r:id="rId7"/>
    <p:sldId id="274" r:id="rId8"/>
    <p:sldId id="258" r:id="rId9"/>
    <p:sldId id="259" r:id="rId10"/>
    <p:sldId id="260" r:id="rId11"/>
    <p:sldId id="261" r:id="rId12"/>
    <p:sldId id="264" r:id="rId13"/>
    <p:sldId id="262" r:id="rId14"/>
    <p:sldId id="263" r:id="rId15"/>
    <p:sldId id="268" r:id="rId16"/>
    <p:sldId id="270" r:id="rId17"/>
    <p:sldId id="271" r:id="rId18"/>
    <p:sldId id="272" r:id="rId19"/>
    <p:sldId id="265" r:id="rId20"/>
    <p:sldId id="284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CC66"/>
    <a:srgbClr val="00FF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E5DC6-825C-4D83-A178-2A923A9D12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46105-4101-498B-9D3B-94C3F8CC5F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CB602-DEE7-4C59-B365-2710ABF610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C2E6B-867E-4D0C-BA8B-3A164A82B1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1DA67-2EB5-4801-AA28-3F96E925F0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2A43F-D32E-4DA8-98CE-F01EEFCE27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0C45D-9028-4274-AC78-FD75AADEB0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29E64-D4B3-49FB-A22D-95DB629A51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47779-85C2-4B03-A7B9-AD20BA68DF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73D55-BD96-44F2-B2D4-1E7291FB22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5897C-071C-4C2A-9ABE-FC53DF9414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93873-98CC-4003-8324-551F700868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3DDB2-4742-438F-88C4-5059DB160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36C25-79F8-4F05-8CDC-80C07396B9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0AB2D-3ADF-463E-B193-EACD4FC111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3C1433-0D5B-42B8-AF4B-DC1AEFE305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29659-4C07-44A9-9A19-4215DF4F32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CD5A0-E249-40D0-8A8F-80A1C3F362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7A3D6-55E1-4C55-9120-A2BD354CC4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025AC-D650-416E-B9F6-A9CBBBA57D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FBC9D-CE76-4ABC-9B43-F353A3FA55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14A4A-F082-4CF0-ACDF-744798B027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E35F2-8E86-46F8-8489-48ECD04C77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103F987D-E0CD-4118-BA82-E90D4B6F65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38" r:id="rId2"/>
    <p:sldLayoutId id="2147483755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56" r:id="rId9"/>
    <p:sldLayoutId id="2147483744" r:id="rId10"/>
    <p:sldLayoutId id="214748374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16164CCC-D79C-4500-8D25-C0B43D29CF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46" r:id="rId2"/>
    <p:sldLayoutId id="2147483758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9" r:id="rId9"/>
    <p:sldLayoutId id="2147483752" r:id="rId10"/>
    <p:sldLayoutId id="2147483753" r:id="rId11"/>
    <p:sldLayoutId id="21474837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r>
              <a:rPr lang="en-US" sz="8000" dirty="0" err="1"/>
              <a:t>Penilaian</a:t>
            </a:r>
            <a:r>
              <a:rPr lang="en-US" sz="8000" dirty="0"/>
              <a:t> </a:t>
            </a:r>
            <a:r>
              <a:rPr lang="en-US" sz="8000" dirty="0" err="1"/>
              <a:t>Kinerja</a:t>
            </a:r>
            <a:endParaRPr lang="en-US" sz="80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386512" cy="2362200"/>
          </a:xfrm>
        </p:spPr>
        <p:txBody>
          <a:bodyPr/>
          <a:lstStyle/>
          <a:p>
            <a:pPr marL="182563" marR="0" indent="-182563" eaLnBrk="1" hangingPunct="1"/>
            <a:endParaRPr lang="en-US" smtClean="0"/>
          </a:p>
          <a:p>
            <a:pPr marL="182563" marR="0" indent="-182563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Standar Kinerja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1928813"/>
            <a:ext cx="8229600" cy="4530725"/>
          </a:xfrm>
        </p:spPr>
        <p:txBody>
          <a:bodyPr/>
          <a:lstStyle/>
          <a:p>
            <a:pPr eaLnBrk="1" hangingPunct="1"/>
            <a:r>
              <a:rPr lang="en-US" b="1" smtClean="0"/>
              <a:t>Standar kinerja </a:t>
            </a:r>
            <a:r>
              <a:rPr lang="en-US" b="1" i="1" smtClean="0"/>
              <a:t>(performance standards)</a:t>
            </a:r>
            <a:r>
              <a:rPr lang="en-US" smtClean="0"/>
              <a:t> adalah tolok ukur </a:t>
            </a:r>
            <a:r>
              <a:rPr lang="en-US" i="1" smtClean="0"/>
              <a:t>(benchmark)</a:t>
            </a:r>
            <a:r>
              <a:rPr lang="en-US" smtClean="0"/>
              <a:t> yang digunakan untuk mengukur kinerja.</a:t>
            </a:r>
          </a:p>
          <a:p>
            <a:pPr eaLnBrk="1" hangingPunct="1"/>
            <a:r>
              <a:rPr lang="en-US" smtClean="0"/>
              <a:t>Agar efektif, standar tersebut harus terkait dengan hasil yang diharapkan dari suatu jabatan.</a:t>
            </a:r>
          </a:p>
          <a:p>
            <a:pPr eaLnBrk="1" hangingPunct="1"/>
            <a:r>
              <a:rPr lang="en-US" smtClean="0"/>
              <a:t>Standar-standar kinerja yang terkait dengan suatu jabatan </a:t>
            </a:r>
            <a:r>
              <a:rPr lang="en-US" i="1" smtClean="0"/>
              <a:t>(job-related)</a:t>
            </a:r>
            <a:r>
              <a:rPr lang="en-US" smtClean="0"/>
              <a:t> bisa diperoleh melalui proses </a:t>
            </a:r>
            <a:r>
              <a:rPr lang="en-US" b="1" smtClean="0"/>
              <a:t>analisis jabatan</a:t>
            </a:r>
            <a:r>
              <a:rPr lang="en-US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Standar Kinerja (2)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1785938"/>
            <a:ext cx="8229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Prinsip SMART dalam penetapan standar kinerja: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smtClean="0"/>
              <a:t>Specific: </a:t>
            </a:r>
            <a:r>
              <a:rPr lang="en-US" smtClean="0"/>
              <a:t>Jelas dan rinci 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smtClean="0"/>
              <a:t>Measurable: </a:t>
            </a:r>
            <a:r>
              <a:rPr lang="en-US" smtClean="0"/>
              <a:t>Dapat diukur</a:t>
            </a:r>
            <a:endParaRPr lang="en-US" b="1" smtClean="0"/>
          </a:p>
          <a:p>
            <a:pPr lvl="1" eaLnBrk="1" hangingPunct="1">
              <a:lnSpc>
                <a:spcPct val="90000"/>
              </a:lnSpc>
            </a:pPr>
            <a:r>
              <a:rPr lang="en-US" b="1" smtClean="0"/>
              <a:t>Achievable: </a:t>
            </a:r>
            <a:r>
              <a:rPr lang="en-US" smtClean="0"/>
              <a:t>Dapat dicapai (berdasarkan kesepakatan antara karyawan dengan atasannya).</a:t>
            </a:r>
            <a:endParaRPr lang="en-US" b="1" smtClean="0"/>
          </a:p>
          <a:p>
            <a:pPr lvl="1" eaLnBrk="1" hangingPunct="1">
              <a:lnSpc>
                <a:spcPct val="90000"/>
              </a:lnSpc>
            </a:pPr>
            <a:r>
              <a:rPr lang="en-US" b="1" smtClean="0"/>
              <a:t>Result oriented: </a:t>
            </a:r>
            <a:r>
              <a:rPr lang="en-US" smtClean="0"/>
              <a:t>Berorientasi pada hasil</a:t>
            </a:r>
            <a:endParaRPr lang="en-US" b="1" smtClean="0"/>
          </a:p>
          <a:p>
            <a:pPr lvl="1" eaLnBrk="1" hangingPunct="1">
              <a:lnSpc>
                <a:spcPct val="90000"/>
              </a:lnSpc>
            </a:pPr>
            <a:r>
              <a:rPr lang="en-US" b="1" smtClean="0"/>
              <a:t>Time framed: </a:t>
            </a:r>
            <a:r>
              <a:rPr lang="en-US" smtClean="0"/>
              <a:t>Jelas jangka waktu pencapaiannya.</a:t>
            </a:r>
            <a:endParaRPr 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Ukuran Kinerja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</a:rPr>
              <a:t>Ukuran kinerja </a:t>
            </a:r>
            <a:r>
              <a:rPr lang="en-US" b="1" i="1" smtClean="0">
                <a:solidFill>
                  <a:srgbClr val="0000FF"/>
                </a:solidFill>
              </a:rPr>
              <a:t>(performance measures)</a:t>
            </a:r>
            <a:r>
              <a:rPr lang="en-US" smtClean="0"/>
              <a:t> adalah nilai atau peringkat yang digunakan untuk mengevaluasi kinerja.</a:t>
            </a:r>
          </a:p>
          <a:p>
            <a:pPr eaLnBrk="1" hangingPunct="1"/>
            <a:r>
              <a:rPr lang="en-US" smtClean="0"/>
              <a:t>Ukuran kinerja harus </a:t>
            </a:r>
            <a:r>
              <a:rPr lang="en-US" b="1" smtClean="0">
                <a:solidFill>
                  <a:srgbClr val="00CC66"/>
                </a:solidFill>
              </a:rPr>
              <a:t>mudah digunakan</a:t>
            </a:r>
            <a:r>
              <a:rPr lang="en-US" smtClean="0">
                <a:solidFill>
                  <a:srgbClr val="00CC66"/>
                </a:solidFill>
              </a:rPr>
              <a:t>, </a:t>
            </a:r>
            <a:r>
              <a:rPr lang="en-US" b="1" smtClean="0">
                <a:solidFill>
                  <a:srgbClr val="00CC66"/>
                </a:solidFill>
              </a:rPr>
              <a:t>dapat diandalkan </a:t>
            </a:r>
            <a:r>
              <a:rPr lang="en-US" b="1" i="1" smtClean="0">
                <a:solidFill>
                  <a:srgbClr val="00CC66"/>
                </a:solidFill>
              </a:rPr>
              <a:t>(reliable)</a:t>
            </a:r>
            <a:r>
              <a:rPr lang="en-US" i="1" smtClean="0"/>
              <a:t>, </a:t>
            </a:r>
            <a:r>
              <a:rPr lang="en-US" smtClean="0"/>
              <a:t>dan </a:t>
            </a:r>
            <a:r>
              <a:rPr lang="en-US" b="1" smtClean="0">
                <a:solidFill>
                  <a:srgbClr val="00CC66"/>
                </a:solidFill>
              </a:rPr>
              <a:t>mampu melaporkan perilaku-perilaku kritikal yang menentukan kinerja</a:t>
            </a:r>
            <a:r>
              <a:rPr lang="en-US" smtClean="0"/>
              <a:t>.</a:t>
            </a:r>
            <a:endParaRPr lang="en-US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Jenis dan Akurasi Ukuran Kinerja</a:t>
            </a:r>
          </a:p>
        </p:txBody>
      </p:sp>
      <p:graphicFrame>
        <p:nvGraphicFramePr>
          <p:cNvPr id="13346" name="Group 34"/>
          <p:cNvGraphicFramePr>
            <a:graphicFrameLocks noGrp="1"/>
          </p:cNvGraphicFramePr>
          <p:nvPr>
            <p:ph type="tbl" idx="1"/>
          </p:nvPr>
        </p:nvGraphicFramePr>
        <p:xfrm>
          <a:off x="468313" y="1268413"/>
          <a:ext cx="8229600" cy="4530726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11334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Tipe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Ukuran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Kinerja</a:t>
                      </a: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Tingkat Akurasi Relatif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318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Langsung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Tidak Langsung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3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Obyektif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Sangat tinggi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Tinggi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Subyektif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Rendah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Sangat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rendah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214290"/>
            <a:ext cx="83058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>
                <a:solidFill>
                  <a:schemeClr val="tx1"/>
                </a:solidFill>
              </a:rPr>
              <a:t>Proses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Penilaian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Kinerja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(</a:t>
            </a:r>
            <a:r>
              <a:rPr lang="en-US" sz="2800" dirty="0" err="1">
                <a:solidFill>
                  <a:schemeClr val="tx1"/>
                </a:solidFill>
              </a:rPr>
              <a:t>Mondy</a:t>
            </a:r>
            <a:r>
              <a:rPr lang="en-US" sz="2800" dirty="0">
                <a:solidFill>
                  <a:schemeClr val="tx1"/>
                </a:solidFill>
              </a:rPr>
              <a:t> 2008)</a:t>
            </a:r>
          </a:p>
        </p:txBody>
      </p:sp>
      <p:sp>
        <p:nvSpPr>
          <p:cNvPr id="23555" name="Text Box 5"/>
          <p:cNvSpPr txBox="1">
            <a:spLocks noChangeArrowheads="1"/>
          </p:cNvSpPr>
          <p:nvPr/>
        </p:nvSpPr>
        <p:spPr bwMode="auto">
          <a:xfrm>
            <a:off x="3143250" y="1357313"/>
            <a:ext cx="2663825" cy="8016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/>
              <a:t>Mengidentifikasi </a:t>
            </a:r>
          </a:p>
          <a:p>
            <a:pPr algn="ctr"/>
            <a:r>
              <a:rPr lang="en-US" sz="1400" b="1"/>
              <a:t>tujuan-tujuan spesifik</a:t>
            </a:r>
            <a:r>
              <a:rPr lang="en-US" sz="1400"/>
              <a:t> penilaian kinerja</a:t>
            </a:r>
            <a:r>
              <a:rPr lang="en-US"/>
              <a:t> </a:t>
            </a:r>
          </a:p>
        </p:txBody>
      </p:sp>
      <p:sp>
        <p:nvSpPr>
          <p:cNvPr id="23556" name="Text Box 6"/>
          <p:cNvSpPr txBox="1">
            <a:spLocks noChangeArrowheads="1"/>
          </p:cNvSpPr>
          <p:nvPr/>
        </p:nvSpPr>
        <p:spPr bwMode="auto">
          <a:xfrm>
            <a:off x="3187700" y="2349500"/>
            <a:ext cx="2663825" cy="1014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/>
              <a:t>Menyusun </a:t>
            </a:r>
          </a:p>
          <a:p>
            <a:pPr algn="ctr"/>
            <a:r>
              <a:rPr lang="en-US" sz="1400" b="1"/>
              <a:t>kriteria -kriteria kinerja</a:t>
            </a:r>
            <a:r>
              <a:rPr lang="en-US" sz="1400"/>
              <a:t> </a:t>
            </a:r>
          </a:p>
          <a:p>
            <a:pPr algn="ctr"/>
            <a:r>
              <a:rPr lang="en-US" sz="1400"/>
              <a:t>dan mengkomunikasikannya kepada para karyawan</a:t>
            </a:r>
            <a:r>
              <a:rPr lang="en-US"/>
              <a:t>  </a:t>
            </a:r>
          </a:p>
        </p:txBody>
      </p:sp>
      <p:sp>
        <p:nvSpPr>
          <p:cNvPr id="23557" name="Line 8"/>
          <p:cNvSpPr>
            <a:spLocks noChangeShapeType="1"/>
          </p:cNvSpPr>
          <p:nvPr/>
        </p:nvSpPr>
        <p:spPr bwMode="auto">
          <a:xfrm flipH="1">
            <a:off x="4540250" y="2214563"/>
            <a:ext cx="46038" cy="134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3558" name="Text Box 9"/>
          <p:cNvSpPr txBox="1">
            <a:spLocks noChangeArrowheads="1"/>
          </p:cNvSpPr>
          <p:nvPr/>
        </p:nvSpPr>
        <p:spPr bwMode="auto">
          <a:xfrm>
            <a:off x="3171825" y="3706813"/>
            <a:ext cx="2663825" cy="527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/>
              <a:t>Memeriksa </a:t>
            </a:r>
          </a:p>
          <a:p>
            <a:pPr algn="ctr"/>
            <a:r>
              <a:rPr lang="en-US" sz="1400" b="1"/>
              <a:t>pelaksanaan pekerjaan</a:t>
            </a:r>
          </a:p>
        </p:txBody>
      </p:sp>
      <p:sp>
        <p:nvSpPr>
          <p:cNvPr id="23559" name="Text Box 10"/>
          <p:cNvSpPr txBox="1">
            <a:spLocks noChangeArrowheads="1"/>
          </p:cNvSpPr>
          <p:nvPr/>
        </p:nvSpPr>
        <p:spPr bwMode="auto">
          <a:xfrm>
            <a:off x="3171825" y="4587875"/>
            <a:ext cx="266382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Menilai </a:t>
            </a:r>
            <a:r>
              <a:rPr lang="en-US" sz="1400" b="1"/>
              <a:t>kinerja</a:t>
            </a:r>
          </a:p>
        </p:txBody>
      </p:sp>
      <p:sp>
        <p:nvSpPr>
          <p:cNvPr id="23560" name="Text Box 11"/>
          <p:cNvSpPr txBox="1">
            <a:spLocks noChangeArrowheads="1"/>
          </p:cNvSpPr>
          <p:nvPr/>
        </p:nvSpPr>
        <p:spPr bwMode="auto">
          <a:xfrm>
            <a:off x="3171825" y="5243513"/>
            <a:ext cx="2663825" cy="527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Mendiskusikan </a:t>
            </a:r>
            <a:r>
              <a:rPr lang="en-US" sz="1400" b="1"/>
              <a:t>hasil penilaian</a:t>
            </a:r>
            <a:r>
              <a:rPr lang="en-US" sz="1400"/>
              <a:t> bersama karyawan</a:t>
            </a:r>
          </a:p>
        </p:txBody>
      </p:sp>
      <p:sp>
        <p:nvSpPr>
          <p:cNvPr id="23561" name="Line 12"/>
          <p:cNvSpPr>
            <a:spLocks noChangeShapeType="1"/>
          </p:cNvSpPr>
          <p:nvPr/>
        </p:nvSpPr>
        <p:spPr bwMode="auto">
          <a:xfrm>
            <a:off x="4540250" y="48942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3562" name="Line 13"/>
          <p:cNvSpPr>
            <a:spLocks noChangeShapeType="1"/>
          </p:cNvSpPr>
          <p:nvPr/>
        </p:nvSpPr>
        <p:spPr bwMode="auto">
          <a:xfrm>
            <a:off x="4532313" y="42370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3563" name="Line 14"/>
          <p:cNvSpPr>
            <a:spLocks noChangeShapeType="1"/>
          </p:cNvSpPr>
          <p:nvPr/>
        </p:nvSpPr>
        <p:spPr bwMode="auto">
          <a:xfrm>
            <a:off x="4540250" y="33575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3564" name="Line 15"/>
          <p:cNvSpPr>
            <a:spLocks noChangeShapeType="1"/>
          </p:cNvSpPr>
          <p:nvPr/>
        </p:nvSpPr>
        <p:spPr bwMode="auto">
          <a:xfrm>
            <a:off x="5827713" y="5500688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3565" name="Line 16"/>
          <p:cNvSpPr>
            <a:spLocks noChangeShapeType="1"/>
          </p:cNvSpPr>
          <p:nvPr/>
        </p:nvSpPr>
        <p:spPr bwMode="auto">
          <a:xfrm>
            <a:off x="5851525" y="2749550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3566" name="Line 17"/>
          <p:cNvSpPr>
            <a:spLocks noChangeShapeType="1"/>
          </p:cNvSpPr>
          <p:nvPr/>
        </p:nvSpPr>
        <p:spPr bwMode="auto">
          <a:xfrm flipV="1">
            <a:off x="6132513" y="2755900"/>
            <a:ext cx="0" cy="273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Tantangan Penilaian Kinerja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Dalam merancang sebuah sistem penilaian kinerja yang efektif, kita perlu mempertimbangkan berbagai tantangan berikut ini:</a:t>
            </a:r>
          </a:p>
          <a:p>
            <a:pPr lvl="1" eaLnBrk="1" hangingPunct="1"/>
            <a:r>
              <a:rPr lang="en-US" smtClean="0"/>
              <a:t>Kendala Hukum</a:t>
            </a:r>
          </a:p>
          <a:p>
            <a:pPr lvl="1" eaLnBrk="1" hangingPunct="1"/>
            <a:r>
              <a:rPr lang="en-US" smtClean="0"/>
              <a:t>Bias Penilai </a:t>
            </a:r>
          </a:p>
          <a:p>
            <a:pPr lvl="1" eaLnBrk="1" hangingPunct="1"/>
            <a:r>
              <a:rPr lang="en-US" smtClean="0"/>
              <a:t>Masalah Lintas Budaya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Kendala Hukum </a:t>
            </a:r>
            <a:br>
              <a:rPr lang="en-US" sz="3800" smtClean="0"/>
            </a:br>
            <a:r>
              <a:rPr lang="en-US" sz="2400" smtClean="0"/>
              <a:t>(Werther &amp; Davis 1996, Schuler &amp; Jackson 2006)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/>
              <a:t>Negara seperti </a:t>
            </a:r>
            <a:r>
              <a:rPr lang="en-US" sz="2000" b="1" smtClean="0">
                <a:solidFill>
                  <a:srgbClr val="00CC66"/>
                </a:solidFill>
              </a:rPr>
              <a:t>Amerika Serikat</a:t>
            </a:r>
            <a:r>
              <a:rPr lang="en-US" sz="2000" smtClean="0"/>
              <a:t> sudah sangat maju dalam mengatur masalah penilaian kinerja secara hukum. Di negara kita hal ini  memang masih belum diatur secara khusus. Namun dengan terbentuknya </a:t>
            </a:r>
            <a:r>
              <a:rPr lang="en-US" sz="2000" b="1" smtClean="0">
                <a:solidFill>
                  <a:srgbClr val="00CC66"/>
                </a:solidFill>
              </a:rPr>
              <a:t>Pengadilan Hubungan Industrial</a:t>
            </a:r>
            <a:r>
              <a:rPr lang="en-US" sz="2000" smtClean="0"/>
              <a:t> (dipelajari secara khusus pada mata kuliah Hukum Ketenagakerjaan) bukan tidak mungkin dalam waktu tidak lama lagi akan muncul aturan-aturan hukum yang terkait dengan penilaian kinerja di perusahaan-perusahaan Indonesia.</a:t>
            </a:r>
            <a:r>
              <a:rPr lang="en-US" sz="2100" smtClean="0"/>
              <a:t>  </a:t>
            </a:r>
          </a:p>
          <a:p>
            <a:pPr eaLnBrk="1" hangingPunct="1">
              <a:lnSpc>
                <a:spcPct val="90000"/>
              </a:lnSpc>
            </a:pPr>
            <a:r>
              <a:rPr lang="en-US" sz="2100" smtClean="0"/>
              <a:t>Menurut Hukum, Penilaian kinerja harus: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Bebas dari diskriminasi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i="1" smtClean="0"/>
              <a:t>Job-related </a:t>
            </a:r>
            <a:r>
              <a:rPr lang="en-US" sz="2000" smtClean="0"/>
              <a:t>(berkaitan dengan jabatan/pekerjaan)</a:t>
            </a:r>
            <a:endParaRPr lang="en-US" sz="2000" i="1" smtClean="0"/>
          </a:p>
          <a:p>
            <a:pPr lvl="1" eaLnBrk="1" hangingPunct="1">
              <a:lnSpc>
                <a:spcPct val="90000"/>
              </a:lnSpc>
            </a:pPr>
            <a:r>
              <a:rPr lang="en-US" sz="2000" i="1" smtClean="0"/>
              <a:t>Valid</a:t>
            </a:r>
            <a:r>
              <a:rPr lang="en-US" sz="2000" smtClean="0"/>
              <a:t> (sah sebagai alat ukur)</a:t>
            </a:r>
            <a:endParaRPr lang="en-US" sz="2000" i="1" smtClean="0"/>
          </a:p>
          <a:p>
            <a:pPr lvl="1" eaLnBrk="1" hangingPunct="1">
              <a:lnSpc>
                <a:spcPct val="90000"/>
              </a:lnSpc>
            </a:pPr>
            <a:r>
              <a:rPr lang="en-US" sz="2000" i="1" smtClean="0"/>
              <a:t>Reliable </a:t>
            </a:r>
            <a:r>
              <a:rPr lang="en-US" sz="2000" smtClean="0"/>
              <a:t>(dapat diandalkan)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Dipergunakan secara adil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75000"/>
              </a:lnSpc>
            </a:pPr>
            <a:r>
              <a:rPr lang="en-US" sz="2400" b="1" smtClean="0"/>
              <a:t>Beberapa Syarat Penilaian Kinerja dan Umpan Balik yang Bisa Dipertanggungjawabkan Secara Hukum</a:t>
            </a:r>
            <a:r>
              <a:rPr lang="en-US" sz="3800" smtClean="0"/>
              <a:t> </a:t>
            </a:r>
            <a:br>
              <a:rPr lang="en-US" sz="3800" smtClean="0"/>
            </a:br>
            <a:r>
              <a:rPr lang="en-US" sz="2000" smtClean="0"/>
              <a:t>(Diringkas dari Schuler &amp; Jackson 2006)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sz="1900" smtClean="0"/>
              <a:t>Harus didasarkan pada hasil analisis jabatan</a:t>
            </a:r>
          </a:p>
          <a:p>
            <a:pPr eaLnBrk="1" hangingPunct="1">
              <a:lnSpc>
                <a:spcPct val="85000"/>
              </a:lnSpc>
            </a:pPr>
            <a:r>
              <a:rPr lang="en-US" sz="1900" smtClean="0"/>
              <a:t>Harus standar dan formal</a:t>
            </a:r>
          </a:p>
          <a:p>
            <a:pPr eaLnBrk="1" hangingPunct="1">
              <a:lnSpc>
                <a:spcPct val="85000"/>
              </a:lnSpc>
            </a:pPr>
            <a:r>
              <a:rPr lang="en-US" sz="1900" smtClean="0"/>
              <a:t>Standar harus dikomunikasikan kepada karyawan sebelum periode penilaian</a:t>
            </a:r>
          </a:p>
          <a:p>
            <a:pPr eaLnBrk="1" hangingPunct="1">
              <a:lnSpc>
                <a:spcPct val="85000"/>
              </a:lnSpc>
            </a:pPr>
            <a:r>
              <a:rPr lang="en-US" sz="1900" smtClean="0"/>
              <a:t>Data yang digunakan harus obyektif dan tidak terkontaminasi</a:t>
            </a:r>
          </a:p>
          <a:p>
            <a:pPr eaLnBrk="1" hangingPunct="1">
              <a:lnSpc>
                <a:spcPct val="85000"/>
              </a:lnSpc>
            </a:pPr>
            <a:r>
              <a:rPr lang="en-US" sz="1900" smtClean="0"/>
              <a:t>Pengukuran harus pada dimensi kerja yang spesifik</a:t>
            </a:r>
          </a:p>
          <a:p>
            <a:pPr eaLnBrk="1" hangingPunct="1">
              <a:lnSpc>
                <a:spcPct val="85000"/>
              </a:lnSpc>
            </a:pPr>
            <a:r>
              <a:rPr lang="en-US" sz="1900" smtClean="0"/>
              <a:t>Jika yang dinilai adalah perilaku, maka penilai harus punya cukup waktu untuk melakukan observasi</a:t>
            </a:r>
          </a:p>
          <a:p>
            <a:pPr eaLnBrk="1" hangingPunct="1">
              <a:lnSpc>
                <a:spcPct val="85000"/>
              </a:lnSpc>
            </a:pPr>
            <a:r>
              <a:rPr lang="en-US" sz="1900" smtClean="0"/>
              <a:t>Untuk meningkatkan reliabilitas, perlu ada lebih dari satu penilai</a:t>
            </a:r>
          </a:p>
          <a:p>
            <a:pPr eaLnBrk="1" hangingPunct="1">
              <a:lnSpc>
                <a:spcPct val="85000"/>
              </a:lnSpc>
            </a:pPr>
            <a:r>
              <a:rPr lang="en-US" sz="1900" smtClean="0"/>
              <a:t>Penilaian yang ekstrem perlu dilengkapi dokumentasi keperilakuan</a:t>
            </a:r>
          </a:p>
          <a:p>
            <a:pPr eaLnBrk="1" hangingPunct="1">
              <a:lnSpc>
                <a:spcPct val="85000"/>
              </a:lnSpc>
            </a:pPr>
            <a:r>
              <a:rPr lang="en-US" sz="1900" smtClean="0"/>
              <a:t>Para karyawan harus diberi kesempatan meninjau hasil penilaian terhadap mereka </a:t>
            </a:r>
          </a:p>
          <a:p>
            <a:pPr eaLnBrk="1" hangingPunct="1">
              <a:lnSpc>
                <a:spcPct val="85000"/>
              </a:lnSpc>
            </a:pPr>
            <a:r>
              <a:rPr lang="en-US" sz="1900" smtClean="0"/>
              <a:t>Para penilai </a:t>
            </a:r>
            <a:r>
              <a:rPr lang="en-US" sz="1900" i="1" smtClean="0"/>
              <a:t>(raters)</a:t>
            </a:r>
            <a:r>
              <a:rPr lang="en-US" sz="1900" smtClean="0"/>
              <a:t> harus dilatih untuk mencegah diskriminasi dan agar mampu menilai secara konsisten</a:t>
            </a:r>
          </a:p>
          <a:p>
            <a:pPr eaLnBrk="1" hangingPunct="1">
              <a:lnSpc>
                <a:spcPct val="85000"/>
              </a:lnSpc>
            </a:pPr>
            <a:r>
              <a:rPr lang="en-US" sz="1900" smtClean="0"/>
              <a:t>Penilaian harus sering dilakukan, paling tidak setahun sekali  </a:t>
            </a:r>
          </a:p>
          <a:p>
            <a:pPr eaLnBrk="1" hangingPunct="1">
              <a:lnSpc>
                <a:spcPct val="80000"/>
              </a:lnSpc>
            </a:pPr>
            <a:endParaRPr lang="en-US" sz="190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Bias Penilai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1857375"/>
            <a:ext cx="8229600" cy="4530725"/>
          </a:xfrm>
        </p:spPr>
        <p:txBody>
          <a:bodyPr/>
          <a:lstStyle/>
          <a:p>
            <a:pPr eaLnBrk="1" hangingPunct="1"/>
            <a:r>
              <a:rPr lang="en-US" b="1" smtClean="0"/>
              <a:t>Bias</a:t>
            </a:r>
            <a:r>
              <a:rPr lang="en-US" smtClean="0"/>
              <a:t> adalah gangguan ketidakakuratan dalam pengukuran. Beberapa </a:t>
            </a:r>
            <a:r>
              <a:rPr lang="en-US" b="1" smtClean="0"/>
              <a:t>bias penilai </a:t>
            </a:r>
            <a:r>
              <a:rPr lang="en-US" b="1" i="1" smtClean="0"/>
              <a:t>(rater biases)</a:t>
            </a:r>
            <a:r>
              <a:rPr lang="en-US" i="1" smtClean="0"/>
              <a:t> </a:t>
            </a:r>
            <a:r>
              <a:rPr lang="en-US" smtClean="0"/>
              <a:t>yang  paling umum terjadi adalah:</a:t>
            </a:r>
          </a:p>
          <a:p>
            <a:pPr lvl="1" eaLnBrk="1" hangingPunct="1"/>
            <a:r>
              <a:rPr lang="en-US" sz="2200" smtClean="0"/>
              <a:t>Efek halo</a:t>
            </a:r>
          </a:p>
          <a:p>
            <a:pPr lvl="1" eaLnBrk="1" hangingPunct="1"/>
            <a:r>
              <a:rPr lang="en-US" sz="2200" smtClean="0"/>
              <a:t>Kesalahan karena tendensi pusat </a:t>
            </a:r>
            <a:r>
              <a:rPr lang="en-US" sz="2200" i="1" smtClean="0"/>
              <a:t>(central tendency)</a:t>
            </a:r>
            <a:r>
              <a:rPr lang="en-US" sz="2200" smtClean="0"/>
              <a:t> </a:t>
            </a:r>
          </a:p>
          <a:p>
            <a:pPr lvl="1" eaLnBrk="1" hangingPunct="1"/>
            <a:r>
              <a:rPr lang="en-US" sz="2200" smtClean="0"/>
              <a:t>Bias karena kemurahan </a:t>
            </a:r>
            <a:r>
              <a:rPr lang="en-US" sz="2200" i="1" smtClean="0"/>
              <a:t>(leniency) </a:t>
            </a:r>
            <a:r>
              <a:rPr lang="en-US" sz="2200" smtClean="0"/>
              <a:t>atau kekakuan </a:t>
            </a:r>
            <a:r>
              <a:rPr lang="en-US" sz="2200" i="1" smtClean="0"/>
              <a:t>(strictness)</a:t>
            </a:r>
          </a:p>
          <a:p>
            <a:pPr lvl="1" eaLnBrk="1" hangingPunct="1"/>
            <a:r>
              <a:rPr lang="en-US" sz="2200" smtClean="0"/>
              <a:t>Bias lintas budaya </a:t>
            </a:r>
            <a:r>
              <a:rPr lang="en-US" sz="2200" i="1" smtClean="0"/>
              <a:t>(cross-cultural biases)</a:t>
            </a:r>
          </a:p>
          <a:p>
            <a:pPr lvl="1" eaLnBrk="1" hangingPunct="1"/>
            <a:r>
              <a:rPr lang="en-US" sz="2200" smtClean="0"/>
              <a:t>Prasangka pribadi </a:t>
            </a:r>
            <a:r>
              <a:rPr lang="en-US" sz="2200" i="1" smtClean="0"/>
              <a:t>(personal prejudice)</a:t>
            </a:r>
          </a:p>
          <a:p>
            <a:pPr lvl="1" eaLnBrk="1" hangingPunct="1"/>
            <a:r>
              <a:rPr lang="en-US" sz="2200" smtClean="0"/>
              <a:t>Efek resensi</a:t>
            </a:r>
          </a:p>
          <a:p>
            <a:pPr lvl="1" eaLnBrk="1" hangingPunct="1"/>
            <a:endParaRPr lang="en-US" sz="220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Metode-Metode Penilaian Kinerja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500063" y="1928813"/>
            <a:ext cx="82296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b="1" smtClean="0"/>
              <a:t>Metode penilaian umpan balik 360-derajat</a:t>
            </a:r>
          </a:p>
          <a:p>
            <a:pPr eaLnBrk="1" hangingPunct="1">
              <a:lnSpc>
                <a:spcPct val="80000"/>
              </a:lnSpc>
            </a:pPr>
            <a:r>
              <a:rPr lang="en-US" b="1" smtClean="0"/>
              <a:t>Metode skala penilaian </a:t>
            </a:r>
            <a:r>
              <a:rPr lang="en-US" b="1" i="1" smtClean="0"/>
              <a:t>(rating scales method)</a:t>
            </a:r>
          </a:p>
          <a:p>
            <a:pPr eaLnBrk="1" hangingPunct="1">
              <a:lnSpc>
                <a:spcPct val="80000"/>
              </a:lnSpc>
            </a:pPr>
            <a:r>
              <a:rPr lang="en-US" b="1" smtClean="0"/>
              <a:t>Metode insiden kritis </a:t>
            </a:r>
            <a:r>
              <a:rPr lang="en-US" b="1" i="1" smtClean="0"/>
              <a:t>(critical incident method)</a:t>
            </a:r>
          </a:p>
          <a:p>
            <a:pPr eaLnBrk="1" hangingPunct="1">
              <a:lnSpc>
                <a:spcPct val="80000"/>
              </a:lnSpc>
            </a:pPr>
            <a:r>
              <a:rPr lang="en-US" b="1" smtClean="0"/>
              <a:t>Metode esai </a:t>
            </a:r>
            <a:r>
              <a:rPr lang="en-US" b="1" i="1" smtClean="0"/>
              <a:t>(essay method)</a:t>
            </a:r>
          </a:p>
          <a:p>
            <a:pPr eaLnBrk="1" hangingPunct="1">
              <a:lnSpc>
                <a:spcPct val="80000"/>
              </a:lnSpc>
            </a:pPr>
            <a:r>
              <a:rPr lang="en-US" b="1" smtClean="0"/>
              <a:t>Metode standar kerja </a:t>
            </a:r>
            <a:r>
              <a:rPr lang="en-US" b="1" i="1" smtClean="0"/>
              <a:t>(work standards method)</a:t>
            </a:r>
          </a:p>
          <a:p>
            <a:pPr eaLnBrk="1" hangingPunct="1">
              <a:lnSpc>
                <a:spcPct val="80000"/>
              </a:lnSpc>
            </a:pPr>
            <a:r>
              <a:rPr lang="en-US" b="1" smtClean="0"/>
              <a:t>Metode peringkat </a:t>
            </a:r>
            <a:r>
              <a:rPr lang="en-US" b="1" i="1" smtClean="0"/>
              <a:t>(ranking method)</a:t>
            </a:r>
          </a:p>
          <a:p>
            <a:pPr eaLnBrk="1" hangingPunct="1">
              <a:lnSpc>
                <a:spcPct val="80000"/>
              </a:lnSpc>
            </a:pPr>
            <a:r>
              <a:rPr lang="en-US" b="1" smtClean="0"/>
              <a:t>Metode distribusi dipaksakan </a:t>
            </a:r>
            <a:r>
              <a:rPr lang="en-US" b="1" i="1" smtClean="0"/>
              <a:t>(forced distribution method)</a:t>
            </a:r>
          </a:p>
          <a:p>
            <a:pPr eaLnBrk="1" hangingPunct="1">
              <a:lnSpc>
                <a:spcPct val="80000"/>
              </a:lnSpc>
            </a:pPr>
            <a:r>
              <a:rPr lang="en-US" b="1" smtClean="0"/>
              <a:t>Metode skala penilaian berjangkar keperilakuan (</a:t>
            </a:r>
            <a:r>
              <a:rPr lang="en-US" b="1" i="1" smtClean="0"/>
              <a:t>behaviorally anchored rating scale</a:t>
            </a:r>
            <a:r>
              <a:rPr lang="en-US" b="1" smtClean="0"/>
              <a:t>/BARS)</a:t>
            </a:r>
          </a:p>
          <a:p>
            <a:pPr eaLnBrk="1" hangingPunct="1">
              <a:lnSpc>
                <a:spcPct val="80000"/>
              </a:lnSpc>
            </a:pPr>
            <a:r>
              <a:rPr lang="en-US" b="1" smtClean="0"/>
              <a:t>Sistem berbasis-hasil </a:t>
            </a:r>
            <a:r>
              <a:rPr lang="en-US" b="1" i="1" smtClean="0"/>
              <a:t>(Results-based system)</a:t>
            </a:r>
            <a:endParaRPr lang="en-US" b="1" smtClean="0"/>
          </a:p>
          <a:p>
            <a:pPr eaLnBrk="1" hangingPunct="1">
              <a:lnSpc>
                <a:spcPct val="80000"/>
              </a:lnSpc>
            </a:pPr>
            <a:endParaRPr lang="en-US" b="1" i="1" smtClean="0"/>
          </a:p>
          <a:p>
            <a:pPr eaLnBrk="1" hangingPunct="1">
              <a:lnSpc>
                <a:spcPct val="80000"/>
              </a:lnSpc>
            </a:pPr>
            <a:endParaRPr lang="en-US" b="1" i="1" smtClean="0"/>
          </a:p>
          <a:p>
            <a:pPr eaLnBrk="1" hangingPunct="1">
              <a:lnSpc>
                <a:spcPct val="80000"/>
              </a:lnSpc>
            </a:pPr>
            <a:endParaRPr lang="en-US" b="1" i="1" smtClean="0"/>
          </a:p>
          <a:p>
            <a:pPr eaLnBrk="1" hangingPunct="1">
              <a:lnSpc>
                <a:spcPct val="80000"/>
              </a:lnSpc>
            </a:pPr>
            <a:endParaRPr lang="en-US" b="1" smtClean="0"/>
          </a:p>
          <a:p>
            <a:pPr eaLnBrk="1" hangingPunct="1">
              <a:lnSpc>
                <a:spcPct val="80000"/>
              </a:lnSpc>
            </a:pPr>
            <a:endParaRPr lang="en-US" b="1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Apa Arti “Kinerja”/“Performance”?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57188" y="1928813"/>
            <a:ext cx="8229600" cy="4530725"/>
          </a:xfrm>
        </p:spPr>
        <p:txBody>
          <a:bodyPr/>
          <a:lstStyle/>
          <a:p>
            <a:pPr eaLnBrk="1" hangingPunct="1">
              <a:lnSpc>
                <a:spcPct val="75000"/>
              </a:lnSpc>
            </a:pPr>
            <a:r>
              <a:rPr lang="en-US" sz="2400" smtClean="0"/>
              <a:t>Kamus Besar Bahasa Indonesia</a:t>
            </a:r>
            <a:r>
              <a:rPr lang="en-US" sz="2800" smtClean="0"/>
              <a:t> </a:t>
            </a:r>
          </a:p>
          <a:p>
            <a:pPr lvl="1" eaLnBrk="1" hangingPunct="1">
              <a:lnSpc>
                <a:spcPct val="75000"/>
              </a:lnSpc>
            </a:pPr>
            <a:r>
              <a:rPr lang="en-US" sz="2000" smtClean="0"/>
              <a:t>Sesuatu yang dicapai </a:t>
            </a:r>
          </a:p>
          <a:p>
            <a:pPr lvl="1" eaLnBrk="1" hangingPunct="1">
              <a:lnSpc>
                <a:spcPct val="75000"/>
              </a:lnSpc>
            </a:pPr>
            <a:r>
              <a:rPr lang="en-US" sz="2000" smtClean="0"/>
              <a:t>Kemampuan kerja</a:t>
            </a:r>
          </a:p>
          <a:p>
            <a:pPr lvl="1" eaLnBrk="1" hangingPunct="1">
              <a:lnSpc>
                <a:spcPct val="75000"/>
              </a:lnSpc>
            </a:pPr>
            <a:r>
              <a:rPr lang="en-US" sz="2000" smtClean="0"/>
              <a:t>Prestasi yang diperlihatkan</a:t>
            </a:r>
            <a:r>
              <a:rPr lang="en-US" smtClean="0"/>
              <a:t> </a:t>
            </a:r>
          </a:p>
          <a:p>
            <a:pPr eaLnBrk="1" hangingPunct="1">
              <a:lnSpc>
                <a:spcPct val="75000"/>
              </a:lnSpc>
            </a:pPr>
            <a:r>
              <a:rPr lang="en-US" sz="2400" smtClean="0"/>
              <a:t>Webster Dictionary</a:t>
            </a:r>
          </a:p>
          <a:p>
            <a:pPr lvl="1" eaLnBrk="1" hangingPunct="1">
              <a:lnSpc>
                <a:spcPct val="75000"/>
              </a:lnSpc>
            </a:pPr>
            <a:r>
              <a:rPr lang="en-US" sz="2000" smtClean="0"/>
              <a:t>The act of performing </a:t>
            </a:r>
          </a:p>
          <a:p>
            <a:pPr lvl="1" eaLnBrk="1" hangingPunct="1">
              <a:lnSpc>
                <a:spcPct val="75000"/>
              </a:lnSpc>
            </a:pPr>
            <a:r>
              <a:rPr lang="en-US" sz="2000" smtClean="0"/>
              <a:t>Execution</a:t>
            </a:r>
          </a:p>
          <a:p>
            <a:pPr lvl="1" eaLnBrk="1" hangingPunct="1">
              <a:lnSpc>
                <a:spcPct val="75000"/>
              </a:lnSpc>
            </a:pPr>
            <a:r>
              <a:rPr lang="en-US" sz="2000" smtClean="0"/>
              <a:t>A thing performed</a:t>
            </a:r>
          </a:p>
          <a:p>
            <a:pPr lvl="1" eaLnBrk="1" hangingPunct="1">
              <a:lnSpc>
                <a:spcPct val="75000"/>
              </a:lnSpc>
            </a:pPr>
            <a:r>
              <a:rPr lang="en-US" sz="2000" smtClean="0"/>
              <a:t>Efficiency</a:t>
            </a:r>
          </a:p>
          <a:p>
            <a:pPr eaLnBrk="1" hangingPunct="1">
              <a:lnSpc>
                <a:spcPct val="75000"/>
              </a:lnSpc>
            </a:pPr>
            <a:r>
              <a:rPr lang="en-US" sz="2400" smtClean="0"/>
              <a:t>Nelson Dictionary</a:t>
            </a:r>
          </a:p>
          <a:p>
            <a:pPr lvl="1" eaLnBrk="1" hangingPunct="1">
              <a:lnSpc>
                <a:spcPct val="75000"/>
              </a:lnSpc>
            </a:pPr>
            <a:r>
              <a:rPr lang="en-US" sz="2000" smtClean="0"/>
              <a:t>The carrying out (of a task or duty </a:t>
            </a:r>
            <a:r>
              <a:rPr lang="en-US" sz="2000" i="1" smtClean="0"/>
              <a:t>etc)</a:t>
            </a:r>
          </a:p>
          <a:p>
            <a:pPr lvl="1" eaLnBrk="1" hangingPunct="1">
              <a:lnSpc>
                <a:spcPct val="75000"/>
              </a:lnSpc>
            </a:pPr>
            <a:r>
              <a:rPr lang="en-US" sz="2000" smtClean="0"/>
              <a:t>An achiement</a:t>
            </a:r>
          </a:p>
          <a:p>
            <a:pPr lvl="1" eaLnBrk="1" hangingPunct="1">
              <a:lnSpc>
                <a:spcPct val="75000"/>
              </a:lnSpc>
            </a:pPr>
            <a:r>
              <a:rPr lang="en-US" sz="2000" smtClean="0"/>
              <a:t>A noteworthy action or feat</a:t>
            </a:r>
          </a:p>
          <a:p>
            <a:pPr lvl="1" eaLnBrk="1" hangingPunct="1"/>
            <a:endParaRPr lang="en-US" sz="2000" smtClean="0"/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Metode-Metode Penilaian Kinerja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357188" y="1857375"/>
            <a:ext cx="8229600" cy="4530725"/>
          </a:xfrm>
        </p:spPr>
        <p:txBody>
          <a:bodyPr/>
          <a:lstStyle/>
          <a:p>
            <a:pPr eaLnBrk="1" hangingPunct="1"/>
            <a:r>
              <a:rPr lang="en-US" b="1" smtClean="0"/>
              <a:t>Metode penilaian umpan balik 360-derajat:</a:t>
            </a:r>
          </a:p>
          <a:p>
            <a:pPr lvl="1" eaLnBrk="1" hangingPunct="1"/>
            <a:r>
              <a:rPr lang="en-US" smtClean="0"/>
              <a:t>Meliputi masukan evaluasi dari banyak level dalam perusahaan sebagaimana pula dari sumber-sumber eksternal. </a:t>
            </a:r>
          </a:p>
          <a:p>
            <a:pPr lvl="1" eaLnBrk="1" hangingPunct="1"/>
            <a:r>
              <a:rPr lang="en-US" smtClean="0"/>
              <a:t>Dalam metode ini, orang-orang di sekitar karyawan yang dinilai bisa memberikan nilai, termasuk manajer senior, karyawan itu sendiri, atasan, bawahan, anggota tim, dan pelanggan internal atau eksternal.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Metode-Metode Penilaian Kinerja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1928813"/>
            <a:ext cx="8258175" cy="39163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/>
              <a:t>Metode skala penilaian </a:t>
            </a:r>
            <a:r>
              <a:rPr lang="en-US" b="1" i="1" smtClean="0"/>
              <a:t>(rating scales method)</a:t>
            </a:r>
            <a:r>
              <a:rPr lang="en-US" b="1" smtClean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Menilai para karyawan berdasarkan faktor-faktor yang telah ditetapkan.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Para evaluator menilai kinerja pada sebuah skala yang meliputi beberapa kategori, biasanya dalam angka 5 sampai 7, yang didefinisikan dengan kata sifat seperti </a:t>
            </a:r>
            <a:r>
              <a:rPr lang="en-US" sz="2200" i="1" smtClean="0"/>
              <a:t>luar biasa</a:t>
            </a:r>
            <a:r>
              <a:rPr lang="en-US" sz="2200" smtClean="0"/>
              <a:t>, </a:t>
            </a:r>
            <a:r>
              <a:rPr lang="en-US" sz="2200" i="1" smtClean="0"/>
              <a:t>memenuhi harapan</a:t>
            </a:r>
            <a:r>
              <a:rPr lang="en-US" sz="2200" smtClean="0"/>
              <a:t>, atau </a:t>
            </a:r>
            <a:r>
              <a:rPr lang="en-US" sz="2200" i="1" smtClean="0"/>
              <a:t>butuh perbaikan</a:t>
            </a:r>
            <a:r>
              <a:rPr lang="en-US" sz="2200" smtClean="0"/>
              <a:t>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Faktor-faktor yang dipilih untuk evaluasi biasanya ada dua macam: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Faktor yang berhubungan dengan jabatan </a:t>
            </a:r>
            <a:r>
              <a:rPr lang="en-US" sz="2000" i="1" smtClean="0"/>
              <a:t>(job-related)</a:t>
            </a:r>
            <a:r>
              <a:rPr lang="en-US" sz="2000" smtClean="0"/>
              <a:t>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Karakteristik-karakteristik pribadi.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Contoh metode skala penilaian bisa dilihat pada Lampiran 9.1.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Metode-Metode Penilaian Kinerja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328613" y="1566863"/>
            <a:ext cx="8435975" cy="4176712"/>
          </a:xfrm>
        </p:spPr>
        <p:txBody>
          <a:bodyPr/>
          <a:lstStyle/>
          <a:p>
            <a:pPr eaLnBrk="1" hangingPunct="1"/>
            <a:r>
              <a:rPr lang="en-US" b="1" smtClean="0"/>
              <a:t>Metode insiden kritis </a:t>
            </a:r>
            <a:r>
              <a:rPr lang="en-US" b="1" i="1" smtClean="0"/>
              <a:t>(critical incident method)</a:t>
            </a:r>
            <a:r>
              <a:rPr lang="en-US" b="1" smtClean="0"/>
              <a:t>:</a:t>
            </a:r>
            <a:r>
              <a:rPr lang="en-US" smtClean="0"/>
              <a:t> </a:t>
            </a:r>
          </a:p>
          <a:p>
            <a:pPr lvl="1" eaLnBrk="1" hangingPunct="1"/>
            <a:r>
              <a:rPr lang="en-US" sz="2200" smtClean="0"/>
              <a:t>Metode penilaian kinerja yang membutuhkan pemeliharaan dokumen-dokumen tertulis mengenai tindakan-tindakan karyawan yang sangat positif dan sangat negatif.</a:t>
            </a:r>
          </a:p>
          <a:p>
            <a:pPr lvl="1" eaLnBrk="1" hangingPunct="1"/>
            <a:r>
              <a:rPr lang="en-US" sz="2200" smtClean="0"/>
              <a:t>Ketika tindakan tersebut, yang disebut </a:t>
            </a:r>
            <a:r>
              <a:rPr lang="en-US" sz="2200" i="1" smtClean="0"/>
              <a:t>insiden kritis</a:t>
            </a:r>
            <a:r>
              <a:rPr lang="en-US" sz="2200" smtClean="0"/>
              <a:t>, mempengaruhi efektivitas departemen sacara signifikan, secara positif ataupun negatif, manajer mencatatnya. </a:t>
            </a:r>
          </a:p>
          <a:p>
            <a:pPr lvl="1" eaLnBrk="1" hangingPunct="1"/>
            <a:r>
              <a:rPr lang="en-US" sz="2200" smtClean="0"/>
              <a:t>Pada akhir periode penilaian, penilai menggunakan catatan-catatan tersebut bersama dengan data-data lainnya untuk mengevaluasi kinerja karyawan.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Metode-Metode Penilaian Kinerja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Metode esai </a:t>
            </a:r>
            <a:r>
              <a:rPr lang="en-US" b="1" i="1" smtClean="0"/>
              <a:t>(essay method)</a:t>
            </a:r>
            <a:r>
              <a:rPr lang="en-US" b="1" smtClean="0"/>
              <a:t>:</a:t>
            </a:r>
          </a:p>
          <a:p>
            <a:pPr lvl="1" eaLnBrk="1" hangingPunct="1"/>
            <a:r>
              <a:rPr lang="en-US" smtClean="0"/>
              <a:t>Penilai menulis narasi singkat yang menggambarkan kinerja karyawan.</a:t>
            </a:r>
          </a:p>
          <a:p>
            <a:pPr lvl="1" eaLnBrk="1" hangingPunct="1"/>
            <a:r>
              <a:rPr lang="en-US" smtClean="0"/>
              <a:t>Metode ini cenderung berfokus pada perilaku ekstrim dalam pekerjaan karyawan alih-alih kinerja rutin harian. </a:t>
            </a:r>
          </a:p>
          <a:p>
            <a:pPr lvl="1" eaLnBrk="1" hangingPunct="1"/>
            <a:r>
              <a:rPr lang="en-US" smtClean="0"/>
              <a:t>Penilaian jenis ini sangat bergantung pada kemampuan si penilai dalam menulis.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Metode-Metode Penilaian Kinerja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357188" y="1785938"/>
            <a:ext cx="8229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/>
              <a:t>Metode standar kerja </a:t>
            </a:r>
            <a:r>
              <a:rPr lang="en-US" b="1" i="1" smtClean="0"/>
              <a:t>(work standards method)</a:t>
            </a:r>
            <a:r>
              <a:rPr lang="en-US" b="1" smtClean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Membandingkan kinerja setiap karyawan dengan standar yang telah ditetapkan atau tingkat output yang diharapkan.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Standar-standar mencerminkan output normal dari seorang karyawan rata-rata yang bekerja dengan kecepatan normal.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Metode untuk menentukan standar kerja: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Studi waktu </a:t>
            </a:r>
            <a:r>
              <a:rPr lang="en-US" i="1" smtClean="0"/>
              <a:t>(time study)</a:t>
            </a:r>
            <a:r>
              <a:rPr lang="en-US" smtClean="0"/>
              <a:t>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Pengambilan sampel pekerjaan </a:t>
            </a:r>
            <a:r>
              <a:rPr lang="en-US" i="1" smtClean="0"/>
              <a:t>(work sampling)</a:t>
            </a:r>
            <a:r>
              <a:rPr lang="en-US" smtClean="0"/>
              <a:t>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Metode-Metode Penilaian Kinerja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Metode peringkat </a:t>
            </a:r>
            <a:r>
              <a:rPr lang="en-US" b="1" i="1" smtClean="0"/>
              <a:t>(ranking method)</a:t>
            </a:r>
            <a:r>
              <a:rPr lang="en-US" b="1" smtClean="0"/>
              <a:t>: </a:t>
            </a:r>
          </a:p>
          <a:p>
            <a:pPr lvl="1" eaLnBrk="1" hangingPunct="1"/>
            <a:r>
              <a:rPr lang="en-US" sz="2200" smtClean="0"/>
              <a:t>Penilai menempatkan seluruh karyawan dari sebuah kelompok dalam urutan kinerja keseluruhan.</a:t>
            </a:r>
          </a:p>
          <a:p>
            <a:pPr lvl="1" eaLnBrk="1" hangingPunct="1"/>
            <a:r>
              <a:rPr lang="en-US" sz="2200" smtClean="0"/>
              <a:t>Sebagai contoh, karyawan terbaik dalam kelompok diberi peringkat tertinggi, dan yang terburuk diberi peringkat terendah. Anda mengikuti prosedur ini hingga Anda memeringkat semua karyawan. </a:t>
            </a:r>
          </a:p>
          <a:p>
            <a:pPr lvl="1" eaLnBrk="1" hangingPunct="1"/>
            <a:r>
              <a:rPr lang="en-US" sz="2200" smtClean="0"/>
              <a:t>Kesulitan timbul ketika semua orang bekerja pada tingkat yang sebanding (sebagaimana dipersepsikan oleh si evaluator).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Metode-Metode Penilaian Kinerja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1857375"/>
            <a:ext cx="8229600" cy="47926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/>
              <a:t>Metode distribusi dipaksakan </a:t>
            </a:r>
            <a:r>
              <a:rPr lang="en-US" b="1" i="1" smtClean="0"/>
              <a:t>(forced distribution method)</a:t>
            </a:r>
            <a:r>
              <a:rPr lang="en-US" b="1" smtClean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Mengharuskan penilai untuk membagi orang-orang dalam sebuah kelompok kerja ke dalam sejumlah kategori terbatas, mirip suatu distribusi frekuensi normal. 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Metode skala penilaian berjangkar keperilakuan (</a:t>
            </a:r>
            <a:r>
              <a:rPr lang="en-US" b="1" i="1" smtClean="0"/>
              <a:t>behaviorally anchored rating scale</a:t>
            </a:r>
            <a:r>
              <a:rPr lang="en-US" b="1" smtClean="0"/>
              <a:t>/BARS):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Menggabungkan unsur-unsur skala penilaian tradisional dengan metode insiden kritis.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Berbagai tingkat kinerja ditunjukkan sepanjang sebuah skala yang masing-masing dideskripsikan menurut perilaku kerja spesifik seorang karyawan.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Contoh metode BARS bisa dilihat pada Lampiran 9.2.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Metode-Metode Penilaian Kinerja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00213"/>
            <a:ext cx="8229600" cy="4637087"/>
          </a:xfrm>
        </p:spPr>
        <p:txBody>
          <a:bodyPr/>
          <a:lstStyle/>
          <a:p>
            <a:pPr eaLnBrk="1" hangingPunct="1"/>
            <a:r>
              <a:rPr lang="en-US" b="1" smtClean="0"/>
              <a:t>Sistem berbasis-hasil </a:t>
            </a:r>
            <a:r>
              <a:rPr lang="en-US" b="1" i="1" smtClean="0"/>
              <a:t>(Results-based system)</a:t>
            </a:r>
            <a:r>
              <a:rPr lang="en-US" b="1" smtClean="0"/>
              <a:t>: </a:t>
            </a:r>
          </a:p>
          <a:p>
            <a:pPr lvl="1" eaLnBrk="1" hangingPunct="1"/>
            <a:r>
              <a:rPr lang="en-US" sz="2200" smtClean="0"/>
              <a:t>Di masa lalu merupakan suatu bentuk </a:t>
            </a:r>
            <a:r>
              <a:rPr lang="en-US" sz="2200" i="1" smtClean="0"/>
              <a:t>manajemen berdasarkan tujuan (management by objectives)</a:t>
            </a:r>
            <a:r>
              <a:rPr lang="en-US" sz="2200" smtClean="0"/>
              <a:t>.</a:t>
            </a:r>
          </a:p>
          <a:p>
            <a:pPr lvl="1" eaLnBrk="1" hangingPunct="1"/>
            <a:r>
              <a:rPr lang="en-US" sz="2200" smtClean="0"/>
              <a:t>Manajer dan bawahan secara bersama-sama menyepakati tujuan-tujuan untuk periode penilaian berikutnya. </a:t>
            </a:r>
          </a:p>
          <a:p>
            <a:pPr lvl="1" eaLnBrk="1" hangingPunct="1"/>
            <a:r>
              <a:rPr lang="en-US" sz="2200" smtClean="0"/>
              <a:t>Dalam sistem tersebut, salah satu tujuannya misalkan saja adalah mengurangi limbah sebesar 10 persen.</a:t>
            </a:r>
            <a:r>
              <a:rPr lang="en-US" sz="2200" b="1" smtClean="0"/>
              <a:t> </a:t>
            </a:r>
            <a:r>
              <a:rPr lang="en-US" sz="2200" smtClean="0"/>
              <a:t>Pada akhir periode penilaian, sebuah evaluasi berfokus pada seberapa baik karyawan mencapai tujuan tersebut.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Manajemen Kinerja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0" y="1817688"/>
            <a:ext cx="8893175" cy="5040312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smtClean="0"/>
              <a:t>Konsep </a:t>
            </a:r>
            <a:r>
              <a:rPr lang="en-US" b="1" smtClean="0"/>
              <a:t>manajemen kinerja </a:t>
            </a:r>
            <a:r>
              <a:rPr lang="en-US" b="1" i="1" smtClean="0"/>
              <a:t>(performance management)</a:t>
            </a:r>
            <a:r>
              <a:rPr lang="en-US" smtClean="0"/>
              <a:t> perlu sedikit dijelaskan di depan karena </a:t>
            </a:r>
            <a:r>
              <a:rPr lang="en-US" b="1" smtClean="0"/>
              <a:t>penilaian kinerja </a:t>
            </a:r>
            <a:r>
              <a:rPr lang="en-US" b="1" i="1" smtClean="0"/>
              <a:t>(performance appraisal) </a:t>
            </a:r>
            <a:r>
              <a:rPr lang="en-US" smtClean="0"/>
              <a:t>adalah salah satu unsur penting dalam manajemen kinerja.</a:t>
            </a:r>
          </a:p>
          <a:p>
            <a:pPr eaLnBrk="1" hangingPunct="1">
              <a:lnSpc>
                <a:spcPct val="85000"/>
              </a:lnSpc>
            </a:pPr>
            <a:r>
              <a:rPr lang="en-US" b="1" smtClean="0"/>
              <a:t>Sistem manajemen kinerja</a:t>
            </a:r>
            <a:r>
              <a:rPr lang="en-US" smtClean="0"/>
              <a:t> adalah proses formal yang terstruktur untuk mengukur, mengevaluasi, dan mempengaruhi </a:t>
            </a:r>
            <a:r>
              <a:rPr lang="en-US" b="1" smtClean="0"/>
              <a:t>sikap</a:t>
            </a:r>
            <a:r>
              <a:rPr lang="en-US" smtClean="0"/>
              <a:t>, </a:t>
            </a:r>
            <a:r>
              <a:rPr lang="en-US" b="1" smtClean="0"/>
              <a:t>perilaku</a:t>
            </a:r>
            <a:r>
              <a:rPr lang="en-US" smtClean="0"/>
              <a:t>, dan </a:t>
            </a:r>
            <a:r>
              <a:rPr lang="en-US" b="1" smtClean="0"/>
              <a:t>hasil kinerja</a:t>
            </a:r>
            <a:r>
              <a:rPr lang="en-US" smtClean="0"/>
              <a:t> para </a:t>
            </a:r>
            <a:r>
              <a:rPr lang="en-US" b="1" smtClean="0"/>
              <a:t>karyawan</a:t>
            </a:r>
            <a:r>
              <a:rPr lang="en-US" smtClean="0"/>
              <a:t> yang terkait dengan </a:t>
            </a:r>
            <a:r>
              <a:rPr lang="en-US" b="1" smtClean="0"/>
              <a:t>jabatan/pekerjaan</a:t>
            </a:r>
            <a:r>
              <a:rPr lang="en-US" smtClean="0"/>
              <a:t> mereka. </a:t>
            </a:r>
            <a:r>
              <a:rPr lang="en-US" sz="2000" smtClean="0"/>
              <a:t>(Schuler &amp; Jackson 2006)</a:t>
            </a:r>
          </a:p>
          <a:p>
            <a:pPr eaLnBrk="1" hangingPunct="1">
              <a:lnSpc>
                <a:spcPct val="85000"/>
              </a:lnSpc>
            </a:pPr>
            <a:r>
              <a:rPr lang="en-US" b="1" smtClean="0"/>
              <a:t>Sistem manajemen kinerja </a:t>
            </a:r>
            <a:r>
              <a:rPr lang="en-US" smtClean="0"/>
              <a:t>membantu </a:t>
            </a:r>
            <a:r>
              <a:rPr lang="en-US" b="1" smtClean="0"/>
              <a:t>mengarahkan</a:t>
            </a:r>
            <a:r>
              <a:rPr lang="en-US" smtClean="0"/>
              <a:t> dan </a:t>
            </a:r>
            <a:r>
              <a:rPr lang="en-US" b="1" smtClean="0"/>
              <a:t>memotivasi</a:t>
            </a:r>
            <a:r>
              <a:rPr lang="en-US" smtClean="0"/>
              <a:t> para karyawan untuk memaksimalkan usaha mereka dalam mencapai </a:t>
            </a:r>
            <a:r>
              <a:rPr lang="en-US" b="1" smtClean="0"/>
              <a:t>tujuan organisasi</a:t>
            </a:r>
            <a:r>
              <a:rPr lang="en-US" smtClean="0"/>
              <a:t>. </a:t>
            </a:r>
            <a:r>
              <a:rPr lang="en-US" sz="2000" smtClean="0"/>
              <a:t>(Schuler &amp; Jackson 2006)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Manajemen Kinerja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2071688"/>
            <a:ext cx="8229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/>
              <a:t>Manajemen kinerja</a:t>
            </a:r>
            <a:r>
              <a:rPr lang="en-US" smtClean="0"/>
              <a:t> adalah proses berorientasi tujuan yang diarahkan untuk memastikan bahwa proses-proses organisasi ada pada tempatnya guna memaksimalkan produktivitas para karyawan, tim, dan akhirnya organisasi itu sendiri. </a:t>
            </a:r>
            <a:r>
              <a:rPr lang="en-US" sz="1800" smtClean="0"/>
              <a:t>(Mondy 2008)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Ada dua komponen manajemen kinerja </a:t>
            </a:r>
            <a:r>
              <a:rPr lang="en-US" sz="1800" smtClean="0"/>
              <a:t>(Schuler &amp; Jackson 2006),</a:t>
            </a:r>
            <a:r>
              <a:rPr lang="en-US" sz="2400" smtClean="0"/>
              <a:t> yaitu: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smtClean="0"/>
              <a:t>Pengukuran dan umpan balik kinerja </a:t>
            </a:r>
            <a:endParaRPr lang="en-US" sz="160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b="1" smtClean="0"/>
              <a:t>Komponen imbalan dari kompensasi total</a:t>
            </a:r>
            <a:endParaRPr lang="en-US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Penilaian Kinerja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214313" y="2071688"/>
            <a:ext cx="8748712" cy="4143375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lnSpc>
                <a:spcPct val="95000"/>
              </a:lnSpc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b="1" dirty="0" err="1"/>
              <a:t>Penilaian</a:t>
            </a:r>
            <a:r>
              <a:rPr lang="en-US" sz="2400" b="1" dirty="0"/>
              <a:t> </a:t>
            </a:r>
            <a:r>
              <a:rPr lang="en-US" sz="2400" b="1" dirty="0" err="1"/>
              <a:t>kinerja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proses</a:t>
            </a:r>
            <a:r>
              <a:rPr lang="en-US" sz="2400" dirty="0"/>
              <a:t> yang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mengevaluasi</a:t>
            </a:r>
            <a:r>
              <a:rPr lang="en-US" sz="2400" dirty="0"/>
              <a:t> </a:t>
            </a:r>
            <a:r>
              <a:rPr lang="en-US" sz="2400" b="1" dirty="0" err="1"/>
              <a:t>hasil</a:t>
            </a:r>
            <a:r>
              <a:rPr lang="en-US" sz="2400" b="1" dirty="0"/>
              <a:t> </a:t>
            </a:r>
            <a:r>
              <a:rPr lang="en-US" sz="2400" b="1" dirty="0" err="1"/>
              <a:t>kerja</a:t>
            </a:r>
            <a:r>
              <a:rPr lang="en-US" sz="2400" dirty="0"/>
              <a:t> </a:t>
            </a:r>
            <a:r>
              <a:rPr lang="en-US" sz="2400" dirty="0" err="1"/>
              <a:t>para</a:t>
            </a:r>
            <a:r>
              <a:rPr lang="en-US" sz="2400" dirty="0"/>
              <a:t> </a:t>
            </a:r>
            <a:r>
              <a:rPr lang="en-US" sz="2400" dirty="0" err="1"/>
              <a:t>karyawannya</a:t>
            </a:r>
            <a:r>
              <a:rPr lang="en-US" sz="2400" dirty="0"/>
              <a:t>. (</a:t>
            </a:r>
            <a:r>
              <a:rPr lang="en-US" sz="2400" dirty="0" err="1"/>
              <a:t>Werther</a:t>
            </a:r>
            <a:r>
              <a:rPr lang="en-US" sz="2400" dirty="0"/>
              <a:t> &amp; Davis 1996)</a:t>
            </a:r>
          </a:p>
          <a:p>
            <a:pPr marL="274320" indent="-274320" eaLnBrk="1" fontAlgn="auto" hangingPunct="1">
              <a:lnSpc>
                <a:spcPct val="95000"/>
              </a:lnSpc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b="1" dirty="0" err="1"/>
              <a:t>Penilaian</a:t>
            </a:r>
            <a:r>
              <a:rPr lang="en-US" sz="2400" b="1" dirty="0"/>
              <a:t> </a:t>
            </a:r>
            <a:r>
              <a:rPr lang="en-US" sz="2400" b="1" dirty="0" err="1"/>
              <a:t>kinerja</a:t>
            </a:r>
            <a:r>
              <a:rPr lang="en-US" sz="2400" b="1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formal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meninjau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mengevaluasi</a:t>
            </a:r>
            <a:r>
              <a:rPr lang="en-US" sz="2400" dirty="0"/>
              <a:t> </a:t>
            </a:r>
            <a:r>
              <a:rPr lang="en-US" sz="2400" b="1" dirty="0" err="1"/>
              <a:t>kinerja</a:t>
            </a:r>
            <a:r>
              <a:rPr lang="en-US" sz="2400" dirty="0"/>
              <a:t> </a:t>
            </a:r>
            <a:r>
              <a:rPr lang="en-US" sz="2400" dirty="0" err="1"/>
              <a:t>para</a:t>
            </a:r>
            <a:r>
              <a:rPr lang="en-US" sz="2400" dirty="0"/>
              <a:t> </a:t>
            </a:r>
            <a:r>
              <a:rPr lang="en-US" sz="2400" b="1" dirty="0" err="1"/>
              <a:t>individu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b="1" dirty="0" err="1"/>
              <a:t>tim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menjalankan</a:t>
            </a:r>
            <a:r>
              <a:rPr lang="en-US" sz="2400" dirty="0"/>
              <a:t> </a:t>
            </a:r>
            <a:r>
              <a:rPr lang="en-US" sz="2400" dirty="0" err="1"/>
              <a:t>tugasnya</a:t>
            </a:r>
            <a:r>
              <a:rPr lang="en-US" sz="2400" dirty="0"/>
              <a:t>. (</a:t>
            </a:r>
            <a:r>
              <a:rPr lang="en-US" sz="2400" dirty="0" err="1"/>
              <a:t>Mondy</a:t>
            </a:r>
            <a:r>
              <a:rPr lang="en-US" sz="2400" dirty="0"/>
              <a:t> 2008)</a:t>
            </a:r>
          </a:p>
          <a:p>
            <a:pPr marL="274320" indent="-274320" eaLnBrk="1" fontAlgn="auto" hangingPunct="1">
              <a:lnSpc>
                <a:spcPct val="95000"/>
              </a:lnSpc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b="1" dirty="0" err="1"/>
              <a:t>Penilaian</a:t>
            </a:r>
            <a:r>
              <a:rPr lang="en-US" sz="2400" b="1" dirty="0"/>
              <a:t> </a:t>
            </a:r>
            <a:r>
              <a:rPr lang="en-US" sz="2400" b="1" dirty="0" err="1"/>
              <a:t>kinerja</a:t>
            </a:r>
            <a:r>
              <a:rPr lang="en-US" sz="2400" b="1" dirty="0"/>
              <a:t> </a:t>
            </a:r>
            <a:r>
              <a:rPr lang="en-US" sz="2400" dirty="0" err="1"/>
              <a:t>melibatkan</a:t>
            </a:r>
            <a:r>
              <a:rPr lang="en-US" sz="2400" dirty="0"/>
              <a:t> </a:t>
            </a:r>
            <a:r>
              <a:rPr lang="en-US" sz="2400" dirty="0" err="1"/>
              <a:t>evaluasi</a:t>
            </a:r>
            <a:r>
              <a:rPr lang="en-US" sz="2400" dirty="0"/>
              <a:t> </a:t>
            </a:r>
            <a:r>
              <a:rPr lang="en-US" sz="2400" b="1" dirty="0" err="1"/>
              <a:t>kinerja</a:t>
            </a:r>
            <a:r>
              <a:rPr lang="en-US" sz="2400" dirty="0"/>
              <a:t> yang </a:t>
            </a:r>
            <a:r>
              <a:rPr lang="en-US" sz="2400" dirty="0" err="1"/>
              <a:t>didasarkan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b="1" dirty="0" err="1"/>
              <a:t>penilaian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b="1" dirty="0" err="1"/>
              <a:t>pendapat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para</a:t>
            </a:r>
            <a:r>
              <a:rPr lang="en-US" sz="2400" dirty="0"/>
              <a:t> </a:t>
            </a:r>
            <a:r>
              <a:rPr lang="en-US" sz="2400" b="1" dirty="0" err="1"/>
              <a:t>bawahan</a:t>
            </a:r>
            <a:r>
              <a:rPr lang="en-US" sz="2400" dirty="0"/>
              <a:t>, </a:t>
            </a:r>
            <a:r>
              <a:rPr lang="en-US" sz="2400" b="1" dirty="0" err="1"/>
              <a:t>rekan</a:t>
            </a:r>
            <a:r>
              <a:rPr lang="en-US" sz="2400" b="1" dirty="0"/>
              <a:t> </a:t>
            </a:r>
            <a:r>
              <a:rPr lang="en-US" sz="2400" b="1" dirty="0" err="1"/>
              <a:t>kerja</a:t>
            </a:r>
            <a:r>
              <a:rPr lang="en-US" sz="2400" dirty="0"/>
              <a:t>, </a:t>
            </a:r>
            <a:r>
              <a:rPr lang="en-US" sz="2400" b="1" dirty="0" err="1"/>
              <a:t>atasan</a:t>
            </a:r>
            <a:r>
              <a:rPr lang="en-US" sz="2400" dirty="0"/>
              <a:t>, </a:t>
            </a:r>
            <a:r>
              <a:rPr lang="en-US" sz="2400" b="1" dirty="0" err="1"/>
              <a:t>manajer</a:t>
            </a:r>
            <a:r>
              <a:rPr lang="en-US" sz="2400" b="1" dirty="0"/>
              <a:t> </a:t>
            </a:r>
            <a:r>
              <a:rPr lang="en-US" sz="2400" b="1" dirty="0" err="1"/>
              <a:t>lainnya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bahkan</a:t>
            </a:r>
            <a:r>
              <a:rPr lang="en-US" sz="2400" dirty="0"/>
              <a:t> </a:t>
            </a:r>
            <a:r>
              <a:rPr lang="en-US" sz="2400" b="1" dirty="0" err="1"/>
              <a:t>karyawan</a:t>
            </a:r>
            <a:r>
              <a:rPr lang="en-US" sz="2400" b="1" dirty="0"/>
              <a:t> </a:t>
            </a:r>
            <a:r>
              <a:rPr lang="en-US" sz="2400" b="1" dirty="0" err="1"/>
              <a:t>itu</a:t>
            </a:r>
            <a:r>
              <a:rPr lang="en-US" sz="2400" b="1" dirty="0"/>
              <a:t> </a:t>
            </a:r>
            <a:r>
              <a:rPr lang="en-US" sz="2400" b="1" dirty="0" err="1"/>
              <a:t>sendiri</a:t>
            </a:r>
            <a:r>
              <a:rPr lang="en-US" sz="2400" dirty="0"/>
              <a:t>. (Schuler &amp; Jackson 2006)</a:t>
            </a:r>
          </a:p>
          <a:p>
            <a:pPr marL="274320" indent="-274320" eaLnBrk="1" fontAlgn="auto" hangingPunct="1">
              <a:lnSpc>
                <a:spcPct val="95000"/>
              </a:lnSpc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US" sz="2400" dirty="0"/>
          </a:p>
          <a:p>
            <a:pPr marL="274320" indent="-274320" eaLnBrk="1" fontAlgn="auto" hangingPunct="1">
              <a:lnSpc>
                <a:spcPct val="95000"/>
              </a:lnSpc>
              <a:spcBef>
                <a:spcPct val="350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US" sz="2000" dirty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1200" dirty="0"/>
              <a:t/>
            </a:r>
            <a:br>
              <a:rPr lang="en-US" sz="1200" dirty="0"/>
            </a:br>
            <a:endParaRPr lang="en-US" sz="1200" dirty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1600" dirty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Penilaian Kinerja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5000"/>
              </a:lnSpc>
              <a:spcBef>
                <a:spcPct val="50000"/>
              </a:spcBef>
            </a:pPr>
            <a:r>
              <a:rPr lang="en-US" sz="2800" b="1" smtClean="0"/>
              <a:t>Penilaian kinerja</a:t>
            </a:r>
            <a:r>
              <a:rPr lang="en-US" sz="2800" smtClean="0"/>
              <a:t> adalah proses formal untuk mengevaluasi </a:t>
            </a:r>
            <a:r>
              <a:rPr lang="en-US" sz="2800" b="1" smtClean="0"/>
              <a:t>kinerja</a:t>
            </a:r>
            <a:r>
              <a:rPr lang="en-US" sz="2800" smtClean="0"/>
              <a:t> dan memberi </a:t>
            </a:r>
            <a:r>
              <a:rPr lang="en-US" sz="2800" b="1" smtClean="0"/>
              <a:t>umpan</a:t>
            </a:r>
            <a:r>
              <a:rPr lang="en-US" sz="2800" smtClean="0"/>
              <a:t> </a:t>
            </a:r>
            <a:r>
              <a:rPr lang="en-US" sz="2800" b="1" smtClean="0"/>
              <a:t>balik</a:t>
            </a:r>
            <a:r>
              <a:rPr lang="en-US" sz="2800" smtClean="0"/>
              <a:t>. </a:t>
            </a:r>
            <a:r>
              <a:rPr lang="en-US" sz="2400" smtClean="0"/>
              <a:t>(Schermerhorn 1996)</a:t>
            </a:r>
          </a:p>
          <a:p>
            <a:pPr eaLnBrk="1" hangingPunct="1">
              <a:lnSpc>
                <a:spcPct val="95000"/>
              </a:lnSpc>
              <a:spcBef>
                <a:spcPct val="50000"/>
              </a:spcBef>
            </a:pPr>
            <a:r>
              <a:rPr lang="en-US" sz="2800" b="1" smtClean="0"/>
              <a:t>Penilaian kinerja</a:t>
            </a:r>
            <a:r>
              <a:rPr lang="en-US" sz="2800" smtClean="0"/>
              <a:t> berarti mengevaluasi kinerja karyawan saat ini dan/atau di masa lalu relatif terhadap </a:t>
            </a:r>
            <a:r>
              <a:rPr lang="en-US" sz="2800" b="1" smtClean="0"/>
              <a:t>standar</a:t>
            </a:r>
            <a:r>
              <a:rPr lang="en-US" sz="2800" smtClean="0"/>
              <a:t> </a:t>
            </a:r>
            <a:r>
              <a:rPr lang="en-US" sz="2800" b="1" smtClean="0"/>
              <a:t>prestasi</a:t>
            </a:r>
            <a:r>
              <a:rPr lang="en-US" sz="2800" smtClean="0"/>
              <a:t>nya. </a:t>
            </a:r>
            <a:r>
              <a:rPr lang="en-US" sz="2400" smtClean="0"/>
              <a:t>(Dessler 2006)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Manfaat Penilaian Kinerja </a:t>
            </a:r>
            <a:r>
              <a:rPr lang="en-US" sz="2400" smtClean="0"/>
              <a:t>(Werther &amp; Davis 1996)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1928813"/>
            <a:ext cx="8229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sz="2100" smtClean="0"/>
              <a:t>Perbaikan kinerja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sz="2100" smtClean="0"/>
              <a:t>Penyesuaian kompensasi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sz="2100" smtClean="0"/>
              <a:t>Penempatan karyawan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sz="2100" smtClean="0"/>
              <a:t>Kebutuhan pelatihan dan pengembangan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sz="2100" smtClean="0"/>
              <a:t>Perencanaan dan pengembangan karir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sz="2100" smtClean="0"/>
              <a:t>Mendeteksi kelemahan proses </a:t>
            </a:r>
            <a:r>
              <a:rPr lang="en-US" sz="2100" i="1" smtClean="0"/>
              <a:t>staffing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sz="2100" smtClean="0"/>
              <a:t>Mendeteksi ketidaktepatan informasi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sz="2100" smtClean="0"/>
              <a:t>Mendeteksi kesalahan desain jabatan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sz="2100" smtClean="0"/>
              <a:t>Menjamin kesempatan kerja yang setara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sz="2100" smtClean="0"/>
              <a:t>Mendeteksi faktor eksternal yang mempengaruhi kinerja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sz="2100" smtClean="0"/>
              <a:t>Memberikan umpan balik bagi departemen SDM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Syarat Penilaian Kinerja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57188" y="2000250"/>
            <a:ext cx="8229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Suatu sistem penilaian kinerja harus mampu menggambarkan secara akurat kinerja yang tipikal dari seorang karyawan. Untuk itu sistem penilaian kinerja harus: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smtClean="0"/>
              <a:t>Job-related:</a:t>
            </a:r>
            <a:r>
              <a:rPr lang="en-US" smtClean="0"/>
              <a:t> Mengevaluasi berbagai perilaku kritikal yang dapat menghasilkan kinerja yang sukses.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smtClean="0"/>
              <a:t>Praktis: </a:t>
            </a:r>
            <a:r>
              <a:rPr lang="en-US" smtClean="0"/>
              <a:t>Dapat dipahami dengan mudah oleh para evaluator dan karyawan.</a:t>
            </a:r>
            <a:endParaRPr lang="en-US" b="1" smtClean="0"/>
          </a:p>
          <a:p>
            <a:pPr lvl="1" eaLnBrk="1" hangingPunct="1">
              <a:lnSpc>
                <a:spcPct val="90000"/>
              </a:lnSpc>
            </a:pPr>
            <a:r>
              <a:rPr lang="en-US" b="1" smtClean="0"/>
              <a:t>Terstandarisasi: </a:t>
            </a:r>
            <a:r>
              <a:rPr lang="en-US" smtClean="0"/>
              <a:t>Memungkinkan terwujudnya praktik penilaian kinerja yang seragam.</a:t>
            </a:r>
            <a:endParaRPr 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500034" y="214290"/>
            <a:ext cx="8305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800" dirty="0" err="1"/>
              <a:t>Elemen-elemen</a:t>
            </a:r>
            <a:r>
              <a:rPr lang="en-US" sz="3800" dirty="0"/>
              <a:t> </a:t>
            </a:r>
            <a:r>
              <a:rPr lang="en-US" sz="3800" dirty="0" err="1"/>
              <a:t>Kunci</a:t>
            </a:r>
            <a:r>
              <a:rPr lang="en-US" sz="3800" dirty="0"/>
              <a:t> </a:t>
            </a:r>
            <a:r>
              <a:rPr lang="en-US" sz="3800" dirty="0" err="1"/>
              <a:t>Penilaian</a:t>
            </a:r>
            <a:r>
              <a:rPr lang="en-US" sz="3800" dirty="0"/>
              <a:t> </a:t>
            </a:r>
            <a:r>
              <a:rPr lang="en-US" sz="3800" dirty="0" err="1"/>
              <a:t>Kinerja</a:t>
            </a:r>
            <a:r>
              <a:rPr lang="en-US" sz="3800" dirty="0"/>
              <a:t> </a:t>
            </a:r>
            <a:r>
              <a:rPr lang="en-US" sz="2400" dirty="0"/>
              <a:t>(</a:t>
            </a:r>
            <a:r>
              <a:rPr lang="en-US" sz="2400" dirty="0" err="1"/>
              <a:t>Werther</a:t>
            </a:r>
            <a:r>
              <a:rPr lang="en-US" sz="2400" dirty="0"/>
              <a:t> &amp; Davis 1996)</a:t>
            </a:r>
          </a:p>
        </p:txBody>
      </p:sp>
      <p:sp>
        <p:nvSpPr>
          <p:cNvPr id="18435" name="Text Box 5"/>
          <p:cNvSpPr txBox="1">
            <a:spLocks noChangeArrowheads="1"/>
          </p:cNvSpPr>
          <p:nvPr/>
        </p:nvSpPr>
        <p:spPr bwMode="auto">
          <a:xfrm>
            <a:off x="827088" y="1557338"/>
            <a:ext cx="180022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Kinerja Karyawan</a:t>
            </a:r>
          </a:p>
        </p:txBody>
      </p:sp>
      <p:sp>
        <p:nvSpPr>
          <p:cNvPr id="18436" name="Text Box 6"/>
          <p:cNvSpPr txBox="1">
            <a:spLocks noChangeArrowheads="1"/>
          </p:cNvSpPr>
          <p:nvPr/>
        </p:nvSpPr>
        <p:spPr bwMode="auto">
          <a:xfrm>
            <a:off x="5749925" y="5170488"/>
            <a:ext cx="180022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Arsip-arsip Karyawan</a:t>
            </a:r>
          </a:p>
        </p:txBody>
      </p:sp>
      <p:sp>
        <p:nvSpPr>
          <p:cNvPr id="18437" name="Text Box 7"/>
          <p:cNvSpPr txBox="1">
            <a:spLocks noChangeArrowheads="1"/>
          </p:cNvSpPr>
          <p:nvPr/>
        </p:nvSpPr>
        <p:spPr bwMode="auto">
          <a:xfrm>
            <a:off x="3348038" y="3789363"/>
            <a:ext cx="1871662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Standar-standar yang terkait dengan Kinerja </a:t>
            </a:r>
          </a:p>
        </p:txBody>
      </p:sp>
      <p:sp>
        <p:nvSpPr>
          <p:cNvPr id="18438" name="Text Box 8"/>
          <p:cNvSpPr txBox="1">
            <a:spLocks noChangeArrowheads="1"/>
          </p:cNvSpPr>
          <p:nvPr/>
        </p:nvSpPr>
        <p:spPr bwMode="auto">
          <a:xfrm>
            <a:off x="3348038" y="2708275"/>
            <a:ext cx="180022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Ukuran-ukuran</a:t>
            </a:r>
            <a:br>
              <a:rPr lang="en-US"/>
            </a:br>
            <a:r>
              <a:rPr lang="en-US"/>
              <a:t>Kinerja </a:t>
            </a:r>
          </a:p>
        </p:txBody>
      </p:sp>
      <p:sp>
        <p:nvSpPr>
          <p:cNvPr id="18439" name="Text Box 9"/>
          <p:cNvSpPr txBox="1">
            <a:spLocks noChangeArrowheads="1"/>
          </p:cNvSpPr>
          <p:nvPr/>
        </p:nvSpPr>
        <p:spPr bwMode="auto">
          <a:xfrm>
            <a:off x="5795963" y="1557338"/>
            <a:ext cx="180022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Umpan Balik Karyawan</a:t>
            </a:r>
          </a:p>
        </p:txBody>
      </p:sp>
      <p:sp>
        <p:nvSpPr>
          <p:cNvPr id="18440" name="Text Box 10"/>
          <p:cNvSpPr txBox="1">
            <a:spLocks noChangeArrowheads="1"/>
          </p:cNvSpPr>
          <p:nvPr/>
        </p:nvSpPr>
        <p:spPr bwMode="auto">
          <a:xfrm>
            <a:off x="3348038" y="1557338"/>
            <a:ext cx="180022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Penilaian Kinerja </a:t>
            </a:r>
          </a:p>
        </p:txBody>
      </p:sp>
      <p:sp>
        <p:nvSpPr>
          <p:cNvPr id="18441" name="Text Box 11"/>
          <p:cNvSpPr txBox="1">
            <a:spLocks noChangeArrowheads="1"/>
          </p:cNvSpPr>
          <p:nvPr/>
        </p:nvSpPr>
        <p:spPr bwMode="auto">
          <a:xfrm>
            <a:off x="787400" y="5156200"/>
            <a:ext cx="208915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Keputusan-keputusan SDM</a:t>
            </a:r>
          </a:p>
        </p:txBody>
      </p:sp>
      <p:sp>
        <p:nvSpPr>
          <p:cNvPr id="18442" name="Line 12"/>
          <p:cNvSpPr>
            <a:spLocks noChangeShapeType="1"/>
          </p:cNvSpPr>
          <p:nvPr/>
        </p:nvSpPr>
        <p:spPr bwMode="auto">
          <a:xfrm>
            <a:off x="2627313" y="1858963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8443" name="Line 13"/>
          <p:cNvSpPr>
            <a:spLocks noChangeShapeType="1"/>
          </p:cNvSpPr>
          <p:nvPr/>
        </p:nvSpPr>
        <p:spPr bwMode="auto">
          <a:xfrm>
            <a:off x="5148263" y="1844675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8444" name="Line 14"/>
          <p:cNvSpPr>
            <a:spLocks noChangeShapeType="1"/>
          </p:cNvSpPr>
          <p:nvPr/>
        </p:nvSpPr>
        <p:spPr bwMode="auto">
          <a:xfrm flipV="1">
            <a:off x="4211638" y="3357563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8445" name="Line 15"/>
          <p:cNvSpPr>
            <a:spLocks noChangeShapeType="1"/>
          </p:cNvSpPr>
          <p:nvPr/>
        </p:nvSpPr>
        <p:spPr bwMode="auto">
          <a:xfrm flipV="1">
            <a:off x="4211638" y="2205038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8446" name="Line 16"/>
          <p:cNvSpPr>
            <a:spLocks noChangeShapeType="1"/>
          </p:cNvSpPr>
          <p:nvPr/>
        </p:nvSpPr>
        <p:spPr bwMode="auto">
          <a:xfrm>
            <a:off x="6659563" y="2233613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8447" name="Line 18"/>
          <p:cNvSpPr>
            <a:spLocks noChangeShapeType="1"/>
          </p:cNvSpPr>
          <p:nvPr/>
        </p:nvSpPr>
        <p:spPr bwMode="auto">
          <a:xfrm flipH="1">
            <a:off x="2857500" y="5487988"/>
            <a:ext cx="28813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8448" name="Line 19"/>
          <p:cNvSpPr>
            <a:spLocks noChangeShapeType="1"/>
          </p:cNvSpPr>
          <p:nvPr/>
        </p:nvSpPr>
        <p:spPr bwMode="auto">
          <a:xfrm flipV="1">
            <a:off x="1763713" y="2205038"/>
            <a:ext cx="0" cy="2952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8449" name="Line 21"/>
          <p:cNvSpPr>
            <a:spLocks noChangeShapeType="1"/>
          </p:cNvSpPr>
          <p:nvPr/>
        </p:nvSpPr>
        <p:spPr bwMode="auto">
          <a:xfrm flipH="1">
            <a:off x="1763713" y="4881563"/>
            <a:ext cx="4895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539</TotalTime>
  <Words>1543</Words>
  <Application>Microsoft Office PowerPoint</Application>
  <PresentationFormat>On-screen Show (4:3)</PresentationFormat>
  <Paragraphs>188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Flow</vt:lpstr>
      <vt:lpstr>1_Flow</vt:lpstr>
      <vt:lpstr>   Penilaian Kinerja</vt:lpstr>
      <vt:lpstr>Apa Arti “Kinerja”/“Performance”?</vt:lpstr>
      <vt:lpstr>Manajemen Kinerja</vt:lpstr>
      <vt:lpstr>Manajemen Kinerja</vt:lpstr>
      <vt:lpstr>Penilaian Kinerja </vt:lpstr>
      <vt:lpstr>Penilaian Kinerja</vt:lpstr>
      <vt:lpstr>Manfaat Penilaian Kinerja (Werther &amp; Davis 1996)</vt:lpstr>
      <vt:lpstr>Syarat Penilaian Kinerja</vt:lpstr>
      <vt:lpstr>Elemen-elemen Kunci Penilaian Kinerja (Werther &amp; Davis 1996)</vt:lpstr>
      <vt:lpstr>Standar Kinerja</vt:lpstr>
      <vt:lpstr>Standar Kinerja (2)</vt:lpstr>
      <vt:lpstr>Ukuran Kinerja</vt:lpstr>
      <vt:lpstr>Jenis dan Akurasi Ukuran Kinerja</vt:lpstr>
      <vt:lpstr>Proses Penilaian Kinerja (Mondy 2008)</vt:lpstr>
      <vt:lpstr>Tantangan Penilaian Kinerja</vt:lpstr>
      <vt:lpstr>Kendala Hukum  (Werther &amp; Davis 1996, Schuler &amp; Jackson 2006)</vt:lpstr>
      <vt:lpstr>Beberapa Syarat Penilaian Kinerja dan Umpan Balik yang Bisa Dipertanggungjawabkan Secara Hukum  (Diringkas dari Schuler &amp; Jackson 2006)</vt:lpstr>
      <vt:lpstr>Bias Penilai</vt:lpstr>
      <vt:lpstr>Metode-Metode Penilaian Kinerja</vt:lpstr>
      <vt:lpstr>Metode-Metode Penilaian Kinerja</vt:lpstr>
      <vt:lpstr>Metode-Metode Penilaian Kinerja</vt:lpstr>
      <vt:lpstr>Metode-Metode Penilaian Kinerja</vt:lpstr>
      <vt:lpstr>Metode-Metode Penilaian Kinerja</vt:lpstr>
      <vt:lpstr>Metode-Metode Penilaian Kinerja</vt:lpstr>
      <vt:lpstr>Metode-Metode Penilaian Kinerja</vt:lpstr>
      <vt:lpstr>Metode-Metode Penilaian Kinerja</vt:lpstr>
      <vt:lpstr>Metode-Metode Penilaian Kinerja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Penilaian Kinerja</dc:title>
  <dc:creator>AKBAR</dc:creator>
  <cp:lastModifiedBy>user</cp:lastModifiedBy>
  <cp:revision>28</cp:revision>
  <dcterms:created xsi:type="dcterms:W3CDTF">2006-08-21T04:31:56Z</dcterms:created>
  <dcterms:modified xsi:type="dcterms:W3CDTF">2017-12-08T09:03:10Z</dcterms:modified>
</cp:coreProperties>
</file>