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0" r:id="rId16"/>
    <p:sldId id="292" r:id="rId17"/>
    <p:sldId id="291" r:id="rId18"/>
    <p:sldId id="29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10693400" cy="7556500"/>
  <p:notesSz cx="10693400" cy="7556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50" autoAdjust="0"/>
  </p:normalViewPr>
  <p:slideViewPr>
    <p:cSldViewPr>
      <p:cViewPr varScale="1">
        <p:scale>
          <a:sx n="64" d="100"/>
          <a:sy n="64" d="100"/>
        </p:scale>
        <p:origin x="16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5766-2DE2-4DA6-B4DC-A8ECE007CEFC}" type="datetimeFigureOut">
              <a:rPr lang="id-ID" smtClean="0"/>
              <a:t>07/04/2020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CD99-111B-466D-B689-0D65C446F7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d-ID" dirty="0"/>
                  <a:t> Merupakan satu kombinasi persis di tabel kebenaran.</a:t>
                </a:r>
              </a:p>
              <a:p>
                <a:r>
                  <a:rPr lang="id-ID" dirty="0"/>
                  <a:t> Dilambangkan oleh mj, di mana j adalah ekivalen desimal dari kombinasi biner yang sesuai dengan minterm (bj).</a:t>
                </a:r>
              </a:p>
              <a:p>
                <a:r>
                  <a:rPr lang="id-ID" dirty="0"/>
                  <a:t> Variabel dalam mj di</a:t>
                </a:r>
                <a:r>
                  <a:rPr lang="en-AU" dirty="0"/>
                  <a:t> </a:t>
                </a:r>
                <a:r>
                  <a:rPr lang="en-AU" dirty="0" err="1"/>
                  <a:t>komplementkan</a:t>
                </a:r>
                <a:r>
                  <a:rPr lang="en-AU" dirty="0"/>
                  <a:t> / di </a:t>
                </a:r>
                <a:r>
                  <a:rPr lang="en-AU" dirty="0" err="1"/>
                  <a:t>inverskan</a:t>
                </a:r>
                <a:r>
                  <a:rPr lang="en-AU" dirty="0"/>
                  <a:t> </a:t>
                </a:r>
                <a:r>
                  <a:rPr lang="id-ID" dirty="0"/>
                  <a:t>jika nilainya dalam bj adalah 0, jika tidak,</a:t>
                </a:r>
                <a:r>
                  <a:rPr lang="en-AU" dirty="0"/>
                  <a:t> </a:t>
                </a:r>
                <a:r>
                  <a:rPr lang="en-AU" dirty="0" err="1"/>
                  <a:t>tidak</a:t>
                </a:r>
                <a:r>
                  <a:rPr lang="en-AU" dirty="0"/>
                  <a:t> di </a:t>
                </a:r>
                <a:r>
                  <a:rPr lang="en-AU" dirty="0" err="1"/>
                  <a:t>komplemen</a:t>
                </a:r>
                <a:r>
                  <a:rPr lang="id-ID" dirty="0"/>
                  <a:t>.</a:t>
                </a:r>
              </a:p>
              <a:p>
                <a:r>
                  <a:rPr lang="id-ID" dirty="0"/>
                  <a:t> Contoh: Asumsikan 3 variabel (A, B, C), dan j = 3. Kemudian, bj = 011 dan mintermnya dilambangkan dengan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AU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jika</a:t>
                </a:r>
                <a:r>
                  <a:rPr lang="en-AU" dirty="0"/>
                  <a:t> j=5, </a:t>
                </a:r>
                <a:r>
                  <a:rPr lang="en-AU" dirty="0" err="1"/>
                  <a:t>bj</a:t>
                </a:r>
                <a:r>
                  <a:rPr lang="en-AU" dirty="0"/>
                  <a:t> = 101,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minterm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nya</a:t>
                </a:r>
                <a:r>
                  <a:rPr lang="en-AU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AU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d-ID" dirty="0"/>
                  <a:t> Merupakan satu kombinasi persis di tabel kebenaran.</a:t>
                </a:r>
              </a:p>
              <a:p>
                <a:r>
                  <a:rPr lang="id-ID" dirty="0"/>
                  <a:t> Dilambangkan oleh mj, di mana j adalah ekivalen desimal dari kombinasi biner yang sesuai dengan minterm (bj).</a:t>
                </a:r>
              </a:p>
              <a:p>
                <a:r>
                  <a:rPr lang="id-ID" dirty="0"/>
                  <a:t> Variabel dalam mj di</a:t>
                </a:r>
                <a:r>
                  <a:rPr lang="en-AU" dirty="0"/>
                  <a:t> </a:t>
                </a:r>
                <a:r>
                  <a:rPr lang="en-AU" dirty="0" err="1"/>
                  <a:t>komplementkan</a:t>
                </a:r>
                <a:r>
                  <a:rPr lang="en-AU" dirty="0"/>
                  <a:t> / di </a:t>
                </a:r>
                <a:r>
                  <a:rPr lang="en-AU" dirty="0" err="1"/>
                  <a:t>inverskan</a:t>
                </a:r>
                <a:r>
                  <a:rPr lang="en-AU" dirty="0"/>
                  <a:t> </a:t>
                </a:r>
                <a:r>
                  <a:rPr lang="id-ID" dirty="0"/>
                  <a:t>jika nilainya dalam bj adalah 0, jika tidak,</a:t>
                </a:r>
                <a:r>
                  <a:rPr lang="en-AU" dirty="0"/>
                  <a:t> </a:t>
                </a:r>
                <a:r>
                  <a:rPr lang="en-AU" dirty="0" err="1"/>
                  <a:t>tidak</a:t>
                </a:r>
                <a:r>
                  <a:rPr lang="en-AU" dirty="0"/>
                  <a:t> di </a:t>
                </a:r>
                <a:r>
                  <a:rPr lang="en-AU" dirty="0" err="1"/>
                  <a:t>komplemen</a:t>
                </a:r>
                <a:r>
                  <a:rPr lang="id-ID" dirty="0"/>
                  <a:t>.</a:t>
                </a:r>
              </a:p>
              <a:p>
                <a:r>
                  <a:rPr lang="id-ID" dirty="0"/>
                  <a:t> Contoh: Asumsikan 3 variabel (A, B, C), dan j = 3. Kemudian, bj = 011 dan mintermnya dilambangkan dengan </a:t>
                </a:r>
                <a:r>
                  <a:rPr lang="en-AU" b="0" i="0">
                    <a:latin typeface="Cambria Math" panose="02040503050406030204" pitchFamily="18" charset="0"/>
                  </a:rPr>
                  <a:t>𝑚</a:t>
                </a:r>
                <a:r>
                  <a:rPr lang="id-ID" b="0" i="0">
                    <a:latin typeface="Cambria Math" panose="02040503050406030204" pitchFamily="18" charset="0"/>
                  </a:rPr>
                  <a:t>_</a:t>
                </a:r>
                <a:r>
                  <a:rPr lang="en-AU" b="0" i="0">
                    <a:latin typeface="Cambria Math" panose="02040503050406030204" pitchFamily="18" charset="0"/>
                  </a:rPr>
                  <a:t>𝑗=𝐴 ̅𝐵𝐶</a:t>
                </a:r>
                <a:r>
                  <a:rPr lang="en-AU" dirty="0"/>
                  <a:t>, </a:t>
                </a:r>
                <a:r>
                  <a:rPr lang="en-AU" dirty="0" err="1"/>
                  <a:t>jika</a:t>
                </a:r>
                <a:r>
                  <a:rPr lang="en-AU" dirty="0"/>
                  <a:t> j=5, </a:t>
                </a:r>
                <a:r>
                  <a:rPr lang="en-AU" dirty="0" err="1"/>
                  <a:t>bj</a:t>
                </a:r>
                <a:r>
                  <a:rPr lang="en-AU" dirty="0"/>
                  <a:t> = 101,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minterm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nya</a:t>
                </a:r>
                <a:r>
                  <a:rPr lang="en-AU" baseline="0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𝑚</a:t>
                </a:r>
                <a:r>
                  <a:rPr lang="id-ID" b="0" i="0">
                    <a:latin typeface="Cambria Math" panose="02040503050406030204" pitchFamily="18" charset="0"/>
                  </a:rPr>
                  <a:t>_</a:t>
                </a:r>
                <a:r>
                  <a:rPr lang="en-AU" b="0" i="0">
                    <a:latin typeface="Cambria Math" panose="02040503050406030204" pitchFamily="18" charset="0"/>
                  </a:rPr>
                  <a:t>𝑗=𝐴𝐵 ̅𝐶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CD99-111B-466D-B689-0D65C446F70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132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d-ID" dirty="0"/>
                  <a:t> Merupakan satu kombinasi persis di tabel kebenaran.</a:t>
                </a:r>
              </a:p>
              <a:p>
                <a:r>
                  <a:rPr lang="id-ID" dirty="0"/>
                  <a:t> Dilambangkan oleh Mj</a:t>
                </a:r>
                <a:r>
                  <a:rPr lang="en-AU" dirty="0"/>
                  <a:t> (</a:t>
                </a:r>
                <a:r>
                  <a:rPr lang="en-AU" dirty="0" err="1"/>
                  <a:t>huruf</a:t>
                </a:r>
                <a:r>
                  <a:rPr lang="en-AU" dirty="0"/>
                  <a:t> </a:t>
                </a:r>
                <a:r>
                  <a:rPr lang="en-AU" dirty="0" err="1"/>
                  <a:t>besar</a:t>
                </a:r>
                <a:r>
                  <a:rPr lang="en-AU" dirty="0"/>
                  <a:t>) </a:t>
                </a:r>
                <a:r>
                  <a:rPr lang="id-ID" dirty="0"/>
                  <a:t>, di mana j adalah ekivalen desimal dari kombinasi biner maxterm yang sesuai (bj).</a:t>
                </a:r>
              </a:p>
              <a:p>
                <a:r>
                  <a:rPr lang="id-ID" dirty="0"/>
                  <a:t> Variabel dalam Mj dilengkapi jika nilainya dalam bj adalah 1, jika tidak, tidak dilengkapi.</a:t>
                </a:r>
              </a:p>
              <a:p>
                <a:r>
                  <a:rPr lang="id-ID" dirty="0"/>
                  <a:t> Contoh: Asumsikan 3 variabel (A, B, C), dan j = 3. Lalu, bj</a:t>
                </a:r>
                <a:r>
                  <a:rPr lang="en-AU" dirty="0"/>
                  <a:t> </a:t>
                </a:r>
                <a:r>
                  <a:rPr lang="id-ID" dirty="0"/>
                  <a:t>= 011 dan maxterm yang sesuai dilambangkan dengan Mj = A + B ’+ C’</a:t>
                </a:r>
                <a:r>
                  <a:rPr lang="en-AU" dirty="0"/>
                  <a:t> </a:t>
                </a:r>
                <a:r>
                  <a:rPr lang="en-AU" dirty="0" err="1"/>
                  <a:t>atau</a:t>
                </a:r>
                <a:r>
                  <a:rPr lang="en-AU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d-ID" dirty="0"/>
                  <a:t> Merupakan satu kombinasi persis di tabel kebenaran.</a:t>
                </a:r>
              </a:p>
              <a:p>
                <a:r>
                  <a:rPr lang="id-ID" dirty="0"/>
                  <a:t> Dilambangkan oleh Mj</a:t>
                </a:r>
                <a:r>
                  <a:rPr lang="en-AU" dirty="0"/>
                  <a:t> (</a:t>
                </a:r>
                <a:r>
                  <a:rPr lang="en-AU" dirty="0" err="1"/>
                  <a:t>huruf</a:t>
                </a:r>
                <a:r>
                  <a:rPr lang="en-AU" dirty="0"/>
                  <a:t> </a:t>
                </a:r>
                <a:r>
                  <a:rPr lang="en-AU" dirty="0" err="1"/>
                  <a:t>besar</a:t>
                </a:r>
                <a:r>
                  <a:rPr lang="en-AU" dirty="0"/>
                  <a:t>) </a:t>
                </a:r>
                <a:r>
                  <a:rPr lang="id-ID" dirty="0"/>
                  <a:t>, di mana j adalah ekivalen desimal dari kombinasi biner maxterm yang sesuai (bj).</a:t>
                </a:r>
              </a:p>
              <a:p>
                <a:r>
                  <a:rPr lang="id-ID" dirty="0"/>
                  <a:t> Variabel dalam Mj dilengkapi jika nilainya dalam bj adalah 1, jika tidak, tidak dilengkapi.</a:t>
                </a:r>
              </a:p>
              <a:p>
                <a:r>
                  <a:rPr lang="id-ID" dirty="0"/>
                  <a:t> Contoh: Asumsikan 3 variabel (A, B, C), dan j = 3. Lalu, bj</a:t>
                </a:r>
                <a:r>
                  <a:rPr lang="en-AU" dirty="0"/>
                  <a:t> </a:t>
                </a:r>
                <a:r>
                  <a:rPr lang="id-ID" dirty="0"/>
                  <a:t>= 011 dan maxterm yang sesuai dilambangkan dengan Mj = A + B ’+ C’</a:t>
                </a:r>
                <a:r>
                  <a:rPr lang="en-AU" dirty="0"/>
                  <a:t> </a:t>
                </a:r>
                <a:r>
                  <a:rPr lang="en-AU" dirty="0" err="1"/>
                  <a:t>atau</a:t>
                </a:r>
                <a:r>
                  <a:rPr lang="en-AU" dirty="0"/>
                  <a:t>  </a:t>
                </a:r>
                <a:r>
                  <a:rPr lang="en-AU" b="0" i="0">
                    <a:latin typeface="Cambria Math" panose="02040503050406030204" pitchFamily="18" charset="0"/>
                  </a:rPr>
                  <a:t>𝑀_𝑗=𝐴+𝐵 ̅+𝐶 ̅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CD99-111B-466D-B689-0D65C446F70A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632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CD99-111B-466D-B689-0D65C446F70A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42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3120" y="1865883"/>
            <a:ext cx="9027160" cy="146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8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8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8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2103" y="411987"/>
            <a:ext cx="9028430" cy="6705600"/>
          </a:xfrm>
          <a:custGeom>
            <a:avLst/>
            <a:gdLst/>
            <a:ahLst/>
            <a:cxnLst/>
            <a:rect l="l" t="t" r="r" b="b"/>
            <a:pathLst>
              <a:path w="9028430" h="6705600">
                <a:moveTo>
                  <a:pt x="8689848" y="0"/>
                </a:moveTo>
                <a:lnTo>
                  <a:pt x="338328" y="0"/>
                </a:lnTo>
                <a:lnTo>
                  <a:pt x="301752" y="3047"/>
                </a:lnTo>
                <a:lnTo>
                  <a:pt x="237744" y="15239"/>
                </a:lnTo>
                <a:lnTo>
                  <a:pt x="176784" y="42671"/>
                </a:lnTo>
                <a:lnTo>
                  <a:pt x="100584" y="100583"/>
                </a:lnTo>
                <a:lnTo>
                  <a:pt x="57912" y="149351"/>
                </a:lnTo>
                <a:lnTo>
                  <a:pt x="27432" y="207263"/>
                </a:lnTo>
                <a:lnTo>
                  <a:pt x="9143" y="268223"/>
                </a:lnTo>
                <a:lnTo>
                  <a:pt x="0" y="338327"/>
                </a:lnTo>
                <a:lnTo>
                  <a:pt x="0" y="6370320"/>
                </a:lnTo>
                <a:lnTo>
                  <a:pt x="3048" y="6406895"/>
                </a:lnTo>
                <a:lnTo>
                  <a:pt x="9143" y="6437375"/>
                </a:lnTo>
                <a:lnTo>
                  <a:pt x="15240" y="6470903"/>
                </a:lnTo>
                <a:lnTo>
                  <a:pt x="42671" y="6531863"/>
                </a:lnTo>
                <a:lnTo>
                  <a:pt x="100584" y="6608063"/>
                </a:lnTo>
                <a:lnTo>
                  <a:pt x="149352" y="6650735"/>
                </a:lnTo>
                <a:lnTo>
                  <a:pt x="207264" y="6681217"/>
                </a:lnTo>
                <a:lnTo>
                  <a:pt x="304800" y="6705600"/>
                </a:lnTo>
                <a:lnTo>
                  <a:pt x="8726424" y="6705600"/>
                </a:lnTo>
                <a:lnTo>
                  <a:pt x="8759952" y="6699504"/>
                </a:lnTo>
                <a:lnTo>
                  <a:pt x="8780273" y="6693408"/>
                </a:lnTo>
                <a:lnTo>
                  <a:pt x="304800" y="6693408"/>
                </a:lnTo>
                <a:lnTo>
                  <a:pt x="271272" y="6687311"/>
                </a:lnTo>
                <a:lnTo>
                  <a:pt x="210312" y="6669023"/>
                </a:lnTo>
                <a:lnTo>
                  <a:pt x="155448" y="6638543"/>
                </a:lnTo>
                <a:lnTo>
                  <a:pt x="88392" y="6577583"/>
                </a:lnTo>
                <a:lnTo>
                  <a:pt x="70104" y="6550152"/>
                </a:lnTo>
                <a:lnTo>
                  <a:pt x="51815" y="6525767"/>
                </a:lnTo>
                <a:lnTo>
                  <a:pt x="39624" y="6495287"/>
                </a:lnTo>
                <a:lnTo>
                  <a:pt x="27432" y="6467856"/>
                </a:lnTo>
                <a:lnTo>
                  <a:pt x="21336" y="6434327"/>
                </a:lnTo>
                <a:lnTo>
                  <a:pt x="15240" y="6403847"/>
                </a:lnTo>
                <a:lnTo>
                  <a:pt x="15240" y="304800"/>
                </a:lnTo>
                <a:lnTo>
                  <a:pt x="27432" y="240791"/>
                </a:lnTo>
                <a:lnTo>
                  <a:pt x="51815" y="182879"/>
                </a:lnTo>
                <a:lnTo>
                  <a:pt x="88392" y="131063"/>
                </a:lnTo>
                <a:lnTo>
                  <a:pt x="131064" y="88391"/>
                </a:lnTo>
                <a:lnTo>
                  <a:pt x="182880" y="51815"/>
                </a:lnTo>
                <a:lnTo>
                  <a:pt x="213358" y="39623"/>
                </a:lnTo>
                <a:lnTo>
                  <a:pt x="240792" y="27431"/>
                </a:lnTo>
                <a:lnTo>
                  <a:pt x="271272" y="21335"/>
                </a:lnTo>
                <a:lnTo>
                  <a:pt x="304800" y="15239"/>
                </a:lnTo>
                <a:lnTo>
                  <a:pt x="338328" y="12191"/>
                </a:lnTo>
                <a:lnTo>
                  <a:pt x="8775192" y="12191"/>
                </a:lnTo>
                <a:lnTo>
                  <a:pt x="8759952" y="9143"/>
                </a:lnTo>
                <a:lnTo>
                  <a:pt x="8726424" y="3047"/>
                </a:lnTo>
                <a:lnTo>
                  <a:pt x="8689848" y="0"/>
                </a:lnTo>
                <a:close/>
              </a:path>
              <a:path w="9028430" h="6705600">
                <a:moveTo>
                  <a:pt x="8775192" y="12191"/>
                </a:moveTo>
                <a:lnTo>
                  <a:pt x="8689848" y="12191"/>
                </a:lnTo>
                <a:lnTo>
                  <a:pt x="8723376" y="15239"/>
                </a:lnTo>
                <a:lnTo>
                  <a:pt x="8756904" y="21335"/>
                </a:lnTo>
                <a:lnTo>
                  <a:pt x="8817864" y="39623"/>
                </a:lnTo>
                <a:lnTo>
                  <a:pt x="8872728" y="70103"/>
                </a:lnTo>
                <a:lnTo>
                  <a:pt x="8921496" y="109727"/>
                </a:lnTo>
                <a:lnTo>
                  <a:pt x="8958072" y="155447"/>
                </a:lnTo>
                <a:lnTo>
                  <a:pt x="8988552" y="210311"/>
                </a:lnTo>
                <a:lnTo>
                  <a:pt x="9006840" y="271271"/>
                </a:lnTo>
                <a:lnTo>
                  <a:pt x="9015984" y="338327"/>
                </a:lnTo>
                <a:lnTo>
                  <a:pt x="9015984" y="6370320"/>
                </a:lnTo>
                <a:lnTo>
                  <a:pt x="9006840" y="6437375"/>
                </a:lnTo>
                <a:lnTo>
                  <a:pt x="8988552" y="6498335"/>
                </a:lnTo>
                <a:lnTo>
                  <a:pt x="8958072" y="6553200"/>
                </a:lnTo>
                <a:lnTo>
                  <a:pt x="8897112" y="6620256"/>
                </a:lnTo>
                <a:lnTo>
                  <a:pt x="8845296" y="6656832"/>
                </a:lnTo>
                <a:lnTo>
                  <a:pt x="8787384" y="6681217"/>
                </a:lnTo>
                <a:lnTo>
                  <a:pt x="8723376" y="6693408"/>
                </a:lnTo>
                <a:lnTo>
                  <a:pt x="8780273" y="6693408"/>
                </a:lnTo>
                <a:lnTo>
                  <a:pt x="8820912" y="6681217"/>
                </a:lnTo>
                <a:lnTo>
                  <a:pt x="8878824" y="6650735"/>
                </a:lnTo>
                <a:lnTo>
                  <a:pt x="8930640" y="6608063"/>
                </a:lnTo>
                <a:lnTo>
                  <a:pt x="8970264" y="6559295"/>
                </a:lnTo>
                <a:lnTo>
                  <a:pt x="9000744" y="6501383"/>
                </a:lnTo>
                <a:lnTo>
                  <a:pt x="9022080" y="6437375"/>
                </a:lnTo>
                <a:lnTo>
                  <a:pt x="9028176" y="6370320"/>
                </a:lnTo>
                <a:lnTo>
                  <a:pt x="9028176" y="335279"/>
                </a:lnTo>
                <a:lnTo>
                  <a:pt x="9019032" y="268223"/>
                </a:lnTo>
                <a:lnTo>
                  <a:pt x="9000744" y="207263"/>
                </a:lnTo>
                <a:lnTo>
                  <a:pt x="8970264" y="149351"/>
                </a:lnTo>
                <a:lnTo>
                  <a:pt x="8903208" y="76200"/>
                </a:lnTo>
                <a:lnTo>
                  <a:pt x="8851392" y="42671"/>
                </a:lnTo>
                <a:lnTo>
                  <a:pt x="8790432" y="15239"/>
                </a:lnTo>
                <a:lnTo>
                  <a:pt x="8775192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2103" y="411987"/>
            <a:ext cx="9028430" cy="6705600"/>
          </a:xfrm>
          <a:custGeom>
            <a:avLst/>
            <a:gdLst/>
            <a:ahLst/>
            <a:cxnLst/>
            <a:rect l="l" t="t" r="r" b="b"/>
            <a:pathLst>
              <a:path w="9028430" h="6705600">
                <a:moveTo>
                  <a:pt x="8689848" y="0"/>
                </a:moveTo>
                <a:lnTo>
                  <a:pt x="338328" y="0"/>
                </a:lnTo>
                <a:lnTo>
                  <a:pt x="301752" y="3047"/>
                </a:lnTo>
                <a:lnTo>
                  <a:pt x="237744" y="15239"/>
                </a:lnTo>
                <a:lnTo>
                  <a:pt x="176784" y="42671"/>
                </a:lnTo>
                <a:lnTo>
                  <a:pt x="100584" y="100583"/>
                </a:lnTo>
                <a:lnTo>
                  <a:pt x="57912" y="149351"/>
                </a:lnTo>
                <a:lnTo>
                  <a:pt x="27432" y="207263"/>
                </a:lnTo>
                <a:lnTo>
                  <a:pt x="9143" y="268223"/>
                </a:lnTo>
                <a:lnTo>
                  <a:pt x="0" y="338327"/>
                </a:lnTo>
                <a:lnTo>
                  <a:pt x="0" y="6370320"/>
                </a:lnTo>
                <a:lnTo>
                  <a:pt x="3048" y="6406895"/>
                </a:lnTo>
                <a:lnTo>
                  <a:pt x="9143" y="6437375"/>
                </a:lnTo>
                <a:lnTo>
                  <a:pt x="15240" y="6470903"/>
                </a:lnTo>
                <a:lnTo>
                  <a:pt x="42671" y="6531863"/>
                </a:lnTo>
                <a:lnTo>
                  <a:pt x="100584" y="6608063"/>
                </a:lnTo>
                <a:lnTo>
                  <a:pt x="149352" y="6650735"/>
                </a:lnTo>
                <a:lnTo>
                  <a:pt x="207264" y="6681217"/>
                </a:lnTo>
                <a:lnTo>
                  <a:pt x="304800" y="6705600"/>
                </a:lnTo>
                <a:lnTo>
                  <a:pt x="8726424" y="6705600"/>
                </a:lnTo>
                <a:lnTo>
                  <a:pt x="8759952" y="6699504"/>
                </a:lnTo>
                <a:lnTo>
                  <a:pt x="8780273" y="6693408"/>
                </a:lnTo>
                <a:lnTo>
                  <a:pt x="304800" y="6693408"/>
                </a:lnTo>
                <a:lnTo>
                  <a:pt x="271272" y="6687311"/>
                </a:lnTo>
                <a:lnTo>
                  <a:pt x="210312" y="6669023"/>
                </a:lnTo>
                <a:lnTo>
                  <a:pt x="155448" y="6638543"/>
                </a:lnTo>
                <a:lnTo>
                  <a:pt x="88392" y="6577583"/>
                </a:lnTo>
                <a:lnTo>
                  <a:pt x="70104" y="6550152"/>
                </a:lnTo>
                <a:lnTo>
                  <a:pt x="51815" y="6525767"/>
                </a:lnTo>
                <a:lnTo>
                  <a:pt x="39624" y="6495287"/>
                </a:lnTo>
                <a:lnTo>
                  <a:pt x="27432" y="6467856"/>
                </a:lnTo>
                <a:lnTo>
                  <a:pt x="21336" y="6434327"/>
                </a:lnTo>
                <a:lnTo>
                  <a:pt x="15240" y="6403847"/>
                </a:lnTo>
                <a:lnTo>
                  <a:pt x="15240" y="304800"/>
                </a:lnTo>
                <a:lnTo>
                  <a:pt x="27432" y="240791"/>
                </a:lnTo>
                <a:lnTo>
                  <a:pt x="51815" y="182879"/>
                </a:lnTo>
                <a:lnTo>
                  <a:pt x="88392" y="131063"/>
                </a:lnTo>
                <a:lnTo>
                  <a:pt x="131064" y="88391"/>
                </a:lnTo>
                <a:lnTo>
                  <a:pt x="182880" y="51815"/>
                </a:lnTo>
                <a:lnTo>
                  <a:pt x="213358" y="39623"/>
                </a:lnTo>
                <a:lnTo>
                  <a:pt x="240792" y="27431"/>
                </a:lnTo>
                <a:lnTo>
                  <a:pt x="271272" y="21335"/>
                </a:lnTo>
                <a:lnTo>
                  <a:pt x="304800" y="15239"/>
                </a:lnTo>
                <a:lnTo>
                  <a:pt x="338328" y="12191"/>
                </a:lnTo>
                <a:lnTo>
                  <a:pt x="8775192" y="12191"/>
                </a:lnTo>
                <a:lnTo>
                  <a:pt x="8759952" y="9143"/>
                </a:lnTo>
                <a:lnTo>
                  <a:pt x="8726424" y="3047"/>
                </a:lnTo>
                <a:lnTo>
                  <a:pt x="8689848" y="0"/>
                </a:lnTo>
                <a:close/>
              </a:path>
              <a:path w="9028430" h="6705600">
                <a:moveTo>
                  <a:pt x="8775192" y="12191"/>
                </a:moveTo>
                <a:lnTo>
                  <a:pt x="8689848" y="12191"/>
                </a:lnTo>
                <a:lnTo>
                  <a:pt x="8723376" y="15239"/>
                </a:lnTo>
                <a:lnTo>
                  <a:pt x="8756904" y="21335"/>
                </a:lnTo>
                <a:lnTo>
                  <a:pt x="8817864" y="39623"/>
                </a:lnTo>
                <a:lnTo>
                  <a:pt x="8872728" y="70103"/>
                </a:lnTo>
                <a:lnTo>
                  <a:pt x="8921496" y="109727"/>
                </a:lnTo>
                <a:lnTo>
                  <a:pt x="8958072" y="155447"/>
                </a:lnTo>
                <a:lnTo>
                  <a:pt x="8988552" y="210311"/>
                </a:lnTo>
                <a:lnTo>
                  <a:pt x="9006840" y="271271"/>
                </a:lnTo>
                <a:lnTo>
                  <a:pt x="9015984" y="338327"/>
                </a:lnTo>
                <a:lnTo>
                  <a:pt x="9015984" y="6370320"/>
                </a:lnTo>
                <a:lnTo>
                  <a:pt x="9006840" y="6437375"/>
                </a:lnTo>
                <a:lnTo>
                  <a:pt x="8988552" y="6498335"/>
                </a:lnTo>
                <a:lnTo>
                  <a:pt x="8958072" y="6553200"/>
                </a:lnTo>
                <a:lnTo>
                  <a:pt x="8897112" y="6620256"/>
                </a:lnTo>
                <a:lnTo>
                  <a:pt x="8845296" y="6656832"/>
                </a:lnTo>
                <a:lnTo>
                  <a:pt x="8787384" y="6681217"/>
                </a:lnTo>
                <a:lnTo>
                  <a:pt x="8723376" y="6693408"/>
                </a:lnTo>
                <a:lnTo>
                  <a:pt x="8780273" y="6693408"/>
                </a:lnTo>
                <a:lnTo>
                  <a:pt x="8820912" y="6681217"/>
                </a:lnTo>
                <a:lnTo>
                  <a:pt x="8878824" y="6650735"/>
                </a:lnTo>
                <a:lnTo>
                  <a:pt x="8930640" y="6608063"/>
                </a:lnTo>
                <a:lnTo>
                  <a:pt x="8970264" y="6559295"/>
                </a:lnTo>
                <a:lnTo>
                  <a:pt x="9000744" y="6501383"/>
                </a:lnTo>
                <a:lnTo>
                  <a:pt x="9022080" y="6437375"/>
                </a:lnTo>
                <a:lnTo>
                  <a:pt x="9028176" y="6370320"/>
                </a:lnTo>
                <a:lnTo>
                  <a:pt x="9028176" y="335279"/>
                </a:lnTo>
                <a:lnTo>
                  <a:pt x="9019032" y="268223"/>
                </a:lnTo>
                <a:lnTo>
                  <a:pt x="9000744" y="207263"/>
                </a:lnTo>
                <a:lnTo>
                  <a:pt x="8970264" y="149351"/>
                </a:lnTo>
                <a:lnTo>
                  <a:pt x="8903208" y="76200"/>
                </a:lnTo>
                <a:lnTo>
                  <a:pt x="8851392" y="42671"/>
                </a:lnTo>
                <a:lnTo>
                  <a:pt x="8790432" y="15239"/>
                </a:lnTo>
                <a:lnTo>
                  <a:pt x="8775192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462" y="731519"/>
            <a:ext cx="7348474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8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192" y="1740407"/>
            <a:ext cx="6351015" cy="2259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17447" y="418083"/>
            <a:ext cx="8863584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152" y="411987"/>
            <a:ext cx="9025255" cy="6705600"/>
          </a:xfrm>
          <a:custGeom>
            <a:avLst/>
            <a:gdLst/>
            <a:ahLst/>
            <a:cxnLst/>
            <a:rect l="l" t="t" r="r" b="b"/>
            <a:pathLst>
              <a:path w="9025255" h="6705600">
                <a:moveTo>
                  <a:pt x="8689848" y="0"/>
                </a:moveTo>
                <a:lnTo>
                  <a:pt x="335279" y="0"/>
                </a:lnTo>
                <a:lnTo>
                  <a:pt x="301751" y="3047"/>
                </a:lnTo>
                <a:lnTo>
                  <a:pt x="234695" y="15239"/>
                </a:lnTo>
                <a:lnTo>
                  <a:pt x="204215" y="27431"/>
                </a:lnTo>
                <a:lnTo>
                  <a:pt x="176784" y="42671"/>
                </a:lnTo>
                <a:lnTo>
                  <a:pt x="146303" y="57911"/>
                </a:lnTo>
                <a:lnTo>
                  <a:pt x="97535" y="100583"/>
                </a:lnTo>
                <a:lnTo>
                  <a:pt x="57910" y="149351"/>
                </a:lnTo>
                <a:lnTo>
                  <a:pt x="24384" y="207263"/>
                </a:lnTo>
                <a:lnTo>
                  <a:pt x="6095" y="268223"/>
                </a:lnTo>
                <a:lnTo>
                  <a:pt x="0" y="301751"/>
                </a:lnTo>
                <a:lnTo>
                  <a:pt x="0" y="6403847"/>
                </a:lnTo>
                <a:lnTo>
                  <a:pt x="15238" y="6470903"/>
                </a:lnTo>
                <a:lnTo>
                  <a:pt x="39623" y="6528817"/>
                </a:lnTo>
                <a:lnTo>
                  <a:pt x="76200" y="6583681"/>
                </a:lnTo>
                <a:lnTo>
                  <a:pt x="121919" y="6629400"/>
                </a:lnTo>
                <a:lnTo>
                  <a:pt x="176784" y="6665976"/>
                </a:lnTo>
                <a:lnTo>
                  <a:pt x="234695" y="6690359"/>
                </a:lnTo>
                <a:lnTo>
                  <a:pt x="335279" y="6705600"/>
                </a:lnTo>
                <a:lnTo>
                  <a:pt x="8689848" y="6705600"/>
                </a:lnTo>
                <a:lnTo>
                  <a:pt x="8756904" y="6699504"/>
                </a:lnTo>
                <a:lnTo>
                  <a:pt x="8779256" y="6693408"/>
                </a:lnTo>
                <a:lnTo>
                  <a:pt x="335279" y="6693408"/>
                </a:lnTo>
                <a:lnTo>
                  <a:pt x="271272" y="6687311"/>
                </a:lnTo>
                <a:lnTo>
                  <a:pt x="210310" y="6669023"/>
                </a:lnTo>
                <a:lnTo>
                  <a:pt x="155447" y="6638543"/>
                </a:lnTo>
                <a:lnTo>
                  <a:pt x="106679" y="6598919"/>
                </a:lnTo>
                <a:lnTo>
                  <a:pt x="67056" y="6550152"/>
                </a:lnTo>
                <a:lnTo>
                  <a:pt x="36575" y="6495287"/>
                </a:lnTo>
                <a:lnTo>
                  <a:pt x="18287" y="6434327"/>
                </a:lnTo>
                <a:lnTo>
                  <a:pt x="12191" y="6370320"/>
                </a:lnTo>
                <a:lnTo>
                  <a:pt x="12191" y="338327"/>
                </a:lnTo>
                <a:lnTo>
                  <a:pt x="18287" y="271271"/>
                </a:lnTo>
                <a:lnTo>
                  <a:pt x="36575" y="210311"/>
                </a:lnTo>
                <a:lnTo>
                  <a:pt x="67056" y="155447"/>
                </a:lnTo>
                <a:lnTo>
                  <a:pt x="106679" y="106679"/>
                </a:lnTo>
                <a:lnTo>
                  <a:pt x="155447" y="70103"/>
                </a:lnTo>
                <a:lnTo>
                  <a:pt x="210310" y="39623"/>
                </a:lnTo>
                <a:lnTo>
                  <a:pt x="301751" y="15239"/>
                </a:lnTo>
                <a:lnTo>
                  <a:pt x="335279" y="12191"/>
                </a:lnTo>
                <a:lnTo>
                  <a:pt x="8773667" y="12191"/>
                </a:lnTo>
                <a:lnTo>
                  <a:pt x="8723376" y="3047"/>
                </a:lnTo>
                <a:lnTo>
                  <a:pt x="8689848" y="0"/>
                </a:lnTo>
                <a:close/>
              </a:path>
              <a:path w="9025255" h="6705600">
                <a:moveTo>
                  <a:pt x="8773667" y="12191"/>
                </a:moveTo>
                <a:lnTo>
                  <a:pt x="8689848" y="12191"/>
                </a:lnTo>
                <a:lnTo>
                  <a:pt x="8723376" y="15239"/>
                </a:lnTo>
                <a:lnTo>
                  <a:pt x="8753856" y="21335"/>
                </a:lnTo>
                <a:lnTo>
                  <a:pt x="8842248" y="51815"/>
                </a:lnTo>
                <a:lnTo>
                  <a:pt x="8894064" y="88391"/>
                </a:lnTo>
                <a:lnTo>
                  <a:pt x="8939784" y="131063"/>
                </a:lnTo>
                <a:lnTo>
                  <a:pt x="8988552" y="210311"/>
                </a:lnTo>
                <a:lnTo>
                  <a:pt x="9006840" y="271271"/>
                </a:lnTo>
                <a:lnTo>
                  <a:pt x="9012936" y="338327"/>
                </a:lnTo>
                <a:lnTo>
                  <a:pt x="9012936" y="6370320"/>
                </a:lnTo>
                <a:lnTo>
                  <a:pt x="9006840" y="6434327"/>
                </a:lnTo>
                <a:lnTo>
                  <a:pt x="8988552" y="6495287"/>
                </a:lnTo>
                <a:lnTo>
                  <a:pt x="8958072" y="6550152"/>
                </a:lnTo>
                <a:lnTo>
                  <a:pt x="8918448" y="6598919"/>
                </a:lnTo>
                <a:lnTo>
                  <a:pt x="8869680" y="6638543"/>
                </a:lnTo>
                <a:lnTo>
                  <a:pt x="8814816" y="6669023"/>
                </a:lnTo>
                <a:lnTo>
                  <a:pt x="8753856" y="6687311"/>
                </a:lnTo>
                <a:lnTo>
                  <a:pt x="8689848" y="6693408"/>
                </a:lnTo>
                <a:lnTo>
                  <a:pt x="8779256" y="6693408"/>
                </a:lnTo>
                <a:lnTo>
                  <a:pt x="8820912" y="6678167"/>
                </a:lnTo>
                <a:lnTo>
                  <a:pt x="8878824" y="6647687"/>
                </a:lnTo>
                <a:lnTo>
                  <a:pt x="8927592" y="6608063"/>
                </a:lnTo>
                <a:lnTo>
                  <a:pt x="8985504" y="6528817"/>
                </a:lnTo>
                <a:lnTo>
                  <a:pt x="9009888" y="6467856"/>
                </a:lnTo>
                <a:lnTo>
                  <a:pt x="9019032" y="6437375"/>
                </a:lnTo>
                <a:lnTo>
                  <a:pt x="9025128" y="6403847"/>
                </a:lnTo>
                <a:lnTo>
                  <a:pt x="9025128" y="301751"/>
                </a:lnTo>
                <a:lnTo>
                  <a:pt x="9009888" y="237743"/>
                </a:lnTo>
                <a:lnTo>
                  <a:pt x="8985504" y="176783"/>
                </a:lnTo>
                <a:lnTo>
                  <a:pt x="8948928" y="121919"/>
                </a:lnTo>
                <a:lnTo>
                  <a:pt x="8903208" y="76200"/>
                </a:lnTo>
                <a:lnTo>
                  <a:pt x="8820912" y="27431"/>
                </a:lnTo>
                <a:lnTo>
                  <a:pt x="8790432" y="15239"/>
                </a:lnTo>
                <a:lnTo>
                  <a:pt x="877366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1747011"/>
            <a:ext cx="9022080" cy="119380"/>
          </a:xfrm>
          <a:custGeom>
            <a:avLst/>
            <a:gdLst/>
            <a:ahLst/>
            <a:cxnLst/>
            <a:rect l="l" t="t" r="r" b="b"/>
            <a:pathLst>
              <a:path w="9022080" h="119380">
                <a:moveTo>
                  <a:pt x="0" y="118872"/>
                </a:moveTo>
                <a:lnTo>
                  <a:pt x="9022080" y="118872"/>
                </a:lnTo>
                <a:lnTo>
                  <a:pt x="9022080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E5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325876"/>
            <a:ext cx="9022080" cy="109855"/>
          </a:xfrm>
          <a:custGeom>
            <a:avLst/>
            <a:gdLst/>
            <a:ahLst/>
            <a:cxnLst/>
            <a:rect l="l" t="t" r="r" b="b"/>
            <a:pathLst>
              <a:path w="9022080" h="109854">
                <a:moveTo>
                  <a:pt x="0" y="109727"/>
                </a:moveTo>
                <a:lnTo>
                  <a:pt x="9022080" y="109727"/>
                </a:lnTo>
                <a:lnTo>
                  <a:pt x="9022080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908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1865883"/>
            <a:ext cx="9022080" cy="1460500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76835" rIns="0" bIns="0" rtlCol="0">
            <a:spAutoFit/>
          </a:bodyPr>
          <a:lstStyle/>
          <a:p>
            <a:pPr marL="2892425" marR="1176655" indent="-1706880">
              <a:lnSpc>
                <a:spcPct val="100000"/>
              </a:lnSpc>
              <a:spcBef>
                <a:spcPts val="605"/>
              </a:spcBef>
            </a:pPr>
            <a:r>
              <a:rPr spc="-15" dirty="0">
                <a:solidFill>
                  <a:srgbClr val="FFFFFF"/>
                </a:solidFill>
              </a:rPr>
              <a:t>Penyederhanaan </a:t>
            </a:r>
            <a:r>
              <a:rPr spc="-25" dirty="0">
                <a:solidFill>
                  <a:srgbClr val="FFFFFF"/>
                </a:solidFill>
              </a:rPr>
              <a:t>Fungsi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Logika  </a:t>
            </a:r>
            <a:r>
              <a:rPr spc="-15" dirty="0">
                <a:solidFill>
                  <a:srgbClr val="FFFFFF"/>
                </a:solidFill>
              </a:rPr>
              <a:t>[Sistem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Digital]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75463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Perancangan </a:t>
            </a:r>
            <a:r>
              <a:rPr b="1" spc="15" dirty="0">
                <a:latin typeface="Franklin Gothic Book"/>
                <a:cs typeface="Franklin Gothic Book"/>
              </a:rPr>
              <a:t>dgn </a:t>
            </a:r>
            <a:r>
              <a:rPr b="1" spc="-40" dirty="0">
                <a:latin typeface="Franklin Gothic Book"/>
                <a:cs typeface="Franklin Gothic Book"/>
              </a:rPr>
              <a:t>Tabel</a:t>
            </a:r>
            <a:r>
              <a:rPr b="1" spc="-275" dirty="0">
                <a:latin typeface="Franklin Gothic Book"/>
                <a:cs typeface="Franklin Gothic Book"/>
              </a:rPr>
              <a:t> </a:t>
            </a:r>
            <a:r>
              <a:rPr b="1" spc="-5" dirty="0">
                <a:latin typeface="Franklin Gothic Book"/>
                <a:cs typeface="Franklin Gothic Book"/>
              </a:rPr>
              <a:t>Kebenaran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3932" y="1743455"/>
            <a:ext cx="5212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Diketahui output x seperti dalam</a:t>
            </a:r>
            <a:r>
              <a:rPr sz="24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tabel,  tentukan fungsi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logika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dari</a:t>
            </a:r>
            <a:r>
              <a:rPr sz="24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BF0000"/>
                </a:solidFill>
                <a:latin typeface="Arial"/>
                <a:cs typeface="Arial"/>
              </a:rPr>
              <a:t>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38871" y="3030220"/>
            <a:ext cx="502920" cy="289560"/>
          </a:xfrm>
          <a:custGeom>
            <a:avLst/>
            <a:gdLst/>
            <a:ahLst/>
            <a:cxnLst/>
            <a:rect l="l" t="t" r="r" b="b"/>
            <a:pathLst>
              <a:path w="502920" h="289560">
                <a:moveTo>
                  <a:pt x="0" y="289560"/>
                </a:moveTo>
                <a:lnTo>
                  <a:pt x="502920" y="289560"/>
                </a:lnTo>
                <a:lnTo>
                  <a:pt x="50292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2776" y="3024123"/>
            <a:ext cx="518159" cy="304800"/>
          </a:xfrm>
          <a:custGeom>
            <a:avLst/>
            <a:gdLst/>
            <a:ahLst/>
            <a:cxnLst/>
            <a:rect l="l" t="t" r="r" b="b"/>
            <a:pathLst>
              <a:path w="518159" h="304800">
                <a:moveTo>
                  <a:pt x="51511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01751"/>
                </a:lnTo>
                <a:lnTo>
                  <a:pt x="3048" y="304800"/>
                </a:lnTo>
                <a:lnTo>
                  <a:pt x="515112" y="304800"/>
                </a:lnTo>
                <a:lnTo>
                  <a:pt x="518159" y="301751"/>
                </a:lnTo>
                <a:lnTo>
                  <a:pt x="518159" y="295655"/>
                </a:lnTo>
                <a:lnTo>
                  <a:pt x="12192" y="295655"/>
                </a:lnTo>
                <a:lnTo>
                  <a:pt x="6096" y="289560"/>
                </a:lnTo>
                <a:lnTo>
                  <a:pt x="12192" y="289560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6"/>
                </a:lnTo>
                <a:lnTo>
                  <a:pt x="518159" y="6096"/>
                </a:lnTo>
                <a:lnTo>
                  <a:pt x="518159" y="3048"/>
                </a:lnTo>
                <a:lnTo>
                  <a:pt x="515112" y="0"/>
                </a:lnTo>
                <a:close/>
              </a:path>
              <a:path w="518159" h="304800">
                <a:moveTo>
                  <a:pt x="12192" y="289560"/>
                </a:moveTo>
                <a:lnTo>
                  <a:pt x="6096" y="289560"/>
                </a:lnTo>
                <a:lnTo>
                  <a:pt x="12192" y="295655"/>
                </a:lnTo>
                <a:lnTo>
                  <a:pt x="12192" y="289560"/>
                </a:lnTo>
                <a:close/>
              </a:path>
              <a:path w="518159" h="304800">
                <a:moveTo>
                  <a:pt x="502920" y="289560"/>
                </a:moveTo>
                <a:lnTo>
                  <a:pt x="12192" y="289560"/>
                </a:lnTo>
                <a:lnTo>
                  <a:pt x="12192" y="295655"/>
                </a:lnTo>
                <a:lnTo>
                  <a:pt x="502920" y="295655"/>
                </a:lnTo>
                <a:lnTo>
                  <a:pt x="502920" y="289560"/>
                </a:lnTo>
                <a:close/>
              </a:path>
              <a:path w="518159" h="304800">
                <a:moveTo>
                  <a:pt x="502920" y="6096"/>
                </a:moveTo>
                <a:lnTo>
                  <a:pt x="502920" y="295655"/>
                </a:lnTo>
                <a:lnTo>
                  <a:pt x="509016" y="289560"/>
                </a:lnTo>
                <a:lnTo>
                  <a:pt x="518159" y="289560"/>
                </a:lnTo>
                <a:lnTo>
                  <a:pt x="518159" y="12191"/>
                </a:lnTo>
                <a:lnTo>
                  <a:pt x="509016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289560"/>
                </a:moveTo>
                <a:lnTo>
                  <a:pt x="509016" y="289560"/>
                </a:lnTo>
                <a:lnTo>
                  <a:pt x="502920" y="295655"/>
                </a:lnTo>
                <a:lnTo>
                  <a:pt x="518159" y="295655"/>
                </a:lnTo>
                <a:lnTo>
                  <a:pt x="518159" y="289560"/>
                </a:lnTo>
                <a:close/>
              </a:path>
              <a:path w="518159" h="304800">
                <a:moveTo>
                  <a:pt x="12192" y="6096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6"/>
                </a:lnTo>
                <a:close/>
              </a:path>
              <a:path w="518159" h="304800">
                <a:moveTo>
                  <a:pt x="502920" y="6096"/>
                </a:moveTo>
                <a:lnTo>
                  <a:pt x="12192" y="6096"/>
                </a:lnTo>
                <a:lnTo>
                  <a:pt x="12192" y="12191"/>
                </a:lnTo>
                <a:lnTo>
                  <a:pt x="502920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6096"/>
                </a:moveTo>
                <a:lnTo>
                  <a:pt x="502920" y="6096"/>
                </a:lnTo>
                <a:lnTo>
                  <a:pt x="509016" y="12191"/>
                </a:lnTo>
                <a:lnTo>
                  <a:pt x="518159" y="12191"/>
                </a:lnTo>
                <a:lnTo>
                  <a:pt x="51815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4752" y="3365500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8655" y="3359403"/>
            <a:ext cx="408940" cy="241300"/>
          </a:xfrm>
          <a:custGeom>
            <a:avLst/>
            <a:gdLst/>
            <a:ahLst/>
            <a:cxnLst/>
            <a:rect l="l" t="t" r="r" b="b"/>
            <a:pathLst>
              <a:path w="408939" h="241300">
                <a:moveTo>
                  <a:pt x="40538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7744"/>
                </a:lnTo>
                <a:lnTo>
                  <a:pt x="3048" y="240792"/>
                </a:lnTo>
                <a:lnTo>
                  <a:pt x="405384" y="240792"/>
                </a:lnTo>
                <a:lnTo>
                  <a:pt x="408432" y="237744"/>
                </a:lnTo>
                <a:lnTo>
                  <a:pt x="408432" y="234696"/>
                </a:lnTo>
                <a:lnTo>
                  <a:pt x="12192" y="234696"/>
                </a:lnTo>
                <a:lnTo>
                  <a:pt x="6096" y="228600"/>
                </a:lnTo>
                <a:lnTo>
                  <a:pt x="12192" y="228600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408432" y="6096"/>
                </a:lnTo>
                <a:lnTo>
                  <a:pt x="408432" y="3048"/>
                </a:lnTo>
                <a:lnTo>
                  <a:pt x="405384" y="0"/>
                </a:lnTo>
                <a:close/>
              </a:path>
              <a:path w="408939" h="241300">
                <a:moveTo>
                  <a:pt x="12192" y="228600"/>
                </a:moveTo>
                <a:lnTo>
                  <a:pt x="6096" y="228600"/>
                </a:lnTo>
                <a:lnTo>
                  <a:pt x="12192" y="234696"/>
                </a:lnTo>
                <a:lnTo>
                  <a:pt x="12192" y="228600"/>
                </a:lnTo>
                <a:close/>
              </a:path>
              <a:path w="408939" h="241300">
                <a:moveTo>
                  <a:pt x="393192" y="228600"/>
                </a:moveTo>
                <a:lnTo>
                  <a:pt x="12192" y="228600"/>
                </a:lnTo>
                <a:lnTo>
                  <a:pt x="12192" y="234696"/>
                </a:lnTo>
                <a:lnTo>
                  <a:pt x="393192" y="234696"/>
                </a:lnTo>
                <a:lnTo>
                  <a:pt x="393192" y="228600"/>
                </a:lnTo>
                <a:close/>
              </a:path>
              <a:path w="408939" h="241300">
                <a:moveTo>
                  <a:pt x="393192" y="6096"/>
                </a:moveTo>
                <a:lnTo>
                  <a:pt x="393192" y="234696"/>
                </a:lnTo>
                <a:lnTo>
                  <a:pt x="402336" y="228600"/>
                </a:lnTo>
                <a:lnTo>
                  <a:pt x="408432" y="228600"/>
                </a:lnTo>
                <a:lnTo>
                  <a:pt x="408432" y="12192"/>
                </a:lnTo>
                <a:lnTo>
                  <a:pt x="402336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228600"/>
                </a:moveTo>
                <a:lnTo>
                  <a:pt x="402336" y="228600"/>
                </a:lnTo>
                <a:lnTo>
                  <a:pt x="393192" y="234696"/>
                </a:lnTo>
                <a:lnTo>
                  <a:pt x="408432" y="234696"/>
                </a:lnTo>
                <a:lnTo>
                  <a:pt x="408432" y="228600"/>
                </a:lnTo>
                <a:close/>
              </a:path>
              <a:path w="408939" h="24130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408939" h="241300">
                <a:moveTo>
                  <a:pt x="393192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393192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6096"/>
                </a:moveTo>
                <a:lnTo>
                  <a:pt x="393192" y="6096"/>
                </a:lnTo>
                <a:lnTo>
                  <a:pt x="402336" y="12192"/>
                </a:lnTo>
                <a:lnTo>
                  <a:pt x="408432" y="12192"/>
                </a:lnTo>
                <a:lnTo>
                  <a:pt x="408432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8392" y="5377179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2295" y="5371084"/>
            <a:ext cx="1310640" cy="320040"/>
          </a:xfrm>
          <a:custGeom>
            <a:avLst/>
            <a:gdLst/>
            <a:ahLst/>
            <a:cxnLst/>
            <a:rect l="l" t="t" r="r" b="b"/>
            <a:pathLst>
              <a:path w="1310640" h="320039">
                <a:moveTo>
                  <a:pt x="13075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16992"/>
                </a:lnTo>
                <a:lnTo>
                  <a:pt x="3048" y="320040"/>
                </a:lnTo>
                <a:lnTo>
                  <a:pt x="1307592" y="320040"/>
                </a:lnTo>
                <a:lnTo>
                  <a:pt x="1310639" y="316992"/>
                </a:lnTo>
                <a:lnTo>
                  <a:pt x="1310639" y="310896"/>
                </a:lnTo>
                <a:lnTo>
                  <a:pt x="15239" y="310896"/>
                </a:lnTo>
                <a:lnTo>
                  <a:pt x="6096" y="304800"/>
                </a:lnTo>
                <a:lnTo>
                  <a:pt x="15239" y="304800"/>
                </a:lnTo>
                <a:lnTo>
                  <a:pt x="15239" y="15240"/>
                </a:lnTo>
                <a:lnTo>
                  <a:pt x="6096" y="15240"/>
                </a:lnTo>
                <a:lnTo>
                  <a:pt x="15239" y="6096"/>
                </a:lnTo>
                <a:lnTo>
                  <a:pt x="1310639" y="6096"/>
                </a:lnTo>
                <a:lnTo>
                  <a:pt x="1310639" y="3048"/>
                </a:lnTo>
                <a:lnTo>
                  <a:pt x="1307592" y="0"/>
                </a:lnTo>
                <a:close/>
              </a:path>
              <a:path w="1310640" h="320039">
                <a:moveTo>
                  <a:pt x="15239" y="304800"/>
                </a:moveTo>
                <a:lnTo>
                  <a:pt x="6096" y="304800"/>
                </a:lnTo>
                <a:lnTo>
                  <a:pt x="15239" y="310896"/>
                </a:lnTo>
                <a:lnTo>
                  <a:pt x="15239" y="304800"/>
                </a:lnTo>
                <a:close/>
              </a:path>
              <a:path w="1310640" h="320039">
                <a:moveTo>
                  <a:pt x="1295400" y="304800"/>
                </a:moveTo>
                <a:lnTo>
                  <a:pt x="15239" y="304800"/>
                </a:lnTo>
                <a:lnTo>
                  <a:pt x="15239" y="310896"/>
                </a:lnTo>
                <a:lnTo>
                  <a:pt x="1295400" y="310896"/>
                </a:lnTo>
                <a:lnTo>
                  <a:pt x="1295400" y="304800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295400" y="310896"/>
                </a:lnTo>
                <a:lnTo>
                  <a:pt x="1301496" y="304800"/>
                </a:lnTo>
                <a:lnTo>
                  <a:pt x="1310639" y="304800"/>
                </a:lnTo>
                <a:lnTo>
                  <a:pt x="1310639" y="15240"/>
                </a:lnTo>
                <a:lnTo>
                  <a:pt x="1301496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304800"/>
                </a:moveTo>
                <a:lnTo>
                  <a:pt x="1301496" y="304800"/>
                </a:lnTo>
                <a:lnTo>
                  <a:pt x="1295400" y="310896"/>
                </a:lnTo>
                <a:lnTo>
                  <a:pt x="1310639" y="310896"/>
                </a:lnTo>
                <a:lnTo>
                  <a:pt x="1310639" y="304800"/>
                </a:lnTo>
                <a:close/>
              </a:path>
              <a:path w="1310640" h="320039">
                <a:moveTo>
                  <a:pt x="15239" y="6096"/>
                </a:moveTo>
                <a:lnTo>
                  <a:pt x="6096" y="15240"/>
                </a:lnTo>
                <a:lnTo>
                  <a:pt x="15239" y="15240"/>
                </a:lnTo>
                <a:lnTo>
                  <a:pt x="15239" y="6096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295400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6096"/>
                </a:moveTo>
                <a:lnTo>
                  <a:pt x="1295400" y="6096"/>
                </a:lnTo>
                <a:lnTo>
                  <a:pt x="1301496" y="15240"/>
                </a:lnTo>
                <a:lnTo>
                  <a:pt x="1310639" y="15240"/>
                </a:lnTo>
                <a:lnTo>
                  <a:pt x="131063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4591" y="2633979"/>
            <a:ext cx="2743200" cy="417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32" y="719327"/>
            <a:ext cx="68503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686363"/>
                </a:solidFill>
                <a:latin typeface="Franklin Gothic Book"/>
                <a:cs typeface="Franklin Gothic Book"/>
              </a:rPr>
              <a:t>Langkah-langkah </a:t>
            </a:r>
            <a:r>
              <a:rPr sz="2800" b="1" spc="10" dirty="0">
                <a:solidFill>
                  <a:srgbClr val="686363"/>
                </a:solidFill>
                <a:latin typeface="Franklin Gothic Book"/>
                <a:cs typeface="Franklin Gothic Book"/>
              </a:rPr>
              <a:t>solusi dgn </a:t>
            </a:r>
            <a:r>
              <a:rPr sz="2800" b="1" spc="-20" dirty="0">
                <a:solidFill>
                  <a:srgbClr val="686363"/>
                </a:solidFill>
                <a:latin typeface="Franklin Gothic Book"/>
                <a:cs typeface="Franklin Gothic Book"/>
              </a:rPr>
              <a:t>Tabel</a:t>
            </a:r>
            <a:r>
              <a:rPr sz="2800" b="1" spc="-350" dirty="0">
                <a:solidFill>
                  <a:srgbClr val="686363"/>
                </a:solidFill>
                <a:latin typeface="Franklin Gothic Book"/>
                <a:cs typeface="Franklin Gothic Book"/>
              </a:rPr>
              <a:t> </a:t>
            </a:r>
            <a:r>
              <a:rPr sz="2800" b="1" dirty="0">
                <a:solidFill>
                  <a:srgbClr val="686363"/>
                </a:solidFill>
                <a:latin typeface="Franklin Gothic Book"/>
                <a:cs typeface="Franklin Gothic Book"/>
              </a:rPr>
              <a:t>Kebenaran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8871" y="3030220"/>
            <a:ext cx="502920" cy="289560"/>
          </a:xfrm>
          <a:custGeom>
            <a:avLst/>
            <a:gdLst/>
            <a:ahLst/>
            <a:cxnLst/>
            <a:rect l="l" t="t" r="r" b="b"/>
            <a:pathLst>
              <a:path w="502920" h="289560">
                <a:moveTo>
                  <a:pt x="0" y="289560"/>
                </a:moveTo>
                <a:lnTo>
                  <a:pt x="502920" y="289560"/>
                </a:lnTo>
                <a:lnTo>
                  <a:pt x="50292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2776" y="3024123"/>
            <a:ext cx="518159" cy="304800"/>
          </a:xfrm>
          <a:custGeom>
            <a:avLst/>
            <a:gdLst/>
            <a:ahLst/>
            <a:cxnLst/>
            <a:rect l="l" t="t" r="r" b="b"/>
            <a:pathLst>
              <a:path w="518159" h="304800">
                <a:moveTo>
                  <a:pt x="51511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01751"/>
                </a:lnTo>
                <a:lnTo>
                  <a:pt x="3048" y="304800"/>
                </a:lnTo>
                <a:lnTo>
                  <a:pt x="515112" y="304800"/>
                </a:lnTo>
                <a:lnTo>
                  <a:pt x="518159" y="301751"/>
                </a:lnTo>
                <a:lnTo>
                  <a:pt x="518159" y="295655"/>
                </a:lnTo>
                <a:lnTo>
                  <a:pt x="12192" y="295655"/>
                </a:lnTo>
                <a:lnTo>
                  <a:pt x="6096" y="289560"/>
                </a:lnTo>
                <a:lnTo>
                  <a:pt x="12192" y="289560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6"/>
                </a:lnTo>
                <a:lnTo>
                  <a:pt x="518159" y="6096"/>
                </a:lnTo>
                <a:lnTo>
                  <a:pt x="518159" y="3048"/>
                </a:lnTo>
                <a:lnTo>
                  <a:pt x="515112" y="0"/>
                </a:lnTo>
                <a:close/>
              </a:path>
              <a:path w="518159" h="304800">
                <a:moveTo>
                  <a:pt x="12192" y="289560"/>
                </a:moveTo>
                <a:lnTo>
                  <a:pt x="6096" y="289560"/>
                </a:lnTo>
                <a:lnTo>
                  <a:pt x="12192" y="295655"/>
                </a:lnTo>
                <a:lnTo>
                  <a:pt x="12192" y="289560"/>
                </a:lnTo>
                <a:close/>
              </a:path>
              <a:path w="518159" h="304800">
                <a:moveTo>
                  <a:pt x="502920" y="289560"/>
                </a:moveTo>
                <a:lnTo>
                  <a:pt x="12192" y="289560"/>
                </a:lnTo>
                <a:lnTo>
                  <a:pt x="12192" y="295655"/>
                </a:lnTo>
                <a:lnTo>
                  <a:pt x="502920" y="295655"/>
                </a:lnTo>
                <a:lnTo>
                  <a:pt x="502920" y="289560"/>
                </a:lnTo>
                <a:close/>
              </a:path>
              <a:path w="518159" h="304800">
                <a:moveTo>
                  <a:pt x="502920" y="6096"/>
                </a:moveTo>
                <a:lnTo>
                  <a:pt x="502920" y="295655"/>
                </a:lnTo>
                <a:lnTo>
                  <a:pt x="509016" y="289560"/>
                </a:lnTo>
                <a:lnTo>
                  <a:pt x="518159" y="289560"/>
                </a:lnTo>
                <a:lnTo>
                  <a:pt x="518159" y="12191"/>
                </a:lnTo>
                <a:lnTo>
                  <a:pt x="509016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289560"/>
                </a:moveTo>
                <a:lnTo>
                  <a:pt x="509016" y="289560"/>
                </a:lnTo>
                <a:lnTo>
                  <a:pt x="502920" y="295655"/>
                </a:lnTo>
                <a:lnTo>
                  <a:pt x="518159" y="295655"/>
                </a:lnTo>
                <a:lnTo>
                  <a:pt x="518159" y="289560"/>
                </a:lnTo>
                <a:close/>
              </a:path>
              <a:path w="518159" h="304800">
                <a:moveTo>
                  <a:pt x="12192" y="6096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6"/>
                </a:lnTo>
                <a:close/>
              </a:path>
              <a:path w="518159" h="304800">
                <a:moveTo>
                  <a:pt x="502920" y="6096"/>
                </a:moveTo>
                <a:lnTo>
                  <a:pt x="12192" y="6096"/>
                </a:lnTo>
                <a:lnTo>
                  <a:pt x="12192" y="12191"/>
                </a:lnTo>
                <a:lnTo>
                  <a:pt x="502920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6096"/>
                </a:moveTo>
                <a:lnTo>
                  <a:pt x="502920" y="6096"/>
                </a:lnTo>
                <a:lnTo>
                  <a:pt x="509016" y="12191"/>
                </a:lnTo>
                <a:lnTo>
                  <a:pt x="518159" y="12191"/>
                </a:lnTo>
                <a:lnTo>
                  <a:pt x="51815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4752" y="3365500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8655" y="3359403"/>
            <a:ext cx="408940" cy="241300"/>
          </a:xfrm>
          <a:custGeom>
            <a:avLst/>
            <a:gdLst/>
            <a:ahLst/>
            <a:cxnLst/>
            <a:rect l="l" t="t" r="r" b="b"/>
            <a:pathLst>
              <a:path w="408939" h="241300">
                <a:moveTo>
                  <a:pt x="40538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7744"/>
                </a:lnTo>
                <a:lnTo>
                  <a:pt x="3048" y="240792"/>
                </a:lnTo>
                <a:lnTo>
                  <a:pt x="405384" y="240792"/>
                </a:lnTo>
                <a:lnTo>
                  <a:pt x="408432" y="237744"/>
                </a:lnTo>
                <a:lnTo>
                  <a:pt x="408432" y="234696"/>
                </a:lnTo>
                <a:lnTo>
                  <a:pt x="12192" y="234696"/>
                </a:lnTo>
                <a:lnTo>
                  <a:pt x="6096" y="228600"/>
                </a:lnTo>
                <a:lnTo>
                  <a:pt x="12192" y="228600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408432" y="6096"/>
                </a:lnTo>
                <a:lnTo>
                  <a:pt x="408432" y="3048"/>
                </a:lnTo>
                <a:lnTo>
                  <a:pt x="405384" y="0"/>
                </a:lnTo>
                <a:close/>
              </a:path>
              <a:path w="408939" h="241300">
                <a:moveTo>
                  <a:pt x="12192" y="228600"/>
                </a:moveTo>
                <a:lnTo>
                  <a:pt x="6096" y="228600"/>
                </a:lnTo>
                <a:lnTo>
                  <a:pt x="12192" y="234696"/>
                </a:lnTo>
                <a:lnTo>
                  <a:pt x="12192" y="228600"/>
                </a:lnTo>
                <a:close/>
              </a:path>
              <a:path w="408939" h="241300">
                <a:moveTo>
                  <a:pt x="393192" y="228600"/>
                </a:moveTo>
                <a:lnTo>
                  <a:pt x="12192" y="228600"/>
                </a:lnTo>
                <a:lnTo>
                  <a:pt x="12192" y="234696"/>
                </a:lnTo>
                <a:lnTo>
                  <a:pt x="393192" y="234696"/>
                </a:lnTo>
                <a:lnTo>
                  <a:pt x="393192" y="228600"/>
                </a:lnTo>
                <a:close/>
              </a:path>
              <a:path w="408939" h="241300">
                <a:moveTo>
                  <a:pt x="393192" y="6096"/>
                </a:moveTo>
                <a:lnTo>
                  <a:pt x="393192" y="234696"/>
                </a:lnTo>
                <a:lnTo>
                  <a:pt x="402336" y="228600"/>
                </a:lnTo>
                <a:lnTo>
                  <a:pt x="408432" y="228600"/>
                </a:lnTo>
                <a:lnTo>
                  <a:pt x="408432" y="12192"/>
                </a:lnTo>
                <a:lnTo>
                  <a:pt x="402336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228600"/>
                </a:moveTo>
                <a:lnTo>
                  <a:pt x="402336" y="228600"/>
                </a:lnTo>
                <a:lnTo>
                  <a:pt x="393192" y="234696"/>
                </a:lnTo>
                <a:lnTo>
                  <a:pt x="408432" y="234696"/>
                </a:lnTo>
                <a:lnTo>
                  <a:pt x="408432" y="228600"/>
                </a:lnTo>
                <a:close/>
              </a:path>
              <a:path w="408939" h="24130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408939" h="241300">
                <a:moveTo>
                  <a:pt x="393192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393192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6096"/>
                </a:moveTo>
                <a:lnTo>
                  <a:pt x="393192" y="6096"/>
                </a:lnTo>
                <a:lnTo>
                  <a:pt x="402336" y="12192"/>
                </a:lnTo>
                <a:lnTo>
                  <a:pt x="408432" y="12192"/>
                </a:lnTo>
                <a:lnTo>
                  <a:pt x="408432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8392" y="5377179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2295" y="5371084"/>
            <a:ext cx="1310640" cy="320040"/>
          </a:xfrm>
          <a:custGeom>
            <a:avLst/>
            <a:gdLst/>
            <a:ahLst/>
            <a:cxnLst/>
            <a:rect l="l" t="t" r="r" b="b"/>
            <a:pathLst>
              <a:path w="1310640" h="320039">
                <a:moveTo>
                  <a:pt x="13075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16992"/>
                </a:lnTo>
                <a:lnTo>
                  <a:pt x="3048" y="320040"/>
                </a:lnTo>
                <a:lnTo>
                  <a:pt x="1307592" y="320040"/>
                </a:lnTo>
                <a:lnTo>
                  <a:pt x="1310639" y="316992"/>
                </a:lnTo>
                <a:lnTo>
                  <a:pt x="1310639" y="310896"/>
                </a:lnTo>
                <a:lnTo>
                  <a:pt x="15239" y="310896"/>
                </a:lnTo>
                <a:lnTo>
                  <a:pt x="6096" y="304800"/>
                </a:lnTo>
                <a:lnTo>
                  <a:pt x="15239" y="304800"/>
                </a:lnTo>
                <a:lnTo>
                  <a:pt x="15239" y="15240"/>
                </a:lnTo>
                <a:lnTo>
                  <a:pt x="6096" y="15240"/>
                </a:lnTo>
                <a:lnTo>
                  <a:pt x="15239" y="6096"/>
                </a:lnTo>
                <a:lnTo>
                  <a:pt x="1310639" y="6096"/>
                </a:lnTo>
                <a:lnTo>
                  <a:pt x="1310639" y="3048"/>
                </a:lnTo>
                <a:lnTo>
                  <a:pt x="1307592" y="0"/>
                </a:lnTo>
                <a:close/>
              </a:path>
              <a:path w="1310640" h="320039">
                <a:moveTo>
                  <a:pt x="15239" y="304800"/>
                </a:moveTo>
                <a:lnTo>
                  <a:pt x="6096" y="304800"/>
                </a:lnTo>
                <a:lnTo>
                  <a:pt x="15239" y="310896"/>
                </a:lnTo>
                <a:lnTo>
                  <a:pt x="15239" y="304800"/>
                </a:lnTo>
                <a:close/>
              </a:path>
              <a:path w="1310640" h="320039">
                <a:moveTo>
                  <a:pt x="1295400" y="304800"/>
                </a:moveTo>
                <a:lnTo>
                  <a:pt x="15239" y="304800"/>
                </a:lnTo>
                <a:lnTo>
                  <a:pt x="15239" y="310896"/>
                </a:lnTo>
                <a:lnTo>
                  <a:pt x="1295400" y="310896"/>
                </a:lnTo>
                <a:lnTo>
                  <a:pt x="1295400" y="304800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295400" y="310896"/>
                </a:lnTo>
                <a:lnTo>
                  <a:pt x="1301496" y="304800"/>
                </a:lnTo>
                <a:lnTo>
                  <a:pt x="1310639" y="304800"/>
                </a:lnTo>
                <a:lnTo>
                  <a:pt x="1310639" y="15240"/>
                </a:lnTo>
                <a:lnTo>
                  <a:pt x="1301496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304800"/>
                </a:moveTo>
                <a:lnTo>
                  <a:pt x="1301496" y="304800"/>
                </a:lnTo>
                <a:lnTo>
                  <a:pt x="1295400" y="310896"/>
                </a:lnTo>
                <a:lnTo>
                  <a:pt x="1310639" y="310896"/>
                </a:lnTo>
                <a:lnTo>
                  <a:pt x="1310639" y="304800"/>
                </a:lnTo>
                <a:close/>
              </a:path>
              <a:path w="1310640" h="320039">
                <a:moveTo>
                  <a:pt x="15239" y="6096"/>
                </a:moveTo>
                <a:lnTo>
                  <a:pt x="6096" y="15240"/>
                </a:lnTo>
                <a:lnTo>
                  <a:pt x="15239" y="15240"/>
                </a:lnTo>
                <a:lnTo>
                  <a:pt x="15239" y="6096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295400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6096"/>
                </a:moveTo>
                <a:lnTo>
                  <a:pt x="1295400" y="6096"/>
                </a:lnTo>
                <a:lnTo>
                  <a:pt x="1301496" y="15240"/>
                </a:lnTo>
                <a:lnTo>
                  <a:pt x="1310639" y="15240"/>
                </a:lnTo>
                <a:lnTo>
                  <a:pt x="131063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62532" y="1743455"/>
            <a:ext cx="508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#1 </a:t>
            </a:r>
            <a:r>
              <a:rPr sz="2400" spc="-20" dirty="0">
                <a:solidFill>
                  <a:srgbClr val="BF0000"/>
                </a:solidFill>
                <a:latin typeface="Arial"/>
                <a:cs typeface="Arial"/>
              </a:rPr>
              <a:t>Tulis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bentuk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pada output =</a:t>
            </a:r>
            <a:r>
              <a:rPr sz="2400" spc="-3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4991" y="2252979"/>
            <a:ext cx="4114800" cy="454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19327"/>
            <a:ext cx="35667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Franklin Gothic Book"/>
                <a:cs typeface="Franklin Gothic Book"/>
              </a:rPr>
              <a:t>Langkah-langkah</a:t>
            </a:r>
            <a:r>
              <a:rPr sz="2800" b="1" spc="-145" dirty="0">
                <a:latin typeface="Franklin Gothic Book"/>
                <a:cs typeface="Franklin Gothic Book"/>
              </a:rPr>
              <a:t> </a:t>
            </a:r>
            <a:r>
              <a:rPr sz="2800" b="1" spc="10" dirty="0">
                <a:latin typeface="Franklin Gothic Book"/>
                <a:cs typeface="Franklin Gothic Book"/>
              </a:rPr>
              <a:t>solusi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8871" y="3030220"/>
            <a:ext cx="502920" cy="289560"/>
          </a:xfrm>
          <a:custGeom>
            <a:avLst/>
            <a:gdLst/>
            <a:ahLst/>
            <a:cxnLst/>
            <a:rect l="l" t="t" r="r" b="b"/>
            <a:pathLst>
              <a:path w="502920" h="289560">
                <a:moveTo>
                  <a:pt x="0" y="289560"/>
                </a:moveTo>
                <a:lnTo>
                  <a:pt x="502920" y="289560"/>
                </a:lnTo>
                <a:lnTo>
                  <a:pt x="50292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2776" y="3024123"/>
            <a:ext cx="518159" cy="304800"/>
          </a:xfrm>
          <a:custGeom>
            <a:avLst/>
            <a:gdLst/>
            <a:ahLst/>
            <a:cxnLst/>
            <a:rect l="l" t="t" r="r" b="b"/>
            <a:pathLst>
              <a:path w="518159" h="304800">
                <a:moveTo>
                  <a:pt x="51511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01751"/>
                </a:lnTo>
                <a:lnTo>
                  <a:pt x="3048" y="304800"/>
                </a:lnTo>
                <a:lnTo>
                  <a:pt x="515112" y="304800"/>
                </a:lnTo>
                <a:lnTo>
                  <a:pt x="518159" y="301751"/>
                </a:lnTo>
                <a:lnTo>
                  <a:pt x="518159" y="295655"/>
                </a:lnTo>
                <a:lnTo>
                  <a:pt x="12192" y="295655"/>
                </a:lnTo>
                <a:lnTo>
                  <a:pt x="6096" y="289560"/>
                </a:lnTo>
                <a:lnTo>
                  <a:pt x="12192" y="289560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6"/>
                </a:lnTo>
                <a:lnTo>
                  <a:pt x="518159" y="6096"/>
                </a:lnTo>
                <a:lnTo>
                  <a:pt x="518159" y="3048"/>
                </a:lnTo>
                <a:lnTo>
                  <a:pt x="515112" y="0"/>
                </a:lnTo>
                <a:close/>
              </a:path>
              <a:path w="518159" h="304800">
                <a:moveTo>
                  <a:pt x="12192" y="289560"/>
                </a:moveTo>
                <a:lnTo>
                  <a:pt x="6096" y="289560"/>
                </a:lnTo>
                <a:lnTo>
                  <a:pt x="12192" y="295655"/>
                </a:lnTo>
                <a:lnTo>
                  <a:pt x="12192" y="289560"/>
                </a:lnTo>
                <a:close/>
              </a:path>
              <a:path w="518159" h="304800">
                <a:moveTo>
                  <a:pt x="502920" y="289560"/>
                </a:moveTo>
                <a:lnTo>
                  <a:pt x="12192" y="289560"/>
                </a:lnTo>
                <a:lnTo>
                  <a:pt x="12192" y="295655"/>
                </a:lnTo>
                <a:lnTo>
                  <a:pt x="502920" y="295655"/>
                </a:lnTo>
                <a:lnTo>
                  <a:pt x="502920" y="289560"/>
                </a:lnTo>
                <a:close/>
              </a:path>
              <a:path w="518159" h="304800">
                <a:moveTo>
                  <a:pt x="502920" y="6096"/>
                </a:moveTo>
                <a:lnTo>
                  <a:pt x="502920" y="295655"/>
                </a:lnTo>
                <a:lnTo>
                  <a:pt x="509016" y="289560"/>
                </a:lnTo>
                <a:lnTo>
                  <a:pt x="518159" y="289560"/>
                </a:lnTo>
                <a:lnTo>
                  <a:pt x="518159" y="12191"/>
                </a:lnTo>
                <a:lnTo>
                  <a:pt x="509016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289560"/>
                </a:moveTo>
                <a:lnTo>
                  <a:pt x="509016" y="289560"/>
                </a:lnTo>
                <a:lnTo>
                  <a:pt x="502920" y="295655"/>
                </a:lnTo>
                <a:lnTo>
                  <a:pt x="518159" y="295655"/>
                </a:lnTo>
                <a:lnTo>
                  <a:pt x="518159" y="289560"/>
                </a:lnTo>
                <a:close/>
              </a:path>
              <a:path w="518159" h="304800">
                <a:moveTo>
                  <a:pt x="12192" y="6096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6"/>
                </a:lnTo>
                <a:close/>
              </a:path>
              <a:path w="518159" h="304800">
                <a:moveTo>
                  <a:pt x="502920" y="6096"/>
                </a:moveTo>
                <a:lnTo>
                  <a:pt x="12192" y="6096"/>
                </a:lnTo>
                <a:lnTo>
                  <a:pt x="12192" y="12191"/>
                </a:lnTo>
                <a:lnTo>
                  <a:pt x="502920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6096"/>
                </a:moveTo>
                <a:lnTo>
                  <a:pt x="502920" y="6096"/>
                </a:lnTo>
                <a:lnTo>
                  <a:pt x="509016" y="12191"/>
                </a:lnTo>
                <a:lnTo>
                  <a:pt x="518159" y="12191"/>
                </a:lnTo>
                <a:lnTo>
                  <a:pt x="51815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4752" y="3365500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8655" y="3359403"/>
            <a:ext cx="408940" cy="241300"/>
          </a:xfrm>
          <a:custGeom>
            <a:avLst/>
            <a:gdLst/>
            <a:ahLst/>
            <a:cxnLst/>
            <a:rect l="l" t="t" r="r" b="b"/>
            <a:pathLst>
              <a:path w="408939" h="241300">
                <a:moveTo>
                  <a:pt x="40538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7744"/>
                </a:lnTo>
                <a:lnTo>
                  <a:pt x="3048" y="240792"/>
                </a:lnTo>
                <a:lnTo>
                  <a:pt x="405384" y="240792"/>
                </a:lnTo>
                <a:lnTo>
                  <a:pt x="408432" y="237744"/>
                </a:lnTo>
                <a:lnTo>
                  <a:pt x="408432" y="234696"/>
                </a:lnTo>
                <a:lnTo>
                  <a:pt x="12192" y="234696"/>
                </a:lnTo>
                <a:lnTo>
                  <a:pt x="6096" y="228600"/>
                </a:lnTo>
                <a:lnTo>
                  <a:pt x="12192" y="228600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408432" y="6096"/>
                </a:lnTo>
                <a:lnTo>
                  <a:pt x="408432" y="3048"/>
                </a:lnTo>
                <a:lnTo>
                  <a:pt x="405384" y="0"/>
                </a:lnTo>
                <a:close/>
              </a:path>
              <a:path w="408939" h="241300">
                <a:moveTo>
                  <a:pt x="12192" y="228600"/>
                </a:moveTo>
                <a:lnTo>
                  <a:pt x="6096" y="228600"/>
                </a:lnTo>
                <a:lnTo>
                  <a:pt x="12192" y="234696"/>
                </a:lnTo>
                <a:lnTo>
                  <a:pt x="12192" y="228600"/>
                </a:lnTo>
                <a:close/>
              </a:path>
              <a:path w="408939" h="241300">
                <a:moveTo>
                  <a:pt x="393192" y="228600"/>
                </a:moveTo>
                <a:lnTo>
                  <a:pt x="12192" y="228600"/>
                </a:lnTo>
                <a:lnTo>
                  <a:pt x="12192" y="234696"/>
                </a:lnTo>
                <a:lnTo>
                  <a:pt x="393192" y="234696"/>
                </a:lnTo>
                <a:lnTo>
                  <a:pt x="393192" y="228600"/>
                </a:lnTo>
                <a:close/>
              </a:path>
              <a:path w="408939" h="241300">
                <a:moveTo>
                  <a:pt x="393192" y="6096"/>
                </a:moveTo>
                <a:lnTo>
                  <a:pt x="393192" y="234696"/>
                </a:lnTo>
                <a:lnTo>
                  <a:pt x="402336" y="228600"/>
                </a:lnTo>
                <a:lnTo>
                  <a:pt x="408432" y="228600"/>
                </a:lnTo>
                <a:lnTo>
                  <a:pt x="408432" y="12192"/>
                </a:lnTo>
                <a:lnTo>
                  <a:pt x="402336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228600"/>
                </a:moveTo>
                <a:lnTo>
                  <a:pt x="402336" y="228600"/>
                </a:lnTo>
                <a:lnTo>
                  <a:pt x="393192" y="234696"/>
                </a:lnTo>
                <a:lnTo>
                  <a:pt x="408432" y="234696"/>
                </a:lnTo>
                <a:lnTo>
                  <a:pt x="408432" y="228600"/>
                </a:lnTo>
                <a:close/>
              </a:path>
              <a:path w="408939" h="24130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408939" h="241300">
                <a:moveTo>
                  <a:pt x="393192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393192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6096"/>
                </a:moveTo>
                <a:lnTo>
                  <a:pt x="393192" y="6096"/>
                </a:lnTo>
                <a:lnTo>
                  <a:pt x="402336" y="12192"/>
                </a:lnTo>
                <a:lnTo>
                  <a:pt x="408432" y="12192"/>
                </a:lnTo>
                <a:lnTo>
                  <a:pt x="408432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8392" y="5377179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2295" y="5371084"/>
            <a:ext cx="1310640" cy="320040"/>
          </a:xfrm>
          <a:custGeom>
            <a:avLst/>
            <a:gdLst/>
            <a:ahLst/>
            <a:cxnLst/>
            <a:rect l="l" t="t" r="r" b="b"/>
            <a:pathLst>
              <a:path w="1310640" h="320039">
                <a:moveTo>
                  <a:pt x="13075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16992"/>
                </a:lnTo>
                <a:lnTo>
                  <a:pt x="3048" y="320040"/>
                </a:lnTo>
                <a:lnTo>
                  <a:pt x="1307592" y="320040"/>
                </a:lnTo>
                <a:lnTo>
                  <a:pt x="1310639" y="316992"/>
                </a:lnTo>
                <a:lnTo>
                  <a:pt x="1310639" y="310896"/>
                </a:lnTo>
                <a:lnTo>
                  <a:pt x="15239" y="310896"/>
                </a:lnTo>
                <a:lnTo>
                  <a:pt x="6096" y="304800"/>
                </a:lnTo>
                <a:lnTo>
                  <a:pt x="15239" y="304800"/>
                </a:lnTo>
                <a:lnTo>
                  <a:pt x="15239" y="15240"/>
                </a:lnTo>
                <a:lnTo>
                  <a:pt x="6096" y="15240"/>
                </a:lnTo>
                <a:lnTo>
                  <a:pt x="15239" y="6096"/>
                </a:lnTo>
                <a:lnTo>
                  <a:pt x="1310639" y="6096"/>
                </a:lnTo>
                <a:lnTo>
                  <a:pt x="1310639" y="3048"/>
                </a:lnTo>
                <a:lnTo>
                  <a:pt x="1307592" y="0"/>
                </a:lnTo>
                <a:close/>
              </a:path>
              <a:path w="1310640" h="320039">
                <a:moveTo>
                  <a:pt x="15239" y="304800"/>
                </a:moveTo>
                <a:lnTo>
                  <a:pt x="6096" y="304800"/>
                </a:lnTo>
                <a:lnTo>
                  <a:pt x="15239" y="310896"/>
                </a:lnTo>
                <a:lnTo>
                  <a:pt x="15239" y="304800"/>
                </a:lnTo>
                <a:close/>
              </a:path>
              <a:path w="1310640" h="320039">
                <a:moveTo>
                  <a:pt x="1295400" y="304800"/>
                </a:moveTo>
                <a:lnTo>
                  <a:pt x="15239" y="304800"/>
                </a:lnTo>
                <a:lnTo>
                  <a:pt x="15239" y="310896"/>
                </a:lnTo>
                <a:lnTo>
                  <a:pt x="1295400" y="310896"/>
                </a:lnTo>
                <a:lnTo>
                  <a:pt x="1295400" y="304800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295400" y="310896"/>
                </a:lnTo>
                <a:lnTo>
                  <a:pt x="1301496" y="304800"/>
                </a:lnTo>
                <a:lnTo>
                  <a:pt x="1310639" y="304800"/>
                </a:lnTo>
                <a:lnTo>
                  <a:pt x="1310639" y="15240"/>
                </a:lnTo>
                <a:lnTo>
                  <a:pt x="1301496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304800"/>
                </a:moveTo>
                <a:lnTo>
                  <a:pt x="1301496" y="304800"/>
                </a:lnTo>
                <a:lnTo>
                  <a:pt x="1295400" y="310896"/>
                </a:lnTo>
                <a:lnTo>
                  <a:pt x="1310639" y="310896"/>
                </a:lnTo>
                <a:lnTo>
                  <a:pt x="1310639" y="304800"/>
                </a:lnTo>
                <a:close/>
              </a:path>
              <a:path w="1310640" h="320039">
                <a:moveTo>
                  <a:pt x="15239" y="6096"/>
                </a:moveTo>
                <a:lnTo>
                  <a:pt x="6096" y="15240"/>
                </a:lnTo>
                <a:lnTo>
                  <a:pt x="15239" y="15240"/>
                </a:lnTo>
                <a:lnTo>
                  <a:pt x="15239" y="6096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295400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6096"/>
                </a:moveTo>
                <a:lnTo>
                  <a:pt x="1295400" y="6096"/>
                </a:lnTo>
                <a:lnTo>
                  <a:pt x="1301496" y="15240"/>
                </a:lnTo>
                <a:lnTo>
                  <a:pt x="1310639" y="15240"/>
                </a:lnTo>
                <a:lnTo>
                  <a:pt x="131063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62532" y="1743455"/>
            <a:ext cx="3590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#2 </a:t>
            </a:r>
            <a:r>
              <a:rPr sz="2400" spc="-20" dirty="0">
                <a:solidFill>
                  <a:srgbClr val="BF0000"/>
                </a:solidFill>
                <a:latin typeface="Arial"/>
                <a:cs typeface="Arial"/>
              </a:rPr>
              <a:t>Tulis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ekspresi SOP</a:t>
            </a:r>
            <a:r>
              <a:rPr sz="2400" spc="-2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nya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88592" y="2329179"/>
            <a:ext cx="4800600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8592" y="3776979"/>
            <a:ext cx="6431280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3867" y="3188208"/>
            <a:ext cx="511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#3 Sederhanakan Ekspresi</a:t>
            </a:r>
            <a:r>
              <a:rPr sz="2400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outputnya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88592" y="4691381"/>
            <a:ext cx="5888735" cy="926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8592" y="5834379"/>
            <a:ext cx="3179063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32" y="719327"/>
            <a:ext cx="35667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686363"/>
                </a:solidFill>
                <a:latin typeface="Franklin Gothic Book"/>
                <a:cs typeface="Franklin Gothic Book"/>
              </a:rPr>
              <a:t>Langkah-langkah</a:t>
            </a:r>
            <a:r>
              <a:rPr sz="2800" b="1" spc="-145" dirty="0">
                <a:solidFill>
                  <a:srgbClr val="686363"/>
                </a:solidFill>
                <a:latin typeface="Franklin Gothic Book"/>
                <a:cs typeface="Franklin Gothic Book"/>
              </a:rPr>
              <a:t> </a:t>
            </a:r>
            <a:r>
              <a:rPr sz="2800" b="1" spc="10" dirty="0">
                <a:solidFill>
                  <a:srgbClr val="686363"/>
                </a:solidFill>
                <a:latin typeface="Franklin Gothic Book"/>
                <a:cs typeface="Franklin Gothic Book"/>
              </a:rPr>
              <a:t>solusi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2532" y="1743455"/>
            <a:ext cx="6242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2840" algn="l"/>
              </a:tabLst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#4</a:t>
            </a:r>
            <a:r>
              <a:rPr sz="2400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Merancang</a:t>
            </a:r>
            <a:r>
              <a:rPr sz="2400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Rangkaian	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Gerbang</a:t>
            </a:r>
            <a:r>
              <a:rPr sz="2400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logikanya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9592" y="2633979"/>
            <a:ext cx="6236208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50399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Franklin Gothic Book"/>
                <a:cs typeface="Franklin Gothic Book"/>
              </a:rPr>
              <a:t>Peta </a:t>
            </a:r>
            <a:r>
              <a:rPr b="1" dirty="0">
                <a:latin typeface="Franklin Gothic Book"/>
                <a:cs typeface="Franklin Gothic Book"/>
              </a:rPr>
              <a:t>Karnaugh</a:t>
            </a:r>
            <a:r>
              <a:rPr b="1" spc="-215" dirty="0">
                <a:latin typeface="Franklin Gothic Book"/>
                <a:cs typeface="Franklin Gothic Book"/>
              </a:rPr>
              <a:t> </a:t>
            </a:r>
            <a:r>
              <a:rPr b="1" spc="5" dirty="0">
                <a:latin typeface="Franklin Gothic Book"/>
                <a:cs typeface="Franklin Gothic Book"/>
              </a:rPr>
              <a:t>(K-Map)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8871" y="3030220"/>
            <a:ext cx="502920" cy="289560"/>
          </a:xfrm>
          <a:custGeom>
            <a:avLst/>
            <a:gdLst/>
            <a:ahLst/>
            <a:cxnLst/>
            <a:rect l="l" t="t" r="r" b="b"/>
            <a:pathLst>
              <a:path w="502920" h="289560">
                <a:moveTo>
                  <a:pt x="0" y="289560"/>
                </a:moveTo>
                <a:lnTo>
                  <a:pt x="502920" y="289560"/>
                </a:lnTo>
                <a:lnTo>
                  <a:pt x="50292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2776" y="3024123"/>
            <a:ext cx="518159" cy="304800"/>
          </a:xfrm>
          <a:custGeom>
            <a:avLst/>
            <a:gdLst/>
            <a:ahLst/>
            <a:cxnLst/>
            <a:rect l="l" t="t" r="r" b="b"/>
            <a:pathLst>
              <a:path w="518159" h="304800">
                <a:moveTo>
                  <a:pt x="51511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01751"/>
                </a:lnTo>
                <a:lnTo>
                  <a:pt x="3048" y="304800"/>
                </a:lnTo>
                <a:lnTo>
                  <a:pt x="515112" y="304800"/>
                </a:lnTo>
                <a:lnTo>
                  <a:pt x="518159" y="301751"/>
                </a:lnTo>
                <a:lnTo>
                  <a:pt x="518159" y="295655"/>
                </a:lnTo>
                <a:lnTo>
                  <a:pt x="12192" y="295655"/>
                </a:lnTo>
                <a:lnTo>
                  <a:pt x="6096" y="289560"/>
                </a:lnTo>
                <a:lnTo>
                  <a:pt x="12192" y="289560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6"/>
                </a:lnTo>
                <a:lnTo>
                  <a:pt x="518159" y="6096"/>
                </a:lnTo>
                <a:lnTo>
                  <a:pt x="518159" y="3048"/>
                </a:lnTo>
                <a:lnTo>
                  <a:pt x="515112" y="0"/>
                </a:lnTo>
                <a:close/>
              </a:path>
              <a:path w="518159" h="304800">
                <a:moveTo>
                  <a:pt x="12192" y="289560"/>
                </a:moveTo>
                <a:lnTo>
                  <a:pt x="6096" y="289560"/>
                </a:lnTo>
                <a:lnTo>
                  <a:pt x="12192" y="295655"/>
                </a:lnTo>
                <a:lnTo>
                  <a:pt x="12192" y="289560"/>
                </a:lnTo>
                <a:close/>
              </a:path>
              <a:path w="518159" h="304800">
                <a:moveTo>
                  <a:pt x="502920" y="289560"/>
                </a:moveTo>
                <a:lnTo>
                  <a:pt x="12192" y="289560"/>
                </a:lnTo>
                <a:lnTo>
                  <a:pt x="12192" y="295655"/>
                </a:lnTo>
                <a:lnTo>
                  <a:pt x="502920" y="295655"/>
                </a:lnTo>
                <a:lnTo>
                  <a:pt x="502920" y="289560"/>
                </a:lnTo>
                <a:close/>
              </a:path>
              <a:path w="518159" h="304800">
                <a:moveTo>
                  <a:pt x="502920" y="6096"/>
                </a:moveTo>
                <a:lnTo>
                  <a:pt x="502920" y="295655"/>
                </a:lnTo>
                <a:lnTo>
                  <a:pt x="509016" y="289560"/>
                </a:lnTo>
                <a:lnTo>
                  <a:pt x="518159" y="289560"/>
                </a:lnTo>
                <a:lnTo>
                  <a:pt x="518159" y="12191"/>
                </a:lnTo>
                <a:lnTo>
                  <a:pt x="509016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289560"/>
                </a:moveTo>
                <a:lnTo>
                  <a:pt x="509016" y="289560"/>
                </a:lnTo>
                <a:lnTo>
                  <a:pt x="502920" y="295655"/>
                </a:lnTo>
                <a:lnTo>
                  <a:pt x="518159" y="295655"/>
                </a:lnTo>
                <a:lnTo>
                  <a:pt x="518159" y="289560"/>
                </a:lnTo>
                <a:close/>
              </a:path>
              <a:path w="518159" h="304800">
                <a:moveTo>
                  <a:pt x="12192" y="6096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6"/>
                </a:lnTo>
                <a:close/>
              </a:path>
              <a:path w="518159" h="304800">
                <a:moveTo>
                  <a:pt x="502920" y="6096"/>
                </a:moveTo>
                <a:lnTo>
                  <a:pt x="12192" y="6096"/>
                </a:lnTo>
                <a:lnTo>
                  <a:pt x="12192" y="12191"/>
                </a:lnTo>
                <a:lnTo>
                  <a:pt x="502920" y="12191"/>
                </a:lnTo>
                <a:lnTo>
                  <a:pt x="502920" y="6096"/>
                </a:lnTo>
                <a:close/>
              </a:path>
              <a:path w="518159" h="304800">
                <a:moveTo>
                  <a:pt x="518159" y="6096"/>
                </a:moveTo>
                <a:lnTo>
                  <a:pt x="502920" y="6096"/>
                </a:lnTo>
                <a:lnTo>
                  <a:pt x="509016" y="12191"/>
                </a:lnTo>
                <a:lnTo>
                  <a:pt x="518159" y="12191"/>
                </a:lnTo>
                <a:lnTo>
                  <a:pt x="51815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4752" y="3365500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8655" y="3359403"/>
            <a:ext cx="408940" cy="241300"/>
          </a:xfrm>
          <a:custGeom>
            <a:avLst/>
            <a:gdLst/>
            <a:ahLst/>
            <a:cxnLst/>
            <a:rect l="l" t="t" r="r" b="b"/>
            <a:pathLst>
              <a:path w="408939" h="241300">
                <a:moveTo>
                  <a:pt x="40538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7744"/>
                </a:lnTo>
                <a:lnTo>
                  <a:pt x="3048" y="240792"/>
                </a:lnTo>
                <a:lnTo>
                  <a:pt x="405384" y="240792"/>
                </a:lnTo>
                <a:lnTo>
                  <a:pt x="408432" y="237744"/>
                </a:lnTo>
                <a:lnTo>
                  <a:pt x="408432" y="234696"/>
                </a:lnTo>
                <a:lnTo>
                  <a:pt x="12192" y="234696"/>
                </a:lnTo>
                <a:lnTo>
                  <a:pt x="6096" y="228600"/>
                </a:lnTo>
                <a:lnTo>
                  <a:pt x="12192" y="228600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408432" y="6096"/>
                </a:lnTo>
                <a:lnTo>
                  <a:pt x="408432" y="3048"/>
                </a:lnTo>
                <a:lnTo>
                  <a:pt x="405384" y="0"/>
                </a:lnTo>
                <a:close/>
              </a:path>
              <a:path w="408939" h="241300">
                <a:moveTo>
                  <a:pt x="12192" y="228600"/>
                </a:moveTo>
                <a:lnTo>
                  <a:pt x="6096" y="228600"/>
                </a:lnTo>
                <a:lnTo>
                  <a:pt x="12192" y="234696"/>
                </a:lnTo>
                <a:lnTo>
                  <a:pt x="12192" y="228600"/>
                </a:lnTo>
                <a:close/>
              </a:path>
              <a:path w="408939" h="241300">
                <a:moveTo>
                  <a:pt x="393192" y="228600"/>
                </a:moveTo>
                <a:lnTo>
                  <a:pt x="12192" y="228600"/>
                </a:lnTo>
                <a:lnTo>
                  <a:pt x="12192" y="234696"/>
                </a:lnTo>
                <a:lnTo>
                  <a:pt x="393192" y="234696"/>
                </a:lnTo>
                <a:lnTo>
                  <a:pt x="393192" y="228600"/>
                </a:lnTo>
                <a:close/>
              </a:path>
              <a:path w="408939" h="241300">
                <a:moveTo>
                  <a:pt x="393192" y="6096"/>
                </a:moveTo>
                <a:lnTo>
                  <a:pt x="393192" y="234696"/>
                </a:lnTo>
                <a:lnTo>
                  <a:pt x="402336" y="228600"/>
                </a:lnTo>
                <a:lnTo>
                  <a:pt x="408432" y="228600"/>
                </a:lnTo>
                <a:lnTo>
                  <a:pt x="408432" y="12192"/>
                </a:lnTo>
                <a:lnTo>
                  <a:pt x="402336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228600"/>
                </a:moveTo>
                <a:lnTo>
                  <a:pt x="402336" y="228600"/>
                </a:lnTo>
                <a:lnTo>
                  <a:pt x="393192" y="234696"/>
                </a:lnTo>
                <a:lnTo>
                  <a:pt x="408432" y="234696"/>
                </a:lnTo>
                <a:lnTo>
                  <a:pt x="408432" y="228600"/>
                </a:lnTo>
                <a:close/>
              </a:path>
              <a:path w="408939" h="24130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408939" h="241300">
                <a:moveTo>
                  <a:pt x="393192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393192" y="12192"/>
                </a:lnTo>
                <a:lnTo>
                  <a:pt x="393192" y="6096"/>
                </a:lnTo>
                <a:close/>
              </a:path>
              <a:path w="408939" h="241300">
                <a:moveTo>
                  <a:pt x="408432" y="6096"/>
                </a:moveTo>
                <a:lnTo>
                  <a:pt x="393192" y="6096"/>
                </a:lnTo>
                <a:lnTo>
                  <a:pt x="402336" y="12192"/>
                </a:lnTo>
                <a:lnTo>
                  <a:pt x="408432" y="12192"/>
                </a:lnTo>
                <a:lnTo>
                  <a:pt x="408432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8615" marR="5080" indent="-186055">
              <a:lnSpc>
                <a:spcPct val="100000"/>
              </a:lnSpc>
              <a:spcBef>
                <a:spcPts val="105"/>
              </a:spcBef>
            </a:pPr>
            <a:r>
              <a:rPr dirty="0"/>
              <a:t>Metode grafik </a:t>
            </a:r>
            <a:r>
              <a:rPr spc="5" dirty="0"/>
              <a:t>untuk</a:t>
            </a:r>
            <a:r>
              <a:rPr spc="-90" dirty="0"/>
              <a:t> </a:t>
            </a:r>
            <a:r>
              <a:rPr dirty="0"/>
              <a:t>menyederhanakan  </a:t>
            </a:r>
            <a:r>
              <a:rPr spc="5" dirty="0"/>
              <a:t>ekspresi </a:t>
            </a:r>
            <a:r>
              <a:rPr dirty="0"/>
              <a:t>logika </a:t>
            </a:r>
            <a:r>
              <a:rPr spc="5" dirty="0"/>
              <a:t>atau tabel</a:t>
            </a:r>
            <a:r>
              <a:rPr spc="-150" dirty="0"/>
              <a:t> </a:t>
            </a:r>
            <a:r>
              <a:rPr spc="5" dirty="0"/>
              <a:t>kebenaran</a:t>
            </a:r>
          </a:p>
          <a:p>
            <a:pPr marL="544195" marR="537210" indent="-3810" algn="ctr">
              <a:lnSpc>
                <a:spcPct val="100000"/>
              </a:lnSpc>
              <a:spcBef>
                <a:spcPts val="2225"/>
              </a:spcBef>
            </a:pP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Dapat digunakan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dengan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banyak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variabel 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masukan, tetapi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dalam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praktiknya</a:t>
            </a:r>
            <a:r>
              <a:rPr sz="240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terbatas 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pada 5-6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variabel</a:t>
            </a:r>
            <a:r>
              <a:rPr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saja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0900" y="6178296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0900" y="5376671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0764" y="4696967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4067" y="4696967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24455" y="4639564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9143" y="0"/>
                </a:moveTo>
                <a:lnTo>
                  <a:pt x="6095" y="0"/>
                </a:lnTo>
                <a:lnTo>
                  <a:pt x="0" y="6096"/>
                </a:lnTo>
                <a:lnTo>
                  <a:pt x="3048" y="9143"/>
                </a:lnTo>
                <a:lnTo>
                  <a:pt x="3048" y="12192"/>
                </a:lnTo>
                <a:lnTo>
                  <a:pt x="448056" y="432816"/>
                </a:lnTo>
                <a:lnTo>
                  <a:pt x="448056" y="435863"/>
                </a:lnTo>
                <a:lnTo>
                  <a:pt x="454151" y="435863"/>
                </a:lnTo>
                <a:lnTo>
                  <a:pt x="457200" y="432816"/>
                </a:lnTo>
                <a:lnTo>
                  <a:pt x="457200" y="423672"/>
                </a:lnTo>
                <a:lnTo>
                  <a:pt x="12192" y="3048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69464" y="5060188"/>
          <a:ext cx="1995170" cy="1604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24">
                <a:tc>
                  <a:txBody>
                    <a:bodyPr/>
                    <a:lstStyle/>
                    <a:p>
                      <a:pPr marL="152400">
                        <a:lnSpc>
                          <a:spcPts val="1850"/>
                        </a:lnSpc>
                        <a:spcBef>
                          <a:spcPts val="894"/>
                        </a:spcBef>
                      </a:pPr>
                      <a:r>
                        <a:rPr sz="1600" dirty="0">
                          <a:solidFill>
                            <a:srgbClr val="0099C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5090" algn="r">
                        <a:lnSpc>
                          <a:spcPts val="2330"/>
                        </a:lnSpc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baseline="-20576" dirty="0">
                          <a:latin typeface="Times New Roman"/>
                          <a:cs typeface="Times New Roman"/>
                        </a:rPr>
                        <a:t>0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850"/>
                        </a:lnSpc>
                        <a:spcBef>
                          <a:spcPts val="894"/>
                        </a:spcBef>
                      </a:pPr>
                      <a:r>
                        <a:rPr sz="1600" dirty="0">
                          <a:solidFill>
                            <a:srgbClr val="0099C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ts val="233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spc="-37" baseline="-20576" dirty="0">
                          <a:latin typeface="Times New Roman"/>
                          <a:cs typeface="Times New Roman"/>
                        </a:rPr>
                        <a:t>1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4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solidFill>
                            <a:srgbClr val="D24716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50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baseline="-20576" dirty="0">
                          <a:latin typeface="Times New Roman"/>
                          <a:cs typeface="Times New Roman"/>
                        </a:rPr>
                        <a:t>2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dirty="0">
                          <a:solidFill>
                            <a:srgbClr val="D2471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spc="-37" baseline="-20576" dirty="0">
                          <a:latin typeface="Times New Roman"/>
                          <a:cs typeface="Times New Roman"/>
                        </a:rPr>
                        <a:t>3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2068067" y="4495800"/>
            <a:ext cx="579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000" spc="-22" baseline="-30555" dirty="0">
                <a:latin typeface="Times New Roman"/>
                <a:cs typeface="Times New Roman"/>
              </a:rPr>
              <a:t>x</a:t>
            </a:r>
            <a:r>
              <a:rPr sz="2025" spc="-22" baseline="-65843" dirty="0">
                <a:latin typeface="Times New Roman"/>
                <a:cs typeface="Times New Roman"/>
              </a:rPr>
              <a:t>1</a:t>
            </a:r>
            <a:r>
              <a:rPr sz="2025" spc="-120" baseline="-65843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x</a:t>
            </a:r>
            <a:r>
              <a:rPr sz="2025" spc="-7" baseline="-20576" dirty="0">
                <a:latin typeface="Comic Sans MS"/>
                <a:cs typeface="Comic Sans MS"/>
              </a:rPr>
              <a:t>2</a:t>
            </a:r>
            <a:endParaRPr sz="2025" baseline="-20576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7100" y="6239255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7100" y="5437632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6964" y="4636008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70268" y="4636008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10655" y="4682235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9144" y="0"/>
                </a:moveTo>
                <a:lnTo>
                  <a:pt x="6096" y="0"/>
                </a:lnTo>
                <a:lnTo>
                  <a:pt x="0" y="6095"/>
                </a:lnTo>
                <a:lnTo>
                  <a:pt x="3048" y="9143"/>
                </a:lnTo>
                <a:lnTo>
                  <a:pt x="3048" y="12191"/>
                </a:lnTo>
                <a:lnTo>
                  <a:pt x="448056" y="432815"/>
                </a:lnTo>
                <a:lnTo>
                  <a:pt x="448056" y="435863"/>
                </a:lnTo>
                <a:lnTo>
                  <a:pt x="454152" y="435863"/>
                </a:lnTo>
                <a:lnTo>
                  <a:pt x="457200" y="432815"/>
                </a:lnTo>
                <a:lnTo>
                  <a:pt x="457200" y="423671"/>
                </a:lnTo>
                <a:lnTo>
                  <a:pt x="12192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455664" y="5102859"/>
          <a:ext cx="1995170" cy="1603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23">
                <a:tc>
                  <a:txBody>
                    <a:bodyPr/>
                    <a:lstStyle/>
                    <a:p>
                      <a:pPr marL="152400">
                        <a:lnSpc>
                          <a:spcPts val="1850"/>
                        </a:lnSpc>
                        <a:spcBef>
                          <a:spcPts val="885"/>
                        </a:spcBef>
                      </a:pPr>
                      <a:r>
                        <a:rPr sz="1600" dirty="0">
                          <a:solidFill>
                            <a:srgbClr val="0099C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5090" algn="r">
                        <a:lnSpc>
                          <a:spcPts val="2330"/>
                        </a:lnSpc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baseline="-20576" dirty="0">
                          <a:latin typeface="Times New Roman"/>
                          <a:cs typeface="Times New Roman"/>
                        </a:rPr>
                        <a:t>0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850"/>
                        </a:lnSpc>
                        <a:spcBef>
                          <a:spcPts val="885"/>
                        </a:spcBef>
                      </a:pPr>
                      <a:r>
                        <a:rPr sz="1600" dirty="0">
                          <a:solidFill>
                            <a:srgbClr val="0099C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ts val="233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spc="-37" baseline="-20576" dirty="0">
                          <a:latin typeface="Times New Roman"/>
                          <a:cs typeface="Times New Roman"/>
                        </a:rPr>
                        <a:t>2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24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dirty="0">
                          <a:solidFill>
                            <a:srgbClr val="D2471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50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baseline="-20576" dirty="0">
                          <a:latin typeface="Times New Roman"/>
                          <a:cs typeface="Times New Roman"/>
                        </a:rPr>
                        <a:t>1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D2471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25" spc="-37" baseline="-20576" dirty="0">
                          <a:latin typeface="Times New Roman"/>
                          <a:cs typeface="Times New Roman"/>
                        </a:rPr>
                        <a:t>3</a:t>
                      </a:r>
                      <a:endParaRPr sz="2025" baseline="-20576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5954267" y="4538471"/>
            <a:ext cx="552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000" spc="-22" baseline="-34722" dirty="0">
                <a:latin typeface="Times New Roman"/>
                <a:cs typeface="Times New Roman"/>
              </a:rPr>
              <a:t>x</a:t>
            </a:r>
            <a:r>
              <a:rPr sz="2025" spc="-22" baseline="-72016" dirty="0">
                <a:latin typeface="Times New Roman"/>
                <a:cs typeface="Times New Roman"/>
              </a:rPr>
              <a:t>2</a:t>
            </a:r>
            <a:r>
              <a:rPr sz="2025" spc="-112" baseline="-72016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x</a:t>
            </a:r>
            <a:r>
              <a:rPr sz="2025" spc="-7" baseline="-20576" dirty="0">
                <a:latin typeface="Comic Sans MS"/>
                <a:cs typeface="Comic Sans MS"/>
              </a:rPr>
              <a:t>1</a:t>
            </a:r>
            <a:endParaRPr sz="2025" baseline="-20576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13452" y="5407152"/>
            <a:ext cx="7442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omic Sans MS"/>
                <a:cs typeface="Comic Sans MS"/>
              </a:rPr>
              <a:t>atau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A371204-73E4-4D22-AE95-97110BA85720}"/>
              </a:ext>
            </a:extLst>
          </p:cNvPr>
          <p:cNvSpPr/>
          <p:nvPr/>
        </p:nvSpPr>
        <p:spPr>
          <a:xfrm>
            <a:off x="1841500" y="2680716"/>
            <a:ext cx="7010400" cy="4297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AA0DAFE-405D-4EF9-8E4F-F5CBC8C3014B}"/>
              </a:ext>
            </a:extLst>
          </p:cNvPr>
          <p:cNvSpPr txBox="1">
            <a:spLocks/>
          </p:cNvSpPr>
          <p:nvPr/>
        </p:nvSpPr>
        <p:spPr>
          <a:xfrm>
            <a:off x="2451100" y="882650"/>
            <a:ext cx="597218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000" b="0" i="0">
                <a:solidFill>
                  <a:srgbClr val="686363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18415">
              <a:spcBef>
                <a:spcPts val="105"/>
              </a:spcBef>
            </a:pPr>
            <a:r>
              <a:rPr lang="id-ID" kern="0" spc="-30" dirty="0"/>
              <a:t>Peta </a:t>
            </a:r>
            <a:r>
              <a:rPr lang="id-ID" kern="0" spc="-5" dirty="0"/>
              <a:t>Karnaugh </a:t>
            </a:r>
            <a:r>
              <a:rPr lang="id-ID" kern="0" dirty="0"/>
              <a:t>3 </a:t>
            </a:r>
            <a:r>
              <a:rPr lang="id-ID" kern="0" spc="-25" dirty="0"/>
              <a:t>Variabel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F46716D-71F1-4EC5-B609-F21FF80FBF2F}"/>
              </a:ext>
            </a:extLst>
          </p:cNvPr>
          <p:cNvSpPr txBox="1"/>
          <p:nvPr/>
        </p:nvSpPr>
        <p:spPr>
          <a:xfrm>
            <a:off x="2679700" y="1838382"/>
            <a:ext cx="5201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EBE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Peletakan posisi suku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minterm</a:t>
            </a:r>
          </a:p>
        </p:txBody>
      </p:sp>
    </p:spTree>
    <p:extLst>
      <p:ext uri="{BB962C8B-B14F-4D97-AF65-F5344CB8AC3E}">
        <p14:creationId xmlns:p14="http://schemas.microsoft.com/office/powerpoint/2010/main" val="53807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18DB-4E03-4DDF-AA92-6BB3195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4F5B2CB-E811-46A8-8ABD-6745B6C5D8AF}"/>
              </a:ext>
            </a:extLst>
          </p:cNvPr>
          <p:cNvSpPr txBox="1"/>
          <p:nvPr/>
        </p:nvSpPr>
        <p:spPr>
          <a:xfrm>
            <a:off x="1231900" y="1568450"/>
            <a:ext cx="4644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EBE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Contoh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40579-5F87-4657-8D3B-55E5D96A23D3}"/>
                  </a:ext>
                </a:extLst>
              </p:cNvPr>
              <p:cNvSpPr txBox="1"/>
              <p:nvPr/>
            </p:nvSpPr>
            <p:spPr>
              <a:xfrm>
                <a:off x="3213100" y="1333189"/>
                <a:ext cx="3265446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40579-5F87-4657-8D3B-55E5D96A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1333189"/>
                <a:ext cx="3265446" cy="1043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449D5-62A3-4E00-89EF-3FC02DC343B1}"/>
                  </a:ext>
                </a:extLst>
              </p:cNvPr>
              <p:cNvSpPr txBox="1"/>
              <p:nvPr/>
            </p:nvSpPr>
            <p:spPr>
              <a:xfrm>
                <a:off x="3213100" y="2632777"/>
                <a:ext cx="5142818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449D5-62A3-4E00-89EF-3FC02DC34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2632777"/>
                <a:ext cx="5142818" cy="370101"/>
              </a:xfrm>
              <a:prstGeom prst="rect">
                <a:avLst/>
              </a:prstGeom>
              <a:blipFill>
                <a:blip r:embed="rId3"/>
                <a:stretch>
                  <a:fillRect l="-1540" t="-4918" r="-7938" b="-327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45973B-D924-4439-A2C1-7E8FE4A48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44300"/>
              </p:ext>
            </p:extLst>
          </p:nvPr>
        </p:nvGraphicFramePr>
        <p:xfrm>
          <a:off x="1964267" y="3702050"/>
          <a:ext cx="6764866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718">
                  <a:extLst>
                    <a:ext uri="{9D8B030D-6E8A-4147-A177-3AD203B41FA5}">
                      <a16:colId xmlns:a16="http://schemas.microsoft.com/office/drawing/2014/main" val="1816081719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1254290914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942277807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2544277957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474052143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algn="ctr"/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6849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9567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7105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062DD9-0777-4426-86D6-A9CAF851244C}"/>
              </a:ext>
            </a:extLst>
          </p:cNvPr>
          <p:cNvCxnSpPr>
            <a:cxnSpLocks/>
          </p:cNvCxnSpPr>
          <p:nvPr/>
        </p:nvCxnSpPr>
        <p:spPr>
          <a:xfrm>
            <a:off x="1964267" y="3702050"/>
            <a:ext cx="1096434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64A7B1-1A8E-49FB-81F5-6EB67EDFE75D}"/>
              </a:ext>
            </a:extLst>
          </p:cNvPr>
          <p:cNvSpPr txBox="1"/>
          <p:nvPr/>
        </p:nvSpPr>
        <p:spPr>
          <a:xfrm>
            <a:off x="2415973" y="3646999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AB</a:t>
            </a:r>
            <a:endParaRPr lang="id-ID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8E624-6E76-4949-8FD1-2C79E5D6A941}"/>
              </a:ext>
            </a:extLst>
          </p:cNvPr>
          <p:cNvSpPr txBox="1"/>
          <p:nvPr/>
        </p:nvSpPr>
        <p:spPr>
          <a:xfrm>
            <a:off x="1964267" y="403091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C</a:t>
            </a:r>
            <a:endParaRPr lang="id-ID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7867C2-1850-4269-9D3F-171E58C2B39D}"/>
                  </a:ext>
                </a:extLst>
              </p:cNvPr>
              <p:cNvSpPr txBox="1"/>
              <p:nvPr/>
            </p:nvSpPr>
            <p:spPr>
              <a:xfrm>
                <a:off x="3753062" y="4806950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7867C2-1850-4269-9D3F-171E58C2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62" y="4806950"/>
                <a:ext cx="654282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6B9405-06CD-4E15-A74D-2A6EE5FEAC77}"/>
                  </a:ext>
                </a:extLst>
              </p:cNvPr>
              <p:cNvSpPr txBox="1"/>
              <p:nvPr/>
            </p:nvSpPr>
            <p:spPr>
              <a:xfrm>
                <a:off x="5242500" y="4806949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6B9405-06CD-4E15-A74D-2A6EE5FE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00" y="4806949"/>
                <a:ext cx="654282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271C72-2C9E-4241-BB18-3AC42CB230E0}"/>
                  </a:ext>
                </a:extLst>
              </p:cNvPr>
              <p:cNvSpPr txBox="1"/>
              <p:nvPr/>
            </p:nvSpPr>
            <p:spPr>
              <a:xfrm>
                <a:off x="6707017" y="4806949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271C72-2C9E-4241-BB18-3AC42CB23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17" y="4806949"/>
                <a:ext cx="654282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81261-B8CA-4038-B8A1-C051DF92F275}"/>
                  </a:ext>
                </a:extLst>
              </p:cNvPr>
              <p:cNvSpPr txBox="1"/>
              <p:nvPr/>
            </p:nvSpPr>
            <p:spPr>
              <a:xfrm>
                <a:off x="8101163" y="4806948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81261-B8CA-4038-B8A1-C051DF92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163" y="4806948"/>
                <a:ext cx="654282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F46F4E-2AA7-4CB9-9949-BCA336D21EA9}"/>
                  </a:ext>
                </a:extLst>
              </p:cNvPr>
              <p:cNvSpPr txBox="1"/>
              <p:nvPr/>
            </p:nvSpPr>
            <p:spPr>
              <a:xfrm>
                <a:off x="3753062" y="5424671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F46F4E-2AA7-4CB9-9949-BCA336D2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62" y="5424671"/>
                <a:ext cx="65428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54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7C52748-6B92-4567-91C8-498077B9E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8700" y="808144"/>
            <a:ext cx="629986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Peta </a:t>
            </a:r>
            <a:r>
              <a:rPr spc="-5" dirty="0"/>
              <a:t>Karnaugh </a:t>
            </a:r>
            <a:r>
              <a:rPr dirty="0"/>
              <a:t>4</a:t>
            </a:r>
            <a:r>
              <a:rPr spc="-50" dirty="0"/>
              <a:t> </a:t>
            </a:r>
            <a:r>
              <a:rPr spc="-5" dirty="0"/>
              <a:t>variabel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D3AF924-1283-4BF2-8C97-C0D09F1F541E}"/>
              </a:ext>
            </a:extLst>
          </p:cNvPr>
          <p:cNvSpPr txBox="1"/>
          <p:nvPr/>
        </p:nvSpPr>
        <p:spPr>
          <a:xfrm>
            <a:off x="2848309" y="1660286"/>
            <a:ext cx="520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EBE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Peletakan posisi suku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4056D35-EC40-4060-A9D6-19C4E75CF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301148"/>
                  </p:ext>
                </p:extLst>
              </p:nvPr>
            </p:nvGraphicFramePr>
            <p:xfrm>
              <a:off x="3136900" y="2787650"/>
              <a:ext cx="4419600" cy="2654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9028">
                      <a:extLst>
                        <a:ext uri="{9D8B030D-6E8A-4147-A177-3AD203B41FA5}">
                          <a16:colId xmlns:a16="http://schemas.microsoft.com/office/drawing/2014/main" val="3601305904"/>
                        </a:ext>
                      </a:extLst>
                    </a:gridCol>
                    <a:gridCol w="799770">
                      <a:extLst>
                        <a:ext uri="{9D8B030D-6E8A-4147-A177-3AD203B41FA5}">
                          <a16:colId xmlns:a16="http://schemas.microsoft.com/office/drawing/2014/main" val="2148649369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04238552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2959465"/>
                        </a:ext>
                      </a:extLst>
                    </a:gridCol>
                    <a:gridCol w="838202">
                      <a:extLst>
                        <a:ext uri="{9D8B030D-6E8A-4147-A177-3AD203B41FA5}">
                          <a16:colId xmlns:a16="http://schemas.microsoft.com/office/drawing/2014/main" val="1362560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154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6333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31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51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8059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4056D35-EC40-4060-A9D6-19C4E75CF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301148"/>
                  </p:ext>
                </p:extLst>
              </p:nvPr>
            </p:nvGraphicFramePr>
            <p:xfrm>
              <a:off x="3136900" y="2787650"/>
              <a:ext cx="4419600" cy="2654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9028">
                      <a:extLst>
                        <a:ext uri="{9D8B030D-6E8A-4147-A177-3AD203B41FA5}">
                          <a16:colId xmlns:a16="http://schemas.microsoft.com/office/drawing/2014/main" val="3601305904"/>
                        </a:ext>
                      </a:extLst>
                    </a:gridCol>
                    <a:gridCol w="799770">
                      <a:extLst>
                        <a:ext uri="{9D8B030D-6E8A-4147-A177-3AD203B41FA5}">
                          <a16:colId xmlns:a16="http://schemas.microsoft.com/office/drawing/2014/main" val="2148649369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04238552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2959465"/>
                        </a:ext>
                      </a:extLst>
                    </a:gridCol>
                    <a:gridCol w="838202">
                      <a:extLst>
                        <a:ext uri="{9D8B030D-6E8A-4147-A177-3AD203B41FA5}">
                          <a16:colId xmlns:a16="http://schemas.microsoft.com/office/drawing/2014/main" val="1362560370"/>
                        </a:ext>
                      </a:extLst>
                    </a:gridCol>
                  </a:tblGrid>
                  <a:tr h="580263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771" t="-1053" r="-326718" b="-3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16" t="-1053" r="-210145" b="-3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2667" t="-1053" r="-93333" b="-3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812" t="-1053" r="-1449" b="-36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154522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592" t="-111628" r="-330769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771" t="-111628" r="-326718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16" t="-111628" r="-210145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2667" t="-111628" r="-93333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812" t="-111628" r="-1449" b="-2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33450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592" t="-214118" r="-330769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771" t="-214118" r="-32671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16" t="-214118" r="-210145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2667" t="-214118" r="-93333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812" t="-214118" r="-1449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23117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592" t="-314118" r="-330769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771" t="-314118" r="-32671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16" t="-314118" r="-210145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2667" t="-314118" r="-93333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812" t="-314118" r="-1449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27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592" t="-414118" r="-33076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771" t="-414118" r="-32671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16" t="-414118" r="-210145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2667" t="-414118" r="-9333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812" t="-414118" r="-144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805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357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B7FD7BDB-AE6B-4FA6-A688-FB1BBFB2A373}"/>
              </a:ext>
            </a:extLst>
          </p:cNvPr>
          <p:cNvSpPr txBox="1"/>
          <p:nvPr/>
        </p:nvSpPr>
        <p:spPr>
          <a:xfrm>
            <a:off x="1384300" y="654050"/>
            <a:ext cx="563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EBE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Contoh : f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spc="-5" dirty="0">
                <a:latin typeface="Symbol"/>
                <a:cs typeface="Symbol"/>
              </a:rPr>
              <a:t>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m </a:t>
            </a:r>
            <a:r>
              <a:rPr sz="2800" dirty="0">
                <a:latin typeface="Arial"/>
                <a:cs typeface="Arial"/>
              </a:rPr>
              <a:t>(0,2,8,10,12,14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EB26C80-DD3D-49D4-BA3D-CB81BCB4D5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375844"/>
                  </p:ext>
                </p:extLst>
              </p:nvPr>
            </p:nvGraphicFramePr>
            <p:xfrm>
              <a:off x="2528888" y="2330450"/>
              <a:ext cx="5635624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2158">
                      <a:extLst>
                        <a:ext uri="{9D8B030D-6E8A-4147-A177-3AD203B41FA5}">
                          <a16:colId xmlns:a16="http://schemas.microsoft.com/office/drawing/2014/main" val="3601305904"/>
                        </a:ext>
                      </a:extLst>
                    </a:gridCol>
                    <a:gridCol w="1019822">
                      <a:extLst>
                        <a:ext uri="{9D8B030D-6E8A-4147-A177-3AD203B41FA5}">
                          <a16:colId xmlns:a16="http://schemas.microsoft.com/office/drawing/2014/main" val="2148649369"/>
                        </a:ext>
                      </a:extLst>
                    </a:gridCol>
                    <a:gridCol w="1068825">
                      <a:extLst>
                        <a:ext uri="{9D8B030D-6E8A-4147-A177-3AD203B41FA5}">
                          <a16:colId xmlns:a16="http://schemas.microsoft.com/office/drawing/2014/main" val="1042385525"/>
                        </a:ext>
                      </a:extLst>
                    </a:gridCol>
                    <a:gridCol w="1165992">
                      <a:extLst>
                        <a:ext uri="{9D8B030D-6E8A-4147-A177-3AD203B41FA5}">
                          <a16:colId xmlns:a16="http://schemas.microsoft.com/office/drawing/2014/main" val="112959465"/>
                        </a:ext>
                      </a:extLst>
                    </a:gridCol>
                    <a:gridCol w="1068827">
                      <a:extLst>
                        <a:ext uri="{9D8B030D-6E8A-4147-A177-3AD203B41FA5}">
                          <a16:colId xmlns:a16="http://schemas.microsoft.com/office/drawing/2014/main" val="1362560370"/>
                        </a:ext>
                      </a:extLst>
                    </a:gridCol>
                  </a:tblGrid>
                  <a:tr h="677522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154522"/>
                      </a:ext>
                    </a:extLst>
                  </a:tr>
                  <a:tr h="745658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6333450"/>
                      </a:ext>
                    </a:extLst>
                  </a:tr>
                  <a:tr h="745658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d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311785"/>
                      </a:ext>
                    </a:extLst>
                  </a:tr>
                  <a:tr h="74438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512739"/>
                      </a:ext>
                    </a:extLst>
                  </a:tr>
                  <a:tr h="74438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8059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EB26C80-DD3D-49D4-BA3D-CB81BCB4D5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375844"/>
                  </p:ext>
                </p:extLst>
              </p:nvPr>
            </p:nvGraphicFramePr>
            <p:xfrm>
              <a:off x="2528888" y="2330450"/>
              <a:ext cx="5635624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2158">
                      <a:extLst>
                        <a:ext uri="{9D8B030D-6E8A-4147-A177-3AD203B41FA5}">
                          <a16:colId xmlns:a16="http://schemas.microsoft.com/office/drawing/2014/main" val="3601305904"/>
                        </a:ext>
                      </a:extLst>
                    </a:gridCol>
                    <a:gridCol w="1019822">
                      <a:extLst>
                        <a:ext uri="{9D8B030D-6E8A-4147-A177-3AD203B41FA5}">
                          <a16:colId xmlns:a16="http://schemas.microsoft.com/office/drawing/2014/main" val="2148649369"/>
                        </a:ext>
                      </a:extLst>
                    </a:gridCol>
                    <a:gridCol w="1068825">
                      <a:extLst>
                        <a:ext uri="{9D8B030D-6E8A-4147-A177-3AD203B41FA5}">
                          <a16:colId xmlns:a16="http://schemas.microsoft.com/office/drawing/2014/main" val="1042385525"/>
                        </a:ext>
                      </a:extLst>
                    </a:gridCol>
                    <a:gridCol w="1165992">
                      <a:extLst>
                        <a:ext uri="{9D8B030D-6E8A-4147-A177-3AD203B41FA5}">
                          <a16:colId xmlns:a16="http://schemas.microsoft.com/office/drawing/2014/main" val="112959465"/>
                        </a:ext>
                      </a:extLst>
                    </a:gridCol>
                    <a:gridCol w="1068827">
                      <a:extLst>
                        <a:ext uri="{9D8B030D-6E8A-4147-A177-3AD203B41FA5}">
                          <a16:colId xmlns:a16="http://schemas.microsoft.com/office/drawing/2014/main" val="1362560370"/>
                        </a:ext>
                      </a:extLst>
                    </a:gridCol>
                  </a:tblGrid>
                  <a:tr h="677522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940" t="-901" r="-326347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18182" t="-901" r="-209659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3194" t="-901" r="-93194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705" t="-901" r="-1136" b="-4432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154522"/>
                      </a:ext>
                    </a:extLst>
                  </a:tr>
                  <a:tr h="745658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63" t="-91057" r="-32963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940" t="-91057" r="-3263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3194" t="-91057" r="-9319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705" t="-91057" r="-113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33450"/>
                      </a:ext>
                    </a:extLst>
                  </a:tr>
                  <a:tr h="745658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63" t="-192623" r="-32963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311785"/>
                      </a:ext>
                    </a:extLst>
                  </a:tr>
                  <a:tr h="744381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63" t="-290244" r="-329630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512739"/>
                      </a:ext>
                    </a:extLst>
                  </a:tr>
                  <a:tr h="744381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63" t="-393443" r="-32963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129940" t="-393443" r="-32634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293194" t="-393443" r="-9319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>
                          <a:blip r:embed="rId2"/>
                          <a:stretch>
                            <a:fillRect l="-426705" t="-393443" r="-113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805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CF0C29-D396-4A65-BAA4-DDA67F678702}"/>
              </a:ext>
            </a:extLst>
          </p:cNvPr>
          <p:cNvSpPr txBox="1"/>
          <p:nvPr/>
        </p:nvSpPr>
        <p:spPr>
          <a:xfrm>
            <a:off x="3365500" y="1416050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dipetakan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map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3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31807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Metode</a:t>
            </a:r>
            <a:r>
              <a:rPr b="1" spc="-165" dirty="0">
                <a:latin typeface="Franklin Gothic Book"/>
                <a:cs typeface="Franklin Gothic Book"/>
              </a:rPr>
              <a:t> </a:t>
            </a:r>
            <a:r>
              <a:rPr b="1" spc="5" dirty="0">
                <a:latin typeface="Franklin Gothic Book"/>
                <a:cs typeface="Franklin Gothic Book"/>
              </a:rPr>
              <a:t>K-Map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6332" y="1676399"/>
            <a:ext cx="7613015" cy="50215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1.	Nilai</a:t>
            </a:r>
            <a:r>
              <a:rPr lang="en-AU" sz="2400" dirty="0">
                <a:latin typeface="Calibri"/>
                <a:cs typeface="Calibri"/>
              </a:rPr>
              <a:t>-</a:t>
            </a:r>
            <a:r>
              <a:rPr sz="2400" dirty="0" err="1">
                <a:latin typeface="Calibri"/>
                <a:cs typeface="Calibri"/>
              </a:rPr>
              <a:t>nilai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tabel </a:t>
            </a:r>
            <a:r>
              <a:rPr sz="2400" spc="-15" dirty="0">
                <a:latin typeface="Calibri"/>
                <a:cs typeface="Calibri"/>
              </a:rPr>
              <a:t>kebenaran </a:t>
            </a:r>
            <a:r>
              <a:rPr sz="2400" spc="-10" dirty="0">
                <a:latin typeface="Calibri"/>
                <a:cs typeface="Calibri"/>
              </a:rPr>
              <a:t>diletakkan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Kmap.</a:t>
            </a:r>
            <a:endParaRPr sz="2400" dirty="0">
              <a:latin typeface="Calibri"/>
              <a:cs typeface="Calibri"/>
            </a:endParaRPr>
          </a:p>
          <a:p>
            <a:pPr marL="527685" marR="105410" indent="-515620">
              <a:lnSpc>
                <a:spcPct val="150000"/>
              </a:lnSpc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2.	</a:t>
            </a:r>
            <a:r>
              <a:rPr sz="2400" spc="-20" dirty="0">
                <a:latin typeface="Calibri"/>
                <a:cs typeface="Calibri"/>
              </a:rPr>
              <a:t>Kotak</a:t>
            </a:r>
            <a:r>
              <a:rPr lang="en-AU" sz="2400" spc="-20" dirty="0">
                <a:latin typeface="Calibri"/>
                <a:cs typeface="Calibri"/>
              </a:rPr>
              <a:t>-</a:t>
            </a:r>
            <a:r>
              <a:rPr sz="2400" spc="-20" dirty="0" err="1">
                <a:latin typeface="Calibri"/>
                <a:cs typeface="Calibri"/>
              </a:rPr>
              <a:t>kotak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Kmap yang </a:t>
            </a:r>
            <a:r>
              <a:rPr sz="2400" spc="-10" dirty="0">
                <a:latin typeface="Calibri"/>
                <a:cs typeface="Calibri"/>
              </a:rPr>
              <a:t>berdekatan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5" dirty="0">
                <a:latin typeface="Calibri"/>
                <a:cs typeface="Calibri"/>
              </a:rPr>
              <a:t>horisontal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 </a:t>
            </a:r>
            <a:r>
              <a:rPr sz="2400" spc="-15" dirty="0">
                <a:latin typeface="Calibri"/>
                <a:cs typeface="Calibri"/>
              </a:rPr>
              <a:t>vertikal </a:t>
            </a:r>
            <a:r>
              <a:rPr sz="2400" b="1" spc="-25" dirty="0">
                <a:latin typeface="Calibri"/>
                <a:cs typeface="Calibri"/>
              </a:rPr>
              <a:t>hanya </a:t>
            </a:r>
            <a:r>
              <a:rPr sz="2400" b="1" spc="-5" dirty="0">
                <a:latin typeface="Calibri"/>
                <a:cs typeface="Calibri"/>
              </a:rPr>
              <a:t>berbeda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5" dirty="0">
                <a:latin typeface="Calibri"/>
                <a:cs typeface="Calibri"/>
              </a:rPr>
              <a:t> variabel.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3.	</a:t>
            </a:r>
            <a:r>
              <a:rPr sz="2400" spc="-15" dirty="0">
                <a:latin typeface="Calibri"/>
                <a:cs typeface="Calibri"/>
              </a:rPr>
              <a:t>Pola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atas </a:t>
            </a:r>
            <a:r>
              <a:rPr sz="2400" spc="-45" dirty="0">
                <a:latin typeface="Calibri"/>
                <a:cs typeface="Calibri"/>
              </a:rPr>
              <a:t>ke </a:t>
            </a:r>
            <a:r>
              <a:rPr sz="2400" spc="-15" dirty="0">
                <a:latin typeface="Calibri"/>
                <a:cs typeface="Calibri"/>
              </a:rPr>
              <a:t>bawah </a:t>
            </a:r>
            <a:r>
              <a:rPr sz="2400" spc="-10" dirty="0">
                <a:latin typeface="Calibri"/>
                <a:cs typeface="Calibri"/>
              </a:rPr>
              <a:t>atau </a:t>
            </a:r>
            <a:r>
              <a:rPr sz="2400" spc="-5" dirty="0">
                <a:latin typeface="Calibri"/>
                <a:cs typeface="Calibri"/>
              </a:rPr>
              <a:t>kiri </a:t>
            </a:r>
            <a:r>
              <a:rPr sz="2400" spc="-45" dirty="0">
                <a:latin typeface="Calibri"/>
                <a:cs typeface="Calibri"/>
              </a:rPr>
              <a:t>ke </a:t>
            </a:r>
            <a:r>
              <a:rPr sz="2400" spc="-15" dirty="0">
                <a:latin typeface="Calibri"/>
                <a:cs typeface="Calibri"/>
              </a:rPr>
              <a:t>kanan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harus</a:t>
            </a:r>
            <a:endParaRPr sz="24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/>
                <a:cs typeface="Calibri"/>
              </a:rPr>
              <a:t>berbentuk A </a:t>
            </a:r>
            <a:r>
              <a:rPr sz="2400" spc="-20" dirty="0">
                <a:latin typeface="Calibri"/>
                <a:cs typeface="Calibri"/>
              </a:rPr>
              <a:t>B, </a:t>
            </a:r>
            <a:r>
              <a:rPr sz="2400" spc="-15" dirty="0">
                <a:latin typeface="Calibri"/>
                <a:cs typeface="Calibri"/>
              </a:rPr>
              <a:t>AB, AB,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4.	</a:t>
            </a:r>
            <a:r>
              <a:rPr sz="2400" spc="-5" dirty="0">
                <a:latin typeface="Calibri"/>
                <a:cs typeface="Calibri"/>
              </a:rPr>
              <a:t>Bentuk </a:t>
            </a:r>
            <a:r>
              <a:rPr sz="2400" b="1" spc="-5" dirty="0">
                <a:latin typeface="Calibri"/>
                <a:cs typeface="Calibri"/>
              </a:rPr>
              <a:t>SOP </a:t>
            </a:r>
            <a:r>
              <a:rPr sz="2400" b="1" dirty="0">
                <a:latin typeface="Calibri"/>
                <a:cs typeface="Calibri"/>
              </a:rPr>
              <a:t>bisa </a:t>
            </a:r>
            <a:r>
              <a:rPr sz="2400" b="1" spc="-5" dirty="0">
                <a:latin typeface="Calibri"/>
                <a:cs typeface="Calibri"/>
              </a:rPr>
              <a:t>didapatkan </a:t>
            </a:r>
            <a:r>
              <a:rPr sz="2400" b="1" spc="-15" dirty="0">
                <a:latin typeface="Calibri"/>
                <a:cs typeface="Calibri"/>
              </a:rPr>
              <a:t>dengan </a:t>
            </a:r>
            <a:r>
              <a:rPr sz="2400" b="1" spc="-10" dirty="0">
                <a:latin typeface="Calibri"/>
                <a:cs typeface="Calibri"/>
              </a:rPr>
              <a:t>melakukan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operasi</a:t>
            </a:r>
            <a:endParaRPr sz="24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alibri"/>
                <a:cs typeface="Calibri"/>
              </a:rPr>
              <a:t>OR pada </a:t>
            </a:r>
            <a:r>
              <a:rPr sz="2400" b="1" spc="-5" dirty="0">
                <a:latin typeface="Calibri"/>
                <a:cs typeface="Calibri"/>
              </a:rPr>
              <a:t>semua </a:t>
            </a:r>
            <a:r>
              <a:rPr sz="2400" b="1" i="1" spc="-10" dirty="0">
                <a:latin typeface="Calibri"/>
                <a:cs typeface="Calibri"/>
              </a:rPr>
              <a:t>term </a:t>
            </a:r>
            <a:r>
              <a:rPr sz="2400" b="1" i="1" dirty="0">
                <a:latin typeface="Calibri"/>
                <a:cs typeface="Calibri"/>
              </a:rPr>
              <a:t>(AND) dari </a:t>
            </a:r>
            <a:r>
              <a:rPr sz="2400" b="1" i="1" spc="-20" dirty="0">
                <a:latin typeface="Calibri"/>
                <a:cs typeface="Calibri"/>
              </a:rPr>
              <a:t>kotak </a:t>
            </a:r>
            <a:r>
              <a:rPr sz="2400" b="1" i="1" dirty="0">
                <a:latin typeface="Calibri"/>
                <a:cs typeface="Calibri"/>
              </a:rPr>
              <a:t>yang </a:t>
            </a:r>
            <a:r>
              <a:rPr sz="2400" b="1" dirty="0">
                <a:latin typeface="Calibri"/>
                <a:cs typeface="Calibri"/>
              </a:rPr>
              <a:t>bernilai</a:t>
            </a:r>
            <a:r>
              <a:rPr sz="2400" b="1" spc="-1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Setiap 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kotak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di baris </a:t>
            </a:r>
            <a:r>
              <a:rPr sz="2400" b="1" dirty="0">
                <a:solidFill>
                  <a:srgbClr val="BF0000"/>
                </a:solidFill>
                <a:latin typeface="Calibri"/>
                <a:cs typeface="Calibri"/>
              </a:rPr>
              <a:t>paling </a:t>
            </a:r>
            <a:r>
              <a:rPr sz="2400" b="1" spc="-15" dirty="0">
                <a:solidFill>
                  <a:srgbClr val="BF0000"/>
                </a:solidFill>
                <a:latin typeface="Calibri"/>
                <a:cs typeface="Calibri"/>
              </a:rPr>
              <a:t>atas </a:t>
            </a:r>
            <a:r>
              <a:rPr sz="2400" b="1" spc="-10" dirty="0">
                <a:solidFill>
                  <a:srgbClr val="BF0000"/>
                </a:solidFill>
                <a:latin typeface="Calibri"/>
                <a:cs typeface="Calibri"/>
              </a:rPr>
              <a:t>dianggap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berdekatan</a:t>
            </a:r>
            <a:r>
              <a:rPr sz="2400" spc="-1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dengan  </a:t>
            </a:r>
            <a:r>
              <a:rPr sz="2400" spc="-25" dirty="0">
                <a:solidFill>
                  <a:srgbClr val="BF0000"/>
                </a:solidFill>
                <a:latin typeface="Calibri"/>
                <a:cs typeface="Calibri"/>
              </a:rPr>
              <a:t>kotakkotak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pada baris </a:t>
            </a:r>
            <a:r>
              <a:rPr sz="2400" b="1" dirty="0">
                <a:solidFill>
                  <a:srgbClr val="BF0000"/>
                </a:solidFill>
                <a:latin typeface="Calibri"/>
                <a:cs typeface="Calibri"/>
              </a:rPr>
              <a:t>paling </a:t>
            </a:r>
            <a:r>
              <a:rPr sz="2400" b="1" spc="-10" dirty="0">
                <a:solidFill>
                  <a:srgbClr val="BF0000"/>
                </a:solidFill>
                <a:latin typeface="Calibri"/>
                <a:cs typeface="Calibri"/>
              </a:rPr>
              <a:t>bawah, </a:t>
            </a:r>
            <a:r>
              <a:rPr sz="2400" b="1" spc="-5" dirty="0">
                <a:solidFill>
                  <a:srgbClr val="BF0000"/>
                </a:solidFill>
                <a:latin typeface="Calibri"/>
                <a:cs typeface="Calibri"/>
              </a:rPr>
              <a:t>samping</a:t>
            </a:r>
            <a:r>
              <a:rPr sz="2400" b="1" spc="-1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BF0000"/>
                </a:solidFill>
                <a:latin typeface="Calibri"/>
                <a:cs typeface="Calibri"/>
              </a:rPr>
              <a:t>juga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390" y="1643379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074153" y="0"/>
                </a:moveTo>
                <a:lnTo>
                  <a:pt x="79249" y="0"/>
                </a:lnTo>
                <a:lnTo>
                  <a:pt x="48864" y="6381"/>
                </a:lnTo>
                <a:lnTo>
                  <a:pt x="23622" y="23622"/>
                </a:lnTo>
                <a:lnTo>
                  <a:pt x="6381" y="48863"/>
                </a:lnTo>
                <a:lnTo>
                  <a:pt x="0" y="79248"/>
                </a:lnTo>
                <a:lnTo>
                  <a:pt x="0" y="1063752"/>
                </a:lnTo>
                <a:lnTo>
                  <a:pt x="6381" y="1095422"/>
                </a:lnTo>
                <a:lnTo>
                  <a:pt x="23622" y="1120521"/>
                </a:lnTo>
                <a:lnTo>
                  <a:pt x="48864" y="1137046"/>
                </a:lnTo>
                <a:lnTo>
                  <a:pt x="79249" y="1143000"/>
                </a:lnTo>
                <a:lnTo>
                  <a:pt x="8074153" y="1143000"/>
                </a:lnTo>
                <a:lnTo>
                  <a:pt x="8105823" y="1137046"/>
                </a:lnTo>
                <a:lnTo>
                  <a:pt x="8130922" y="1120521"/>
                </a:lnTo>
                <a:lnTo>
                  <a:pt x="8147448" y="1095422"/>
                </a:lnTo>
                <a:lnTo>
                  <a:pt x="8153401" y="1063752"/>
                </a:lnTo>
                <a:lnTo>
                  <a:pt x="8153401" y="79248"/>
                </a:lnTo>
                <a:lnTo>
                  <a:pt x="8147448" y="48863"/>
                </a:lnTo>
                <a:lnTo>
                  <a:pt x="8130922" y="23622"/>
                </a:lnTo>
                <a:lnTo>
                  <a:pt x="8105823" y="6381"/>
                </a:lnTo>
                <a:lnTo>
                  <a:pt x="807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296" y="1637283"/>
            <a:ext cx="8168640" cy="1158240"/>
          </a:xfrm>
          <a:custGeom>
            <a:avLst/>
            <a:gdLst/>
            <a:ahLst/>
            <a:cxnLst/>
            <a:rect l="l" t="t" r="r" b="b"/>
            <a:pathLst>
              <a:path w="8168640" h="1158239">
                <a:moveTo>
                  <a:pt x="8113776" y="1149095"/>
                </a:moveTo>
                <a:lnTo>
                  <a:pt x="54863" y="1149095"/>
                </a:lnTo>
                <a:lnTo>
                  <a:pt x="70103" y="1155191"/>
                </a:lnTo>
                <a:lnTo>
                  <a:pt x="85343" y="1158239"/>
                </a:lnTo>
                <a:lnTo>
                  <a:pt x="8083296" y="1158239"/>
                </a:lnTo>
                <a:lnTo>
                  <a:pt x="8098535" y="1155191"/>
                </a:lnTo>
                <a:lnTo>
                  <a:pt x="8113776" y="1149095"/>
                </a:lnTo>
                <a:close/>
              </a:path>
              <a:path w="8168640" h="1158239">
                <a:moveTo>
                  <a:pt x="8116824" y="9143"/>
                </a:moveTo>
                <a:lnTo>
                  <a:pt x="51815" y="9143"/>
                </a:lnTo>
                <a:lnTo>
                  <a:pt x="39623" y="15239"/>
                </a:lnTo>
                <a:lnTo>
                  <a:pt x="27431" y="24383"/>
                </a:lnTo>
                <a:lnTo>
                  <a:pt x="27431" y="27431"/>
                </a:lnTo>
                <a:lnTo>
                  <a:pt x="24384" y="27431"/>
                </a:lnTo>
                <a:lnTo>
                  <a:pt x="15240" y="39624"/>
                </a:lnTo>
                <a:lnTo>
                  <a:pt x="9143" y="51815"/>
                </a:lnTo>
                <a:lnTo>
                  <a:pt x="9143" y="54863"/>
                </a:lnTo>
                <a:lnTo>
                  <a:pt x="3047" y="70103"/>
                </a:lnTo>
                <a:lnTo>
                  <a:pt x="0" y="85343"/>
                </a:lnTo>
                <a:lnTo>
                  <a:pt x="0" y="1072895"/>
                </a:lnTo>
                <a:lnTo>
                  <a:pt x="3047" y="1088136"/>
                </a:lnTo>
                <a:lnTo>
                  <a:pt x="9143" y="1103376"/>
                </a:lnTo>
                <a:lnTo>
                  <a:pt x="9143" y="1106424"/>
                </a:lnTo>
                <a:lnTo>
                  <a:pt x="15240" y="1118615"/>
                </a:lnTo>
                <a:lnTo>
                  <a:pt x="24384" y="1130807"/>
                </a:lnTo>
                <a:lnTo>
                  <a:pt x="27431" y="1130807"/>
                </a:lnTo>
                <a:lnTo>
                  <a:pt x="39623" y="1143000"/>
                </a:lnTo>
                <a:lnTo>
                  <a:pt x="51815" y="1149095"/>
                </a:lnTo>
                <a:lnTo>
                  <a:pt x="8116824" y="1149095"/>
                </a:lnTo>
                <a:lnTo>
                  <a:pt x="8129015" y="1143000"/>
                </a:lnTo>
                <a:lnTo>
                  <a:pt x="73151" y="1143000"/>
                </a:lnTo>
                <a:lnTo>
                  <a:pt x="65531" y="1139952"/>
                </a:lnTo>
                <a:lnTo>
                  <a:pt x="57912" y="1139952"/>
                </a:lnTo>
                <a:lnTo>
                  <a:pt x="37591" y="1124712"/>
                </a:lnTo>
                <a:lnTo>
                  <a:pt x="36575" y="1124712"/>
                </a:lnTo>
                <a:lnTo>
                  <a:pt x="33528" y="1121664"/>
                </a:lnTo>
                <a:lnTo>
                  <a:pt x="34289" y="1121664"/>
                </a:lnTo>
                <a:lnTo>
                  <a:pt x="18287" y="1100327"/>
                </a:lnTo>
                <a:lnTo>
                  <a:pt x="21335" y="1100327"/>
                </a:lnTo>
                <a:lnTo>
                  <a:pt x="16459" y="1088136"/>
                </a:lnTo>
                <a:lnTo>
                  <a:pt x="15240" y="1088136"/>
                </a:lnTo>
                <a:lnTo>
                  <a:pt x="15240" y="70103"/>
                </a:lnTo>
                <a:lnTo>
                  <a:pt x="16459" y="70103"/>
                </a:lnTo>
                <a:lnTo>
                  <a:pt x="21335" y="57912"/>
                </a:lnTo>
                <a:lnTo>
                  <a:pt x="18287" y="57912"/>
                </a:lnTo>
                <a:lnTo>
                  <a:pt x="34289" y="36575"/>
                </a:lnTo>
                <a:lnTo>
                  <a:pt x="33528" y="36575"/>
                </a:lnTo>
                <a:lnTo>
                  <a:pt x="36575" y="33527"/>
                </a:lnTo>
                <a:lnTo>
                  <a:pt x="37591" y="33527"/>
                </a:lnTo>
                <a:lnTo>
                  <a:pt x="57912" y="18287"/>
                </a:lnTo>
                <a:lnTo>
                  <a:pt x="65531" y="18287"/>
                </a:lnTo>
                <a:lnTo>
                  <a:pt x="73151" y="15239"/>
                </a:lnTo>
                <a:lnTo>
                  <a:pt x="8129015" y="15239"/>
                </a:lnTo>
                <a:lnTo>
                  <a:pt x="8116824" y="9143"/>
                </a:lnTo>
                <a:close/>
              </a:path>
              <a:path w="8168640" h="1158239">
                <a:moveTo>
                  <a:pt x="8110728" y="1136903"/>
                </a:moveTo>
                <a:lnTo>
                  <a:pt x="8095487" y="1143000"/>
                </a:lnTo>
                <a:lnTo>
                  <a:pt x="8129015" y="1143000"/>
                </a:lnTo>
                <a:lnTo>
                  <a:pt x="8132063" y="1139952"/>
                </a:lnTo>
                <a:lnTo>
                  <a:pt x="8110728" y="1139952"/>
                </a:lnTo>
                <a:lnTo>
                  <a:pt x="8110728" y="1136903"/>
                </a:lnTo>
                <a:close/>
              </a:path>
              <a:path w="8168640" h="1158239">
                <a:moveTo>
                  <a:pt x="57912" y="1136903"/>
                </a:moveTo>
                <a:lnTo>
                  <a:pt x="57912" y="1139952"/>
                </a:lnTo>
                <a:lnTo>
                  <a:pt x="65531" y="1139952"/>
                </a:lnTo>
                <a:lnTo>
                  <a:pt x="57912" y="1136903"/>
                </a:lnTo>
                <a:close/>
              </a:path>
              <a:path w="8168640" h="1158239">
                <a:moveTo>
                  <a:pt x="8133370" y="1122970"/>
                </a:moveTo>
                <a:lnTo>
                  <a:pt x="8110728" y="1139952"/>
                </a:lnTo>
                <a:lnTo>
                  <a:pt x="8132063" y="1139952"/>
                </a:lnTo>
                <a:lnTo>
                  <a:pt x="8147304" y="1124712"/>
                </a:lnTo>
                <a:lnTo>
                  <a:pt x="8132063" y="1124712"/>
                </a:lnTo>
                <a:lnTo>
                  <a:pt x="8133370" y="1122970"/>
                </a:lnTo>
                <a:close/>
              </a:path>
              <a:path w="8168640" h="1158239">
                <a:moveTo>
                  <a:pt x="33528" y="1121664"/>
                </a:moveTo>
                <a:lnTo>
                  <a:pt x="36575" y="1124712"/>
                </a:lnTo>
                <a:lnTo>
                  <a:pt x="35269" y="1122970"/>
                </a:lnTo>
                <a:lnTo>
                  <a:pt x="33528" y="1121664"/>
                </a:lnTo>
                <a:close/>
              </a:path>
              <a:path w="8168640" h="1158239">
                <a:moveTo>
                  <a:pt x="35269" y="1122970"/>
                </a:moveTo>
                <a:lnTo>
                  <a:pt x="36575" y="1124712"/>
                </a:lnTo>
                <a:lnTo>
                  <a:pt x="37591" y="1124712"/>
                </a:lnTo>
                <a:lnTo>
                  <a:pt x="35269" y="1122970"/>
                </a:lnTo>
                <a:close/>
              </a:path>
              <a:path w="8168640" h="1158239">
                <a:moveTo>
                  <a:pt x="8135111" y="1121664"/>
                </a:moveTo>
                <a:lnTo>
                  <a:pt x="8133370" y="1122970"/>
                </a:lnTo>
                <a:lnTo>
                  <a:pt x="8132063" y="1124712"/>
                </a:lnTo>
                <a:lnTo>
                  <a:pt x="8135111" y="1121664"/>
                </a:lnTo>
                <a:close/>
              </a:path>
              <a:path w="8168640" h="1158239">
                <a:moveTo>
                  <a:pt x="8150352" y="1121664"/>
                </a:moveTo>
                <a:lnTo>
                  <a:pt x="8135111" y="1121664"/>
                </a:lnTo>
                <a:lnTo>
                  <a:pt x="8132063" y="1124712"/>
                </a:lnTo>
                <a:lnTo>
                  <a:pt x="8147304" y="1124712"/>
                </a:lnTo>
                <a:lnTo>
                  <a:pt x="8150352" y="1121664"/>
                </a:lnTo>
                <a:close/>
              </a:path>
              <a:path w="8168640" h="1158239">
                <a:moveTo>
                  <a:pt x="34289" y="1121664"/>
                </a:moveTo>
                <a:lnTo>
                  <a:pt x="33528" y="1121664"/>
                </a:lnTo>
                <a:lnTo>
                  <a:pt x="35269" y="1122970"/>
                </a:lnTo>
                <a:lnTo>
                  <a:pt x="34289" y="1121664"/>
                </a:lnTo>
                <a:close/>
              </a:path>
              <a:path w="8168640" h="1158239">
                <a:moveTo>
                  <a:pt x="8153400" y="1085088"/>
                </a:moveTo>
                <a:lnTo>
                  <a:pt x="8147304" y="1100327"/>
                </a:lnTo>
                <a:lnTo>
                  <a:pt x="8150352" y="1100327"/>
                </a:lnTo>
                <a:lnTo>
                  <a:pt x="8133370" y="1122970"/>
                </a:lnTo>
                <a:lnTo>
                  <a:pt x="8135111" y="1121664"/>
                </a:lnTo>
                <a:lnTo>
                  <a:pt x="8150352" y="1121664"/>
                </a:lnTo>
                <a:lnTo>
                  <a:pt x="8153400" y="1118615"/>
                </a:lnTo>
                <a:lnTo>
                  <a:pt x="8159496" y="1106424"/>
                </a:lnTo>
                <a:lnTo>
                  <a:pt x="8159496" y="1103376"/>
                </a:lnTo>
                <a:lnTo>
                  <a:pt x="8165592" y="1088136"/>
                </a:lnTo>
                <a:lnTo>
                  <a:pt x="8153400" y="1088136"/>
                </a:lnTo>
                <a:lnTo>
                  <a:pt x="8153400" y="1085088"/>
                </a:lnTo>
                <a:close/>
              </a:path>
              <a:path w="8168640" h="1158239">
                <a:moveTo>
                  <a:pt x="15240" y="1085088"/>
                </a:moveTo>
                <a:lnTo>
                  <a:pt x="15240" y="1088136"/>
                </a:lnTo>
                <a:lnTo>
                  <a:pt x="16459" y="1088136"/>
                </a:lnTo>
                <a:lnTo>
                  <a:pt x="15240" y="1085088"/>
                </a:lnTo>
                <a:close/>
              </a:path>
              <a:path w="8168640" h="1158239">
                <a:moveTo>
                  <a:pt x="8165592" y="70103"/>
                </a:moveTo>
                <a:lnTo>
                  <a:pt x="8153400" y="70103"/>
                </a:lnTo>
                <a:lnTo>
                  <a:pt x="8153400" y="1088136"/>
                </a:lnTo>
                <a:lnTo>
                  <a:pt x="8165592" y="1088136"/>
                </a:lnTo>
                <a:lnTo>
                  <a:pt x="8168639" y="1072895"/>
                </a:lnTo>
                <a:lnTo>
                  <a:pt x="8168639" y="85343"/>
                </a:lnTo>
                <a:lnTo>
                  <a:pt x="8165592" y="70103"/>
                </a:lnTo>
                <a:close/>
              </a:path>
              <a:path w="8168640" h="1158239">
                <a:moveTo>
                  <a:pt x="16459" y="70103"/>
                </a:moveTo>
                <a:lnTo>
                  <a:pt x="15240" y="70103"/>
                </a:lnTo>
                <a:lnTo>
                  <a:pt x="15240" y="73151"/>
                </a:lnTo>
                <a:lnTo>
                  <a:pt x="16459" y="70103"/>
                </a:lnTo>
                <a:close/>
              </a:path>
              <a:path w="8168640" h="1158239">
                <a:moveTo>
                  <a:pt x="8133370" y="35269"/>
                </a:moveTo>
                <a:lnTo>
                  <a:pt x="8150352" y="57912"/>
                </a:lnTo>
                <a:lnTo>
                  <a:pt x="8147304" y="57912"/>
                </a:lnTo>
                <a:lnTo>
                  <a:pt x="8153400" y="73151"/>
                </a:lnTo>
                <a:lnTo>
                  <a:pt x="8153400" y="70103"/>
                </a:lnTo>
                <a:lnTo>
                  <a:pt x="8165592" y="70103"/>
                </a:lnTo>
                <a:lnTo>
                  <a:pt x="8159496" y="54863"/>
                </a:lnTo>
                <a:lnTo>
                  <a:pt x="8159496" y="51815"/>
                </a:lnTo>
                <a:lnTo>
                  <a:pt x="8153400" y="39624"/>
                </a:lnTo>
                <a:lnTo>
                  <a:pt x="8150352" y="36575"/>
                </a:lnTo>
                <a:lnTo>
                  <a:pt x="8135111" y="36575"/>
                </a:lnTo>
                <a:lnTo>
                  <a:pt x="8133370" y="35269"/>
                </a:lnTo>
                <a:close/>
              </a:path>
              <a:path w="8168640" h="1158239">
                <a:moveTo>
                  <a:pt x="36575" y="33527"/>
                </a:moveTo>
                <a:lnTo>
                  <a:pt x="33528" y="36575"/>
                </a:lnTo>
                <a:lnTo>
                  <a:pt x="35269" y="35269"/>
                </a:lnTo>
                <a:lnTo>
                  <a:pt x="36575" y="33527"/>
                </a:lnTo>
                <a:close/>
              </a:path>
              <a:path w="8168640" h="1158239">
                <a:moveTo>
                  <a:pt x="35269" y="35269"/>
                </a:moveTo>
                <a:lnTo>
                  <a:pt x="33528" y="36575"/>
                </a:lnTo>
                <a:lnTo>
                  <a:pt x="34289" y="36575"/>
                </a:lnTo>
                <a:lnTo>
                  <a:pt x="35269" y="35269"/>
                </a:lnTo>
                <a:close/>
              </a:path>
              <a:path w="8168640" h="1158239">
                <a:moveTo>
                  <a:pt x="8132063" y="33527"/>
                </a:moveTo>
                <a:lnTo>
                  <a:pt x="8133370" y="35269"/>
                </a:lnTo>
                <a:lnTo>
                  <a:pt x="8135111" y="36575"/>
                </a:lnTo>
                <a:lnTo>
                  <a:pt x="8132063" y="33527"/>
                </a:lnTo>
                <a:close/>
              </a:path>
              <a:path w="8168640" h="1158239">
                <a:moveTo>
                  <a:pt x="8147304" y="33527"/>
                </a:moveTo>
                <a:lnTo>
                  <a:pt x="8132063" y="33527"/>
                </a:lnTo>
                <a:lnTo>
                  <a:pt x="8135111" y="36575"/>
                </a:lnTo>
                <a:lnTo>
                  <a:pt x="8150352" y="36575"/>
                </a:lnTo>
                <a:lnTo>
                  <a:pt x="8147304" y="33527"/>
                </a:lnTo>
                <a:close/>
              </a:path>
              <a:path w="8168640" h="1158239">
                <a:moveTo>
                  <a:pt x="37591" y="33527"/>
                </a:moveTo>
                <a:lnTo>
                  <a:pt x="36575" y="33527"/>
                </a:lnTo>
                <a:lnTo>
                  <a:pt x="35269" y="35269"/>
                </a:lnTo>
                <a:lnTo>
                  <a:pt x="37591" y="33527"/>
                </a:lnTo>
                <a:close/>
              </a:path>
              <a:path w="8168640" h="1158239">
                <a:moveTo>
                  <a:pt x="8133080" y="18287"/>
                </a:moveTo>
                <a:lnTo>
                  <a:pt x="8110728" y="18287"/>
                </a:lnTo>
                <a:lnTo>
                  <a:pt x="8133370" y="35269"/>
                </a:lnTo>
                <a:lnTo>
                  <a:pt x="8132063" y="33527"/>
                </a:lnTo>
                <a:lnTo>
                  <a:pt x="8147304" y="33527"/>
                </a:lnTo>
                <a:lnTo>
                  <a:pt x="8141208" y="27431"/>
                </a:lnTo>
                <a:lnTo>
                  <a:pt x="8141208" y="24383"/>
                </a:lnTo>
                <a:lnTo>
                  <a:pt x="8133080" y="18287"/>
                </a:lnTo>
                <a:close/>
              </a:path>
              <a:path w="8168640" h="1158239">
                <a:moveTo>
                  <a:pt x="65531" y="18287"/>
                </a:moveTo>
                <a:lnTo>
                  <a:pt x="57912" y="18287"/>
                </a:lnTo>
                <a:lnTo>
                  <a:pt x="57912" y="21336"/>
                </a:lnTo>
                <a:lnTo>
                  <a:pt x="65531" y="18287"/>
                </a:lnTo>
                <a:close/>
              </a:path>
              <a:path w="8168640" h="1158239">
                <a:moveTo>
                  <a:pt x="8129015" y="15239"/>
                </a:moveTo>
                <a:lnTo>
                  <a:pt x="8095487" y="15239"/>
                </a:lnTo>
                <a:lnTo>
                  <a:pt x="8110728" y="21336"/>
                </a:lnTo>
                <a:lnTo>
                  <a:pt x="8110728" y="18287"/>
                </a:lnTo>
                <a:lnTo>
                  <a:pt x="8133080" y="18287"/>
                </a:lnTo>
                <a:lnTo>
                  <a:pt x="8129015" y="15239"/>
                </a:lnTo>
                <a:close/>
              </a:path>
              <a:path w="8168640" h="1158239">
                <a:moveTo>
                  <a:pt x="8083296" y="0"/>
                </a:moveTo>
                <a:lnTo>
                  <a:pt x="85343" y="0"/>
                </a:lnTo>
                <a:lnTo>
                  <a:pt x="70103" y="3048"/>
                </a:lnTo>
                <a:lnTo>
                  <a:pt x="54863" y="9143"/>
                </a:lnTo>
                <a:lnTo>
                  <a:pt x="8113776" y="9143"/>
                </a:lnTo>
                <a:lnTo>
                  <a:pt x="8098535" y="3048"/>
                </a:lnTo>
                <a:lnTo>
                  <a:pt x="8083296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3932" y="655319"/>
            <a:ext cx="54432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latin typeface="Franklin Gothic Book"/>
                <a:cs typeface="Franklin Gothic Book"/>
              </a:rPr>
              <a:t>Esensi</a:t>
            </a:r>
            <a:r>
              <a:rPr b="1" spc="-140" dirty="0">
                <a:latin typeface="Franklin Gothic Book"/>
                <a:cs typeface="Franklin Gothic Book"/>
              </a:rPr>
              <a:t> </a:t>
            </a:r>
            <a:r>
              <a:rPr b="1" spc="-10" dirty="0">
                <a:latin typeface="Franklin Gothic Book"/>
                <a:cs typeface="Franklin Gothic Book"/>
              </a:rPr>
              <a:t>Penyederhanaan?</a:t>
            </a:r>
          </a:p>
        </p:txBody>
      </p:sp>
      <p:sp>
        <p:nvSpPr>
          <p:cNvPr id="5" name="object 5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3952" y="4813300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40" h="228600">
                <a:moveTo>
                  <a:pt x="0" y="228600"/>
                </a:moveTo>
                <a:lnTo>
                  <a:pt x="396240" y="228600"/>
                </a:lnTo>
                <a:lnTo>
                  <a:pt x="39624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7855" y="4807203"/>
            <a:ext cx="408940" cy="241300"/>
          </a:xfrm>
          <a:custGeom>
            <a:avLst/>
            <a:gdLst/>
            <a:ahLst/>
            <a:cxnLst/>
            <a:rect l="l" t="t" r="r" b="b"/>
            <a:pathLst>
              <a:path w="408940" h="241300">
                <a:moveTo>
                  <a:pt x="40538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7744"/>
                </a:lnTo>
                <a:lnTo>
                  <a:pt x="3048" y="240792"/>
                </a:lnTo>
                <a:lnTo>
                  <a:pt x="405384" y="240792"/>
                </a:lnTo>
                <a:lnTo>
                  <a:pt x="408432" y="237744"/>
                </a:lnTo>
                <a:lnTo>
                  <a:pt x="408432" y="234696"/>
                </a:lnTo>
                <a:lnTo>
                  <a:pt x="12192" y="234696"/>
                </a:lnTo>
                <a:lnTo>
                  <a:pt x="6096" y="228600"/>
                </a:lnTo>
                <a:lnTo>
                  <a:pt x="12192" y="228600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408432" y="6096"/>
                </a:lnTo>
                <a:lnTo>
                  <a:pt x="408432" y="3048"/>
                </a:lnTo>
                <a:lnTo>
                  <a:pt x="405384" y="0"/>
                </a:lnTo>
                <a:close/>
              </a:path>
              <a:path w="408940" h="241300">
                <a:moveTo>
                  <a:pt x="12192" y="228600"/>
                </a:moveTo>
                <a:lnTo>
                  <a:pt x="6096" y="228600"/>
                </a:lnTo>
                <a:lnTo>
                  <a:pt x="12192" y="234696"/>
                </a:lnTo>
                <a:lnTo>
                  <a:pt x="12192" y="228600"/>
                </a:lnTo>
                <a:close/>
              </a:path>
              <a:path w="408940" h="241300">
                <a:moveTo>
                  <a:pt x="393192" y="228600"/>
                </a:moveTo>
                <a:lnTo>
                  <a:pt x="12192" y="228600"/>
                </a:lnTo>
                <a:lnTo>
                  <a:pt x="12192" y="234696"/>
                </a:lnTo>
                <a:lnTo>
                  <a:pt x="393192" y="234696"/>
                </a:lnTo>
                <a:lnTo>
                  <a:pt x="393192" y="228600"/>
                </a:lnTo>
                <a:close/>
              </a:path>
              <a:path w="408940" h="241300">
                <a:moveTo>
                  <a:pt x="393192" y="6096"/>
                </a:moveTo>
                <a:lnTo>
                  <a:pt x="393192" y="234696"/>
                </a:lnTo>
                <a:lnTo>
                  <a:pt x="402336" y="228600"/>
                </a:lnTo>
                <a:lnTo>
                  <a:pt x="408432" y="228600"/>
                </a:lnTo>
                <a:lnTo>
                  <a:pt x="408432" y="12192"/>
                </a:lnTo>
                <a:lnTo>
                  <a:pt x="402336" y="12192"/>
                </a:lnTo>
                <a:lnTo>
                  <a:pt x="393192" y="6096"/>
                </a:lnTo>
                <a:close/>
              </a:path>
              <a:path w="408940" h="241300">
                <a:moveTo>
                  <a:pt x="408432" y="228600"/>
                </a:moveTo>
                <a:lnTo>
                  <a:pt x="402336" y="228600"/>
                </a:lnTo>
                <a:lnTo>
                  <a:pt x="393192" y="234696"/>
                </a:lnTo>
                <a:lnTo>
                  <a:pt x="408432" y="234696"/>
                </a:lnTo>
                <a:lnTo>
                  <a:pt x="408432" y="228600"/>
                </a:lnTo>
                <a:close/>
              </a:path>
              <a:path w="408940" h="24130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408940" h="241300">
                <a:moveTo>
                  <a:pt x="393192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393192" y="12192"/>
                </a:lnTo>
                <a:lnTo>
                  <a:pt x="393192" y="6096"/>
                </a:lnTo>
                <a:close/>
              </a:path>
              <a:path w="408940" h="241300">
                <a:moveTo>
                  <a:pt x="408432" y="6096"/>
                </a:moveTo>
                <a:lnTo>
                  <a:pt x="393192" y="6096"/>
                </a:lnTo>
                <a:lnTo>
                  <a:pt x="402336" y="12192"/>
                </a:lnTo>
                <a:lnTo>
                  <a:pt x="408432" y="12192"/>
                </a:lnTo>
                <a:lnTo>
                  <a:pt x="408432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8392" y="5377179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2295" y="5371084"/>
            <a:ext cx="1310640" cy="320040"/>
          </a:xfrm>
          <a:custGeom>
            <a:avLst/>
            <a:gdLst/>
            <a:ahLst/>
            <a:cxnLst/>
            <a:rect l="l" t="t" r="r" b="b"/>
            <a:pathLst>
              <a:path w="1310640" h="320039">
                <a:moveTo>
                  <a:pt x="13075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16992"/>
                </a:lnTo>
                <a:lnTo>
                  <a:pt x="3048" y="320040"/>
                </a:lnTo>
                <a:lnTo>
                  <a:pt x="1307592" y="320040"/>
                </a:lnTo>
                <a:lnTo>
                  <a:pt x="1310639" y="316992"/>
                </a:lnTo>
                <a:lnTo>
                  <a:pt x="1310639" y="310896"/>
                </a:lnTo>
                <a:lnTo>
                  <a:pt x="15239" y="310896"/>
                </a:lnTo>
                <a:lnTo>
                  <a:pt x="6096" y="304800"/>
                </a:lnTo>
                <a:lnTo>
                  <a:pt x="15239" y="304800"/>
                </a:lnTo>
                <a:lnTo>
                  <a:pt x="15239" y="15240"/>
                </a:lnTo>
                <a:lnTo>
                  <a:pt x="6096" y="15240"/>
                </a:lnTo>
                <a:lnTo>
                  <a:pt x="15239" y="6096"/>
                </a:lnTo>
                <a:lnTo>
                  <a:pt x="1310639" y="6096"/>
                </a:lnTo>
                <a:lnTo>
                  <a:pt x="1310639" y="3048"/>
                </a:lnTo>
                <a:lnTo>
                  <a:pt x="1307592" y="0"/>
                </a:lnTo>
                <a:close/>
              </a:path>
              <a:path w="1310640" h="320039">
                <a:moveTo>
                  <a:pt x="15239" y="304800"/>
                </a:moveTo>
                <a:lnTo>
                  <a:pt x="6096" y="304800"/>
                </a:lnTo>
                <a:lnTo>
                  <a:pt x="15239" y="310896"/>
                </a:lnTo>
                <a:lnTo>
                  <a:pt x="15239" y="304800"/>
                </a:lnTo>
                <a:close/>
              </a:path>
              <a:path w="1310640" h="320039">
                <a:moveTo>
                  <a:pt x="1295400" y="304800"/>
                </a:moveTo>
                <a:lnTo>
                  <a:pt x="15239" y="304800"/>
                </a:lnTo>
                <a:lnTo>
                  <a:pt x="15239" y="310896"/>
                </a:lnTo>
                <a:lnTo>
                  <a:pt x="1295400" y="310896"/>
                </a:lnTo>
                <a:lnTo>
                  <a:pt x="1295400" y="304800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295400" y="310896"/>
                </a:lnTo>
                <a:lnTo>
                  <a:pt x="1301496" y="304800"/>
                </a:lnTo>
                <a:lnTo>
                  <a:pt x="1310639" y="304800"/>
                </a:lnTo>
                <a:lnTo>
                  <a:pt x="1310639" y="15240"/>
                </a:lnTo>
                <a:lnTo>
                  <a:pt x="1301496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304800"/>
                </a:moveTo>
                <a:lnTo>
                  <a:pt x="1301496" y="304800"/>
                </a:lnTo>
                <a:lnTo>
                  <a:pt x="1295400" y="310896"/>
                </a:lnTo>
                <a:lnTo>
                  <a:pt x="1310639" y="310896"/>
                </a:lnTo>
                <a:lnTo>
                  <a:pt x="1310639" y="304800"/>
                </a:lnTo>
                <a:close/>
              </a:path>
              <a:path w="1310640" h="320039">
                <a:moveTo>
                  <a:pt x="15239" y="6096"/>
                </a:moveTo>
                <a:lnTo>
                  <a:pt x="6096" y="15240"/>
                </a:lnTo>
                <a:lnTo>
                  <a:pt x="15239" y="15240"/>
                </a:lnTo>
                <a:lnTo>
                  <a:pt x="15239" y="6096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295400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6096"/>
                </a:moveTo>
                <a:lnTo>
                  <a:pt x="1295400" y="6096"/>
                </a:lnTo>
                <a:lnTo>
                  <a:pt x="1301496" y="15240"/>
                </a:lnTo>
                <a:lnTo>
                  <a:pt x="1310639" y="15240"/>
                </a:lnTo>
                <a:lnTo>
                  <a:pt x="131063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3932" y="1667256"/>
            <a:ext cx="7953375" cy="5153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945" algn="ctr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Penyederhanaan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berarti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meminimalisir jumlah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operasi</a:t>
            </a:r>
            <a:endParaRPr sz="3200">
              <a:latin typeface="Arial"/>
              <a:cs typeface="Arial"/>
            </a:endParaRPr>
          </a:p>
          <a:p>
            <a:pPr marL="191135" algn="ctr">
              <a:lnSpc>
                <a:spcPct val="100000"/>
              </a:lnSpc>
              <a:tabLst>
                <a:tab pos="868044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dan	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variabel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dalam ekspresi aljabar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logika.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Sederhanakan ekspresi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logika</a:t>
            </a:r>
            <a:r>
              <a:rPr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berikut:</a:t>
            </a:r>
            <a:endParaRPr sz="24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940"/>
              </a:spcBef>
            </a:pP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a.</a:t>
            </a:r>
            <a:r>
              <a:rPr sz="28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28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ABC</a:t>
            </a:r>
            <a:r>
              <a:rPr sz="28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ABC’</a:t>
            </a:r>
            <a:r>
              <a:rPr sz="2800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AB’C</a:t>
            </a:r>
            <a:endParaRPr sz="2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515"/>
              </a:spcBef>
            </a:pP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b.</a:t>
            </a:r>
            <a:r>
              <a:rPr sz="28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28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BF0000"/>
                </a:solidFill>
                <a:latin typeface="Arial"/>
                <a:cs typeface="Arial"/>
              </a:rPr>
              <a:t>A’C(A’BD)’</a:t>
            </a:r>
            <a:r>
              <a:rPr sz="2800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BF0000"/>
                </a:solidFill>
                <a:latin typeface="Arial"/>
                <a:cs typeface="Arial"/>
              </a:rPr>
              <a:t>A’BC’D’</a:t>
            </a:r>
            <a:r>
              <a:rPr sz="2800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AB’C</a:t>
            </a:r>
            <a:endParaRPr sz="2800">
              <a:latin typeface="Arial"/>
              <a:cs typeface="Arial"/>
            </a:endParaRPr>
          </a:p>
          <a:p>
            <a:pPr marL="1402080">
              <a:lnSpc>
                <a:spcPct val="100000"/>
              </a:lnSpc>
              <a:spcBef>
                <a:spcPts val="1080"/>
              </a:spcBef>
            </a:pP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c. F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800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BF0000"/>
                </a:solidFill>
                <a:latin typeface="Arial"/>
                <a:cs typeface="Arial"/>
              </a:rPr>
              <a:t>(A’+B).(A+B+D)D’</a:t>
            </a:r>
            <a:endParaRPr sz="2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d.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800" spc="-2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BF0000"/>
                </a:solidFill>
                <a:latin typeface="Arial"/>
                <a:cs typeface="Arial"/>
              </a:rPr>
              <a:t>AB’C+A’BD+C’D’</a:t>
            </a:r>
            <a:endParaRPr sz="2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e.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= </a:t>
            </a:r>
            <a:r>
              <a:rPr sz="2800" spc="-55" dirty="0">
                <a:solidFill>
                  <a:srgbClr val="BF0000"/>
                </a:solidFill>
                <a:latin typeface="Arial"/>
                <a:cs typeface="Arial"/>
              </a:rPr>
              <a:t>A’BC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 </a:t>
            </a:r>
            <a:r>
              <a:rPr sz="2800" spc="-45" dirty="0">
                <a:solidFill>
                  <a:srgbClr val="BF0000"/>
                </a:solidFill>
                <a:latin typeface="Arial"/>
                <a:cs typeface="Arial"/>
              </a:rPr>
              <a:t>A’BC’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5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AC</a:t>
            </a:r>
            <a:endParaRPr sz="2800">
              <a:latin typeface="Arial"/>
              <a:cs typeface="Arial"/>
            </a:endParaRPr>
          </a:p>
          <a:p>
            <a:pPr marL="1472565">
              <a:lnSpc>
                <a:spcPct val="100000"/>
              </a:lnSpc>
              <a:spcBef>
                <a:spcPts val="600"/>
              </a:spcBef>
            </a:pP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f.</a:t>
            </a:r>
            <a:r>
              <a:rPr sz="28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 =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BF0000"/>
                </a:solidFill>
                <a:latin typeface="Arial"/>
                <a:cs typeface="Arial"/>
              </a:rPr>
              <a:t>A’B’C’</a:t>
            </a:r>
            <a:r>
              <a:rPr sz="2800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BF0000"/>
                </a:solidFill>
                <a:latin typeface="Arial"/>
                <a:cs typeface="Arial"/>
              </a:rPr>
              <a:t>A’BC’</a:t>
            </a:r>
            <a:r>
              <a:rPr sz="2800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ABC’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58966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Contoh </a:t>
            </a:r>
            <a:r>
              <a:rPr b="1" spc="5" dirty="0">
                <a:latin typeface="Franklin Gothic Book"/>
                <a:cs typeface="Franklin Gothic Book"/>
              </a:rPr>
              <a:t>penggunaan</a:t>
            </a:r>
            <a:r>
              <a:rPr b="1" spc="-229" dirty="0">
                <a:latin typeface="Franklin Gothic Book"/>
                <a:cs typeface="Franklin Gothic Book"/>
              </a:rPr>
              <a:t> </a:t>
            </a:r>
            <a:r>
              <a:rPr b="1" spc="10" dirty="0">
                <a:latin typeface="Franklin Gothic Book"/>
                <a:cs typeface="Franklin Gothic Book"/>
              </a:rPr>
              <a:t>K-MAP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7591" y="2024379"/>
            <a:ext cx="804672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2532" y="1743455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400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variabel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2427" y="3663696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2400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variabel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32" y="685799"/>
            <a:ext cx="58966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solidFill>
                  <a:srgbClr val="686363"/>
                </a:solidFill>
                <a:latin typeface="Franklin Gothic Book"/>
                <a:cs typeface="Franklin Gothic Book"/>
              </a:rPr>
              <a:t>Contoh </a:t>
            </a:r>
            <a:r>
              <a:rPr sz="4000" b="1" spc="5" dirty="0">
                <a:solidFill>
                  <a:srgbClr val="686363"/>
                </a:solidFill>
                <a:latin typeface="Franklin Gothic Book"/>
                <a:cs typeface="Franklin Gothic Book"/>
              </a:rPr>
              <a:t>penggunaan</a:t>
            </a:r>
            <a:r>
              <a:rPr sz="4000" b="1" spc="-229" dirty="0">
                <a:solidFill>
                  <a:srgbClr val="686363"/>
                </a:solidFill>
                <a:latin typeface="Franklin Gothic Book"/>
                <a:cs typeface="Franklin Gothic Book"/>
              </a:rPr>
              <a:t> </a:t>
            </a:r>
            <a:r>
              <a:rPr sz="4000" b="1" spc="10" dirty="0">
                <a:solidFill>
                  <a:srgbClr val="686363"/>
                </a:solidFill>
                <a:latin typeface="Franklin Gothic Book"/>
                <a:cs typeface="Franklin Gothic Book"/>
              </a:rPr>
              <a:t>K-MAP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9991" y="2100579"/>
            <a:ext cx="811682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4932" y="1667255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4</a:t>
            </a:r>
            <a:r>
              <a:rPr sz="2400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variabel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7708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" dirty="0">
                <a:latin typeface="Franklin Gothic Book"/>
                <a:cs typeface="Franklin Gothic Book"/>
              </a:rPr>
              <a:t>Looping </a:t>
            </a:r>
            <a:r>
              <a:rPr b="1" dirty="0">
                <a:latin typeface="Franklin Gothic Book"/>
                <a:cs typeface="Franklin Gothic Book"/>
              </a:rPr>
              <a:t>&gt; </a:t>
            </a:r>
            <a:r>
              <a:rPr sz="2800" spc="-5" dirty="0"/>
              <a:t>penggabungan </a:t>
            </a:r>
            <a:r>
              <a:rPr sz="2800" spc="-10" dirty="0"/>
              <a:t>kotak </a:t>
            </a:r>
            <a:r>
              <a:rPr sz="2800" spc="-5" dirty="0"/>
              <a:t>yang </a:t>
            </a:r>
            <a:r>
              <a:rPr sz="2800" dirty="0"/>
              <a:t>bernilai</a:t>
            </a:r>
            <a:r>
              <a:rPr sz="2800" spc="-245" dirty="0"/>
              <a:t> </a:t>
            </a:r>
            <a:r>
              <a:rPr sz="2800" dirty="0"/>
              <a:t>1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9592" y="1567180"/>
            <a:ext cx="6858000" cy="524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32613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Aturan</a:t>
            </a:r>
            <a:r>
              <a:rPr b="1" spc="-155" dirty="0">
                <a:latin typeface="Franklin Gothic Book"/>
                <a:cs typeface="Franklin Gothic Book"/>
              </a:rPr>
              <a:t> </a:t>
            </a:r>
            <a:r>
              <a:rPr b="1" spc="10" dirty="0">
                <a:latin typeface="Franklin Gothic Book"/>
                <a:cs typeface="Franklin Gothic Book"/>
              </a:rPr>
              <a:t>Looping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5438" y="2911475"/>
            <a:ext cx="7192009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Proses </a:t>
            </a:r>
            <a:r>
              <a:rPr sz="2800" i="1" dirty="0">
                <a:solidFill>
                  <a:srgbClr val="BF0000"/>
                </a:solidFill>
                <a:latin typeface="Calibri"/>
                <a:cs typeface="Calibri"/>
              </a:rPr>
              <a:t>looping 2 </a:t>
            </a:r>
            <a:r>
              <a:rPr sz="2800" i="1" spc="-30" dirty="0">
                <a:solidFill>
                  <a:srgbClr val="BF0000"/>
                </a:solidFill>
                <a:latin typeface="Calibri"/>
                <a:cs typeface="Calibri"/>
              </a:rPr>
              <a:t>kotak </a:t>
            </a:r>
            <a:r>
              <a:rPr sz="2800" i="1" spc="-5" dirty="0">
                <a:solidFill>
                  <a:srgbClr val="BF0000"/>
                </a:solidFill>
                <a:latin typeface="Calibri"/>
                <a:cs typeface="Calibri"/>
              </a:rPr>
              <a:t>bernilai </a:t>
            </a:r>
            <a:r>
              <a:rPr sz="2800" i="1" dirty="0">
                <a:solidFill>
                  <a:srgbClr val="BF0000"/>
                </a:solidFill>
                <a:latin typeface="Calibri"/>
                <a:cs typeface="Calibri"/>
              </a:rPr>
              <a:t>1 </a:t>
            </a:r>
            <a:r>
              <a:rPr sz="2800" i="1" spc="-5" dirty="0">
                <a:solidFill>
                  <a:srgbClr val="BF0000"/>
                </a:solidFill>
                <a:latin typeface="Calibri"/>
                <a:cs typeface="Calibri"/>
              </a:rPr>
              <a:t>yang</a:t>
            </a:r>
            <a:r>
              <a:rPr sz="2800" i="1" spc="-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BF0000"/>
                </a:solidFill>
                <a:latin typeface="Calibri"/>
                <a:cs typeface="Calibri"/>
              </a:rPr>
              <a:t>berdekatan</a:t>
            </a:r>
            <a:endParaRPr sz="2800" dirty="0">
              <a:latin typeface="Calibri"/>
              <a:cs typeface="Calibri"/>
            </a:endParaRPr>
          </a:p>
          <a:p>
            <a:pPr marL="165100" marR="156210" algn="ctr">
              <a:lnSpc>
                <a:spcPct val="100000"/>
              </a:lnSpc>
            </a:pP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dalam </a:t>
            </a:r>
            <a:r>
              <a:rPr sz="2800" spc="5" dirty="0">
                <a:solidFill>
                  <a:srgbClr val="BF0000"/>
                </a:solidFill>
                <a:latin typeface="Calibri"/>
                <a:cs typeface="Calibri"/>
              </a:rPr>
              <a:t>K-Map 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pasangan), akan</a:t>
            </a:r>
            <a:r>
              <a:rPr sz="2800" b="1" spc="-1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menghilangkan 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1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variabel </a:t>
            </a:r>
            <a:r>
              <a:rPr sz="2800" b="1" spc="-15" dirty="0">
                <a:solidFill>
                  <a:srgbClr val="BF0000"/>
                </a:solidFill>
                <a:latin typeface="Calibri"/>
                <a:cs typeface="Calibri"/>
              </a:rPr>
              <a:t>yang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muncul dalam</a:t>
            </a:r>
            <a:r>
              <a:rPr sz="2800" b="1" spc="-1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bentuk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normal dan</a:t>
            </a:r>
            <a:r>
              <a:rPr sz="2800" b="1" spc="-7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BF0000"/>
                </a:solidFill>
                <a:latin typeface="Calibri"/>
                <a:cs typeface="Calibri"/>
              </a:rPr>
              <a:t>komplemennya.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C630136-32DC-48CD-BFF0-7EC489541132}"/>
              </a:ext>
            </a:extLst>
          </p:cNvPr>
          <p:cNvSpPr txBox="1"/>
          <p:nvPr/>
        </p:nvSpPr>
        <p:spPr>
          <a:xfrm>
            <a:off x="1672843" y="1490980"/>
            <a:ext cx="7192009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Proses </a:t>
            </a:r>
            <a:r>
              <a:rPr sz="2800" i="1" dirty="0">
                <a:solidFill>
                  <a:srgbClr val="BF0000"/>
                </a:solidFill>
                <a:latin typeface="Calibri"/>
                <a:cs typeface="Calibri"/>
              </a:rPr>
              <a:t>looping </a:t>
            </a:r>
            <a:r>
              <a:rPr lang="en-AU" sz="2800" i="1" dirty="0" err="1">
                <a:solidFill>
                  <a:srgbClr val="BF0000"/>
                </a:solidFill>
                <a:latin typeface="Calibri"/>
                <a:cs typeface="Calibri"/>
              </a:rPr>
              <a:t>hanya</a:t>
            </a:r>
            <a:r>
              <a:rPr lang="en-AU" sz="2800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AU" sz="2800" i="1" dirty="0" err="1">
                <a:solidFill>
                  <a:srgbClr val="BF0000"/>
                </a:solidFill>
                <a:latin typeface="Calibri"/>
                <a:cs typeface="Calibri"/>
              </a:rPr>
              <a:t>bisa</a:t>
            </a:r>
            <a:r>
              <a:rPr lang="en-AU" sz="2800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AU" sz="2800" i="1" dirty="0" err="1">
                <a:solidFill>
                  <a:srgbClr val="BF0000"/>
                </a:solidFill>
                <a:latin typeface="Calibri"/>
                <a:cs typeface="Calibri"/>
              </a:rPr>
              <a:t>dilakukan</a:t>
            </a:r>
            <a:r>
              <a:rPr lang="en-AU" sz="2800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AU" sz="2800" i="1" dirty="0" err="1">
                <a:solidFill>
                  <a:srgbClr val="BF0000"/>
                </a:solidFill>
                <a:latin typeface="Calibri"/>
                <a:cs typeface="Calibri"/>
              </a:rPr>
              <a:t>untuk</a:t>
            </a:r>
            <a:r>
              <a:rPr lang="en-AU" sz="2800" i="1" dirty="0">
                <a:solidFill>
                  <a:srgbClr val="BF0000"/>
                </a:solidFill>
                <a:latin typeface="Calibri"/>
                <a:cs typeface="Calibri"/>
              </a:rPr>
              <a:t> :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AU" sz="2800" i="1" dirty="0">
                <a:solidFill>
                  <a:srgbClr val="BF0000"/>
                </a:solidFill>
                <a:latin typeface="Calibri"/>
                <a:cs typeface="Calibri"/>
              </a:rPr>
              <a:t>2,4,8,16,…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12534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latin typeface="Franklin Gothic Book"/>
                <a:cs typeface="Franklin Gothic Book"/>
              </a:rPr>
              <a:t>Q</a:t>
            </a:r>
            <a:r>
              <a:rPr b="1" spc="-55" dirty="0">
                <a:latin typeface="Franklin Gothic Book"/>
                <a:cs typeface="Franklin Gothic Book"/>
              </a:rPr>
              <a:t>U</a:t>
            </a:r>
            <a:r>
              <a:rPr b="1" spc="5" dirty="0">
                <a:latin typeface="Franklin Gothic Book"/>
                <a:cs typeface="Franklin Gothic Book"/>
              </a:rPr>
              <a:t>A</a:t>
            </a:r>
            <a:r>
              <a:rPr b="1" dirty="0">
                <a:latin typeface="Franklin Gothic Book"/>
                <a:cs typeface="Franklin Gothic Book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3392" y="1567180"/>
            <a:ext cx="6705600" cy="540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32613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Aturan</a:t>
            </a:r>
            <a:r>
              <a:rPr b="1" spc="-155" dirty="0">
                <a:latin typeface="Franklin Gothic Book"/>
                <a:cs typeface="Franklin Gothic Book"/>
              </a:rPr>
              <a:t> </a:t>
            </a:r>
            <a:r>
              <a:rPr b="1" spc="10" dirty="0">
                <a:latin typeface="Franklin Gothic Book"/>
                <a:cs typeface="Franklin Gothic Book"/>
              </a:rPr>
              <a:t>Looping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5995" y="2642616"/>
            <a:ext cx="7045959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Proses </a:t>
            </a:r>
            <a:r>
              <a:rPr sz="2800" i="1" dirty="0">
                <a:solidFill>
                  <a:srgbClr val="BF0000"/>
                </a:solidFill>
                <a:latin typeface="Calibri"/>
                <a:cs typeface="Calibri"/>
              </a:rPr>
              <a:t>looping </a:t>
            </a:r>
            <a:r>
              <a:rPr sz="2800" i="1" spc="-30" dirty="0">
                <a:solidFill>
                  <a:srgbClr val="BF0000"/>
                </a:solidFill>
                <a:latin typeface="Calibri"/>
                <a:cs typeface="Calibri"/>
              </a:rPr>
              <a:t>kotak </a:t>
            </a:r>
            <a:r>
              <a:rPr sz="2800" i="1" spc="-5" dirty="0">
                <a:solidFill>
                  <a:srgbClr val="BF0000"/>
                </a:solidFill>
                <a:latin typeface="Calibri"/>
                <a:cs typeface="Calibri"/>
              </a:rPr>
              <a:t>bernilai </a:t>
            </a:r>
            <a:r>
              <a:rPr sz="2800" i="1" dirty="0">
                <a:solidFill>
                  <a:srgbClr val="BF0000"/>
                </a:solidFill>
                <a:latin typeface="Calibri"/>
                <a:cs typeface="Calibri"/>
              </a:rPr>
              <a:t>1 berjumlah 4</a:t>
            </a:r>
            <a:r>
              <a:rPr sz="2800" i="1" spc="-7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BF0000"/>
                </a:solidFill>
                <a:latin typeface="Calibri"/>
                <a:cs typeface="Calibri"/>
              </a:rPr>
              <a:t>buah  </a:t>
            </a:r>
            <a:r>
              <a:rPr sz="2800" spc="-15" dirty="0">
                <a:solidFill>
                  <a:srgbClr val="BF0000"/>
                </a:solidFill>
                <a:latin typeface="Calibri"/>
                <a:cs typeface="Calibri"/>
              </a:rPr>
              <a:t>yang </a:t>
            </a:r>
            <a:r>
              <a:rPr sz="2800" spc="-20" dirty="0">
                <a:solidFill>
                  <a:srgbClr val="BF0000"/>
                </a:solidFill>
                <a:latin typeface="Calibri"/>
                <a:cs typeface="Calibri"/>
              </a:rPr>
              <a:t>berdekatan 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dalam KMap 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(</a:t>
            </a:r>
            <a:r>
              <a:rPr sz="2800" b="1" i="1" spc="-5" dirty="0">
                <a:solidFill>
                  <a:srgbClr val="BF0000"/>
                </a:solidFill>
                <a:latin typeface="Calibri"/>
                <a:cs typeface="Calibri"/>
              </a:rPr>
              <a:t>quad), </a:t>
            </a:r>
            <a:r>
              <a:rPr sz="2800" b="1" i="1" spc="-20" dirty="0">
                <a:solidFill>
                  <a:srgbClr val="BF0000"/>
                </a:solidFill>
                <a:latin typeface="Calibri"/>
                <a:cs typeface="Calibri"/>
              </a:rPr>
              <a:t>akan 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menghilangkan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2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variabel </a:t>
            </a:r>
            <a:r>
              <a:rPr sz="2800" b="1" spc="-15" dirty="0">
                <a:solidFill>
                  <a:srgbClr val="BF0000"/>
                </a:solidFill>
                <a:latin typeface="Calibri"/>
                <a:cs typeface="Calibri"/>
              </a:rPr>
              <a:t>yang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muncul dalam  </a:t>
            </a: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bentuk </a:t>
            </a:r>
            <a:r>
              <a:rPr sz="2800" b="1" dirty="0">
                <a:solidFill>
                  <a:srgbClr val="BF0000"/>
                </a:solidFill>
                <a:latin typeface="Calibri"/>
                <a:cs typeface="Calibri"/>
              </a:rPr>
              <a:t>normal dan</a:t>
            </a:r>
            <a:r>
              <a:rPr sz="2800" b="1" spc="-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BF0000"/>
                </a:solidFill>
                <a:latin typeface="Calibri"/>
                <a:cs typeface="Calibri"/>
              </a:rPr>
              <a:t>komplemennya.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1417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latin typeface="Franklin Gothic Book"/>
                <a:cs typeface="Franklin Gothic Book"/>
              </a:rPr>
              <a:t>O</a:t>
            </a:r>
            <a:r>
              <a:rPr b="1" spc="25" dirty="0">
                <a:latin typeface="Franklin Gothic Book"/>
                <a:cs typeface="Franklin Gothic Book"/>
              </a:rPr>
              <a:t>C</a:t>
            </a:r>
            <a:r>
              <a:rPr b="1" dirty="0">
                <a:latin typeface="Franklin Gothic Book"/>
                <a:cs typeface="Franklin Gothic Book"/>
              </a:rPr>
              <a:t>T</a:t>
            </a:r>
            <a:r>
              <a:rPr b="1" spc="-15" dirty="0">
                <a:latin typeface="Franklin Gothic Book"/>
                <a:cs typeface="Franklin Gothic Book"/>
              </a:rPr>
              <a:t>E</a:t>
            </a:r>
            <a:r>
              <a:rPr b="1" dirty="0">
                <a:latin typeface="Franklin Gothic Book"/>
                <a:cs typeface="Franklin Gothic Book"/>
              </a:rPr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17827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79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4392" y="1490980"/>
            <a:ext cx="5257800" cy="551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54063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Franklin Gothic Book"/>
                <a:cs typeface="Franklin Gothic Book"/>
              </a:rPr>
              <a:t>Penyederhanaan</a:t>
            </a:r>
            <a:r>
              <a:rPr b="1" spc="-140" dirty="0">
                <a:latin typeface="Franklin Gothic Book"/>
                <a:cs typeface="Franklin Gothic Book"/>
              </a:rPr>
              <a:t> </a:t>
            </a:r>
            <a:r>
              <a:rPr b="1" spc="10" dirty="0">
                <a:latin typeface="Franklin Gothic Book"/>
                <a:cs typeface="Franklin Gothic Book"/>
              </a:rPr>
              <a:t>K-Maps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17827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79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732" y="1719071"/>
            <a:ext cx="8296275" cy="500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41655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1.	</a:t>
            </a:r>
            <a:r>
              <a:rPr sz="2400" spc="-10" dirty="0">
                <a:latin typeface="Calibri"/>
                <a:cs typeface="Calibri"/>
              </a:rPr>
              <a:t>Buat </a:t>
            </a:r>
            <a:r>
              <a:rPr sz="2400" dirty="0">
                <a:latin typeface="Calibri"/>
                <a:cs typeface="Calibri"/>
              </a:rPr>
              <a:t>KMap dan </a:t>
            </a:r>
            <a:r>
              <a:rPr sz="2400" spc="-15" dirty="0" err="1">
                <a:latin typeface="Calibri"/>
                <a:cs typeface="Calibri"/>
              </a:rPr>
              <a:t>letakkan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nilai</a:t>
            </a:r>
            <a:r>
              <a:rPr lang="en-AU" sz="2400" dirty="0">
                <a:latin typeface="Calibri"/>
                <a:cs typeface="Calibri"/>
              </a:rPr>
              <a:t>-</a:t>
            </a:r>
            <a:r>
              <a:rPr sz="2400" dirty="0" err="1">
                <a:latin typeface="Calibri"/>
                <a:cs typeface="Calibri"/>
              </a:rPr>
              <a:t>nilai</a:t>
            </a:r>
            <a:r>
              <a:rPr sz="2400" dirty="0">
                <a:latin typeface="Calibri"/>
                <a:cs typeface="Calibri"/>
              </a:rPr>
              <a:t> 1 dan 0 pada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kotak-kotak  </a:t>
            </a:r>
            <a:r>
              <a:rPr sz="2400" spc="-5" dirty="0">
                <a:latin typeface="Calibri"/>
                <a:cs typeface="Calibri"/>
              </a:rPr>
              <a:t>sesuai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dirty="0">
                <a:latin typeface="Calibri"/>
                <a:cs typeface="Calibri"/>
              </a:rPr>
              <a:t>tabel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kebenaran.</a:t>
            </a:r>
            <a:endParaRPr sz="2400" dirty="0">
              <a:latin typeface="Calibri"/>
              <a:cs typeface="Calibri"/>
            </a:endParaRPr>
          </a:p>
          <a:p>
            <a:pPr marL="469900" marR="685165" indent="-4572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2.	</a:t>
            </a:r>
            <a:r>
              <a:rPr sz="2400" spc="-5" dirty="0">
                <a:latin typeface="Calibri"/>
                <a:cs typeface="Calibri"/>
              </a:rPr>
              <a:t>Cari </a:t>
            </a:r>
            <a:r>
              <a:rPr sz="2400" spc="-20" dirty="0">
                <a:latin typeface="Calibri"/>
                <a:cs typeface="Calibri"/>
              </a:rPr>
              <a:t>kotak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berdekatan dengan </a:t>
            </a:r>
            <a:r>
              <a:rPr sz="2400" spc="-20" dirty="0">
                <a:latin typeface="Calibri"/>
                <a:cs typeface="Calibri"/>
              </a:rPr>
              <a:t>kotak 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lainnya,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lakukan </a:t>
            </a:r>
            <a:r>
              <a:rPr sz="2400" spc="-10" dirty="0">
                <a:latin typeface="Calibri"/>
                <a:cs typeface="Calibri"/>
              </a:rPr>
              <a:t>proses </a:t>
            </a:r>
            <a:r>
              <a:rPr sz="2400" i="1" spc="-10" dirty="0">
                <a:latin typeface="Calibri"/>
                <a:cs typeface="Calibri"/>
              </a:rPr>
              <a:t>looping </a:t>
            </a:r>
            <a:r>
              <a:rPr sz="2400" i="1" spc="-5" dirty="0">
                <a:latin typeface="Calibri"/>
                <a:cs typeface="Calibri"/>
              </a:rPr>
              <a:t>(isolated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1.)</a:t>
            </a:r>
            <a:endParaRPr sz="2400" dirty="0">
              <a:latin typeface="Calibri"/>
              <a:cs typeface="Calibri"/>
            </a:endParaRPr>
          </a:p>
          <a:p>
            <a:pPr marL="469900" marR="487045" indent="-4572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3.	</a:t>
            </a:r>
            <a:r>
              <a:rPr sz="2400" spc="-5" dirty="0">
                <a:latin typeface="Calibri"/>
                <a:cs typeface="Calibri"/>
              </a:rPr>
              <a:t>Cari </a:t>
            </a:r>
            <a:r>
              <a:rPr sz="2400" spc="-20" dirty="0">
                <a:latin typeface="Calibri"/>
                <a:cs typeface="Calibri"/>
              </a:rPr>
              <a:t>kotak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spc="-10" dirty="0">
                <a:latin typeface="Calibri"/>
                <a:cs typeface="Calibri"/>
              </a:rPr>
              <a:t>berdekatan dengan </a:t>
            </a:r>
            <a:r>
              <a:rPr sz="2400" spc="-20" dirty="0">
                <a:latin typeface="Calibri"/>
                <a:cs typeface="Calibri"/>
              </a:rPr>
              <a:t>hanya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kotak 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lainnya </a:t>
            </a:r>
            <a:r>
              <a:rPr sz="2400" spc="-5" dirty="0">
                <a:latin typeface="Calibri"/>
                <a:cs typeface="Calibri"/>
              </a:rPr>
              <a:t>(pasangan)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lakukan </a:t>
            </a:r>
            <a:r>
              <a:rPr sz="2400" spc="-10" dirty="0">
                <a:latin typeface="Calibri"/>
                <a:cs typeface="Calibri"/>
              </a:rPr>
              <a:t>proses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looping.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4.	</a:t>
            </a:r>
            <a:r>
              <a:rPr sz="2400" spc="-5" dirty="0">
                <a:latin typeface="Calibri"/>
                <a:cs typeface="Calibri"/>
              </a:rPr>
              <a:t>Cari </a:t>
            </a:r>
            <a:r>
              <a:rPr sz="2400" spc="-25" dirty="0" err="1">
                <a:latin typeface="Calibri"/>
                <a:cs typeface="Calibri"/>
              </a:rPr>
              <a:t>kotak</a:t>
            </a:r>
            <a:r>
              <a:rPr lang="en-AU" sz="2400" spc="-25" dirty="0">
                <a:latin typeface="Calibri"/>
                <a:cs typeface="Calibri"/>
              </a:rPr>
              <a:t>-</a:t>
            </a:r>
            <a:r>
              <a:rPr sz="2400" spc="-25" dirty="0" err="1">
                <a:latin typeface="Calibri"/>
                <a:cs typeface="Calibri"/>
              </a:rPr>
              <a:t>kotak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dapat </a:t>
            </a:r>
            <a:r>
              <a:rPr sz="2400" spc="-10" dirty="0">
                <a:latin typeface="Calibri"/>
                <a:cs typeface="Calibri"/>
              </a:rPr>
              <a:t>dilakukan proses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looping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i="1" dirty="0">
                <a:latin typeface="Calibri"/>
                <a:cs typeface="Calibri"/>
              </a:rPr>
              <a:t>5.	</a:t>
            </a:r>
            <a:r>
              <a:rPr sz="2400" i="1" spc="-5" dirty="0">
                <a:latin typeface="Calibri"/>
                <a:cs typeface="Calibri"/>
              </a:rPr>
              <a:t>octet, </a:t>
            </a:r>
            <a:r>
              <a:rPr sz="2400" i="1" spc="-10" dirty="0">
                <a:latin typeface="Calibri"/>
                <a:cs typeface="Calibri"/>
              </a:rPr>
              <a:t>walaupun sudah </a:t>
            </a:r>
            <a:r>
              <a:rPr sz="2400" i="1" spc="-25" dirty="0">
                <a:latin typeface="Calibri"/>
                <a:cs typeface="Calibri"/>
              </a:rPr>
              <a:t>dilakukan </a:t>
            </a:r>
            <a:r>
              <a:rPr sz="2400" i="1" spc="-5" dirty="0">
                <a:latin typeface="Calibri"/>
                <a:cs typeface="Calibri"/>
              </a:rPr>
              <a:t>proses looping</a:t>
            </a:r>
            <a:r>
              <a:rPr sz="2400" i="1" spc="21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padanya.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6.	</a:t>
            </a:r>
            <a:r>
              <a:rPr sz="2400" spc="-5" dirty="0">
                <a:latin typeface="Calibri"/>
                <a:cs typeface="Calibri"/>
              </a:rPr>
              <a:t>Cari </a:t>
            </a:r>
            <a:r>
              <a:rPr sz="2400" spc="-20" dirty="0">
                <a:latin typeface="Calibri"/>
                <a:cs typeface="Calibri"/>
              </a:rPr>
              <a:t>kotak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dapat </a:t>
            </a:r>
            <a:r>
              <a:rPr sz="2400" spc="-10" dirty="0">
                <a:latin typeface="Calibri"/>
                <a:cs typeface="Calibri"/>
              </a:rPr>
              <a:t>dilakukan proses </a:t>
            </a:r>
            <a:r>
              <a:rPr sz="2400" i="1" spc="-5" dirty="0">
                <a:latin typeface="Calibri"/>
                <a:cs typeface="Calibri"/>
              </a:rPr>
              <a:t>looping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quad.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7.	</a:t>
            </a:r>
            <a:r>
              <a:rPr sz="2400" spc="-5" dirty="0">
                <a:latin typeface="Calibri"/>
                <a:cs typeface="Calibri"/>
              </a:rPr>
              <a:t>Cari </a:t>
            </a:r>
            <a:r>
              <a:rPr sz="2400" spc="-25" dirty="0" err="1">
                <a:latin typeface="Calibri"/>
                <a:cs typeface="Calibri"/>
              </a:rPr>
              <a:t>kotak</a:t>
            </a:r>
            <a:r>
              <a:rPr lang="en-AU" sz="2400" spc="-25" dirty="0">
                <a:latin typeface="Calibri"/>
                <a:cs typeface="Calibri"/>
              </a:rPr>
              <a:t>-</a:t>
            </a:r>
            <a:r>
              <a:rPr sz="2400" spc="-25" dirty="0" err="1">
                <a:latin typeface="Calibri"/>
                <a:cs typeface="Calibri"/>
              </a:rPr>
              <a:t>kotak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bernilai 1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belum </a:t>
            </a:r>
            <a:r>
              <a:rPr sz="2400" spc="-10" dirty="0">
                <a:latin typeface="Calibri"/>
                <a:cs typeface="Calibri"/>
              </a:rPr>
              <a:t>dilakukan proses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looping.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8.	</a:t>
            </a:r>
            <a:r>
              <a:rPr sz="2400" spc="-5" dirty="0">
                <a:latin typeface="Calibri"/>
                <a:cs typeface="Calibri"/>
              </a:rPr>
              <a:t>Bentuk </a:t>
            </a:r>
            <a:r>
              <a:rPr sz="2400" spc="-10" dirty="0">
                <a:latin typeface="Calibri"/>
                <a:cs typeface="Calibri"/>
              </a:rPr>
              <a:t>operasi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untuk semua </a:t>
            </a:r>
            <a:r>
              <a:rPr sz="2400" i="1" spc="-5" dirty="0">
                <a:latin typeface="Calibri"/>
                <a:cs typeface="Calibri"/>
              </a:rPr>
              <a:t>term </a:t>
            </a:r>
            <a:r>
              <a:rPr sz="2400" i="1" spc="-10" dirty="0">
                <a:latin typeface="Calibri"/>
                <a:cs typeface="Calibri"/>
              </a:rPr>
              <a:t>yang </a:t>
            </a:r>
            <a:r>
              <a:rPr sz="2400" i="1" spc="-15" dirty="0">
                <a:latin typeface="Calibri"/>
                <a:cs typeface="Calibri"/>
              </a:rPr>
              <a:t>dihasilkan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dari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setiap </a:t>
            </a:r>
            <a:r>
              <a:rPr sz="2400" spc="-10" dirty="0">
                <a:latin typeface="Calibri"/>
                <a:cs typeface="Calibri"/>
              </a:rPr>
              <a:t>proses </a:t>
            </a:r>
            <a:r>
              <a:rPr sz="2400" i="1" spc="-10" dirty="0">
                <a:latin typeface="Calibri"/>
                <a:cs typeface="Calibri"/>
              </a:rPr>
              <a:t>looping.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(SOP)</a:t>
            </a:r>
            <a:endParaRPr sz="240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2245"/>
              </a:spcBef>
            </a:pPr>
            <a:r>
              <a:rPr sz="2000" spc="-5" dirty="0">
                <a:latin typeface="Arial"/>
                <a:cs typeface="Arial"/>
              </a:rPr>
              <a:t>Minimalkan </a:t>
            </a:r>
            <a:r>
              <a:rPr sz="2000" spc="-10" dirty="0">
                <a:latin typeface="Arial"/>
                <a:cs typeface="Arial"/>
              </a:rPr>
              <a:t>penggunaan </a:t>
            </a:r>
            <a:r>
              <a:rPr sz="2000" dirty="0">
                <a:latin typeface="Arial"/>
                <a:cs typeface="Arial"/>
              </a:rPr>
              <a:t>jumlah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loop.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32" y="685799"/>
            <a:ext cx="42538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solidFill>
                  <a:srgbClr val="686363"/>
                </a:solidFill>
                <a:latin typeface="Franklin Gothic Book"/>
                <a:cs typeface="Franklin Gothic Book"/>
              </a:rPr>
              <a:t>Penggunaan</a:t>
            </a:r>
            <a:r>
              <a:rPr sz="4000" b="1" spc="-145" dirty="0">
                <a:solidFill>
                  <a:srgbClr val="686363"/>
                </a:solidFill>
                <a:latin typeface="Franklin Gothic Book"/>
                <a:cs typeface="Franklin Gothic Book"/>
              </a:rPr>
              <a:t> </a:t>
            </a:r>
            <a:r>
              <a:rPr sz="4000" b="1" spc="10" dirty="0">
                <a:solidFill>
                  <a:srgbClr val="686363"/>
                </a:solidFill>
                <a:latin typeface="Franklin Gothic Book"/>
                <a:cs typeface="Franklin Gothic Book"/>
              </a:rPr>
              <a:t>K-MAP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17827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79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990" y="2557779"/>
            <a:ext cx="8360663" cy="365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7980" y="1880616"/>
            <a:ext cx="4563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X(A,B,C,D)=m(2, 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5, 7, 11,</a:t>
            </a:r>
            <a:r>
              <a:rPr sz="2800" spc="6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13,15)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685799"/>
            <a:ext cx="30714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9225" algn="l"/>
              </a:tabLst>
            </a:pPr>
            <a:r>
              <a:rPr b="1" spc="10" dirty="0">
                <a:latin typeface="Franklin Gothic Book"/>
                <a:cs typeface="Franklin Gothic Book"/>
              </a:rPr>
              <a:t>Don’t	Care</a:t>
            </a:r>
            <a:r>
              <a:rPr b="1" spc="-160" dirty="0">
                <a:latin typeface="Franklin Gothic Book"/>
                <a:cs typeface="Franklin Gothic Book"/>
              </a:rPr>
              <a:t> </a:t>
            </a:r>
            <a:r>
              <a:rPr b="1" spc="10" dirty="0">
                <a:latin typeface="Franklin Gothic Book"/>
                <a:cs typeface="Franklin Gothic Book"/>
              </a:rPr>
              <a:t>(x)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7863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7802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7863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7802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5244" y="2197607"/>
            <a:ext cx="7040880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Pada beberapa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rancangan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rangkaian</a:t>
            </a:r>
            <a:r>
              <a:rPr sz="28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logika,  terdapat 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kondisi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masukan </a:t>
            </a:r>
            <a:r>
              <a:rPr sz="2800" spc="-5" dirty="0">
                <a:solidFill>
                  <a:srgbClr val="BF0000"/>
                </a:solidFill>
                <a:latin typeface="Arial"/>
                <a:cs typeface="Arial"/>
              </a:rPr>
              <a:t>yang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nilai  keluarannya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tidak</a:t>
            </a:r>
            <a:r>
              <a:rPr sz="2800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ditentukan.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628015" marR="315595" algn="ctr">
              <a:lnSpc>
                <a:spcPct val="100000"/>
              </a:lnSpc>
              <a:spcBef>
                <a:spcPts val="1860"/>
              </a:spcBef>
            </a:pP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Tidak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peduli </a:t>
            </a:r>
            <a:r>
              <a:rPr sz="2800" dirty="0">
                <a:latin typeface="Arial"/>
                <a:cs typeface="Arial"/>
              </a:rPr>
              <a:t>dengan nilai keluaran dari  beberapa </a:t>
            </a:r>
            <a:r>
              <a:rPr sz="2800" spc="5" dirty="0">
                <a:latin typeface="Arial"/>
                <a:cs typeface="Arial"/>
              </a:rPr>
              <a:t>masukan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tersebut,</a:t>
            </a:r>
            <a:endParaRPr sz="2800">
              <a:latin typeface="Arial"/>
              <a:cs typeface="Arial"/>
            </a:endParaRPr>
          </a:p>
          <a:p>
            <a:pPr marL="304800" algn="ctr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TINGGI </a:t>
            </a:r>
            <a:r>
              <a:rPr sz="2800" spc="5" dirty="0">
                <a:latin typeface="Arial"/>
                <a:cs typeface="Arial"/>
              </a:rPr>
              <a:t>atau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RENDAH.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31519"/>
            <a:ext cx="65062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latin typeface="Franklin Gothic Book"/>
                <a:cs typeface="Franklin Gothic Book"/>
              </a:rPr>
              <a:t>Bentuk </a:t>
            </a:r>
            <a:r>
              <a:rPr b="1" dirty="0">
                <a:latin typeface="Franklin Gothic Book"/>
                <a:cs typeface="Franklin Gothic Book"/>
              </a:rPr>
              <a:t>Standard </a:t>
            </a:r>
            <a:r>
              <a:rPr b="1" spc="10" dirty="0">
                <a:latin typeface="Franklin Gothic Book"/>
                <a:cs typeface="Franklin Gothic Book"/>
              </a:rPr>
              <a:t>dan</a:t>
            </a:r>
            <a:r>
              <a:rPr b="1" spc="-270" dirty="0">
                <a:latin typeface="Franklin Gothic Book"/>
                <a:cs typeface="Franklin Gothic Book"/>
              </a:rPr>
              <a:t> </a:t>
            </a:r>
            <a:r>
              <a:rPr b="1" dirty="0">
                <a:latin typeface="Franklin Gothic Book"/>
                <a:cs typeface="Franklin Gothic Book"/>
              </a:rPr>
              <a:t>Kanonik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8392" y="5377179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295" y="5371084"/>
            <a:ext cx="1310640" cy="320040"/>
          </a:xfrm>
          <a:custGeom>
            <a:avLst/>
            <a:gdLst/>
            <a:ahLst/>
            <a:cxnLst/>
            <a:rect l="l" t="t" r="r" b="b"/>
            <a:pathLst>
              <a:path w="1310640" h="320039">
                <a:moveTo>
                  <a:pt x="13075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16992"/>
                </a:lnTo>
                <a:lnTo>
                  <a:pt x="3048" y="320040"/>
                </a:lnTo>
                <a:lnTo>
                  <a:pt x="1307592" y="320040"/>
                </a:lnTo>
                <a:lnTo>
                  <a:pt x="1310639" y="316992"/>
                </a:lnTo>
                <a:lnTo>
                  <a:pt x="1310639" y="310896"/>
                </a:lnTo>
                <a:lnTo>
                  <a:pt x="15239" y="310896"/>
                </a:lnTo>
                <a:lnTo>
                  <a:pt x="6096" y="304800"/>
                </a:lnTo>
                <a:lnTo>
                  <a:pt x="15239" y="304800"/>
                </a:lnTo>
                <a:lnTo>
                  <a:pt x="15239" y="15240"/>
                </a:lnTo>
                <a:lnTo>
                  <a:pt x="6096" y="15240"/>
                </a:lnTo>
                <a:lnTo>
                  <a:pt x="15239" y="6096"/>
                </a:lnTo>
                <a:lnTo>
                  <a:pt x="1310639" y="6096"/>
                </a:lnTo>
                <a:lnTo>
                  <a:pt x="1310639" y="3048"/>
                </a:lnTo>
                <a:lnTo>
                  <a:pt x="1307592" y="0"/>
                </a:lnTo>
                <a:close/>
              </a:path>
              <a:path w="1310640" h="320039">
                <a:moveTo>
                  <a:pt x="15239" y="304800"/>
                </a:moveTo>
                <a:lnTo>
                  <a:pt x="6096" y="304800"/>
                </a:lnTo>
                <a:lnTo>
                  <a:pt x="15239" y="310896"/>
                </a:lnTo>
                <a:lnTo>
                  <a:pt x="15239" y="304800"/>
                </a:lnTo>
                <a:close/>
              </a:path>
              <a:path w="1310640" h="320039">
                <a:moveTo>
                  <a:pt x="1295400" y="304800"/>
                </a:moveTo>
                <a:lnTo>
                  <a:pt x="15239" y="304800"/>
                </a:lnTo>
                <a:lnTo>
                  <a:pt x="15239" y="310896"/>
                </a:lnTo>
                <a:lnTo>
                  <a:pt x="1295400" y="310896"/>
                </a:lnTo>
                <a:lnTo>
                  <a:pt x="1295400" y="304800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295400" y="310896"/>
                </a:lnTo>
                <a:lnTo>
                  <a:pt x="1301496" y="304800"/>
                </a:lnTo>
                <a:lnTo>
                  <a:pt x="1310639" y="304800"/>
                </a:lnTo>
                <a:lnTo>
                  <a:pt x="1310639" y="15240"/>
                </a:lnTo>
                <a:lnTo>
                  <a:pt x="1301496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304800"/>
                </a:moveTo>
                <a:lnTo>
                  <a:pt x="1301496" y="304800"/>
                </a:lnTo>
                <a:lnTo>
                  <a:pt x="1295400" y="310896"/>
                </a:lnTo>
                <a:lnTo>
                  <a:pt x="1310639" y="310896"/>
                </a:lnTo>
                <a:lnTo>
                  <a:pt x="1310639" y="304800"/>
                </a:lnTo>
                <a:close/>
              </a:path>
              <a:path w="1310640" h="320039">
                <a:moveTo>
                  <a:pt x="15239" y="6096"/>
                </a:moveTo>
                <a:lnTo>
                  <a:pt x="6096" y="15240"/>
                </a:lnTo>
                <a:lnTo>
                  <a:pt x="15239" y="15240"/>
                </a:lnTo>
                <a:lnTo>
                  <a:pt x="15239" y="6096"/>
                </a:lnTo>
                <a:close/>
              </a:path>
              <a:path w="1310640" h="320039">
                <a:moveTo>
                  <a:pt x="1295400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295400" y="15240"/>
                </a:lnTo>
                <a:lnTo>
                  <a:pt x="1295400" y="6096"/>
                </a:lnTo>
                <a:close/>
              </a:path>
              <a:path w="1310640" h="320039">
                <a:moveTo>
                  <a:pt x="1310639" y="6096"/>
                </a:moveTo>
                <a:lnTo>
                  <a:pt x="1295400" y="6096"/>
                </a:lnTo>
                <a:lnTo>
                  <a:pt x="1301496" y="15240"/>
                </a:lnTo>
                <a:lnTo>
                  <a:pt x="1310639" y="15240"/>
                </a:lnTo>
                <a:lnTo>
                  <a:pt x="131063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732" y="1552828"/>
            <a:ext cx="8114665" cy="519049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Bentuk</a:t>
            </a:r>
            <a:r>
              <a:rPr sz="28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Standard</a:t>
            </a:r>
            <a:endParaRPr sz="2800">
              <a:latin typeface="Arial"/>
              <a:cs typeface="Arial"/>
            </a:endParaRPr>
          </a:p>
          <a:p>
            <a:pPr marL="927100" marR="496570">
              <a:lnSpc>
                <a:spcPct val="100000"/>
              </a:lnSpc>
              <a:spcBef>
                <a:spcPts val="1265"/>
              </a:spcBef>
              <a:tabLst>
                <a:tab pos="2005964" algn="l"/>
              </a:tabLst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SOP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(Sum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of Product) </a:t>
            </a: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Term-term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di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kan 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contoh:	</a:t>
            </a:r>
            <a:r>
              <a:rPr sz="2400" spc="-25" dirty="0">
                <a:solidFill>
                  <a:srgbClr val="BF0000"/>
                </a:solidFill>
                <a:latin typeface="Calibri"/>
                <a:cs typeface="Calibri"/>
              </a:rPr>
              <a:t>AB’C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+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A’BC’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40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POS </a:t>
            </a: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(Product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of Sum) </a:t>
            </a: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Term-term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di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kan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0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contoh:</a:t>
            </a:r>
            <a:r>
              <a:rPr sz="2400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BF0000"/>
                </a:solidFill>
                <a:latin typeface="Arial"/>
                <a:cs typeface="Arial"/>
              </a:rPr>
              <a:t>(A+B’+C).(A’+B+C’)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2800" spc="5" dirty="0">
                <a:solidFill>
                  <a:srgbClr val="BF0000"/>
                </a:solidFill>
                <a:latin typeface="Arial"/>
                <a:cs typeface="Arial"/>
              </a:rPr>
              <a:t>Bentuk</a:t>
            </a:r>
            <a:r>
              <a:rPr sz="28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F0000"/>
                </a:solidFill>
                <a:latin typeface="Arial"/>
                <a:cs typeface="Arial"/>
              </a:rPr>
              <a:t>Kanonik</a:t>
            </a:r>
            <a:endParaRPr sz="28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  <a:spcBef>
                <a:spcPts val="1265"/>
              </a:spcBef>
            </a:pP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Minterm</a:t>
            </a: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product term in which all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variables </a:t>
            </a:r>
            <a:r>
              <a:rPr sz="2400" dirty="0">
                <a:latin typeface="Calibri"/>
                <a:cs typeface="Calibri"/>
              </a:rPr>
              <a:t>appear  </a:t>
            </a:r>
            <a:r>
              <a:rPr sz="2400" spc="-15" dirty="0">
                <a:latin typeface="Calibri"/>
                <a:cs typeface="Calibri"/>
              </a:rPr>
              <a:t>exactly </a:t>
            </a:r>
            <a:r>
              <a:rPr sz="2400" spc="-5" dirty="0">
                <a:latin typeface="Calibri"/>
                <a:cs typeface="Calibri"/>
              </a:rPr>
              <a:t>once, </a:t>
            </a:r>
            <a:r>
              <a:rPr sz="2400" dirty="0">
                <a:latin typeface="Calibri"/>
                <a:cs typeface="Calibri"/>
              </a:rPr>
              <a:t>either </a:t>
            </a:r>
            <a:r>
              <a:rPr sz="2400" spc="-5" dirty="0">
                <a:latin typeface="Calibri"/>
                <a:cs typeface="Calibri"/>
              </a:rPr>
              <a:t>complemented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uncomplemented</a:t>
            </a:r>
            <a:endParaRPr sz="2400">
              <a:latin typeface="Calibri"/>
              <a:cs typeface="Calibri"/>
            </a:endParaRPr>
          </a:p>
          <a:p>
            <a:pPr marL="866140" marR="274320">
              <a:lnSpc>
                <a:spcPct val="100000"/>
              </a:lnSpc>
              <a:spcBef>
                <a:spcPts val="2400"/>
              </a:spcBef>
            </a:pPr>
            <a:r>
              <a:rPr sz="2400" spc="-5" dirty="0">
                <a:solidFill>
                  <a:srgbClr val="BF0000"/>
                </a:solidFill>
                <a:latin typeface="Arial"/>
                <a:cs typeface="Arial"/>
              </a:rPr>
              <a:t>Maxterm </a:t>
            </a: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sum </a:t>
            </a:r>
            <a:r>
              <a:rPr sz="2400" spc="-5" dirty="0">
                <a:latin typeface="Calibri"/>
                <a:cs typeface="Calibri"/>
              </a:rPr>
              <a:t>term in which all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variables </a:t>
            </a:r>
            <a:r>
              <a:rPr sz="2400" dirty="0">
                <a:latin typeface="Calibri"/>
                <a:cs typeface="Calibri"/>
              </a:rPr>
              <a:t>appear  </a:t>
            </a:r>
            <a:r>
              <a:rPr sz="2400" spc="-20" dirty="0">
                <a:latin typeface="Calibri"/>
                <a:cs typeface="Calibri"/>
              </a:rPr>
              <a:t>exactly </a:t>
            </a:r>
            <a:r>
              <a:rPr sz="2400" dirty="0">
                <a:latin typeface="Calibri"/>
                <a:cs typeface="Calibri"/>
              </a:rPr>
              <a:t>once, either </a:t>
            </a:r>
            <a:r>
              <a:rPr sz="2400" spc="-5" dirty="0">
                <a:latin typeface="Calibri"/>
                <a:cs typeface="Calibri"/>
              </a:rPr>
              <a:t>complemented 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uncomplemented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65048"/>
            <a:ext cx="27800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Franklin Gothic Book"/>
                <a:cs typeface="Franklin Gothic Book"/>
              </a:rPr>
              <a:t>Contoh </a:t>
            </a:r>
            <a:r>
              <a:rPr sz="2800" b="1" spc="15" dirty="0">
                <a:latin typeface="Franklin Gothic Book"/>
                <a:cs typeface="Franklin Gothic Book"/>
              </a:rPr>
              <a:t>Don’t</a:t>
            </a:r>
            <a:r>
              <a:rPr sz="2800" b="1" spc="-265" dirty="0">
                <a:latin typeface="Franklin Gothic Book"/>
                <a:cs typeface="Franklin Gothic Book"/>
              </a:rPr>
              <a:t> </a:t>
            </a:r>
            <a:r>
              <a:rPr sz="2800" b="1" spc="20" dirty="0">
                <a:latin typeface="Franklin Gothic Book"/>
                <a:cs typeface="Franklin Gothic Book"/>
              </a:rPr>
              <a:t>Care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190" y="1417827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79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2329179"/>
            <a:ext cx="591820" cy="381000"/>
          </a:xfrm>
          <a:custGeom>
            <a:avLst/>
            <a:gdLst/>
            <a:ahLst/>
            <a:cxnLst/>
            <a:rect l="l" t="t" r="r" b="b"/>
            <a:pathLst>
              <a:path w="591820" h="381000">
                <a:moveTo>
                  <a:pt x="0" y="381000"/>
                </a:moveTo>
                <a:lnTo>
                  <a:pt x="591312" y="381000"/>
                </a:lnTo>
                <a:lnTo>
                  <a:pt x="5913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4223" y="2323083"/>
            <a:ext cx="603885" cy="396240"/>
          </a:xfrm>
          <a:custGeom>
            <a:avLst/>
            <a:gdLst/>
            <a:ahLst/>
            <a:cxnLst/>
            <a:rect l="l" t="t" r="r" b="b"/>
            <a:pathLst>
              <a:path w="603884" h="396239">
                <a:moveTo>
                  <a:pt x="60045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93191"/>
                </a:lnTo>
                <a:lnTo>
                  <a:pt x="3048" y="396239"/>
                </a:lnTo>
                <a:lnTo>
                  <a:pt x="600455" y="396239"/>
                </a:lnTo>
                <a:lnTo>
                  <a:pt x="603503" y="393191"/>
                </a:lnTo>
                <a:lnTo>
                  <a:pt x="603503" y="387095"/>
                </a:lnTo>
                <a:lnTo>
                  <a:pt x="12191" y="387095"/>
                </a:lnTo>
                <a:lnTo>
                  <a:pt x="6096" y="381000"/>
                </a:lnTo>
                <a:lnTo>
                  <a:pt x="12191" y="381000"/>
                </a:lnTo>
                <a:lnTo>
                  <a:pt x="12191" y="15239"/>
                </a:lnTo>
                <a:lnTo>
                  <a:pt x="6096" y="15239"/>
                </a:lnTo>
                <a:lnTo>
                  <a:pt x="12191" y="6095"/>
                </a:lnTo>
                <a:lnTo>
                  <a:pt x="603503" y="6095"/>
                </a:lnTo>
                <a:lnTo>
                  <a:pt x="603503" y="3048"/>
                </a:lnTo>
                <a:lnTo>
                  <a:pt x="600455" y="0"/>
                </a:lnTo>
                <a:close/>
              </a:path>
              <a:path w="603884" h="396239">
                <a:moveTo>
                  <a:pt x="12191" y="381000"/>
                </a:moveTo>
                <a:lnTo>
                  <a:pt x="6096" y="381000"/>
                </a:lnTo>
                <a:lnTo>
                  <a:pt x="12191" y="387095"/>
                </a:lnTo>
                <a:lnTo>
                  <a:pt x="12191" y="381000"/>
                </a:lnTo>
                <a:close/>
              </a:path>
              <a:path w="603884" h="396239">
                <a:moveTo>
                  <a:pt x="591311" y="381000"/>
                </a:moveTo>
                <a:lnTo>
                  <a:pt x="12191" y="381000"/>
                </a:lnTo>
                <a:lnTo>
                  <a:pt x="12191" y="387095"/>
                </a:lnTo>
                <a:lnTo>
                  <a:pt x="591311" y="387095"/>
                </a:lnTo>
                <a:lnTo>
                  <a:pt x="591311" y="381000"/>
                </a:lnTo>
                <a:close/>
              </a:path>
              <a:path w="603884" h="396239">
                <a:moveTo>
                  <a:pt x="591311" y="6095"/>
                </a:moveTo>
                <a:lnTo>
                  <a:pt x="591311" y="387095"/>
                </a:lnTo>
                <a:lnTo>
                  <a:pt x="597407" y="381000"/>
                </a:lnTo>
                <a:lnTo>
                  <a:pt x="603503" y="381000"/>
                </a:lnTo>
                <a:lnTo>
                  <a:pt x="603503" y="15239"/>
                </a:lnTo>
                <a:lnTo>
                  <a:pt x="597407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381000"/>
                </a:moveTo>
                <a:lnTo>
                  <a:pt x="597407" y="381000"/>
                </a:lnTo>
                <a:lnTo>
                  <a:pt x="591311" y="387095"/>
                </a:lnTo>
                <a:lnTo>
                  <a:pt x="603503" y="387095"/>
                </a:lnTo>
                <a:lnTo>
                  <a:pt x="603503" y="381000"/>
                </a:lnTo>
                <a:close/>
              </a:path>
              <a:path w="603884" h="396239">
                <a:moveTo>
                  <a:pt x="12191" y="6095"/>
                </a:moveTo>
                <a:lnTo>
                  <a:pt x="6096" y="15239"/>
                </a:lnTo>
                <a:lnTo>
                  <a:pt x="12191" y="15239"/>
                </a:lnTo>
                <a:lnTo>
                  <a:pt x="12191" y="6095"/>
                </a:lnTo>
                <a:close/>
              </a:path>
              <a:path w="603884" h="396239">
                <a:moveTo>
                  <a:pt x="591311" y="6095"/>
                </a:moveTo>
                <a:lnTo>
                  <a:pt x="12191" y="6095"/>
                </a:lnTo>
                <a:lnTo>
                  <a:pt x="12191" y="15239"/>
                </a:lnTo>
                <a:lnTo>
                  <a:pt x="591311" y="15239"/>
                </a:lnTo>
                <a:lnTo>
                  <a:pt x="591311" y="6095"/>
                </a:lnTo>
                <a:close/>
              </a:path>
              <a:path w="603884" h="396239">
                <a:moveTo>
                  <a:pt x="603503" y="6095"/>
                </a:moveTo>
                <a:lnTo>
                  <a:pt x="591311" y="6095"/>
                </a:lnTo>
                <a:lnTo>
                  <a:pt x="597407" y="15239"/>
                </a:lnTo>
                <a:lnTo>
                  <a:pt x="603503" y="15239"/>
                </a:lnTo>
                <a:lnTo>
                  <a:pt x="6035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0391" y="2329179"/>
            <a:ext cx="396240" cy="228600"/>
          </a:xfrm>
          <a:custGeom>
            <a:avLst/>
            <a:gdLst/>
            <a:ahLst/>
            <a:cxnLst/>
            <a:rect l="l" t="t" r="r" b="b"/>
            <a:pathLst>
              <a:path w="396239" h="228600">
                <a:moveTo>
                  <a:pt x="0" y="228600"/>
                </a:moveTo>
                <a:lnTo>
                  <a:pt x="396239" y="228600"/>
                </a:lnTo>
                <a:lnTo>
                  <a:pt x="39623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296" y="2323083"/>
            <a:ext cx="408940" cy="243840"/>
          </a:xfrm>
          <a:custGeom>
            <a:avLst/>
            <a:gdLst/>
            <a:ahLst/>
            <a:cxnLst/>
            <a:rect l="l" t="t" r="r" b="b"/>
            <a:pathLst>
              <a:path w="408939" h="243839">
                <a:moveTo>
                  <a:pt x="405383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0791"/>
                </a:lnTo>
                <a:lnTo>
                  <a:pt x="3048" y="243839"/>
                </a:lnTo>
                <a:lnTo>
                  <a:pt x="405383" y="243839"/>
                </a:lnTo>
                <a:lnTo>
                  <a:pt x="408431" y="240791"/>
                </a:lnTo>
                <a:lnTo>
                  <a:pt x="408431" y="234695"/>
                </a:lnTo>
                <a:lnTo>
                  <a:pt x="15239" y="234695"/>
                </a:lnTo>
                <a:lnTo>
                  <a:pt x="6095" y="228600"/>
                </a:lnTo>
                <a:lnTo>
                  <a:pt x="15239" y="228600"/>
                </a:lnTo>
                <a:lnTo>
                  <a:pt x="15239" y="15239"/>
                </a:lnTo>
                <a:lnTo>
                  <a:pt x="6095" y="15239"/>
                </a:lnTo>
                <a:lnTo>
                  <a:pt x="15239" y="6095"/>
                </a:lnTo>
                <a:lnTo>
                  <a:pt x="408431" y="6095"/>
                </a:lnTo>
                <a:lnTo>
                  <a:pt x="408431" y="3048"/>
                </a:lnTo>
                <a:lnTo>
                  <a:pt x="405383" y="0"/>
                </a:lnTo>
                <a:close/>
              </a:path>
              <a:path w="408939" h="243839">
                <a:moveTo>
                  <a:pt x="15239" y="228600"/>
                </a:moveTo>
                <a:lnTo>
                  <a:pt x="6095" y="228600"/>
                </a:lnTo>
                <a:lnTo>
                  <a:pt x="15239" y="234695"/>
                </a:lnTo>
                <a:lnTo>
                  <a:pt x="15239" y="228600"/>
                </a:lnTo>
                <a:close/>
              </a:path>
              <a:path w="408939" h="243839">
                <a:moveTo>
                  <a:pt x="396239" y="228600"/>
                </a:moveTo>
                <a:lnTo>
                  <a:pt x="15239" y="228600"/>
                </a:lnTo>
                <a:lnTo>
                  <a:pt x="15239" y="234695"/>
                </a:lnTo>
                <a:lnTo>
                  <a:pt x="396239" y="234695"/>
                </a:lnTo>
                <a:lnTo>
                  <a:pt x="396239" y="228600"/>
                </a:lnTo>
                <a:close/>
              </a:path>
              <a:path w="408939" h="243839">
                <a:moveTo>
                  <a:pt x="396239" y="6095"/>
                </a:moveTo>
                <a:lnTo>
                  <a:pt x="396239" y="234695"/>
                </a:lnTo>
                <a:lnTo>
                  <a:pt x="402336" y="228600"/>
                </a:lnTo>
                <a:lnTo>
                  <a:pt x="408431" y="228600"/>
                </a:lnTo>
                <a:lnTo>
                  <a:pt x="408431" y="15239"/>
                </a:lnTo>
                <a:lnTo>
                  <a:pt x="402336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228600"/>
                </a:moveTo>
                <a:lnTo>
                  <a:pt x="402336" y="228600"/>
                </a:lnTo>
                <a:lnTo>
                  <a:pt x="396239" y="234695"/>
                </a:lnTo>
                <a:lnTo>
                  <a:pt x="408431" y="234695"/>
                </a:lnTo>
                <a:lnTo>
                  <a:pt x="408431" y="228600"/>
                </a:lnTo>
                <a:close/>
              </a:path>
              <a:path w="408939" h="243839">
                <a:moveTo>
                  <a:pt x="15239" y="6095"/>
                </a:moveTo>
                <a:lnTo>
                  <a:pt x="6095" y="15239"/>
                </a:lnTo>
                <a:lnTo>
                  <a:pt x="15239" y="15239"/>
                </a:lnTo>
                <a:lnTo>
                  <a:pt x="15239" y="6095"/>
                </a:lnTo>
                <a:close/>
              </a:path>
              <a:path w="408939" h="243839">
                <a:moveTo>
                  <a:pt x="396239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396239" y="15239"/>
                </a:lnTo>
                <a:lnTo>
                  <a:pt x="396239" y="6095"/>
                </a:lnTo>
                <a:close/>
              </a:path>
              <a:path w="408939" h="243839">
                <a:moveTo>
                  <a:pt x="408431" y="6095"/>
                </a:moveTo>
                <a:lnTo>
                  <a:pt x="396239" y="6095"/>
                </a:lnTo>
                <a:lnTo>
                  <a:pt x="402336" y="15239"/>
                </a:lnTo>
                <a:lnTo>
                  <a:pt x="408431" y="15239"/>
                </a:lnTo>
                <a:lnTo>
                  <a:pt x="40843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8616" y="2176779"/>
            <a:ext cx="8534400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32" y="1629461"/>
            <a:ext cx="7385684" cy="241091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600" spc="-15" dirty="0" err="1">
                <a:latin typeface="Perpetua"/>
                <a:cs typeface="Perpetua"/>
              </a:rPr>
              <a:t>Sederhanakan</a:t>
            </a:r>
            <a:r>
              <a:rPr sz="2600" spc="-15" dirty="0">
                <a:latin typeface="Perpetua"/>
                <a:cs typeface="Perpetua"/>
              </a:rPr>
              <a:t> dan </a:t>
            </a:r>
            <a:r>
              <a:rPr sz="2600" spc="-10" dirty="0">
                <a:latin typeface="Perpetua"/>
                <a:cs typeface="Perpetua"/>
              </a:rPr>
              <a:t>gambar rangkaian </a:t>
            </a:r>
            <a:r>
              <a:rPr sz="2600" dirty="0">
                <a:latin typeface="Perpetua"/>
                <a:cs typeface="Perpetua"/>
              </a:rPr>
              <a:t>dari </a:t>
            </a:r>
            <a:r>
              <a:rPr sz="2600" spc="-15" dirty="0">
                <a:latin typeface="Perpetua"/>
                <a:cs typeface="Perpetua"/>
              </a:rPr>
              <a:t>dengan K-Maps: </a:t>
            </a:r>
            <a:endParaRPr lang="en-AU" sz="2600" spc="-15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lang="en-AU" sz="2600" spc="-15" dirty="0">
                <a:latin typeface="Perpetua"/>
                <a:cs typeface="Perpetua"/>
              </a:rPr>
              <a:t>	</a:t>
            </a:r>
            <a:r>
              <a:rPr sz="2600" spc="-10" dirty="0">
                <a:latin typeface="Perpetua"/>
                <a:cs typeface="Perpetua"/>
              </a:rPr>
              <a:t>a. f(ABC)=m(1,2,</a:t>
            </a:r>
            <a:r>
              <a:rPr sz="2600" spc="-1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3,5,7)</a:t>
            </a:r>
            <a:endParaRPr sz="2600" dirty="0">
              <a:latin typeface="Perpetua"/>
              <a:cs typeface="Perpetua"/>
            </a:endParaRPr>
          </a:p>
          <a:p>
            <a:pPr marL="527685">
              <a:lnSpc>
                <a:spcPct val="100000"/>
              </a:lnSpc>
              <a:spcBef>
                <a:spcPts val="600"/>
              </a:spcBef>
            </a:pPr>
            <a:r>
              <a:rPr sz="2600" spc="-95" dirty="0">
                <a:latin typeface="Perpetua"/>
                <a:cs typeface="Perpetua"/>
              </a:rPr>
              <a:t>b. </a:t>
            </a:r>
            <a:r>
              <a:rPr sz="2600" spc="-10" dirty="0">
                <a:latin typeface="Perpetua"/>
                <a:cs typeface="Perpetua"/>
              </a:rPr>
              <a:t>g(ABCD)=m(0,1,6,7,8,9,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14,15)</a:t>
            </a:r>
            <a:endParaRPr sz="2600" dirty="0">
              <a:latin typeface="Perpetua"/>
              <a:cs typeface="Perpetua"/>
            </a:endParaRPr>
          </a:p>
          <a:p>
            <a:pPr marL="527685">
              <a:lnSpc>
                <a:spcPct val="100000"/>
              </a:lnSpc>
              <a:spcBef>
                <a:spcPts val="600"/>
              </a:spcBef>
            </a:pPr>
            <a:r>
              <a:rPr sz="2600" spc="-15" dirty="0">
                <a:latin typeface="Perpetua"/>
                <a:cs typeface="Perpetua"/>
              </a:rPr>
              <a:t>c.</a:t>
            </a:r>
            <a:r>
              <a:rPr sz="2600" spc="-1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h(ABCD)=M(1,5,6,9,13,14)</a:t>
            </a:r>
            <a:endParaRPr sz="2600" dirty="0">
              <a:latin typeface="Perpetua"/>
              <a:cs typeface="Perpetua"/>
            </a:endParaRPr>
          </a:p>
          <a:p>
            <a:pPr marL="527685">
              <a:lnSpc>
                <a:spcPct val="100000"/>
              </a:lnSpc>
              <a:spcBef>
                <a:spcPts val="600"/>
              </a:spcBef>
            </a:pPr>
            <a:r>
              <a:rPr sz="2600" spc="-10" dirty="0">
                <a:latin typeface="Perpetua"/>
                <a:cs typeface="Perpetua"/>
              </a:rPr>
              <a:t>d.i(ABCD)=m(2,3,7,9,13,14) </a:t>
            </a:r>
            <a:r>
              <a:rPr sz="2600" spc="-5" dirty="0">
                <a:latin typeface="Perpetua"/>
                <a:cs typeface="Perpetua"/>
              </a:rPr>
              <a:t>,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d(6,10)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732" y="765048"/>
            <a:ext cx="27800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2800" b="1" dirty="0" err="1">
                <a:latin typeface="Franklin Gothic Book"/>
                <a:cs typeface="Franklin Gothic Book"/>
              </a:rPr>
              <a:t>Tugas</a:t>
            </a:r>
            <a:r>
              <a:rPr lang="en-AU" sz="2800" b="1" dirty="0">
                <a:latin typeface="Franklin Gothic Book"/>
                <a:cs typeface="Franklin Gothic Book"/>
              </a:rPr>
              <a:t> :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0" y="1417827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79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532" y="795528"/>
            <a:ext cx="239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Franklin Gothic Book"/>
                <a:cs typeface="Franklin Gothic Book"/>
              </a:rPr>
              <a:t>Minterm</a:t>
            </a:r>
            <a:r>
              <a:rPr sz="3600" b="1" spc="-175" dirty="0">
                <a:latin typeface="Franklin Gothic Book"/>
                <a:cs typeface="Franklin Gothic Book"/>
              </a:rPr>
              <a:t> </a:t>
            </a:r>
            <a:r>
              <a:rPr sz="3600" b="1" spc="10" dirty="0">
                <a:latin typeface="Franklin Gothic Book"/>
                <a:cs typeface="Franklin Gothic Book"/>
              </a:rPr>
              <a:t>(m)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732" y="1562405"/>
            <a:ext cx="8253095" cy="418592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60"/>
              </a:spcBef>
            </a:pPr>
            <a:r>
              <a:rPr sz="220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20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1B1810"/>
                </a:solidFill>
                <a:latin typeface="Calibri"/>
                <a:cs typeface="Calibri"/>
              </a:rPr>
              <a:t>Represents exactly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one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combination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in the truth</a:t>
            </a:r>
            <a:r>
              <a:rPr sz="2600" spc="-13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table.</a:t>
            </a:r>
            <a:endParaRPr sz="2600" dirty="0">
              <a:latin typeface="Calibri"/>
              <a:cs typeface="Calibri"/>
            </a:endParaRPr>
          </a:p>
          <a:p>
            <a:pPr marL="312420" marR="553085" indent="-274320">
              <a:lnSpc>
                <a:spcPct val="150000"/>
              </a:lnSpc>
            </a:pPr>
            <a:r>
              <a:rPr sz="220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20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Denoted </a:t>
            </a:r>
            <a:r>
              <a:rPr sz="2600" spc="-15" dirty="0">
                <a:solidFill>
                  <a:srgbClr val="1B1810"/>
                </a:solidFill>
                <a:latin typeface="Calibri"/>
                <a:cs typeface="Calibri"/>
              </a:rPr>
              <a:t>by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50" i="1" spc="-15" baseline="-19607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, where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is the decimal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equivalent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of the  </a:t>
            </a:r>
            <a:r>
              <a:rPr sz="2600" spc="-30" dirty="0">
                <a:solidFill>
                  <a:srgbClr val="1B1810"/>
                </a:solidFill>
                <a:latin typeface="Calibri"/>
                <a:cs typeface="Calibri"/>
              </a:rPr>
              <a:t>minterm’s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corresponding </a:t>
            </a:r>
            <a:r>
              <a:rPr sz="2600" dirty="0">
                <a:solidFill>
                  <a:srgbClr val="1B1810"/>
                </a:solidFill>
                <a:latin typeface="Calibri"/>
                <a:cs typeface="Calibri"/>
              </a:rPr>
              <a:t>binary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combination</a:t>
            </a:r>
            <a:r>
              <a:rPr sz="2600" spc="5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1B1810"/>
                </a:solidFill>
                <a:latin typeface="Calibri"/>
                <a:cs typeface="Calibri"/>
              </a:rPr>
              <a:t>(</a:t>
            </a:r>
            <a:r>
              <a:rPr sz="2600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550" i="1" baseline="-19607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60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  <a:r>
              <a:rPr sz="2600" i="1" dirty="0">
                <a:solidFill>
                  <a:srgbClr val="1B1810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312420" marR="852169" indent="-274320">
              <a:lnSpc>
                <a:spcPct val="150000"/>
              </a:lnSpc>
            </a:pPr>
            <a:r>
              <a:rPr sz="220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20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variable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in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50" i="1" spc="-15" baseline="-19607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is </a:t>
            </a:r>
            <a:r>
              <a:rPr sz="2600" spc="-15" dirty="0">
                <a:solidFill>
                  <a:srgbClr val="1B1810"/>
                </a:solidFill>
                <a:latin typeface="Calibri"/>
                <a:cs typeface="Calibri"/>
              </a:rPr>
              <a:t>complemented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if its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value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in </a:t>
            </a:r>
            <a:r>
              <a:rPr sz="2600" i="1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550" i="1" spc="7" baseline="-19607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is 0,  otherwise is</a:t>
            </a:r>
            <a:r>
              <a:rPr sz="2600" spc="-2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uncomplemented.</a:t>
            </a:r>
            <a:endParaRPr sz="2600" dirty="0">
              <a:latin typeface="Calibri"/>
              <a:cs typeface="Calibri"/>
            </a:endParaRPr>
          </a:p>
          <a:p>
            <a:pPr marL="312420" marR="30480" indent="-274320">
              <a:lnSpc>
                <a:spcPct val="150000"/>
              </a:lnSpc>
              <a:tabLst>
                <a:tab pos="6530340" algn="l"/>
              </a:tabLst>
            </a:pPr>
            <a:r>
              <a:rPr sz="220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200" dirty="0">
                <a:solidFill>
                  <a:srgbClr val="D24716"/>
                </a:solidFill>
                <a:latin typeface="Times New Roman"/>
                <a:cs typeface="Times New Roman"/>
              </a:rPr>
              <a:t> 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Example: Assume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3 variables (A,B,C),</a:t>
            </a:r>
            <a:r>
              <a:rPr sz="2600" spc="-9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and</a:t>
            </a:r>
            <a:r>
              <a:rPr sz="2600" spc="2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=3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.	Then,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550" i="1" baseline="-19607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=  011 and its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corresponding </a:t>
            </a:r>
            <a:r>
              <a:rPr sz="2600" spc="-15" dirty="0">
                <a:solidFill>
                  <a:srgbClr val="1B1810"/>
                </a:solidFill>
                <a:latin typeface="Calibri"/>
                <a:cs typeface="Calibri"/>
              </a:rPr>
              <a:t>minterm </a:t>
            </a:r>
            <a:r>
              <a:rPr sz="2600" spc="-5" dirty="0">
                <a:solidFill>
                  <a:srgbClr val="1B1810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1B1810"/>
                </a:solidFill>
                <a:latin typeface="Calibri"/>
                <a:cs typeface="Calibri"/>
              </a:rPr>
              <a:t>denoted </a:t>
            </a:r>
            <a:r>
              <a:rPr sz="2600" spc="-15" dirty="0">
                <a:solidFill>
                  <a:srgbClr val="1B1810"/>
                </a:solidFill>
                <a:latin typeface="Calibri"/>
                <a:cs typeface="Calibri"/>
              </a:rPr>
              <a:t>by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50" i="1" spc="-15" baseline="-19607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A’BC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332" y="6605016"/>
            <a:ext cx="1885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686363"/>
                </a:solidFill>
                <a:latin typeface="Perpetua"/>
                <a:cs typeface="Perpetua"/>
              </a:rPr>
              <a:t>1</a:t>
            </a:r>
            <a:r>
              <a:rPr sz="1400" spc="-5" dirty="0">
                <a:solidFill>
                  <a:srgbClr val="686363"/>
                </a:solidFill>
                <a:latin typeface="Perpetua"/>
                <a:cs typeface="Perpetua"/>
              </a:rPr>
              <a:t>0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532" y="795528"/>
            <a:ext cx="248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Franklin Gothic Book"/>
                <a:cs typeface="Franklin Gothic Book"/>
              </a:rPr>
              <a:t>Maxterm</a:t>
            </a:r>
            <a:r>
              <a:rPr sz="3600" b="1" spc="-175" dirty="0">
                <a:latin typeface="Franklin Gothic Book"/>
                <a:cs typeface="Franklin Gothic Book"/>
              </a:rPr>
              <a:t> </a:t>
            </a:r>
            <a:r>
              <a:rPr sz="3600" b="1" spc="15" dirty="0">
                <a:latin typeface="Franklin Gothic Book"/>
                <a:cs typeface="Franklin Gothic Book"/>
              </a:rPr>
              <a:t>(M)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732" y="1567891"/>
            <a:ext cx="8197215" cy="480504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350" spc="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Represents exactly </a:t>
            </a:r>
            <a:r>
              <a:rPr sz="2800" dirty="0">
                <a:latin typeface="Calibri"/>
                <a:cs typeface="Calibri"/>
              </a:rPr>
              <a:t>one </a:t>
            </a:r>
            <a:r>
              <a:rPr sz="2800" spc="-10" dirty="0">
                <a:latin typeface="Calibri"/>
                <a:cs typeface="Calibri"/>
              </a:rPr>
              <a:t>combination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truth</a:t>
            </a:r>
            <a:r>
              <a:rPr sz="2800" spc="-3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table.</a:t>
            </a:r>
            <a:endParaRPr sz="2800" dirty="0">
              <a:latin typeface="Calibri"/>
              <a:cs typeface="Calibri"/>
            </a:endParaRPr>
          </a:p>
          <a:p>
            <a:pPr marL="312420" marR="130175" indent="-274320">
              <a:lnSpc>
                <a:spcPct val="140000"/>
              </a:lnSpc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350" spc="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Denoted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75" i="1" baseline="-19519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where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decimal </a:t>
            </a:r>
            <a:r>
              <a:rPr sz="2800" spc="-10" dirty="0">
                <a:latin typeface="Calibri"/>
                <a:cs typeface="Calibri"/>
              </a:rPr>
              <a:t>equivalent </a:t>
            </a:r>
            <a:r>
              <a:rPr sz="2800" spc="5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maxterm’s </a:t>
            </a:r>
            <a:r>
              <a:rPr sz="2800" spc="-10" dirty="0">
                <a:latin typeface="Calibri"/>
                <a:cs typeface="Calibri"/>
              </a:rPr>
              <a:t>corresponding </a:t>
            </a:r>
            <a:r>
              <a:rPr sz="2800" dirty="0">
                <a:latin typeface="Calibri"/>
                <a:cs typeface="Calibri"/>
              </a:rPr>
              <a:t>binary </a:t>
            </a:r>
            <a:r>
              <a:rPr sz="2800" spc="-10" dirty="0">
                <a:latin typeface="Calibri"/>
                <a:cs typeface="Calibri"/>
              </a:rPr>
              <a:t>combination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(b</a:t>
            </a:r>
            <a:r>
              <a:rPr sz="2775" i="1" spc="-7" baseline="-19519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12420" marR="222250" indent="-274320">
              <a:lnSpc>
                <a:spcPct val="140000"/>
              </a:lnSpc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350" spc="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variable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75" i="1" baseline="-19519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complemented </a:t>
            </a:r>
            <a:r>
              <a:rPr sz="2800" dirty="0">
                <a:latin typeface="Calibri"/>
                <a:cs typeface="Calibri"/>
              </a:rPr>
              <a:t>if its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i="1" dirty="0">
                <a:latin typeface="Calibri"/>
                <a:cs typeface="Calibri"/>
              </a:rPr>
              <a:t>b</a:t>
            </a:r>
            <a:r>
              <a:rPr sz="2775" i="1" baseline="-19519" dirty="0">
                <a:latin typeface="Calibri"/>
                <a:cs typeface="Calibri"/>
              </a:rPr>
              <a:t>j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1,  </a:t>
            </a:r>
            <a:r>
              <a:rPr sz="2800" spc="5" dirty="0">
                <a:latin typeface="Calibri"/>
                <a:cs typeface="Calibri"/>
              </a:rPr>
              <a:t>otherwise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uncomplemented.</a:t>
            </a:r>
            <a:endParaRPr sz="2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45"/>
              </a:spcBef>
              <a:tabLst>
                <a:tab pos="7017384" algn="l"/>
              </a:tabLst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350" spc="10" dirty="0">
                <a:solidFill>
                  <a:srgbClr val="D24716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Calibri"/>
                <a:cs typeface="Calibri"/>
              </a:rPr>
              <a:t>Example: </a:t>
            </a:r>
            <a:r>
              <a:rPr sz="2800" dirty="0">
                <a:latin typeface="Calibri"/>
                <a:cs typeface="Calibri"/>
              </a:rPr>
              <a:t>Assume 3 </a:t>
            </a:r>
            <a:r>
              <a:rPr sz="2800" spc="-5" dirty="0">
                <a:latin typeface="Calibri"/>
                <a:cs typeface="Calibri"/>
              </a:rPr>
              <a:t>variables (A,B,C),</a:t>
            </a:r>
            <a:r>
              <a:rPr sz="2800" spc="-3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=3</a:t>
            </a:r>
            <a:r>
              <a:rPr sz="2800" spc="-5" dirty="0">
                <a:latin typeface="Calibri"/>
                <a:cs typeface="Calibri"/>
              </a:rPr>
              <a:t>.	Then,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75" i="1" spc="-7" baseline="-19519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endParaRPr sz="2775" baseline="-19519" dirty="0">
              <a:latin typeface="Calibri"/>
              <a:cs typeface="Calibri"/>
            </a:endParaRPr>
          </a:p>
          <a:p>
            <a:pPr marL="312420" marR="461009">
              <a:lnSpc>
                <a:spcPct val="140000"/>
              </a:lnSpc>
            </a:pPr>
            <a:r>
              <a:rPr sz="2800" dirty="0">
                <a:latin typeface="Calibri"/>
                <a:cs typeface="Calibri"/>
              </a:rPr>
              <a:t>= </a:t>
            </a:r>
            <a:r>
              <a:rPr sz="2800" spc="-5" dirty="0">
                <a:latin typeface="Calibri"/>
                <a:cs typeface="Calibri"/>
              </a:rPr>
              <a:t>011 </a:t>
            </a:r>
            <a:r>
              <a:rPr sz="2800" dirty="0">
                <a:latin typeface="Calibri"/>
                <a:cs typeface="Calibri"/>
              </a:rPr>
              <a:t>and its </a:t>
            </a:r>
            <a:r>
              <a:rPr sz="2800" spc="-10" dirty="0">
                <a:latin typeface="Calibri"/>
                <a:cs typeface="Calibri"/>
              </a:rPr>
              <a:t>corresponding maxterm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denoted </a:t>
            </a:r>
            <a:r>
              <a:rPr sz="2800" spc="-15" dirty="0">
                <a:latin typeface="Calibri"/>
                <a:cs typeface="Calibri"/>
              </a:rPr>
              <a:t>by 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75" i="1" baseline="-19519" dirty="0">
                <a:solidFill>
                  <a:srgbClr val="FF0000"/>
                </a:solidFill>
                <a:latin typeface="Calibri"/>
                <a:cs typeface="Calibri"/>
              </a:rPr>
              <a:t>j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spc="-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A+B’+C’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65048"/>
            <a:ext cx="67189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latin typeface="Franklin Gothic Book"/>
                <a:cs typeface="Franklin Gothic Book"/>
              </a:rPr>
              <a:t>Notasi </a:t>
            </a:r>
            <a:r>
              <a:rPr sz="2800" b="1" spc="-20" dirty="0">
                <a:latin typeface="Franklin Gothic Book"/>
                <a:cs typeface="Franklin Gothic Book"/>
              </a:rPr>
              <a:t>Tabel </a:t>
            </a:r>
            <a:r>
              <a:rPr sz="2800" b="1" dirty="0">
                <a:latin typeface="Franklin Gothic Book"/>
                <a:cs typeface="Franklin Gothic Book"/>
              </a:rPr>
              <a:t>Kebenaran </a:t>
            </a:r>
            <a:r>
              <a:rPr sz="2800" b="1" spc="5" dirty="0">
                <a:latin typeface="Franklin Gothic Book"/>
                <a:cs typeface="Franklin Gothic Book"/>
              </a:rPr>
              <a:t>Minterm &amp;</a:t>
            </a:r>
            <a:r>
              <a:rPr sz="2800" b="1" spc="-409" dirty="0">
                <a:latin typeface="Franklin Gothic Book"/>
                <a:cs typeface="Franklin Gothic Book"/>
              </a:rPr>
              <a:t> </a:t>
            </a:r>
            <a:r>
              <a:rPr sz="2800" b="1" spc="5" dirty="0">
                <a:latin typeface="Franklin Gothic Book"/>
                <a:cs typeface="Franklin Gothic Book"/>
              </a:rPr>
              <a:t>Maxterm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132" y="2034234"/>
            <a:ext cx="322072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46990" indent="-274320">
              <a:lnSpc>
                <a:spcPct val="150000"/>
              </a:lnSpc>
              <a:spcBef>
                <a:spcPts val="95"/>
              </a:spcBef>
              <a:tabLst>
                <a:tab pos="286385" algn="l"/>
              </a:tabLst>
            </a:pPr>
            <a:r>
              <a:rPr sz="18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1850" spc="10" dirty="0">
                <a:solidFill>
                  <a:srgbClr val="D2471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libri"/>
                <a:cs typeface="Calibri"/>
              </a:rPr>
              <a:t>Minterms </a:t>
            </a:r>
            <a:r>
              <a:rPr sz="2200" dirty="0">
                <a:latin typeface="Calibri"/>
                <a:cs typeface="Calibri"/>
              </a:rPr>
              <a:t>dan </a:t>
            </a:r>
            <a:r>
              <a:rPr sz="2200" spc="-5" dirty="0">
                <a:latin typeface="Calibri"/>
                <a:cs typeface="Calibri"/>
              </a:rPr>
              <a:t>Maxterms  </a:t>
            </a:r>
            <a:r>
              <a:rPr sz="2200" dirty="0">
                <a:latin typeface="Calibri"/>
                <a:cs typeface="Calibri"/>
              </a:rPr>
              <a:t>mudah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direpresentasikan  </a:t>
            </a:r>
            <a:r>
              <a:rPr sz="2200" spc="-5" dirty="0">
                <a:latin typeface="Calibri"/>
                <a:cs typeface="Calibri"/>
              </a:rPr>
              <a:t>menggunakan tabel  </a:t>
            </a:r>
            <a:r>
              <a:rPr sz="2200" spc="-15" dirty="0">
                <a:latin typeface="Calibri"/>
                <a:cs typeface="Calibri"/>
              </a:rPr>
              <a:t>kebenaran.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286385" algn="l"/>
              </a:tabLst>
            </a:pPr>
            <a:r>
              <a:rPr sz="18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1850" spc="10" dirty="0">
                <a:solidFill>
                  <a:srgbClr val="D2471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libri"/>
                <a:cs typeface="Calibri"/>
              </a:rPr>
              <a:t>Contoh:</a:t>
            </a:r>
            <a:endParaRPr sz="22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Calibri"/>
                <a:cs typeface="Calibri"/>
              </a:rPr>
              <a:t>Asumsikan </a:t>
            </a:r>
            <a:r>
              <a:rPr sz="2200" dirty="0">
                <a:latin typeface="Calibri"/>
                <a:cs typeface="Calibri"/>
              </a:rPr>
              <a:t>3 </a:t>
            </a:r>
            <a:r>
              <a:rPr sz="2200" spc="-5" dirty="0">
                <a:latin typeface="Calibri"/>
                <a:cs typeface="Calibri"/>
              </a:rPr>
              <a:t>variabel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x,y,z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00600" y="1783588"/>
          <a:ext cx="4808217" cy="472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34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z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Minterm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Maxterm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x’y’z’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0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x+y+z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0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x’y’z =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1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x+y+z’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1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x’yz’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2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x+y’+z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2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x’yz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3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x+y’+z’=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3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xy’z’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4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x’+y+z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4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xy’z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5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x’+y+z’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5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0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xyz’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6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x’+y’+z =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15" baseline="-20576" dirty="0">
                          <a:latin typeface="Comic Sans MS"/>
                          <a:cs typeface="Comic Sans MS"/>
                        </a:rPr>
                        <a:t>6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82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xyz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7</a:t>
                      </a:r>
                      <a:endParaRPr sz="2025" baseline="-20576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x’+y’+z’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025" spc="-22" baseline="-20576" dirty="0">
                          <a:latin typeface="Comic Sans MS"/>
                          <a:cs typeface="Comic Sans MS"/>
                        </a:rPr>
                        <a:t>7</a:t>
                      </a:r>
                      <a:endParaRPr sz="2025" baseline="-20576" dirty="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65048"/>
            <a:ext cx="4072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Franklin Gothic Book"/>
                <a:cs typeface="Franklin Gothic Book"/>
              </a:rPr>
              <a:t>Contoh </a:t>
            </a:r>
            <a:r>
              <a:rPr sz="2800" b="1" spc="5" dirty="0">
                <a:latin typeface="Franklin Gothic Book"/>
                <a:cs typeface="Franklin Gothic Book"/>
              </a:rPr>
              <a:t>Penulisan m </a:t>
            </a:r>
            <a:r>
              <a:rPr sz="2800" b="1" spc="15" dirty="0">
                <a:latin typeface="Franklin Gothic Book"/>
                <a:cs typeface="Franklin Gothic Book"/>
              </a:rPr>
              <a:t>dan</a:t>
            </a:r>
            <a:r>
              <a:rPr sz="2800" b="1" spc="-330" dirty="0">
                <a:latin typeface="Franklin Gothic Book"/>
                <a:cs typeface="Franklin Gothic Book"/>
              </a:rPr>
              <a:t> </a:t>
            </a:r>
            <a:r>
              <a:rPr sz="2800" b="1" dirty="0">
                <a:latin typeface="Franklin Gothic Book"/>
                <a:cs typeface="Franklin Gothic Book"/>
              </a:rPr>
              <a:t>M</a:t>
            </a:r>
            <a:endParaRPr sz="2800">
              <a:latin typeface="Franklin Gothic Book"/>
              <a:cs typeface="Franklin Gothic Book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1272032" y="1862077"/>
                <a:ext cx="5282565" cy="4377480"/>
              </a:xfrm>
              <a:prstGeom prst="rect">
                <a:avLst/>
              </a:prstGeom>
            </p:spPr>
            <p:txBody>
              <a:bodyPr vert="horz" wrap="square" lIns="0" tIns="65405" rIns="0" bIns="0" rtlCol="0">
                <a:spAutoFit/>
              </a:bodyPr>
              <a:lstStyle/>
              <a:p>
                <a:pPr marL="325120">
                  <a:lnSpc>
                    <a:spcPct val="100000"/>
                  </a:lnSpc>
                  <a:spcBef>
                    <a:spcPts val="515"/>
                  </a:spcBef>
                </a:pPr>
                <a:r>
                  <a:rPr lang="id-ID" sz="2800" spc="-4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Tabel </a:t>
                </a:r>
                <a:r>
                  <a:rPr lang="id-ID" sz="2800" spc="-2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kebenaran </a:t>
                </a:r>
                <a:r>
                  <a:rPr lang="id-ID" sz="28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id-ID" sz="2800" spc="1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8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d-ID" sz="2400" spc="-7" baseline="-19519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8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(a,b,c)</a:t>
                </a:r>
                <a:endParaRPr lang="id-ID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5120" marR="43180" indent="-274320">
                  <a:lnSpc>
                    <a:spcPts val="2590"/>
                  </a:lnSpc>
                  <a:spcBef>
                    <a:spcPts val="680"/>
                  </a:spcBef>
                  <a:tabLst>
                    <a:tab pos="324485" algn="l"/>
                  </a:tabLst>
                </a:pPr>
                <a:r>
                  <a:rPr lang="id-ID" sz="20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	</a:t>
                </a:r>
                <a:r>
                  <a:rPr lang="id-ID" sz="2400" spc="-1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Bentuk</a:t>
                </a:r>
                <a:r>
                  <a:rPr lang="id-ID" sz="24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canonical  SOP (Sum Of Products) </a:t>
                </a:r>
                <a:r>
                  <a:rPr lang="id-ID" sz="2400" spc="-1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id-ID" sz="24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</m:ctrlPr>
                      </m:sSubPr>
                      <m:e>
                        <m:r>
                          <a:rPr lang="ar-AE" sz="2400" b="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ar-AE" sz="2400" b="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marL="325120">
                  <a:lnSpc>
                    <a:spcPts val="241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(a,b,c) = m</a:t>
                </a:r>
                <a:r>
                  <a:rPr lang="id-ID" sz="2400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m</a:t>
                </a:r>
                <a:r>
                  <a:rPr lang="id-ID" sz="2400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m</a:t>
                </a:r>
                <a:r>
                  <a:rPr lang="id-ID" sz="2400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id-ID" sz="2400" spc="-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1510665">
                  <a:lnSpc>
                    <a:spcPts val="2735"/>
                  </a:lnSpc>
                </a:pP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id-ID" sz="2400" spc="-3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a’b’c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a’bc’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id-ID" sz="2400" spc="-3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ab’c’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id-ID" sz="2400" spc="-1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abc’</a:t>
                </a:r>
              </a:p>
              <a:p>
                <a:pPr marL="325120" marR="43180" indent="-274320">
                  <a:lnSpc>
                    <a:spcPts val="2590"/>
                  </a:lnSpc>
                  <a:spcBef>
                    <a:spcPts val="640"/>
                  </a:spcBef>
                  <a:tabLst>
                    <a:tab pos="324485" algn="l"/>
                  </a:tabLst>
                </a:pPr>
                <a:r>
                  <a:rPr lang="id-ID" sz="24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	 Bentuk canonical POS (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product-of-sums ) </a:t>
                </a:r>
                <a:r>
                  <a:rPr lang="id-ID" sz="2400" spc="-1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id-ID" sz="2400" spc="-1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</m:ctrlPr>
                      </m:sSubPr>
                      <m:e>
                        <m:r>
                          <a:rPr lang="ar-AE" sz="2400" b="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ar-AE" sz="2400" b="0" i="1" spc="-10" smtClean="0">
                            <a:solidFill>
                              <a:schemeClr val="tx1"/>
                            </a:solidFill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marL="325120">
                  <a:lnSpc>
                    <a:spcPts val="241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ar-AE" sz="2400" i="1" spc="-1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(a,b,c) = 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id-ID" sz="2400" spc="37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id-ID" sz="2400" baseline="-208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9040">
                  <a:lnSpc>
                    <a:spcPts val="2590"/>
                  </a:lnSpc>
                </a:pP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(a+b+c)•(a+b’+c’)•</a:t>
                </a:r>
                <a:endPara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62225">
                  <a:lnSpc>
                    <a:spcPts val="2735"/>
                  </a:lnSpc>
                </a:pP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(a’+b+c’)•(a’+b’+c’).</a:t>
                </a:r>
                <a:endPara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5"/>
                  </a:spcBef>
                </a:pPr>
                <a:endPara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5120">
                  <a:lnSpc>
                    <a:spcPct val="100000"/>
                  </a:lnSpc>
                </a:pPr>
                <a:r>
                  <a:rPr lang="en-AU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perhatikan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id-ID" sz="2400" spc="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 </a:t>
                </a:r>
                <a:r>
                  <a:rPr lang="id-ID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d-ID" sz="2400" spc="-32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spc="-7" baseline="-2083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id-ID" sz="2400" spc="-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32" y="1862077"/>
                <a:ext cx="5282565" cy="4377480"/>
              </a:xfrm>
              <a:prstGeom prst="rect">
                <a:avLst/>
              </a:prstGeom>
              <a:blipFill>
                <a:blip r:embed="rId2"/>
                <a:stretch>
                  <a:fillRect l="-2656" t="-974" r="-1963" b="-333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41390"/>
              </p:ext>
            </p:extLst>
          </p:nvPr>
        </p:nvGraphicFramePr>
        <p:xfrm>
          <a:off x="7239000" y="1859788"/>
          <a:ext cx="2214880" cy="4663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solidFill>
                            <a:srgbClr val="00B0F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solidFill>
                            <a:srgbClr val="00B0F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solidFill>
                            <a:srgbClr val="00B0F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solidFill>
                          <a:srgbClr val="00B0F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spc="-5" dirty="0">
                          <a:solidFill>
                            <a:srgbClr val="00B0F0"/>
                          </a:solidFill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2775" spc="-7" baseline="-19519" dirty="0">
                          <a:solidFill>
                            <a:srgbClr val="00B0F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775" baseline="-19519" dirty="0">
                        <a:solidFill>
                          <a:srgbClr val="00B0F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732" y="765048"/>
            <a:ext cx="3077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" dirty="0"/>
              <a:t>Shorthand: </a:t>
            </a:r>
            <a:r>
              <a:rPr sz="2800" spc="5" dirty="0"/>
              <a:t>∑ </a:t>
            </a:r>
            <a:r>
              <a:rPr sz="2800" dirty="0"/>
              <a:t>and</a:t>
            </a:r>
            <a:r>
              <a:rPr sz="2800" spc="-190" dirty="0"/>
              <a:t> </a:t>
            </a:r>
            <a:r>
              <a:rPr sz="2800" spc="5" dirty="0"/>
              <a:t>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84732" y="1904999"/>
            <a:ext cx="781050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7785" indent="-274320" algn="just">
              <a:lnSpc>
                <a:spcPct val="150000"/>
              </a:lnSpc>
              <a:spcBef>
                <a:spcPts val="100"/>
              </a:spcBef>
            </a:pPr>
            <a:r>
              <a:rPr sz="2050" spc="-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050" spc="-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(a,b,c) = ∑ m(1,2,4,6)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∑ indicates that this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a  sum-of-products </a:t>
            </a:r>
            <a:r>
              <a:rPr sz="2400" spc="5" dirty="0">
                <a:latin typeface="Arial"/>
                <a:cs typeface="Arial"/>
              </a:rPr>
              <a:t>form, </a:t>
            </a:r>
            <a:r>
              <a:rPr sz="2400" dirty="0">
                <a:latin typeface="Arial"/>
                <a:cs typeface="Arial"/>
              </a:rPr>
              <a:t>and m(1,2,4,6) indicates that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 minterms to be included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7" baseline="-20833" dirty="0">
                <a:latin typeface="Arial"/>
                <a:cs typeface="Arial"/>
              </a:rPr>
              <a:t>1</a:t>
            </a:r>
            <a:r>
              <a:rPr sz="2400" spc="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, m</a:t>
            </a:r>
            <a:r>
              <a:rPr sz="2400" baseline="-20833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, and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baseline="-20833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12420" marR="30480" indent="-274320" algn="just">
              <a:lnSpc>
                <a:spcPct val="150000"/>
              </a:lnSpc>
            </a:pPr>
            <a:r>
              <a:rPr sz="2050" spc="-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050" spc="-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(a,b,c) = ∏ M(0,3,5,7)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∏ indicates that this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 product-of-sums </a:t>
            </a:r>
            <a:r>
              <a:rPr sz="2400" spc="5" dirty="0">
                <a:latin typeface="Arial"/>
                <a:cs typeface="Arial"/>
              </a:rPr>
              <a:t>form, </a:t>
            </a:r>
            <a:r>
              <a:rPr sz="2400" dirty="0">
                <a:latin typeface="Arial"/>
                <a:cs typeface="Arial"/>
              </a:rPr>
              <a:t>and M(0,3,5,7) indicates that the  </a:t>
            </a:r>
            <a:r>
              <a:rPr sz="2400" spc="-5" dirty="0">
                <a:latin typeface="Arial"/>
                <a:cs typeface="Arial"/>
              </a:rPr>
              <a:t>maxterms </a:t>
            </a:r>
            <a:r>
              <a:rPr sz="2400" dirty="0">
                <a:latin typeface="Arial"/>
                <a:cs typeface="Arial"/>
              </a:rPr>
              <a:t>to be included </a:t>
            </a:r>
            <a:r>
              <a:rPr sz="2400" spc="-5" dirty="0">
                <a:latin typeface="Arial"/>
                <a:cs typeface="Arial"/>
              </a:rPr>
              <a:t>are M</a:t>
            </a:r>
            <a:r>
              <a:rPr sz="2400" spc="-7" baseline="-20833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, M</a:t>
            </a:r>
            <a:r>
              <a:rPr sz="2400" spc="-7" baseline="-20833" dirty="0">
                <a:latin typeface="Arial"/>
                <a:cs typeface="Arial"/>
              </a:rPr>
              <a:t>3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15" baseline="-20833" dirty="0">
                <a:latin typeface="Arial"/>
                <a:cs typeface="Arial"/>
              </a:rPr>
              <a:t>5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7" baseline="-20833" dirty="0">
                <a:latin typeface="Arial"/>
                <a:cs typeface="Arial"/>
              </a:rPr>
              <a:t>7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  <a:spcBef>
                <a:spcPts val="1440"/>
              </a:spcBef>
            </a:pPr>
            <a:r>
              <a:rPr sz="2050" spc="-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050" spc="-1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Since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7" baseline="-20833" dirty="0">
                <a:latin typeface="Arial"/>
                <a:cs typeface="Arial"/>
              </a:rPr>
              <a:t>j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7" baseline="-20833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’ </a:t>
            </a:r>
            <a:r>
              <a:rPr sz="2400" spc="1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9433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∑ m(1,2,4,6) = ∏ M(0,3,5,7) =</a:t>
            </a:r>
            <a:r>
              <a:rPr sz="24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(a,b,c)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0" y="149098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1" y="0"/>
                </a:lnTo>
              </a:path>
            </a:pathLst>
          </a:custGeom>
          <a:ln w="30480">
            <a:solidFill>
              <a:srgbClr val="AE33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32" y="765048"/>
            <a:ext cx="8089900" cy="271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solidFill>
                  <a:srgbClr val="686363"/>
                </a:solidFill>
                <a:latin typeface="Franklin Gothic Book"/>
                <a:cs typeface="Franklin Gothic Book"/>
              </a:rPr>
              <a:t>Konversi </a:t>
            </a:r>
            <a:r>
              <a:rPr sz="2800" dirty="0">
                <a:solidFill>
                  <a:srgbClr val="686363"/>
                </a:solidFill>
                <a:latin typeface="Franklin Gothic Book"/>
                <a:cs typeface="Franklin Gothic Book"/>
              </a:rPr>
              <a:t>diantara bentuk </a:t>
            </a:r>
            <a:r>
              <a:rPr sz="2800" spc="-5" dirty="0">
                <a:solidFill>
                  <a:srgbClr val="686363"/>
                </a:solidFill>
                <a:latin typeface="Franklin Gothic Book"/>
                <a:cs typeface="Franklin Gothic Book"/>
              </a:rPr>
              <a:t>Kanonik (∑ </a:t>
            </a:r>
            <a:r>
              <a:rPr sz="2800" dirty="0">
                <a:solidFill>
                  <a:srgbClr val="686363"/>
                </a:solidFill>
                <a:latin typeface="Franklin Gothic Book"/>
                <a:cs typeface="Franklin Gothic Book"/>
              </a:rPr>
              <a:t>dan</a:t>
            </a:r>
            <a:r>
              <a:rPr sz="2800" spc="-175" dirty="0">
                <a:solidFill>
                  <a:srgbClr val="686363"/>
                </a:solidFill>
                <a:latin typeface="Franklin Gothic Book"/>
                <a:cs typeface="Franklin Gothic Book"/>
              </a:rPr>
              <a:t> </a:t>
            </a:r>
            <a:r>
              <a:rPr sz="2800" spc="-5" dirty="0">
                <a:solidFill>
                  <a:srgbClr val="686363"/>
                </a:solidFill>
                <a:latin typeface="Franklin Gothic Book"/>
                <a:cs typeface="Franklin Gothic Book"/>
              </a:rPr>
              <a:t>∏)</a:t>
            </a:r>
            <a:endParaRPr sz="2800" dirty="0">
              <a:latin typeface="Franklin Gothic Book"/>
              <a:cs typeface="Franklin Gothic Book"/>
            </a:endParaRPr>
          </a:p>
          <a:p>
            <a:pPr marL="439420" marR="5080" indent="-274320" algn="just">
              <a:lnSpc>
                <a:spcPct val="150000"/>
              </a:lnSpc>
              <a:spcBef>
                <a:spcPts val="2355"/>
              </a:spcBef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endParaRPr lang="en-AU" sz="2350" spc="10" dirty="0">
              <a:solidFill>
                <a:srgbClr val="D24716"/>
              </a:solidFill>
              <a:latin typeface="Wingdings 2"/>
              <a:cs typeface="Wingdings 2"/>
            </a:endParaRPr>
          </a:p>
          <a:p>
            <a:pPr marL="439420" marR="5080" indent="-274320" algn="just">
              <a:lnSpc>
                <a:spcPct val="150000"/>
              </a:lnSpc>
              <a:spcBef>
                <a:spcPts val="2355"/>
              </a:spcBef>
            </a:pPr>
            <a:endParaRPr lang="en-AU" sz="2350" spc="10" dirty="0">
              <a:solidFill>
                <a:srgbClr val="D24716"/>
              </a:solidFill>
              <a:latin typeface="Wingdings 2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1100"/>
              </a:spcBef>
            </a:pPr>
            <a:r>
              <a:rPr sz="2350" spc="10" dirty="0">
                <a:solidFill>
                  <a:srgbClr val="D24716"/>
                </a:solidFill>
                <a:latin typeface="Wingdings 2"/>
                <a:cs typeface="Wingdings 2"/>
              </a:rPr>
              <a:t></a:t>
            </a:r>
            <a:r>
              <a:rPr sz="2350" spc="250" dirty="0">
                <a:solidFill>
                  <a:srgbClr val="D2471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Example: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052" y="3977640"/>
            <a:ext cx="1205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f</a:t>
            </a:r>
            <a:r>
              <a:rPr sz="2775" spc="-7" baseline="-19519" dirty="0"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(a,b,c)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4917" y="3973964"/>
            <a:ext cx="5795645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= </a:t>
            </a:r>
            <a:r>
              <a:rPr sz="2800" spc="-45" dirty="0">
                <a:latin typeface="Calibri"/>
                <a:cs typeface="Calibri"/>
              </a:rPr>
              <a:t>a’b’c </a:t>
            </a:r>
            <a:r>
              <a:rPr sz="2800" dirty="0">
                <a:latin typeface="Calibri"/>
                <a:cs typeface="Calibri"/>
              </a:rPr>
              <a:t>+ </a:t>
            </a:r>
            <a:r>
              <a:rPr sz="2800" spc="-5" dirty="0">
                <a:latin typeface="Calibri"/>
                <a:cs typeface="Calibri"/>
              </a:rPr>
              <a:t>a’bc’ </a:t>
            </a:r>
            <a:r>
              <a:rPr sz="2800" dirty="0">
                <a:latin typeface="Calibri"/>
                <a:cs typeface="Calibri"/>
              </a:rPr>
              <a:t>+ </a:t>
            </a:r>
            <a:r>
              <a:rPr sz="2800" spc="-45" dirty="0">
                <a:latin typeface="Calibri"/>
                <a:cs typeface="Calibri"/>
              </a:rPr>
              <a:t>ab’c’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abc’</a:t>
            </a:r>
            <a:endParaRPr sz="2800" dirty="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= m</a:t>
            </a:r>
            <a:r>
              <a:rPr sz="2775" baseline="-19519" dirty="0">
                <a:latin typeface="Calibri"/>
                <a:cs typeface="Calibri"/>
              </a:rPr>
              <a:t>1 </a:t>
            </a:r>
            <a:r>
              <a:rPr sz="2800" dirty="0">
                <a:latin typeface="Calibri"/>
                <a:cs typeface="Calibri"/>
              </a:rPr>
              <a:t>+ m</a:t>
            </a:r>
            <a:r>
              <a:rPr sz="2775" baseline="-19519" dirty="0">
                <a:latin typeface="Calibri"/>
                <a:cs typeface="Calibri"/>
              </a:rPr>
              <a:t>2 </a:t>
            </a:r>
            <a:r>
              <a:rPr sz="2800" dirty="0">
                <a:latin typeface="Calibri"/>
                <a:cs typeface="Calibri"/>
              </a:rPr>
              <a:t>+ m</a:t>
            </a:r>
            <a:r>
              <a:rPr sz="2775" baseline="-19519" dirty="0">
                <a:latin typeface="Calibri"/>
                <a:cs typeface="Calibri"/>
              </a:rPr>
              <a:t>4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775" baseline="-19519" dirty="0">
                <a:latin typeface="Calibri"/>
                <a:cs typeface="Calibri"/>
              </a:rPr>
              <a:t>6</a:t>
            </a:r>
          </a:p>
          <a:p>
            <a:pPr marL="1447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∑(</a:t>
            </a:r>
            <a:r>
              <a:rPr sz="2800" spc="-10" dirty="0">
                <a:solidFill>
                  <a:srgbClr val="9A2C1E"/>
                </a:solidFill>
                <a:latin typeface="Calibri"/>
                <a:cs typeface="Calibri"/>
              </a:rPr>
              <a:t>1,2,4,6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lang="en-AU" sz="2800" spc="-10" dirty="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</a:pPr>
            <a:r>
              <a:rPr lang="en-AU" sz="2800" spc="-10" dirty="0">
                <a:latin typeface="Calibri"/>
                <a:cs typeface="Calibri"/>
              </a:rPr>
              <a:t>Sama </a:t>
            </a:r>
            <a:r>
              <a:rPr lang="en-AU" sz="2800" spc="-10" dirty="0" err="1">
                <a:latin typeface="Calibri"/>
                <a:cs typeface="Calibri"/>
              </a:rPr>
              <a:t>dengan</a:t>
            </a:r>
            <a:r>
              <a:rPr lang="en-AU" sz="2800" spc="-10" dirty="0">
                <a:latin typeface="Calibri"/>
                <a:cs typeface="Calibri"/>
              </a:rPr>
              <a:t> :</a:t>
            </a:r>
          </a:p>
          <a:p>
            <a:pPr marL="1447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∏(</a:t>
            </a:r>
            <a:r>
              <a:rPr sz="2800" spc="-5" dirty="0">
                <a:solidFill>
                  <a:srgbClr val="9A2C1E"/>
                </a:solidFill>
                <a:latin typeface="Calibri"/>
                <a:cs typeface="Calibri"/>
              </a:rPr>
              <a:t>0,3,5,7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(a+b+c)•(a+b’+c’)•(a’+b+c’)•(a’+b’+c’)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D4C9B-59BF-4ED0-B90B-3045D93956D7}"/>
              </a:ext>
            </a:extLst>
          </p:cNvPr>
          <p:cNvSpPr/>
          <p:nvPr/>
        </p:nvSpPr>
        <p:spPr>
          <a:xfrm>
            <a:off x="1689100" y="1504748"/>
            <a:ext cx="7846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Ganti </a:t>
            </a:r>
            <a:r>
              <a:rPr lang="id-ID" sz="2800" dirty="0">
                <a:sym typeface="Symbol" panose="05050102010706020507" pitchFamily="18" charset="2"/>
              </a:rPr>
              <a:t></a:t>
            </a:r>
            <a:r>
              <a:rPr lang="en-AU" sz="2800" dirty="0">
                <a:sym typeface="Symbol" panose="05050102010706020507" pitchFamily="18" charset="2"/>
              </a:rPr>
              <a:t> </a:t>
            </a:r>
            <a:r>
              <a:rPr lang="id-ID" sz="2800" dirty="0"/>
              <a:t>dengan </a:t>
            </a:r>
            <a:r>
              <a:rPr lang="id-ID" sz="2800" spc="-5" dirty="0">
                <a:solidFill>
                  <a:srgbClr val="686363"/>
                </a:solidFill>
                <a:latin typeface="Franklin Gothic Book"/>
                <a:cs typeface="Franklin Gothic Book"/>
              </a:rPr>
              <a:t>∏</a:t>
            </a:r>
            <a:r>
              <a:rPr lang="id-ID" sz="2800" dirty="0"/>
              <a:t> (atau sebaliknya) dan gantilah j yang muncul dalam bentuk asli dengan yang tidak.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1784</Words>
  <Application>Microsoft Office PowerPoint</Application>
  <PresentationFormat>Custom</PresentationFormat>
  <Paragraphs>309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Franklin Gothic Book</vt:lpstr>
      <vt:lpstr>Perpetua</vt:lpstr>
      <vt:lpstr>Symbol</vt:lpstr>
      <vt:lpstr>Times New Roman</vt:lpstr>
      <vt:lpstr>Wingdings</vt:lpstr>
      <vt:lpstr>Wingdings 2</vt:lpstr>
      <vt:lpstr>Office Theme</vt:lpstr>
      <vt:lpstr>Penyederhanaan Fungsi Logika  [Sistem Digital]</vt:lpstr>
      <vt:lpstr>Esensi Penyederhanaan?</vt:lpstr>
      <vt:lpstr>Bentuk Standard dan Kanonik</vt:lpstr>
      <vt:lpstr>Minterm (m)</vt:lpstr>
      <vt:lpstr>Maxterm (M)</vt:lpstr>
      <vt:lpstr>Notasi Tabel Kebenaran Minterm &amp; Maxterm</vt:lpstr>
      <vt:lpstr>Contoh Penulisan m dan M</vt:lpstr>
      <vt:lpstr>Shorthand: ∑ and ∏</vt:lpstr>
      <vt:lpstr>PowerPoint Presentation</vt:lpstr>
      <vt:lpstr>Perancangan dgn Tabel Kebenaran</vt:lpstr>
      <vt:lpstr>PowerPoint Presentation</vt:lpstr>
      <vt:lpstr>Langkah-langkah solusi</vt:lpstr>
      <vt:lpstr>PowerPoint Presentation</vt:lpstr>
      <vt:lpstr>Peta Karnaugh (K-Map)</vt:lpstr>
      <vt:lpstr>PowerPoint Presentation</vt:lpstr>
      <vt:lpstr>PowerPoint Presentation</vt:lpstr>
      <vt:lpstr>Peta Karnaugh 4 variabel</vt:lpstr>
      <vt:lpstr>PowerPoint Presentation</vt:lpstr>
      <vt:lpstr>Metode K-Map</vt:lpstr>
      <vt:lpstr>Contoh penggunaan K-MAP</vt:lpstr>
      <vt:lpstr>PowerPoint Presentation</vt:lpstr>
      <vt:lpstr>Looping &gt; penggabungan kotak yang bernilai 1</vt:lpstr>
      <vt:lpstr>Aturan Looping</vt:lpstr>
      <vt:lpstr>QUAD</vt:lpstr>
      <vt:lpstr>Aturan Looping</vt:lpstr>
      <vt:lpstr>OCTET</vt:lpstr>
      <vt:lpstr>Penyederhanaan K-Maps</vt:lpstr>
      <vt:lpstr>PowerPoint Presentation</vt:lpstr>
      <vt:lpstr>Don’t Care (x)</vt:lpstr>
      <vt:lpstr>Contoh Don’t Care</vt:lpstr>
      <vt:lpstr>Tugas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Penyederhanaan Fungsi Logika  [Sistem Digital]</dc:title>
  <dc:creator>herwin</dc:creator>
  <cp:lastModifiedBy>herwin suprijono</cp:lastModifiedBy>
  <cp:revision>14</cp:revision>
  <dcterms:created xsi:type="dcterms:W3CDTF">2020-04-06T23:36:53Z</dcterms:created>
  <dcterms:modified xsi:type="dcterms:W3CDTF">2020-04-07T02:44:56Z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2012-09-20T00:00:00Z</vt:filetime>
  </property>
  <property fmtid="{D5CDD505-2E9C-101B-9397-08002B2CF9AE}" pid="3" name="LastSaved">
    <vt:filetime>2012-09-20T00:00:00Z</vt:filetime>
  </property>
</Properties>
</file>