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7" r:id="rId2"/>
    <p:sldId id="299" r:id="rId3"/>
    <p:sldId id="288" r:id="rId4"/>
    <p:sldId id="289" r:id="rId5"/>
    <p:sldId id="290" r:id="rId6"/>
    <p:sldId id="291" r:id="rId7"/>
    <p:sldId id="292" r:id="rId8"/>
    <p:sldId id="284" r:id="rId9"/>
    <p:sldId id="268" r:id="rId10"/>
    <p:sldId id="269" r:id="rId11"/>
    <p:sldId id="300" r:id="rId12"/>
    <p:sldId id="301" r:id="rId13"/>
    <p:sldId id="270" r:id="rId14"/>
    <p:sldId id="271" r:id="rId15"/>
    <p:sldId id="286" r:id="rId16"/>
    <p:sldId id="257" r:id="rId17"/>
    <p:sldId id="259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0" r:id="rId33"/>
    <p:sldId id="279" r:id="rId34"/>
    <p:sldId id="281" r:id="rId35"/>
    <p:sldId id="282" r:id="rId36"/>
    <p:sldId id="283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A8B4-558A-4E29-8E93-ECB57FF4E4EF}" type="datetimeFigureOut">
              <a:rPr lang="id-ID" smtClean="0"/>
              <a:pPr/>
              <a:t>21/05/2015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F343-58D3-4967-AE6E-E01570CC7F6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Data Encryption Standard - 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30932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Aisyatul</a:t>
            </a:r>
            <a:r>
              <a:rPr lang="en-US" i="1" dirty="0" smtClean="0"/>
              <a:t> </a:t>
            </a:r>
            <a:r>
              <a:rPr lang="en-US" i="1" dirty="0" err="1" smtClean="0"/>
              <a:t>Karima</a:t>
            </a:r>
            <a:r>
              <a:rPr lang="en-US" i="1" dirty="0" smtClean="0"/>
              <a:t>, 2012</a:t>
            </a:r>
            <a:endParaRPr lang="en-US" i="1" dirty="0"/>
          </a:p>
        </p:txBody>
      </p:sp>
      <p:pic>
        <p:nvPicPr>
          <p:cNvPr id="6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84" y="5089960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Langkah</a:t>
            </a:r>
            <a:r>
              <a:rPr lang="en-US" sz="2400" b="1" u="sng" dirty="0" smtClean="0"/>
              <a:t> </a:t>
            </a:r>
            <a:r>
              <a:rPr lang="id-ID" sz="2400" b="1" u="sng" dirty="0" smtClean="0"/>
              <a:t>1 (Cont’d)</a:t>
            </a:r>
            <a:r>
              <a:rPr lang="en-US" sz="2400" dirty="0" smtClean="0"/>
              <a:t> : Encoding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64 bit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Plaintext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IP (Initial Permutation)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0496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id-ID" dirty="0" smtClean="0"/>
              <a:t> = 0000 0001 0010 0011 0100 0101 0110 0111 1000 1001 1010 1011 1100 1101 1110 1111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98758" y="5408602"/>
            <a:ext cx="142876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Langkah</a:t>
            </a:r>
            <a:r>
              <a:rPr lang="en-US" sz="2400" b="1" u="sng" dirty="0" smtClean="0"/>
              <a:t> </a:t>
            </a:r>
            <a:r>
              <a:rPr lang="id-ID" sz="2400" b="1" u="sng" dirty="0" smtClean="0"/>
              <a:t>1 (Cont’d)</a:t>
            </a:r>
            <a:r>
              <a:rPr lang="en-US" sz="2400" dirty="0" smtClean="0"/>
              <a:t> : Encoding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64 bit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Plaintext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IP (Initial Permutation)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0496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id-ID" dirty="0" smtClean="0"/>
              <a:t> = 0000 0001 0010 0011 0100 0101 0110 0111 1000 1001 1010 1011 1100 1101 1110 1111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88764" y="5408602"/>
            <a:ext cx="142876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48983"/>
              </p:ext>
            </p:extLst>
          </p:nvPr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Langkah</a:t>
            </a:r>
            <a:r>
              <a:rPr lang="en-US" sz="2400" b="1" u="sng" dirty="0" smtClean="0"/>
              <a:t> </a:t>
            </a:r>
            <a:r>
              <a:rPr lang="id-ID" sz="2400" b="1" u="sng" dirty="0" smtClean="0"/>
              <a:t>1 (Cont’d)</a:t>
            </a:r>
            <a:r>
              <a:rPr lang="en-US" sz="2400" dirty="0" smtClean="0"/>
              <a:t> : Encoding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64 bit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Plaintext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IP (Initial Permutation)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0496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id-ID" dirty="0" smtClean="0"/>
              <a:t> = 0000 0001 0010 0011 0100 0101 0110 0111 1000 1001 1010 1011 1100 1101 1110 1111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20272" y="5052227"/>
            <a:ext cx="142876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26490"/>
              </p:ext>
            </p:extLst>
          </p:nvPr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2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Langkah</a:t>
            </a:r>
            <a:r>
              <a:rPr lang="en-US" sz="2400" b="1" u="sng" dirty="0" smtClean="0"/>
              <a:t> </a:t>
            </a:r>
            <a:r>
              <a:rPr lang="id-ID" sz="2400" b="1" u="sng" dirty="0" smtClean="0"/>
              <a:t>1 (Cont’d)</a:t>
            </a:r>
            <a:r>
              <a:rPr lang="en-US" sz="2400" dirty="0" smtClean="0"/>
              <a:t> : Encoding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64 bit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Plaintext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IP (Initial Permutation)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0496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id-ID" dirty="0" smtClean="0"/>
              <a:t> = 0000 0001 0010 0011 0100 0101 0110 0111 1000 1001 1010 1011 1100 1101 1110 1111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592933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1100 1100 0000 0000 1100 1100 1111 1111 1111 0000 1010 1010 1111 0000 1010 1010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0016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28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Pecah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</a:t>
            </a:r>
            <a:r>
              <a:rPr lang="en-US" sz="31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</a:t>
            </a:r>
            <a:r>
              <a:rPr lang="en-US" sz="3100" dirty="0" smtClean="0"/>
              <a:t>0</a:t>
            </a:r>
            <a:r>
              <a:rPr lang="id-ID" sz="3100" dirty="0" smtClean="0"/>
              <a:t>...!!!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562" y="1918232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Pecah</a:t>
            </a:r>
            <a:r>
              <a:rPr lang="en-US" sz="2400" dirty="0" smtClean="0"/>
              <a:t> IP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32 bit (L</a:t>
            </a:r>
            <a:r>
              <a:rPr lang="en-US" sz="16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32 bit (R</a:t>
            </a:r>
            <a:r>
              <a:rPr lang="en-US" sz="1600" dirty="0" smtClean="0"/>
              <a:t>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0528" y="3061240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IP</a:t>
            </a:r>
            <a:r>
              <a:rPr lang="id-ID" sz="1400" dirty="0" smtClean="0"/>
              <a:t> = 1100 1100 0000 0000 1100 1100 1111 1111 1111 0000 1010 1010 1111 0000 1010 1010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55576" y="2989802"/>
            <a:ext cx="4071966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1752132" y="37041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</a:t>
            </a:r>
            <a:r>
              <a:rPr lang="en-US" sz="1600" dirty="0" smtClean="0"/>
              <a:t>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2660" y="363274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dirty="0" smtClean="0"/>
              <a:t>0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827542" y="2989802"/>
            <a:ext cx="4143404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3504" y="4418562"/>
            <a:ext cx="6776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Jadi</a:t>
            </a:r>
            <a:endParaRPr lang="en-US" dirty="0" smtClean="0"/>
          </a:p>
          <a:p>
            <a:r>
              <a:rPr lang="id-ID" b="1" i="1" dirty="0" smtClean="0"/>
              <a:t>L</a:t>
            </a:r>
            <a:r>
              <a:rPr lang="id-ID" b="1" i="1" baseline="-25000" dirty="0" smtClean="0"/>
              <a:t>0</a:t>
            </a:r>
            <a:r>
              <a:rPr lang="id-ID" dirty="0" smtClean="0"/>
              <a:t> = 1100 1100 0000 0000 1100 1100 1111</a:t>
            </a:r>
            <a:r>
              <a:rPr lang="en-US" dirty="0" smtClean="0"/>
              <a:t> </a:t>
            </a:r>
            <a:r>
              <a:rPr lang="id-ID" dirty="0" smtClean="0"/>
              <a:t>1111 </a:t>
            </a:r>
            <a:br>
              <a:rPr lang="id-ID" dirty="0" smtClean="0"/>
            </a:br>
            <a:r>
              <a:rPr lang="id-ID" b="1" i="1" dirty="0" smtClean="0"/>
              <a:t>R</a:t>
            </a:r>
            <a:r>
              <a:rPr lang="id-ID" b="1" i="1" baseline="-25000" dirty="0" smtClean="0"/>
              <a:t>0</a:t>
            </a:r>
            <a:r>
              <a:rPr lang="id-ID" dirty="0" smtClean="0"/>
              <a:t> = 1111 0000 1010 1010 1111 0000 1010 1010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133686"/>
            <a:ext cx="6400800" cy="157163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K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dirty="0" smtClean="0">
                <a:solidFill>
                  <a:schemeClr val="tx1"/>
                </a:solidFill>
              </a:rPr>
              <a:t>133457799BBCDFF1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 dalam binary: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6205652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dirty="0" smtClean="0"/>
              <a:t>00010011  00110100  01010111  01111001  10011011  10111100  11011111 11110001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116" y="3348132"/>
            <a:ext cx="2798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1 = 0001</a:t>
            </a:r>
          </a:p>
          <a:p>
            <a:r>
              <a:rPr lang="id-ID" sz="3200" dirty="0" smtClean="0"/>
              <a:t>3 = 0011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4562578"/>
            <a:ext cx="5000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Ditulis berkelompok setiap 8 bit menjadi </a:t>
            </a:r>
            <a:r>
              <a:rPr lang="id-ID" sz="2800" dirty="0" smtClean="0"/>
              <a:t>00010011</a:t>
            </a:r>
          </a:p>
          <a:p>
            <a:endParaRPr lang="id-ID" sz="2000" dirty="0" smtClean="0"/>
          </a:p>
          <a:p>
            <a:pPr algn="ctr"/>
            <a:r>
              <a:rPr lang="id-ID" sz="2000" dirty="0" smtClean="0"/>
              <a:t>Sehingga K menjadi</a:t>
            </a:r>
            <a:endParaRPr lang="id-ID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Membangkitkan</a:t>
            </a: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kunci</a:t>
            </a: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eksternal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/>
              <a:t>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071966"/>
          </a:xfrm>
        </p:spPr>
        <p:txBody>
          <a:bodyPr>
            <a:normAutofit/>
          </a:bodyPr>
          <a:lstStyle/>
          <a:p>
            <a:r>
              <a:rPr lang="en-US" dirty="0" smtClean="0"/>
              <a:t>G</a:t>
            </a:r>
            <a:r>
              <a:rPr lang="id-ID" dirty="0" smtClean="0"/>
              <a:t>unakan permutasi</a:t>
            </a:r>
            <a:r>
              <a:rPr lang="en-US" dirty="0" smtClean="0"/>
              <a:t> PC-1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480" y="2071678"/>
          <a:ext cx="533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480" y="2071678"/>
          <a:ext cx="533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5357827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b="1" dirty="0" smtClean="0"/>
              <a:t>K</a:t>
            </a:r>
            <a:r>
              <a:rPr lang="id-ID" dirty="0" smtClean="0"/>
              <a:t>= 00010011  00110100  01010111  01111001  10011011  10111100  11011111   11110001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622802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K+ = 1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 flipH="1" flipV="1">
            <a:off x="1685349" y="5656516"/>
            <a:ext cx="142876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7652" y="5755510"/>
            <a:ext cx="1256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Maka:</a:t>
            </a:r>
            <a:endParaRPr lang="id-ID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4</a:t>
            </a:r>
            <a:endParaRPr lang="id-ID" dirty="0"/>
          </a:p>
        </p:txBody>
      </p:sp>
      <p:cxnSp>
        <p:nvCxnSpPr>
          <p:cNvPr id="5" name="Straight Arrow Connector 4"/>
          <p:cNvCxnSpPr>
            <a:stCxn id="11" idx="1"/>
          </p:cNvCxnSpPr>
          <p:nvPr/>
        </p:nvCxnSpPr>
        <p:spPr>
          <a:xfrm flipH="1">
            <a:off x="1187624" y="5942268"/>
            <a:ext cx="640601" cy="4704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071966"/>
          </a:xfrm>
        </p:spPr>
        <p:txBody>
          <a:bodyPr>
            <a:normAutofit/>
          </a:bodyPr>
          <a:lstStyle/>
          <a:p>
            <a:r>
              <a:rPr lang="id-ID" dirty="0" smtClean="0"/>
              <a:t>Gunakan permutasi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43174" y="164305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PC-1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607220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K+ =1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85720" y="5633375"/>
            <a:ext cx="142876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607220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K+ =11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5357827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b="1" dirty="0" smtClean="0"/>
              <a:t>K</a:t>
            </a:r>
            <a:r>
              <a:rPr lang="id-ID" dirty="0" smtClean="0"/>
              <a:t>= 00010011  00110100  01010111  01111001  10011011  10111100  11011111   11110001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714480" y="2071678"/>
          <a:ext cx="533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51520" y="260648"/>
            <a:ext cx="2556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4 (Cont’d)</a:t>
            </a:r>
            <a:endParaRPr lang="id-ID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428596" y="5883408"/>
            <a:ext cx="831036" cy="333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07652" y="5755510"/>
            <a:ext cx="1256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Maka: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44" y="620688"/>
            <a:ext cx="8229600" cy="4071966"/>
          </a:xfrm>
        </p:spPr>
        <p:txBody>
          <a:bodyPr>
            <a:normAutofit/>
          </a:bodyPr>
          <a:lstStyle/>
          <a:p>
            <a:r>
              <a:rPr lang="id-ID" dirty="0" smtClean="0"/>
              <a:t>Gunakan permutasi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4769"/>
              </p:ext>
            </p:extLst>
          </p:nvPr>
        </p:nvGraphicFramePr>
        <p:xfrm>
          <a:off x="1500924" y="1495614"/>
          <a:ext cx="533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29618" y="106698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PC-1</a:t>
            </a:r>
            <a:endParaRPr lang="id-ID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10452"/>
              </p:ext>
            </p:extLst>
          </p:nvPr>
        </p:nvGraphicFramePr>
        <p:xfrm>
          <a:off x="1500924" y="1495614"/>
          <a:ext cx="533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57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643844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b="1" dirty="0" smtClean="0"/>
              <a:t>K</a:t>
            </a:r>
            <a:r>
              <a:rPr lang="id-ID" dirty="0" smtClean="0"/>
              <a:t>= 00010011  00110100  01010111  01111001  10011011  10111100  11011111 11110001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980" y="5446965"/>
            <a:ext cx="8103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rgbClr val="92D050"/>
                </a:solidFill>
              </a:rPr>
              <a:t>K dipermutasi menggunakan tabel PC-1 di atas </a:t>
            </a:r>
            <a:r>
              <a:rPr lang="en-US" dirty="0" err="1" smtClean="0">
                <a:solidFill>
                  <a:srgbClr val="92D050"/>
                </a:solidFill>
              </a:rPr>
              <a:t>sehingga</a:t>
            </a:r>
            <a:r>
              <a:rPr lang="id-ID" dirty="0" smtClean="0">
                <a:solidFill>
                  <a:srgbClr val="92D050"/>
                </a:solidFill>
              </a:rPr>
              <a:t> 64 bit key  menjadi </a:t>
            </a:r>
            <a:r>
              <a:rPr lang="en-US" dirty="0" err="1" smtClean="0">
                <a:solidFill>
                  <a:srgbClr val="92D050"/>
                </a:solidFill>
              </a:rPr>
              <a:t>hanya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id-ID" dirty="0" smtClean="0">
                <a:solidFill>
                  <a:srgbClr val="92D050"/>
                </a:solidFill>
              </a:rPr>
              <a:t>56 bit key</a:t>
            </a:r>
            <a:endParaRPr lang="id-ID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02" y="615601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K+ =1111000  0110011  0010101  0101111  0101010  1011001  1001111  0001111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51520" y="260648"/>
            <a:ext cx="2556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4 (Cont’d)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597698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Key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kiri,C</a:t>
            </a:r>
            <a:r>
              <a:rPr lang="en-US" sz="16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</a:t>
            </a:r>
            <a:r>
              <a:rPr lang="en-US" sz="1600" dirty="0" smtClean="0"/>
              <a:t>0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28 bit </a:t>
            </a:r>
            <a:r>
              <a:rPr lang="en-US" sz="2000" dirty="0" err="1" smtClean="0"/>
              <a:t>panjangnya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669268"/>
            <a:ext cx="8286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Dari </a:t>
            </a:r>
            <a:r>
              <a:rPr lang="id-ID" sz="1400" dirty="0" smtClean="0"/>
              <a:t>K+ =1111000  0110011  0010101  0101111  0101010  1011001  1001111  0001111</a:t>
            </a:r>
            <a:endParaRPr lang="id-ID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740839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Kita </a:t>
            </a:r>
            <a:r>
              <a:rPr lang="en-US" dirty="0" err="1" smtClean="0"/>
              <a:t>mendapatkan</a:t>
            </a:r>
            <a:endParaRPr lang="en-US" dirty="0" smtClean="0"/>
          </a:p>
          <a:p>
            <a:r>
              <a:rPr lang="id-ID" b="1" i="1" dirty="0" smtClean="0"/>
              <a:t>C</a:t>
            </a:r>
            <a:r>
              <a:rPr lang="id-ID" b="1" i="1" baseline="-25000" dirty="0" smtClean="0"/>
              <a:t>0</a:t>
            </a:r>
            <a:r>
              <a:rPr lang="id-ID" dirty="0" smtClean="0"/>
              <a:t> = 1111000 0110011 0010101 0101111 </a:t>
            </a:r>
            <a:br>
              <a:rPr lang="id-ID" dirty="0" smtClean="0"/>
            </a:br>
            <a:r>
              <a:rPr lang="id-ID" b="1" i="1" dirty="0" smtClean="0"/>
              <a:t>D</a:t>
            </a:r>
            <a:r>
              <a:rPr lang="id-ID" b="1" i="1" baseline="-25000" dirty="0" smtClean="0"/>
              <a:t>0</a:t>
            </a:r>
            <a:r>
              <a:rPr lang="id-ID" dirty="0" smtClean="0"/>
              <a:t> = 0101010 1011001 1001111 0001111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57752" y="2597830"/>
            <a:ext cx="3643338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4414" y="2597830"/>
            <a:ext cx="3643338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5984" y="31693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1600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31693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1600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5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Sejarah</a:t>
            </a:r>
            <a:r>
              <a:rPr lang="en-US" sz="2800" dirty="0" smtClean="0">
                <a:latin typeface="Agency FB" pitchFamily="34" charset="0"/>
              </a:rPr>
              <a:t> DES</a:t>
            </a:r>
          </a:p>
          <a:p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Enkripsi</a:t>
            </a:r>
            <a:r>
              <a:rPr lang="en-US" sz="2800" dirty="0" smtClean="0">
                <a:latin typeface="Agency FB" pitchFamily="34" charset="0"/>
              </a:rPr>
              <a:t> DES</a:t>
            </a:r>
          </a:p>
          <a:p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Implementasi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>
                <a:latin typeface="Agency FB" pitchFamily="34" charset="0"/>
              </a:rPr>
              <a:t>Hardware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Software DES</a:t>
            </a:r>
          </a:p>
          <a:p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Keamanan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>
                <a:latin typeface="Agency FB" pitchFamily="34" charset="0"/>
              </a:rPr>
              <a:t>DES</a:t>
            </a:r>
          </a:p>
        </p:txBody>
      </p:sp>
    </p:spTree>
    <p:extLst>
      <p:ext uri="{BB962C8B-B14F-4D97-AF65-F5344CB8AC3E}">
        <p14:creationId xmlns:p14="http://schemas.microsoft.com/office/powerpoint/2010/main" val="9878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628800"/>
            <a:ext cx="80010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C0 </a:t>
            </a:r>
            <a:r>
              <a:rPr lang="en-US" sz="2800" dirty="0" err="1" smtClean="0"/>
              <a:t>dan</a:t>
            </a:r>
            <a:r>
              <a:rPr lang="en-US" sz="2800" dirty="0" smtClean="0"/>
              <a:t> D0,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6 </a:t>
            </a:r>
            <a:r>
              <a:rPr lang="en-US" sz="2800" dirty="0" err="1" smtClean="0"/>
              <a:t>blok</a:t>
            </a:r>
            <a:r>
              <a:rPr lang="en-US" sz="2800" dirty="0" smtClean="0"/>
              <a:t> </a:t>
            </a:r>
            <a:r>
              <a:rPr lang="en-US" sz="2800" dirty="0" err="1" smtClean="0"/>
              <a:t>Cn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blok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Cn-1 </a:t>
            </a:r>
            <a:r>
              <a:rPr lang="en-US" sz="2800" dirty="0" err="1" smtClean="0"/>
              <a:t>dan</a:t>
            </a:r>
            <a:r>
              <a:rPr lang="en-US" sz="2800" dirty="0" smtClean="0"/>
              <a:t> Dn-1.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Selanjutnya</a:t>
            </a:r>
            <a:r>
              <a:rPr lang="en-US" sz="2800" dirty="0" smtClean="0"/>
              <a:t>,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digeser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(</a:t>
            </a:r>
            <a:r>
              <a:rPr lang="en-US" sz="2800" i="1" dirty="0" smtClean="0"/>
              <a:t>left shift</a:t>
            </a:r>
            <a:r>
              <a:rPr lang="en-US" sz="2800" dirty="0" smtClean="0"/>
              <a:t>)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bit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putaran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pergeseran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i="1" dirty="0" smtClean="0"/>
              <a:t>wrapping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smtClean="0"/>
              <a:t>round-shift</a:t>
            </a:r>
            <a:r>
              <a:rPr lang="en-US" sz="2800" dirty="0" smtClean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984" y="714356"/>
          <a:ext cx="3786214" cy="620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2428892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Putaran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pergeseran</a:t>
                      </a:r>
                      <a:r>
                        <a:rPr lang="en-US" dirty="0" smtClean="0"/>
                        <a:t> bit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38602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Dari C</a:t>
            </a:r>
            <a:r>
              <a:rPr lang="en-US" sz="1600" dirty="0" smtClean="0"/>
              <a:t>0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</a:t>
            </a:r>
            <a:r>
              <a:rPr lang="en-US" sz="1600" dirty="0" smtClean="0"/>
              <a:t>0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90581"/>
            <a:ext cx="559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 smtClean="0"/>
              <a:t>C</a:t>
            </a:r>
            <a:r>
              <a:rPr lang="id-ID" b="1" i="1" baseline="-25000" dirty="0" smtClean="0"/>
              <a:t>0</a:t>
            </a:r>
            <a:r>
              <a:rPr lang="id-ID" dirty="0" smtClean="0"/>
              <a:t> = 1111000011001100101010101111</a:t>
            </a:r>
            <a:br>
              <a:rPr lang="id-ID" dirty="0" smtClean="0"/>
            </a:br>
            <a:r>
              <a:rPr lang="id-ID" b="1" i="1" dirty="0" smtClean="0"/>
              <a:t>D</a:t>
            </a:r>
            <a:r>
              <a:rPr lang="id-ID" b="1" i="1" baseline="-25000" dirty="0" smtClean="0"/>
              <a:t>0</a:t>
            </a:r>
            <a:r>
              <a:rPr lang="id-ID" dirty="0" smtClean="0"/>
              <a:t> = 0101010101100110011110001111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1538" y="281478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keterangan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geser</a:t>
            </a:r>
            <a:r>
              <a:rPr lang="en-US" sz="2000" dirty="0" smtClean="0"/>
              <a:t> C</a:t>
            </a:r>
            <a:r>
              <a:rPr lang="en-US" sz="14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</a:t>
            </a:r>
            <a:r>
              <a:rPr lang="en-US" sz="14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1 kali</a:t>
            </a:r>
            <a:r>
              <a:rPr lang="id-ID" sz="2000" dirty="0" smtClean="0"/>
              <a:t> (berdasarkan slide di halaman sebelumnya)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4100666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id-ID" sz="2000" b="1" i="1" baseline="-25000" dirty="0" smtClean="0"/>
              <a:t>0</a:t>
            </a:r>
            <a:r>
              <a:rPr lang="id-ID" sz="2000" dirty="0" smtClean="0"/>
              <a:t> = 1111000011001100101010101111</a:t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id-ID" sz="2000" b="1" i="1" baseline="-25000" dirty="0" smtClean="0"/>
              <a:t>0</a:t>
            </a:r>
            <a:r>
              <a:rPr lang="id-ID" sz="2000" dirty="0" smtClean="0"/>
              <a:t> = 0101010101100110011110001111 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31640" y="4100666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= 111000011001100101010101111</a:t>
            </a:r>
            <a:r>
              <a:rPr lang="en-US" sz="2000" dirty="0" smtClean="0"/>
              <a:t>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= 10101010110011001111000111</a:t>
            </a:r>
            <a:r>
              <a:rPr lang="en-US" sz="2000" dirty="0" smtClean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8330" y="5013176"/>
            <a:ext cx="632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Dan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seterusnya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C16 </a:t>
            </a:r>
            <a:r>
              <a:rPr lang="en-US" sz="2000" dirty="0" err="1" smtClean="0"/>
              <a:t>dan</a:t>
            </a:r>
            <a:r>
              <a:rPr lang="en-US" sz="2000" dirty="0" smtClean="0"/>
              <a:t> D16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= 111000011001100101010101111</a:t>
            </a:r>
            <a:r>
              <a:rPr lang="en-US" sz="2000" dirty="0" smtClean="0"/>
              <a:t>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= 10101010110011001111000111</a:t>
            </a:r>
            <a:r>
              <a:rPr lang="en-US" sz="2000" dirty="0" smtClean="0"/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5733256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2</a:t>
            </a:r>
            <a:r>
              <a:rPr lang="id-ID" sz="2000" dirty="0" smtClean="0"/>
              <a:t> = 11000011001100101010101111</a:t>
            </a:r>
            <a:r>
              <a:rPr lang="en-US" sz="2000" dirty="0" smtClean="0"/>
              <a:t>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2</a:t>
            </a:r>
            <a:r>
              <a:rPr lang="id-ID" sz="2000" dirty="0" smtClean="0"/>
              <a:t> = 0101010110011001111000111</a:t>
            </a:r>
            <a:r>
              <a:rPr lang="en-US" sz="2000" dirty="0" smtClean="0"/>
              <a:t>101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3</a:t>
            </a:r>
            <a:r>
              <a:rPr lang="id-ID" sz="2000" dirty="0" smtClean="0"/>
              <a:t> = 000011001100101010101111</a:t>
            </a:r>
            <a:r>
              <a:rPr lang="en-US" sz="2000" dirty="0" smtClean="0"/>
              <a:t>1111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3</a:t>
            </a:r>
            <a:r>
              <a:rPr lang="id-ID" sz="2000" dirty="0" smtClean="0"/>
              <a:t> = 01010110011001111000111</a:t>
            </a:r>
            <a:r>
              <a:rPr lang="en-US" sz="2000" dirty="0" smtClean="0"/>
              <a:t>10101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4</a:t>
            </a:r>
            <a:r>
              <a:rPr lang="id-ID" sz="2000" dirty="0" smtClean="0"/>
              <a:t> = 0011001100101010101111</a:t>
            </a:r>
            <a:r>
              <a:rPr lang="en-US" sz="2000" dirty="0" smtClean="0"/>
              <a:t>111100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4</a:t>
            </a:r>
            <a:r>
              <a:rPr lang="id-ID" sz="2000" dirty="0" smtClean="0"/>
              <a:t> = 010110011001111000111</a:t>
            </a:r>
            <a:r>
              <a:rPr lang="en-US" sz="2000" dirty="0" smtClean="0"/>
              <a:t>1010101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5</a:t>
            </a:r>
            <a:r>
              <a:rPr lang="id-ID" sz="2000" dirty="0" smtClean="0"/>
              <a:t> = 11001100101010101111</a:t>
            </a:r>
            <a:r>
              <a:rPr lang="en-US" sz="2000" dirty="0" smtClean="0"/>
              <a:t>11110000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5</a:t>
            </a:r>
            <a:r>
              <a:rPr lang="id-ID" sz="2000" dirty="0" smtClean="0"/>
              <a:t> = 0110011001111000111</a:t>
            </a:r>
            <a:r>
              <a:rPr lang="en-US" sz="2000" dirty="0" smtClean="0"/>
              <a:t>101010101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6</a:t>
            </a:r>
            <a:r>
              <a:rPr lang="id-ID" sz="2000" dirty="0" smtClean="0"/>
              <a:t> = 001100101010101111</a:t>
            </a:r>
            <a:r>
              <a:rPr lang="en-US" sz="2000" dirty="0" smtClean="0"/>
              <a:t>1111000011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6</a:t>
            </a:r>
            <a:r>
              <a:rPr lang="id-ID" sz="2000" dirty="0" smtClean="0"/>
              <a:t> = 10011001111000111</a:t>
            </a:r>
            <a:r>
              <a:rPr lang="en-US" sz="2000" dirty="0" smtClean="0"/>
              <a:t>10101010101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7</a:t>
            </a:r>
            <a:r>
              <a:rPr lang="id-ID" sz="2000" dirty="0" smtClean="0"/>
              <a:t> = 1100101010101111</a:t>
            </a:r>
            <a:r>
              <a:rPr lang="en-US" sz="2000" dirty="0" smtClean="0"/>
              <a:t>111100001100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7</a:t>
            </a:r>
            <a:r>
              <a:rPr lang="id-ID" sz="2000" dirty="0" smtClean="0"/>
              <a:t> = 011001111000111</a:t>
            </a:r>
            <a:r>
              <a:rPr lang="en-US" sz="2000" dirty="0" smtClean="0"/>
              <a:t>1010101010110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8</a:t>
            </a:r>
            <a:r>
              <a:rPr lang="id-ID" sz="2000" dirty="0" smtClean="0"/>
              <a:t> = 00101010101111</a:t>
            </a:r>
            <a:r>
              <a:rPr lang="en-US" sz="2000" dirty="0" smtClean="0"/>
              <a:t>11110000110011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8</a:t>
            </a:r>
            <a:r>
              <a:rPr lang="id-ID" sz="2000" dirty="0" smtClean="0"/>
              <a:t> = 1001111000111</a:t>
            </a:r>
            <a:r>
              <a:rPr lang="en-US" sz="2000" dirty="0" smtClean="0"/>
              <a:t>101010101011001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9</a:t>
            </a:r>
            <a:r>
              <a:rPr lang="id-ID" sz="2000" dirty="0" smtClean="0"/>
              <a:t> = 0101010101111</a:t>
            </a:r>
            <a:r>
              <a:rPr lang="en-US" sz="2000" dirty="0" smtClean="0"/>
              <a:t>111100001100110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9</a:t>
            </a:r>
            <a:r>
              <a:rPr lang="id-ID" sz="2000" dirty="0" smtClean="0"/>
              <a:t> = 001111000111</a:t>
            </a:r>
            <a:r>
              <a:rPr lang="en-US" sz="2000" dirty="0" smtClean="0"/>
              <a:t>1010101010110011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10</a:t>
            </a:r>
            <a:r>
              <a:rPr lang="id-ID" sz="2000" dirty="0" smtClean="0"/>
              <a:t> = 01010101111</a:t>
            </a:r>
            <a:r>
              <a:rPr lang="en-US" sz="2000" dirty="0" smtClean="0"/>
              <a:t>11110000110011001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10</a:t>
            </a:r>
            <a:r>
              <a:rPr lang="id-ID" sz="2000" dirty="0" smtClean="0"/>
              <a:t> = 1111000111</a:t>
            </a:r>
            <a:r>
              <a:rPr lang="en-US" sz="2000" dirty="0" smtClean="0"/>
              <a:t>101010101011001100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11</a:t>
            </a:r>
            <a:r>
              <a:rPr lang="id-ID" sz="2000" dirty="0" smtClean="0"/>
              <a:t> = 010101111</a:t>
            </a:r>
            <a:r>
              <a:rPr lang="en-US" sz="2000" dirty="0" smtClean="0"/>
              <a:t>1111000011001100101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11</a:t>
            </a:r>
            <a:r>
              <a:rPr lang="id-ID" sz="2000" dirty="0" smtClean="0"/>
              <a:t> = 11000111</a:t>
            </a:r>
            <a:r>
              <a:rPr lang="en-US" sz="2000" dirty="0" smtClean="0"/>
              <a:t>10101010101100110011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12</a:t>
            </a:r>
            <a:r>
              <a:rPr lang="id-ID" sz="2000" dirty="0" smtClean="0"/>
              <a:t> = 0101111</a:t>
            </a:r>
            <a:r>
              <a:rPr lang="en-US" sz="2000" dirty="0" smtClean="0"/>
              <a:t>111100001100110010101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12</a:t>
            </a:r>
            <a:r>
              <a:rPr lang="id-ID" sz="2000" dirty="0" smtClean="0"/>
              <a:t> = 000111</a:t>
            </a:r>
            <a:r>
              <a:rPr lang="en-US" sz="2000" dirty="0" smtClean="0"/>
              <a:t>1010101010110011001111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13</a:t>
            </a:r>
            <a:r>
              <a:rPr lang="id-ID" sz="2000" dirty="0" smtClean="0"/>
              <a:t> = 01111</a:t>
            </a:r>
            <a:r>
              <a:rPr lang="en-US" sz="2000" dirty="0" smtClean="0"/>
              <a:t>11110000110011001010101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13</a:t>
            </a:r>
            <a:r>
              <a:rPr lang="id-ID" sz="2000" dirty="0" smtClean="0"/>
              <a:t> = 0111</a:t>
            </a:r>
            <a:r>
              <a:rPr lang="en-US" sz="2000" dirty="0" smtClean="0"/>
              <a:t>101010101011001100111100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14</a:t>
            </a:r>
            <a:r>
              <a:rPr lang="id-ID" sz="2000" dirty="0" smtClean="0"/>
              <a:t> = 111</a:t>
            </a:r>
            <a:r>
              <a:rPr lang="en-US" sz="2000" dirty="0" smtClean="0"/>
              <a:t>1111000011001100101010101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14</a:t>
            </a:r>
            <a:r>
              <a:rPr lang="id-ID" sz="2000" dirty="0" smtClean="0"/>
              <a:t> = 11</a:t>
            </a:r>
            <a:r>
              <a:rPr lang="en-US" sz="2000" dirty="0" smtClean="0"/>
              <a:t>10101010101100110011110001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15</a:t>
            </a:r>
            <a:r>
              <a:rPr lang="id-ID" sz="2000" dirty="0" smtClean="0"/>
              <a:t> = 1</a:t>
            </a:r>
            <a:r>
              <a:rPr lang="en-US" sz="2000" dirty="0" smtClean="0"/>
              <a:t>111100001100110010101010111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15</a:t>
            </a:r>
            <a:r>
              <a:rPr lang="id-ID" sz="2000" dirty="0" smtClean="0"/>
              <a:t> = </a:t>
            </a:r>
            <a:r>
              <a:rPr lang="en-US" sz="2000" dirty="0" smtClean="0"/>
              <a:t>1010101010110011001111000111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1640" y="5745450"/>
            <a:ext cx="612068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b="1" i="1" dirty="0" smtClean="0"/>
              <a:t>C</a:t>
            </a:r>
            <a:r>
              <a:rPr lang="en-US" sz="2000" b="1" i="1" baseline="-25000" dirty="0" smtClean="0"/>
              <a:t>16</a:t>
            </a:r>
            <a:r>
              <a:rPr lang="id-ID" sz="2000" dirty="0" smtClean="0"/>
              <a:t> = </a:t>
            </a:r>
            <a:r>
              <a:rPr lang="en-US" sz="2000" dirty="0" smtClean="0"/>
              <a:t>111100001100110010101010111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b="1" i="1" dirty="0" smtClean="0"/>
              <a:t>D</a:t>
            </a:r>
            <a:r>
              <a:rPr lang="en-US" sz="2000" b="1" i="1" baseline="-25000" dirty="0" smtClean="0"/>
              <a:t>16</a:t>
            </a:r>
            <a:r>
              <a:rPr lang="id-ID" sz="2000" dirty="0" smtClean="0"/>
              <a:t> = </a:t>
            </a:r>
            <a:r>
              <a:rPr lang="en-US" sz="2000" dirty="0" smtClean="0"/>
              <a:t>010101010110011001111000111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1216"/>
            <a:ext cx="8229600" cy="1143000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 PC-2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15616"/>
              </p:ext>
            </p:extLst>
          </p:nvPr>
        </p:nvGraphicFramePr>
        <p:xfrm>
          <a:off x="1524000" y="1873578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880" y="4987042"/>
            <a:ext cx="7749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b="1" i="1" dirty="0" smtClean="0"/>
              <a:t>C</a:t>
            </a:r>
            <a:r>
              <a:rPr lang="id-ID" b="1" i="1" baseline="-25000" dirty="0" smtClean="0"/>
              <a:t>1</a:t>
            </a:r>
            <a:r>
              <a:rPr lang="id-ID" b="1" i="1" dirty="0" smtClean="0"/>
              <a:t>D</a:t>
            </a:r>
            <a:r>
              <a:rPr lang="id-ID" b="1" i="1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endParaRPr lang="en-US" dirty="0" smtClean="0"/>
          </a:p>
          <a:p>
            <a:r>
              <a:rPr lang="id-ID" sz="1400" b="1" i="1" dirty="0" smtClean="0"/>
              <a:t>C</a:t>
            </a:r>
            <a:r>
              <a:rPr lang="id-ID" sz="1400" b="1" i="1" baseline="-25000" dirty="0" smtClean="0"/>
              <a:t>1</a:t>
            </a:r>
            <a:r>
              <a:rPr lang="id-ID" sz="1400" b="1" i="1" dirty="0" smtClean="0"/>
              <a:t>D</a:t>
            </a:r>
            <a:r>
              <a:rPr lang="id-ID" sz="1400" b="1" i="1" baseline="-25000" dirty="0" smtClean="0"/>
              <a:t>1</a:t>
            </a:r>
            <a:r>
              <a:rPr lang="id-ID" sz="1400" dirty="0" smtClean="0"/>
              <a:t> = 1110000 1100110 0101010 1011111 1010101 0110011 0011110 0011110 </a:t>
            </a:r>
            <a:endParaRPr lang="en-US" sz="1400" dirty="0" smtClean="0"/>
          </a:p>
          <a:p>
            <a:endParaRPr lang="en-US" dirty="0" smtClean="0"/>
          </a:p>
          <a:p>
            <a:r>
              <a:rPr lang="en-US" dirty="0" err="1" smtClean="0"/>
              <a:t>Dipermutasi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r>
              <a:rPr lang="id-ID" sz="1600" b="1" i="1" dirty="0" smtClean="0"/>
              <a:t>K</a:t>
            </a:r>
            <a:r>
              <a:rPr lang="id-ID" sz="1600" b="1" i="1" baseline="-25000" dirty="0" smtClean="0"/>
              <a:t>1</a:t>
            </a:r>
            <a:r>
              <a:rPr lang="id-ID" sz="1600" dirty="0" smtClean="0"/>
              <a:t> </a:t>
            </a:r>
            <a:r>
              <a:rPr lang="en-US" sz="1600" dirty="0" smtClean="0"/>
              <a:t>   </a:t>
            </a:r>
            <a:r>
              <a:rPr lang="id-ID" sz="1600" dirty="0" smtClean="0"/>
              <a:t>= 000110 110000 001011 101111 111111 000111 000001 110010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8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00809"/>
            <a:ext cx="85725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subkey</a:t>
            </a:r>
            <a:r>
              <a:rPr lang="en-US" dirty="0" smtClean="0"/>
              <a:t> yang lain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endParaRPr lang="en-US" dirty="0" smtClean="0"/>
          </a:p>
          <a:p>
            <a:r>
              <a:rPr lang="id-ID" b="1" i="1" dirty="0" smtClean="0"/>
              <a:t>K</a:t>
            </a:r>
            <a:r>
              <a:rPr lang="id-ID" b="1" i="1" baseline="-25000" dirty="0" smtClean="0"/>
              <a:t>2</a:t>
            </a:r>
            <a:r>
              <a:rPr lang="id-ID" dirty="0" smtClean="0"/>
              <a:t> = 011110 011010 111011 011001 110110 111100 100111 100101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3</a:t>
            </a:r>
            <a:r>
              <a:rPr lang="id-ID" dirty="0" smtClean="0"/>
              <a:t> = 010101 011111 110010 001010 010000 101100 111110 011001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4</a:t>
            </a:r>
            <a:r>
              <a:rPr lang="id-ID" dirty="0" smtClean="0"/>
              <a:t> = 011100 101010 110111 010110 110110 110011 010100 011101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5</a:t>
            </a:r>
            <a:r>
              <a:rPr lang="id-ID" dirty="0" smtClean="0"/>
              <a:t> = 011111 001110 110000 000111 111010 110101 001110 101000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6</a:t>
            </a:r>
            <a:r>
              <a:rPr lang="id-ID" dirty="0" smtClean="0"/>
              <a:t> = 011000 111010 010100 111110 010100 000111 101100 101111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7</a:t>
            </a:r>
            <a:r>
              <a:rPr lang="id-ID" dirty="0" smtClean="0"/>
              <a:t> = 111011 001000 010010 110111 111101 100001 100010 111100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8</a:t>
            </a:r>
            <a:r>
              <a:rPr lang="id-ID" dirty="0" smtClean="0"/>
              <a:t> = 111101 111000 101000 111010 110000 010011 101111 111011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9</a:t>
            </a:r>
            <a:r>
              <a:rPr lang="id-ID" dirty="0" smtClean="0"/>
              <a:t> = 111000 001101 101111 101011 111011 011110 011110 000001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10</a:t>
            </a:r>
            <a:r>
              <a:rPr lang="id-ID" dirty="0" smtClean="0"/>
              <a:t> = 101100 011111 001101 000111 101110 100100 011001 001111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11</a:t>
            </a:r>
            <a:r>
              <a:rPr lang="id-ID" dirty="0" smtClean="0"/>
              <a:t> = 001000 010101 111111 010011 110111 101101 001110 000110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12</a:t>
            </a:r>
            <a:r>
              <a:rPr lang="id-ID" dirty="0" smtClean="0"/>
              <a:t> = 011101 010111 000111 110101 100101 000110 011111 101001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13</a:t>
            </a:r>
            <a:r>
              <a:rPr lang="id-ID" dirty="0" smtClean="0"/>
              <a:t> = 100101 111100 010111 010001 111110 101011 101001 000001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14</a:t>
            </a:r>
            <a:r>
              <a:rPr lang="id-ID" dirty="0" smtClean="0"/>
              <a:t> = 010111 110100 001110 110111 111100 101110 011100 111010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15</a:t>
            </a:r>
            <a:r>
              <a:rPr lang="id-ID" dirty="0" smtClean="0"/>
              <a:t> = 101111 111001 000110 001101 001111 010011 111100 001010</a:t>
            </a:r>
            <a:br>
              <a:rPr lang="id-ID" dirty="0" smtClean="0"/>
            </a:br>
            <a:r>
              <a:rPr lang="id-ID" b="1" i="1" dirty="0" smtClean="0"/>
              <a:t>K</a:t>
            </a:r>
            <a:r>
              <a:rPr lang="id-ID" b="1" i="1" baseline="-25000" dirty="0" smtClean="0"/>
              <a:t>16</a:t>
            </a:r>
            <a:r>
              <a:rPr lang="id-ID" dirty="0" smtClean="0"/>
              <a:t> = 110010 110011 110110 001011 000011 100001 011111 110101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260648"/>
            <a:ext cx="2556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8 (Cont’d)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en-US" dirty="0" err="1" smtClean="0"/>
              <a:t>Enchipering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240988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plainteks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16 kali </a:t>
            </a:r>
            <a:r>
              <a:rPr lang="en-US" sz="2000" dirty="0" err="1" smtClean="0"/>
              <a:t>putaran</a:t>
            </a:r>
            <a:r>
              <a:rPr lang="en-US" sz="2000" dirty="0" smtClean="0"/>
              <a:t> </a:t>
            </a:r>
            <a:r>
              <a:rPr lang="en-US" sz="2000" i="1" dirty="0" smtClean="0"/>
              <a:t>enciphering</a:t>
            </a:r>
            <a:r>
              <a:rPr lang="en-US" sz="2000" dirty="0" smtClean="0"/>
              <a:t> .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putaran</a:t>
            </a:r>
            <a:r>
              <a:rPr lang="en-US" sz="2000" dirty="0" smtClean="0"/>
              <a:t> </a:t>
            </a:r>
            <a:r>
              <a:rPr lang="en-US" sz="2000" i="1" dirty="0" smtClean="0"/>
              <a:t>enciphering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Feistel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 </a:t>
            </a:r>
            <a:r>
              <a:rPr lang="en-US" sz="2000" dirty="0" err="1" smtClean="0"/>
              <a:t>matematis</a:t>
            </a:r>
            <a:r>
              <a:rPr lang="en-US" sz="2000" dirty="0" smtClean="0"/>
              <a:t>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3987061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92D050"/>
                </a:solidFill>
              </a:rPr>
              <a:t>L</a:t>
            </a:r>
            <a:r>
              <a:rPr lang="en-US" sz="2800" i="1" baseline="-25000" dirty="0" smtClean="0">
                <a:solidFill>
                  <a:srgbClr val="92D050"/>
                </a:solidFill>
              </a:rPr>
              <a:t>i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= </a:t>
            </a:r>
            <a:r>
              <a:rPr lang="en-US" sz="2800" i="1" dirty="0" err="1" smtClean="0">
                <a:solidFill>
                  <a:srgbClr val="92D050"/>
                </a:solidFill>
              </a:rPr>
              <a:t>R</a:t>
            </a:r>
            <a:r>
              <a:rPr lang="en-US" sz="2800" i="1" baseline="-25000" dirty="0" err="1" smtClean="0">
                <a:solidFill>
                  <a:srgbClr val="92D050"/>
                </a:solidFill>
              </a:rPr>
              <a:t>i</a:t>
            </a:r>
            <a:r>
              <a:rPr lang="en-US" sz="2800" i="1" baseline="-25000" dirty="0" smtClean="0">
                <a:solidFill>
                  <a:srgbClr val="92D050"/>
                </a:solidFill>
              </a:rPr>
              <a:t> </a:t>
            </a:r>
            <a:r>
              <a:rPr lang="en-US" sz="2800" baseline="-25000" dirty="0" smtClean="0">
                <a:solidFill>
                  <a:srgbClr val="92D050"/>
                </a:solidFill>
              </a:rPr>
              <a:t>– 1 </a:t>
            </a:r>
          </a:p>
          <a:p>
            <a:r>
              <a:rPr lang="en-US" sz="2800" i="1" dirty="0" err="1" smtClean="0">
                <a:solidFill>
                  <a:srgbClr val="92D050"/>
                </a:solidFill>
              </a:rPr>
              <a:t>R</a:t>
            </a:r>
            <a:r>
              <a:rPr lang="en-US" sz="2800" i="1" baseline="-25000" dirty="0" err="1" smtClean="0">
                <a:solidFill>
                  <a:srgbClr val="92D050"/>
                </a:solidFill>
              </a:rPr>
              <a:t>i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= </a:t>
            </a:r>
            <a:r>
              <a:rPr lang="en-US" sz="2800" i="1" dirty="0" smtClean="0">
                <a:solidFill>
                  <a:srgbClr val="92D050"/>
                </a:solidFill>
              </a:rPr>
              <a:t>L</a:t>
            </a:r>
            <a:r>
              <a:rPr lang="en-US" sz="2800" i="1" baseline="-25000" dirty="0" smtClean="0">
                <a:solidFill>
                  <a:srgbClr val="92D050"/>
                </a:solidFill>
              </a:rPr>
              <a:t>i </a:t>
            </a:r>
            <a:r>
              <a:rPr lang="en-US" sz="2800" baseline="-25000" dirty="0" smtClean="0">
                <a:solidFill>
                  <a:srgbClr val="92D050"/>
                </a:solidFill>
              </a:rPr>
              <a:t>– 1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sym typeface="Symbol"/>
              </a:rPr>
              <a:t>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i="1" dirty="0" smtClean="0">
                <a:solidFill>
                  <a:srgbClr val="92D050"/>
                </a:solidFill>
              </a:rPr>
              <a:t>f</a:t>
            </a:r>
            <a:r>
              <a:rPr lang="en-US" sz="2800" dirty="0" smtClean="0">
                <a:solidFill>
                  <a:srgbClr val="92D050"/>
                </a:solidFill>
              </a:rPr>
              <a:t>(</a:t>
            </a:r>
            <a:r>
              <a:rPr lang="en-US" sz="2800" i="1" dirty="0" err="1" smtClean="0">
                <a:solidFill>
                  <a:srgbClr val="92D050"/>
                </a:solidFill>
              </a:rPr>
              <a:t>R</a:t>
            </a:r>
            <a:r>
              <a:rPr lang="en-US" sz="2800" i="1" baseline="-25000" dirty="0" err="1" smtClean="0">
                <a:solidFill>
                  <a:srgbClr val="92D050"/>
                </a:solidFill>
              </a:rPr>
              <a:t>i</a:t>
            </a:r>
            <a:r>
              <a:rPr lang="en-US" sz="2800" i="1" baseline="-25000" dirty="0" smtClean="0">
                <a:solidFill>
                  <a:srgbClr val="92D050"/>
                </a:solidFill>
              </a:rPr>
              <a:t> </a:t>
            </a:r>
            <a:r>
              <a:rPr lang="en-US" sz="2800" baseline="-25000" dirty="0" smtClean="0">
                <a:solidFill>
                  <a:srgbClr val="92D050"/>
                </a:solidFill>
              </a:rPr>
              <a:t>– 1</a:t>
            </a:r>
            <a:r>
              <a:rPr lang="en-US" sz="2800" dirty="0" smtClean="0">
                <a:solidFill>
                  <a:srgbClr val="92D050"/>
                </a:solidFill>
              </a:rPr>
              <a:t>, </a:t>
            </a:r>
            <a:r>
              <a:rPr lang="en-US" sz="2800" i="1" dirty="0" err="1" smtClean="0">
                <a:solidFill>
                  <a:srgbClr val="92D050"/>
                </a:solidFill>
              </a:rPr>
              <a:t>K</a:t>
            </a:r>
            <a:r>
              <a:rPr lang="en-US" sz="2800" i="1" baseline="-25000" dirty="0" err="1" smtClean="0">
                <a:solidFill>
                  <a:srgbClr val="92D050"/>
                </a:solidFill>
              </a:rPr>
              <a:t>i</a:t>
            </a:r>
            <a:r>
              <a:rPr lang="en-US" sz="2800" dirty="0" smtClean="0">
                <a:solidFill>
                  <a:srgbClr val="92D050"/>
                </a:solidFill>
              </a:rPr>
              <a:t>)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85184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,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Ri-1 </a:t>
            </a:r>
            <a:r>
              <a:rPr lang="en-US" dirty="0" err="1" smtClean="0"/>
              <a:t>dari</a:t>
            </a:r>
            <a:r>
              <a:rPr lang="en-US" dirty="0" smtClean="0"/>
              <a:t> 32 bit </a:t>
            </a:r>
            <a:r>
              <a:rPr lang="en-US" dirty="0" err="1" smtClean="0"/>
              <a:t>menjadi</a:t>
            </a:r>
            <a:r>
              <a:rPr lang="en-US" dirty="0" smtClean="0"/>
              <a:t> 48 bit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bit </a:t>
            </a:r>
            <a:r>
              <a:rPr lang="en-US" dirty="0" err="1" smtClean="0"/>
              <a:t>daridi</a:t>
            </a:r>
            <a:r>
              <a:rPr lang="en-US" dirty="0" smtClean="0"/>
              <a:t> Rn-1.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260648"/>
            <a:ext cx="1463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9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US" dirty="0" smtClean="0"/>
              <a:t>E-Bit Selection Table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43361"/>
              </p:ext>
            </p:extLst>
          </p:nvPr>
        </p:nvGraphicFramePr>
        <p:xfrm>
          <a:off x="1524000" y="1887066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507207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 smtClean="0"/>
              <a:t>R</a:t>
            </a:r>
            <a:r>
              <a:rPr lang="id-ID" b="1" i="1" baseline="-25000" dirty="0" smtClean="0"/>
              <a:t>0</a:t>
            </a:r>
            <a:r>
              <a:rPr lang="id-ID" dirty="0" smtClean="0"/>
              <a:t> = 1111 0000 1010 1010 1111 0000 1010 1010 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55007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menjadi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39552" y="5970766"/>
            <a:ext cx="7747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dirty="0" smtClean="0"/>
              <a:t>E</a:t>
            </a:r>
            <a:r>
              <a:rPr lang="id-ID" sz="1600" dirty="0" smtClean="0"/>
              <a:t>(</a:t>
            </a:r>
            <a:r>
              <a:rPr lang="id-ID" sz="1600" b="1" i="1" dirty="0" smtClean="0"/>
              <a:t>R</a:t>
            </a:r>
            <a:r>
              <a:rPr lang="id-ID" sz="1600" b="1" i="1" baseline="-25000" dirty="0" smtClean="0"/>
              <a:t>0</a:t>
            </a:r>
            <a:r>
              <a:rPr lang="id-ID" sz="1600" dirty="0" smtClean="0"/>
              <a:t>) = 011110 100001 010101 010101 011110 100001 010101 010101 </a:t>
            </a: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51520" y="260648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816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 </a:t>
            </a:r>
            <a:r>
              <a:rPr lang="en-US" sz="2400" i="1" dirty="0" smtClean="0"/>
              <a:t>f </a:t>
            </a:r>
            <a:r>
              <a:rPr lang="en-US" sz="2400" dirty="0" smtClean="0"/>
              <a:t> XOR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E(R</a:t>
            </a:r>
            <a:r>
              <a:rPr lang="en-US" sz="1400" dirty="0" smtClean="0"/>
              <a:t>n-1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Key </a:t>
            </a:r>
            <a:r>
              <a:rPr lang="en-US" sz="2400" dirty="0" err="1" smtClean="0"/>
              <a:t>K</a:t>
            </a:r>
            <a:r>
              <a:rPr lang="en-US" sz="1800" dirty="0" err="1" smtClean="0"/>
              <a:t>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145630"/>
            <a:ext cx="8286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i="1" dirty="0" smtClean="0"/>
              <a:t>K</a:t>
            </a:r>
            <a:r>
              <a:rPr lang="id-ID" sz="1400" b="1" i="1" baseline="-25000" dirty="0" smtClean="0"/>
              <a:t>1</a:t>
            </a:r>
            <a:r>
              <a:rPr lang="id-ID" sz="1400" dirty="0" smtClean="0"/>
              <a:t> </a:t>
            </a:r>
            <a:r>
              <a:rPr lang="en-US" sz="1400" dirty="0" smtClean="0"/>
              <a:t>          	   </a:t>
            </a:r>
            <a:r>
              <a:rPr lang="id-ID" sz="1400" dirty="0" smtClean="0"/>
              <a:t>= 000110 </a:t>
            </a:r>
            <a:r>
              <a:rPr lang="en-US" sz="1400" dirty="0" smtClean="0"/>
              <a:t> </a:t>
            </a:r>
            <a:r>
              <a:rPr lang="id-ID" sz="1400" dirty="0" smtClean="0"/>
              <a:t>110000 </a:t>
            </a:r>
            <a:r>
              <a:rPr lang="en-US" sz="1400" dirty="0" smtClean="0"/>
              <a:t> </a:t>
            </a:r>
            <a:r>
              <a:rPr lang="id-ID" sz="1400" dirty="0" smtClean="0"/>
              <a:t>001011 </a:t>
            </a:r>
            <a:r>
              <a:rPr lang="en-US" sz="1400" dirty="0" smtClean="0"/>
              <a:t> </a:t>
            </a:r>
            <a:r>
              <a:rPr lang="id-ID" sz="1400" dirty="0" smtClean="0"/>
              <a:t>101111 </a:t>
            </a:r>
            <a:r>
              <a:rPr lang="en-US" sz="1400" dirty="0" smtClean="0"/>
              <a:t> </a:t>
            </a:r>
            <a:r>
              <a:rPr lang="id-ID" sz="1400" dirty="0" smtClean="0"/>
              <a:t>111111 </a:t>
            </a:r>
            <a:r>
              <a:rPr lang="en-US" sz="1400" dirty="0" smtClean="0"/>
              <a:t> </a:t>
            </a:r>
            <a:r>
              <a:rPr lang="id-ID" sz="1400" dirty="0" smtClean="0"/>
              <a:t>000111 </a:t>
            </a:r>
            <a:r>
              <a:rPr lang="en-US" sz="1400" dirty="0" smtClean="0"/>
              <a:t> </a:t>
            </a:r>
            <a:r>
              <a:rPr lang="id-ID" sz="1400" dirty="0" smtClean="0"/>
              <a:t>000001</a:t>
            </a:r>
            <a:r>
              <a:rPr lang="en-US" sz="1400" dirty="0" smtClean="0"/>
              <a:t> </a:t>
            </a:r>
            <a:r>
              <a:rPr lang="id-ID" sz="1400" dirty="0" smtClean="0"/>
              <a:t> 110010 </a:t>
            </a:r>
            <a:br>
              <a:rPr lang="id-ID" sz="1400" dirty="0" smtClean="0"/>
            </a:br>
            <a:r>
              <a:rPr lang="id-ID" sz="1400" b="1" dirty="0" smtClean="0"/>
              <a:t>E</a:t>
            </a:r>
            <a:r>
              <a:rPr lang="id-ID" sz="1400" dirty="0" smtClean="0"/>
              <a:t>(</a:t>
            </a:r>
            <a:r>
              <a:rPr lang="id-ID" sz="1400" b="1" i="1" dirty="0" smtClean="0"/>
              <a:t>R</a:t>
            </a:r>
            <a:r>
              <a:rPr lang="id-ID" sz="1400" b="1" i="1" baseline="-25000" dirty="0" smtClean="0"/>
              <a:t>0</a:t>
            </a:r>
            <a:r>
              <a:rPr lang="id-ID" sz="1400" dirty="0" smtClean="0"/>
              <a:t>) </a:t>
            </a:r>
            <a:r>
              <a:rPr lang="en-US" sz="1400" dirty="0" smtClean="0"/>
              <a:t>     	   </a:t>
            </a:r>
            <a:r>
              <a:rPr lang="id-ID" sz="1400" dirty="0" smtClean="0"/>
              <a:t>= </a:t>
            </a:r>
            <a:r>
              <a:rPr lang="en-US" sz="1400" dirty="0" smtClean="0"/>
              <a:t>0</a:t>
            </a:r>
            <a:r>
              <a:rPr lang="id-ID" sz="1400" dirty="0" smtClean="0"/>
              <a:t>11110 </a:t>
            </a:r>
            <a:r>
              <a:rPr lang="en-US" sz="1400" dirty="0" smtClean="0"/>
              <a:t> </a:t>
            </a:r>
            <a:r>
              <a:rPr lang="id-ID" sz="1400" dirty="0" smtClean="0"/>
              <a:t>100001 </a:t>
            </a:r>
            <a:r>
              <a:rPr lang="en-US" sz="1400" dirty="0" smtClean="0"/>
              <a:t> </a:t>
            </a:r>
            <a:r>
              <a:rPr lang="id-ID" sz="1400" dirty="0" smtClean="0"/>
              <a:t>010101 </a:t>
            </a:r>
            <a:r>
              <a:rPr lang="en-US" sz="1400" dirty="0" smtClean="0"/>
              <a:t> </a:t>
            </a:r>
            <a:r>
              <a:rPr lang="id-ID" sz="1400" dirty="0" smtClean="0"/>
              <a:t>010101 </a:t>
            </a:r>
            <a:r>
              <a:rPr lang="en-US" sz="1400" dirty="0" smtClean="0"/>
              <a:t> </a:t>
            </a:r>
            <a:r>
              <a:rPr lang="id-ID" sz="1400" dirty="0" smtClean="0"/>
              <a:t>011110 </a:t>
            </a:r>
            <a:r>
              <a:rPr lang="en-US" sz="1400" dirty="0" smtClean="0"/>
              <a:t> </a:t>
            </a:r>
            <a:r>
              <a:rPr lang="id-ID" sz="1400" dirty="0" smtClean="0"/>
              <a:t>100001 </a:t>
            </a:r>
            <a:r>
              <a:rPr lang="en-US" sz="1400" dirty="0" smtClean="0"/>
              <a:t> </a:t>
            </a:r>
            <a:r>
              <a:rPr lang="id-ID" sz="1400" dirty="0" smtClean="0"/>
              <a:t>010101 </a:t>
            </a:r>
            <a:r>
              <a:rPr lang="en-US" sz="1400" dirty="0" smtClean="0"/>
              <a:t> </a:t>
            </a:r>
            <a:r>
              <a:rPr lang="id-ID" sz="1400" dirty="0" smtClean="0"/>
              <a:t>010101</a:t>
            </a:r>
            <a:endParaRPr lang="en-US" sz="1400" dirty="0" smtClean="0"/>
          </a:p>
          <a:p>
            <a:r>
              <a:rPr lang="id-ID" sz="1400" b="1" i="1" dirty="0" smtClean="0"/>
              <a:t>K</a:t>
            </a:r>
            <a:r>
              <a:rPr lang="id-ID" sz="1400" b="1" i="1" baseline="-25000" dirty="0" smtClean="0"/>
              <a:t>1</a:t>
            </a:r>
            <a:r>
              <a:rPr lang="en-US" sz="1400" dirty="0" smtClean="0">
                <a:sym typeface="Symbol"/>
              </a:rPr>
              <a:t> </a:t>
            </a:r>
            <a:r>
              <a:rPr lang="en-US" sz="1400" dirty="0" smtClean="0"/>
              <a:t> </a:t>
            </a:r>
            <a:r>
              <a:rPr lang="id-ID" sz="1400" b="1" dirty="0" smtClean="0"/>
              <a:t>E</a:t>
            </a:r>
            <a:r>
              <a:rPr lang="id-ID" sz="1400" dirty="0" smtClean="0"/>
              <a:t>(</a:t>
            </a:r>
            <a:r>
              <a:rPr lang="id-ID" sz="1400" b="1" i="1" dirty="0" smtClean="0"/>
              <a:t>R</a:t>
            </a:r>
            <a:r>
              <a:rPr lang="id-ID" sz="1400" b="1" i="1" baseline="-25000" dirty="0" smtClean="0"/>
              <a:t>0</a:t>
            </a:r>
            <a:r>
              <a:rPr lang="id-ID" sz="1400" dirty="0" smtClean="0"/>
              <a:t>) </a:t>
            </a:r>
            <a:r>
              <a:rPr lang="en-US" sz="1400" dirty="0" smtClean="0"/>
              <a:t> </a:t>
            </a:r>
            <a:r>
              <a:rPr lang="id-ID" sz="1400" dirty="0" smtClean="0"/>
              <a:t>= 011000 </a:t>
            </a:r>
            <a:r>
              <a:rPr lang="en-US" sz="1400" dirty="0" smtClean="0"/>
              <a:t>  </a:t>
            </a:r>
            <a:r>
              <a:rPr lang="id-ID" sz="1400" dirty="0" smtClean="0"/>
              <a:t>010001 </a:t>
            </a:r>
            <a:r>
              <a:rPr lang="en-US" sz="1400" dirty="0" smtClean="0"/>
              <a:t> </a:t>
            </a:r>
            <a:r>
              <a:rPr lang="id-ID" sz="1400" dirty="0" smtClean="0"/>
              <a:t>011110 </a:t>
            </a:r>
            <a:r>
              <a:rPr lang="en-US" sz="1400" dirty="0" smtClean="0"/>
              <a:t> </a:t>
            </a:r>
            <a:r>
              <a:rPr lang="id-ID" sz="1400" dirty="0" smtClean="0"/>
              <a:t>111010 </a:t>
            </a:r>
            <a:r>
              <a:rPr lang="en-US" sz="1400" dirty="0" smtClean="0"/>
              <a:t> </a:t>
            </a:r>
            <a:r>
              <a:rPr lang="id-ID" sz="1400" dirty="0" smtClean="0"/>
              <a:t>100001 </a:t>
            </a:r>
            <a:r>
              <a:rPr lang="en-US" sz="1400" dirty="0" smtClean="0"/>
              <a:t> </a:t>
            </a:r>
            <a:r>
              <a:rPr lang="id-ID" sz="1400" dirty="0" smtClean="0"/>
              <a:t>100110 </a:t>
            </a:r>
            <a:r>
              <a:rPr lang="en-US" sz="1400" dirty="0" smtClean="0"/>
              <a:t> </a:t>
            </a:r>
            <a:r>
              <a:rPr lang="id-ID" sz="1400" dirty="0" smtClean="0"/>
              <a:t>010100 </a:t>
            </a:r>
            <a:r>
              <a:rPr lang="en-US" sz="1400" dirty="0" smtClean="0"/>
              <a:t> </a:t>
            </a:r>
            <a:r>
              <a:rPr lang="id-ID" sz="1400" dirty="0" smtClean="0"/>
              <a:t>100111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273169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6 bit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b="1" i="1" dirty="0" smtClean="0"/>
              <a:t>K</a:t>
            </a:r>
            <a:r>
              <a:rPr lang="id-ID" b="1" i="1" baseline="-25000" dirty="0" smtClean="0"/>
              <a:t>1</a:t>
            </a:r>
            <a:r>
              <a:rPr lang="en-US" dirty="0" smtClean="0">
                <a:sym typeface="Symbol"/>
              </a:rPr>
              <a:t> </a:t>
            </a:r>
            <a:r>
              <a:rPr lang="en-US" dirty="0" smtClean="0"/>
              <a:t> </a:t>
            </a:r>
            <a:r>
              <a:rPr lang="id-ID" b="1" dirty="0" smtClean="0"/>
              <a:t>E</a:t>
            </a:r>
            <a:r>
              <a:rPr lang="id-ID" dirty="0" smtClean="0"/>
              <a:t>(</a:t>
            </a:r>
            <a:r>
              <a:rPr lang="id-ID" b="1" i="1" dirty="0" smtClean="0"/>
              <a:t>R</a:t>
            </a:r>
            <a:r>
              <a:rPr lang="id-ID" b="1" i="1" baseline="-25000" dirty="0" smtClean="0"/>
              <a:t>0</a:t>
            </a:r>
            <a:r>
              <a:rPr lang="id-ID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S-Box.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6 bit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S-box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487615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endParaRPr lang="en-US" dirty="0" smtClean="0"/>
          </a:p>
          <a:p>
            <a:endParaRPr lang="en-US" dirty="0" smtClean="0"/>
          </a:p>
          <a:p>
            <a:r>
              <a:rPr lang="id-ID" b="1" i="1" dirty="0" smtClean="0"/>
              <a:t>S</a:t>
            </a:r>
            <a:r>
              <a:rPr lang="id-ID" b="1" i="1" baseline="-25000" dirty="0" smtClean="0"/>
              <a:t>1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1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2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2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3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3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4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4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5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5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6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6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7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7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8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8</a:t>
            </a:r>
            <a:r>
              <a:rPr lang="id-ID" b="1" i="1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260648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11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288928" y="3831431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Kedelapan</a:t>
            </a:r>
            <a:r>
              <a:rPr lang="en-US" dirty="0" smtClean="0"/>
              <a:t> S-box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714488"/>
          <a:ext cx="7358120" cy="1828800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135729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10" y="4143380"/>
          <a:ext cx="7500984" cy="1828800"/>
        </p:xfrm>
        <a:graphic>
          <a:graphicData uri="http://schemas.openxmlformats.org/drawingml/2006/table">
            <a:tbl>
              <a:tblPr/>
              <a:tblGrid>
                <a:gridCol w="468388"/>
                <a:gridCol w="468388"/>
                <a:gridCol w="468388"/>
                <a:gridCol w="468388"/>
                <a:gridCol w="468388"/>
                <a:gridCol w="468388"/>
                <a:gridCol w="468388"/>
                <a:gridCol w="468388"/>
                <a:gridCol w="469235"/>
                <a:gridCol w="469235"/>
                <a:gridCol w="469235"/>
                <a:gridCol w="469235"/>
                <a:gridCol w="469235"/>
                <a:gridCol w="469235"/>
                <a:gridCol w="469235"/>
                <a:gridCol w="469235"/>
              </a:tblGrid>
              <a:tr h="446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285860"/>
          <a:ext cx="7143800" cy="1928828"/>
        </p:xfrm>
        <a:graphic>
          <a:graphicData uri="http://schemas.openxmlformats.org/drawingml/2006/table">
            <a:tbl>
              <a:tblPr/>
              <a:tblGrid>
                <a:gridCol w="446084"/>
                <a:gridCol w="446084"/>
                <a:gridCol w="446084"/>
                <a:gridCol w="446084"/>
                <a:gridCol w="446084"/>
                <a:gridCol w="446084"/>
                <a:gridCol w="446084"/>
                <a:gridCol w="446084"/>
                <a:gridCol w="446891"/>
                <a:gridCol w="446891"/>
                <a:gridCol w="446891"/>
                <a:gridCol w="446891"/>
                <a:gridCol w="446891"/>
                <a:gridCol w="446891"/>
                <a:gridCol w="446891"/>
                <a:gridCol w="446891"/>
              </a:tblGrid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2" y="4000502"/>
          <a:ext cx="7215240" cy="2000268"/>
        </p:xfrm>
        <a:graphic>
          <a:graphicData uri="http://schemas.openxmlformats.org/drawingml/2006/table">
            <a:tbl>
              <a:tblPr/>
              <a:tblGrid>
                <a:gridCol w="450545"/>
                <a:gridCol w="450545"/>
                <a:gridCol w="450545"/>
                <a:gridCol w="450545"/>
                <a:gridCol w="450545"/>
                <a:gridCol w="450545"/>
                <a:gridCol w="450545"/>
                <a:gridCol w="450545"/>
                <a:gridCol w="451360"/>
                <a:gridCol w="451360"/>
                <a:gridCol w="451360"/>
                <a:gridCol w="451360"/>
                <a:gridCol w="451360"/>
                <a:gridCol w="451360"/>
                <a:gridCol w="451360"/>
                <a:gridCol w="451360"/>
              </a:tblGrid>
              <a:tr h="5000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00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143932" cy="378143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Algoritma</a:t>
            </a:r>
            <a:r>
              <a:rPr lang="en-US" dirty="0" smtClean="0">
                <a:solidFill>
                  <a:schemeClr val="tx1"/>
                </a:solidFill>
              </a:rPr>
              <a:t> DES </a:t>
            </a:r>
            <a:r>
              <a:rPr lang="en-US" dirty="0" err="1" smtClean="0">
                <a:solidFill>
                  <a:schemeClr val="tx1"/>
                </a:solidFill>
              </a:rPr>
              <a:t>dikembangkan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IBM </a:t>
            </a:r>
            <a:r>
              <a:rPr lang="en-US" dirty="0" err="1" smtClean="0">
                <a:solidFill>
                  <a:schemeClr val="tx1"/>
                </a:solidFill>
              </a:rPr>
              <a:t>dibawah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kepemimpinan</a:t>
            </a:r>
            <a:r>
              <a:rPr lang="en-US" dirty="0" smtClean="0">
                <a:solidFill>
                  <a:schemeClr val="tx1"/>
                </a:solidFill>
              </a:rPr>
              <a:t> W.L. Tuchman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1972.  </a:t>
            </a:r>
            <a:r>
              <a:rPr lang="en-US" dirty="0" err="1" smtClean="0">
                <a:solidFill>
                  <a:schemeClr val="tx1"/>
                </a:solidFill>
              </a:rPr>
              <a:t>Algoritma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algoritma</a:t>
            </a:r>
            <a:r>
              <a:rPr lang="en-US" dirty="0" smtClean="0">
                <a:solidFill>
                  <a:schemeClr val="tx1"/>
                </a:solidFill>
              </a:rPr>
              <a:t> LUCIFER yang </a:t>
            </a:r>
            <a:r>
              <a:rPr lang="en-US" dirty="0" err="1" smtClean="0">
                <a:solidFill>
                  <a:schemeClr val="tx1"/>
                </a:solidFill>
              </a:rPr>
              <a:t>dibuat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Horst </a:t>
            </a:r>
            <a:r>
              <a:rPr lang="en-US" dirty="0" err="1" smtClean="0">
                <a:solidFill>
                  <a:schemeClr val="tx1"/>
                </a:solidFill>
              </a:rPr>
              <a:t>Feistel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Algoritma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disetujui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National Bureau of Standard</a:t>
            </a:r>
            <a:r>
              <a:rPr lang="en-US" dirty="0" smtClean="0">
                <a:solidFill>
                  <a:schemeClr val="tx1"/>
                </a:solidFill>
              </a:rPr>
              <a:t> (NBS) </a:t>
            </a:r>
            <a:r>
              <a:rPr lang="en-US" dirty="0" err="1" smtClean="0">
                <a:solidFill>
                  <a:schemeClr val="tx1"/>
                </a:solidFill>
              </a:rPr>
              <a:t>setelah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penilaian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kekuatannya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National Security Agency</a:t>
            </a:r>
            <a:r>
              <a:rPr lang="en-US" dirty="0" smtClean="0">
                <a:solidFill>
                  <a:schemeClr val="tx1"/>
                </a:solidFill>
              </a:rPr>
              <a:t> (NSA) </a:t>
            </a:r>
            <a:r>
              <a:rPr lang="en-US" dirty="0" err="1" smtClean="0">
                <a:solidFill>
                  <a:schemeClr val="tx1"/>
                </a:solidFill>
              </a:rPr>
              <a:t>Amerika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000108"/>
          <a:ext cx="7358120" cy="1928828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3929066"/>
          <a:ext cx="7786744" cy="1828800"/>
        </p:xfrm>
        <a:graphic>
          <a:graphicData uri="http://schemas.openxmlformats.org/drawingml/2006/table">
            <a:tbl>
              <a:tblPr/>
              <a:tblGrid>
                <a:gridCol w="486232"/>
                <a:gridCol w="486232"/>
                <a:gridCol w="486232"/>
                <a:gridCol w="486232"/>
                <a:gridCol w="486232"/>
                <a:gridCol w="486232"/>
                <a:gridCol w="486232"/>
                <a:gridCol w="486232"/>
                <a:gridCol w="487111"/>
                <a:gridCol w="487111"/>
                <a:gridCol w="487111"/>
                <a:gridCol w="487111"/>
                <a:gridCol w="487111"/>
                <a:gridCol w="487111"/>
                <a:gridCol w="487111"/>
                <a:gridCol w="487111"/>
              </a:tblGrid>
              <a:tr h="4286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5000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68" y="1428736"/>
          <a:ext cx="7929624" cy="2314590"/>
        </p:xfrm>
        <a:graphic>
          <a:graphicData uri="http://schemas.openxmlformats.org/drawingml/2006/table">
            <a:tbl>
              <a:tblPr/>
              <a:tblGrid>
                <a:gridCol w="495154"/>
                <a:gridCol w="495154"/>
                <a:gridCol w="495154"/>
                <a:gridCol w="495154"/>
                <a:gridCol w="495154"/>
                <a:gridCol w="495154"/>
                <a:gridCol w="495154"/>
                <a:gridCol w="495154"/>
                <a:gridCol w="496049"/>
                <a:gridCol w="496049"/>
                <a:gridCol w="496049"/>
                <a:gridCol w="496049"/>
                <a:gridCol w="496049"/>
                <a:gridCol w="496049"/>
                <a:gridCol w="496049"/>
                <a:gridCol w="496049"/>
              </a:tblGrid>
              <a:tr h="619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4286254"/>
          <a:ext cx="8143928" cy="1928828"/>
        </p:xfrm>
        <a:graphic>
          <a:graphicData uri="http://schemas.openxmlformats.org/drawingml/2006/table">
            <a:tbl>
              <a:tblPr/>
              <a:tblGrid>
                <a:gridCol w="508535"/>
                <a:gridCol w="508535"/>
                <a:gridCol w="508535"/>
                <a:gridCol w="508535"/>
                <a:gridCol w="508535"/>
                <a:gridCol w="508535"/>
                <a:gridCol w="508535"/>
                <a:gridCol w="508535"/>
                <a:gridCol w="509456"/>
                <a:gridCol w="509456"/>
                <a:gridCol w="509456"/>
                <a:gridCol w="509456"/>
                <a:gridCol w="509456"/>
                <a:gridCol w="509456"/>
                <a:gridCol w="509456"/>
                <a:gridCol w="509456"/>
              </a:tblGrid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874"/>
            <a:ext cx="7329510" cy="296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Menggunakan</a:t>
            </a:r>
            <a:r>
              <a:rPr lang="en-US" dirty="0" smtClean="0"/>
              <a:t> S-Box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12474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id-ID" dirty="0" smtClean="0"/>
              <a:t>h</a:t>
            </a:r>
            <a:r>
              <a:rPr lang="en-US" dirty="0" err="1" smtClean="0"/>
              <a:t>itung</a:t>
            </a:r>
            <a:r>
              <a:rPr lang="en-US" dirty="0" smtClean="0"/>
              <a:t> S</a:t>
            </a:r>
            <a:r>
              <a:rPr lang="en-US" sz="1200" dirty="0" smtClean="0"/>
              <a:t>1</a:t>
            </a:r>
            <a:r>
              <a:rPr lang="en-US" dirty="0" smtClean="0"/>
              <a:t>(B)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 = </a:t>
            </a:r>
            <a:r>
              <a:rPr lang="en-US" dirty="0" smtClean="0">
                <a:solidFill>
                  <a:srgbClr val="FF0000"/>
                </a:solidFill>
              </a:rPr>
              <a:t>011011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S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357694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dirty="0" smtClean="0"/>
              <a:t>1. </a:t>
            </a:r>
            <a:r>
              <a:rPr lang="id-ID" dirty="0" smtClean="0"/>
              <a:t>	</a:t>
            </a:r>
            <a:r>
              <a:rPr lang="en-US" dirty="0" err="1" smtClean="0"/>
              <a:t>Gunakan</a:t>
            </a:r>
            <a:r>
              <a:rPr lang="en-US" dirty="0" smtClean="0"/>
              <a:t> bit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01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desimalnya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dirty="0" smtClean="0"/>
              <a:t>2.</a:t>
            </a:r>
            <a:r>
              <a:rPr lang="id-ID" dirty="0" smtClean="0"/>
              <a:t>	</a:t>
            </a:r>
            <a:r>
              <a:rPr lang="en-US" dirty="0" err="1" smtClean="0"/>
              <a:t>Gunakan</a:t>
            </a:r>
            <a:r>
              <a:rPr lang="en-US" dirty="0" smtClean="0"/>
              <a:t> bit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bit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smtClean="0"/>
              <a:t> </a:t>
            </a:r>
            <a:r>
              <a:rPr lang="en-US" smtClean="0"/>
              <a:t>1101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desimalnya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13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13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2910" y="2071678"/>
          <a:ext cx="7358120" cy="2028836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5760" y="1783849"/>
            <a:ext cx="8390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0        1       2        3      4     5        6      7      8       9      10     11     12     13     14     15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000240"/>
            <a:ext cx="214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2910" y="2071678"/>
          <a:ext cx="7358120" cy="2028836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2910" y="2071678"/>
          <a:ext cx="7358120" cy="2028836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3310" y="5929330"/>
            <a:ext cx="667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dirty="0" smtClean="0"/>
              <a:t>3. </a:t>
            </a:r>
            <a:r>
              <a:rPr lang="id-ID" dirty="0" smtClean="0"/>
              <a:t>	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id-ID" dirty="0" smtClean="0"/>
              <a:t>, yang d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</a:t>
            </a:r>
            <a:r>
              <a:rPr lang="en-US" sz="1200" dirty="0" smtClean="0"/>
              <a:t>1</a:t>
            </a:r>
            <a:r>
              <a:rPr lang="en-US" dirty="0" smtClean="0"/>
              <a:t>(B) = 0101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42910" y="2071678"/>
          <a:ext cx="7358120" cy="2028836"/>
        </p:xfrm>
        <a:graphic>
          <a:graphicData uri="http://schemas.openxmlformats.org/drawingml/2006/table">
            <a:tbl>
              <a:tblPr/>
              <a:tblGrid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59467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  <a:gridCol w="460298"/>
              </a:tblGrid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980728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i="1" dirty="0" smtClean="0"/>
              <a:t>K</a:t>
            </a:r>
            <a:r>
              <a:rPr lang="id-ID" b="1" i="1" baseline="-25000" dirty="0" smtClean="0"/>
              <a:t>1</a:t>
            </a:r>
            <a:r>
              <a:rPr lang="id-ID" dirty="0" smtClean="0"/>
              <a:t> </a:t>
            </a:r>
            <a:r>
              <a:rPr lang="en-US" dirty="0" smtClean="0">
                <a:sym typeface="Symbol"/>
              </a:rPr>
              <a:t>  </a:t>
            </a:r>
            <a:r>
              <a:rPr lang="id-ID" b="1" dirty="0" smtClean="0"/>
              <a:t>E</a:t>
            </a:r>
            <a:r>
              <a:rPr lang="id-ID" dirty="0" smtClean="0"/>
              <a:t>(</a:t>
            </a:r>
            <a:r>
              <a:rPr lang="id-ID" b="1" i="1" dirty="0" smtClean="0"/>
              <a:t>R</a:t>
            </a:r>
            <a:r>
              <a:rPr lang="id-ID" b="1" i="1" baseline="-25000" dirty="0" smtClean="0"/>
              <a:t>0</a:t>
            </a:r>
            <a:r>
              <a:rPr lang="id-ID" dirty="0" smtClean="0"/>
              <a:t>) = 011000 010001 011110 111010 100001 100110 010100 100111. 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</a:p>
          <a:p>
            <a:endParaRPr lang="en-US" b="1" i="1" dirty="0" smtClean="0"/>
          </a:p>
          <a:p>
            <a:r>
              <a:rPr lang="id-ID" b="1" i="1" dirty="0" smtClean="0"/>
              <a:t>S</a:t>
            </a:r>
            <a:r>
              <a:rPr lang="id-ID" b="1" i="1" baseline="-25000" dirty="0" smtClean="0"/>
              <a:t>1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1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2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2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3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3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4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4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5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5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6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6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7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7</a:t>
            </a:r>
            <a:r>
              <a:rPr lang="id-ID" b="1" i="1" dirty="0" smtClean="0"/>
              <a:t>)S</a:t>
            </a:r>
            <a:r>
              <a:rPr lang="id-ID" b="1" i="1" baseline="-25000" dirty="0" smtClean="0"/>
              <a:t>8</a:t>
            </a:r>
            <a:r>
              <a:rPr lang="id-ID" b="1" i="1" dirty="0" smtClean="0"/>
              <a:t>(B</a:t>
            </a:r>
            <a:r>
              <a:rPr lang="id-ID" b="1" i="1" baseline="-25000" dirty="0" smtClean="0"/>
              <a:t>8</a:t>
            </a:r>
            <a:r>
              <a:rPr lang="id-ID" b="1" i="1" dirty="0" smtClean="0"/>
              <a:t>)</a:t>
            </a:r>
            <a:r>
              <a:rPr lang="id-ID" dirty="0" smtClean="0"/>
              <a:t> = </a:t>
            </a:r>
            <a:r>
              <a:rPr lang="en-US" dirty="0" smtClean="0"/>
              <a:t>   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id-ID" dirty="0" smtClean="0"/>
              <a:t>0101 1100 </a:t>
            </a:r>
            <a:r>
              <a:rPr lang="en-US" dirty="0" smtClean="0"/>
              <a:t>  </a:t>
            </a:r>
            <a:r>
              <a:rPr lang="id-ID" dirty="0" smtClean="0"/>
              <a:t>1000 </a:t>
            </a:r>
            <a:r>
              <a:rPr lang="en-US" dirty="0" smtClean="0"/>
              <a:t>  </a:t>
            </a:r>
            <a:r>
              <a:rPr lang="id-ID" dirty="0" smtClean="0"/>
              <a:t>0010 </a:t>
            </a:r>
            <a:r>
              <a:rPr lang="en-US" dirty="0" smtClean="0"/>
              <a:t> </a:t>
            </a:r>
            <a:r>
              <a:rPr lang="id-ID" dirty="0" smtClean="0"/>
              <a:t>1011 </a:t>
            </a:r>
            <a:r>
              <a:rPr lang="en-US" dirty="0" smtClean="0"/>
              <a:t>  </a:t>
            </a:r>
            <a:r>
              <a:rPr lang="id-ID" dirty="0" smtClean="0"/>
              <a:t>0101 </a:t>
            </a:r>
            <a:r>
              <a:rPr lang="en-US" dirty="0" smtClean="0"/>
              <a:t> </a:t>
            </a:r>
            <a:r>
              <a:rPr lang="id-ID" dirty="0" smtClean="0"/>
              <a:t>1001 </a:t>
            </a:r>
            <a:r>
              <a:rPr lang="en-US" dirty="0" smtClean="0"/>
              <a:t>  </a:t>
            </a:r>
            <a:r>
              <a:rPr lang="id-ID" dirty="0" smtClean="0"/>
              <a:t>0111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232783"/>
            <a:ext cx="2920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92D050"/>
                </a:solidFill>
              </a:rPr>
              <a:t>Langkah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akhir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perhitungan</a:t>
            </a:r>
            <a:r>
              <a:rPr lang="en-US" sz="1600" dirty="0" smtClean="0">
                <a:solidFill>
                  <a:srgbClr val="92D050"/>
                </a:solidFill>
              </a:rPr>
              <a:t> f </a:t>
            </a:r>
            <a:r>
              <a:rPr lang="en-US" sz="1600" dirty="0" err="1" smtClean="0">
                <a:solidFill>
                  <a:srgbClr val="92D050"/>
                </a:solidFill>
              </a:rPr>
              <a:t>adalah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dengan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melakukan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permutasi</a:t>
            </a:r>
            <a:r>
              <a:rPr lang="en-US" sz="1600" dirty="0" smtClean="0">
                <a:solidFill>
                  <a:srgbClr val="92D050"/>
                </a:solidFill>
              </a:rPr>
              <a:t>  </a:t>
            </a:r>
            <a:r>
              <a:rPr lang="en-US" sz="1600" dirty="0" err="1" smtClean="0">
                <a:solidFill>
                  <a:srgbClr val="92D050"/>
                </a:solidFill>
              </a:rPr>
              <a:t>pada</a:t>
            </a:r>
            <a:r>
              <a:rPr lang="en-US" sz="1600" dirty="0" smtClean="0">
                <a:solidFill>
                  <a:srgbClr val="92D050"/>
                </a:solidFill>
              </a:rPr>
              <a:t> output </a:t>
            </a:r>
            <a:r>
              <a:rPr lang="en-US" sz="1600" dirty="0" err="1" smtClean="0">
                <a:solidFill>
                  <a:srgbClr val="92D050"/>
                </a:solidFill>
              </a:rPr>
              <a:t>dari</a:t>
            </a:r>
            <a:r>
              <a:rPr lang="en-US" sz="1600" dirty="0" smtClean="0">
                <a:solidFill>
                  <a:srgbClr val="92D050"/>
                </a:solidFill>
              </a:rPr>
              <a:t> S-Box </a:t>
            </a:r>
            <a:r>
              <a:rPr lang="en-US" sz="1600" dirty="0" err="1" smtClean="0">
                <a:solidFill>
                  <a:srgbClr val="92D050"/>
                </a:solidFill>
              </a:rPr>
              <a:t>dengan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tabel</a:t>
            </a:r>
            <a:r>
              <a:rPr lang="en-US" sz="1600" dirty="0" smtClean="0">
                <a:solidFill>
                  <a:srgbClr val="92D050"/>
                </a:solidFill>
              </a:rPr>
              <a:t> P</a:t>
            </a:r>
            <a:endParaRPr lang="en-US" sz="1600" dirty="0">
              <a:solidFill>
                <a:srgbClr val="92D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92808"/>
              </p:ext>
            </p:extLst>
          </p:nvPr>
        </p:nvGraphicFramePr>
        <p:xfrm>
          <a:off x="3941890" y="3260474"/>
          <a:ext cx="4500596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5149"/>
                <a:gridCol w="1125149"/>
                <a:gridCol w="1125149"/>
                <a:gridCol w="1125149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692" y="6284810"/>
            <a:ext cx="762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 </a:t>
            </a:r>
            <a:r>
              <a:rPr lang="id-ID" b="1" i="1" dirty="0" smtClean="0"/>
              <a:t>f</a:t>
            </a:r>
            <a:r>
              <a:rPr lang="id-ID" dirty="0" smtClean="0"/>
              <a:t>(</a:t>
            </a:r>
            <a:r>
              <a:rPr lang="id-ID" b="1" i="1" dirty="0" smtClean="0"/>
              <a:t>R</a:t>
            </a:r>
            <a:r>
              <a:rPr lang="id-ID" b="1" i="1" baseline="-25000" dirty="0" smtClean="0"/>
              <a:t>0</a:t>
            </a:r>
            <a:r>
              <a:rPr lang="id-ID" dirty="0" smtClean="0"/>
              <a:t> , </a:t>
            </a:r>
            <a:r>
              <a:rPr lang="id-ID" b="1" i="1" dirty="0" smtClean="0"/>
              <a:t>K</a:t>
            </a:r>
            <a:r>
              <a:rPr lang="id-ID" b="1" i="1" baseline="-25000" dirty="0" smtClean="0"/>
              <a:t>1</a:t>
            </a:r>
            <a:r>
              <a:rPr lang="id-ID" dirty="0" smtClean="0"/>
              <a:t> )</a:t>
            </a:r>
            <a:r>
              <a:rPr lang="en-US" dirty="0" smtClean="0"/>
              <a:t> = </a:t>
            </a:r>
            <a:r>
              <a:rPr lang="id-ID" dirty="0" smtClean="0"/>
              <a:t>0010 0011 0100 1010 1010 1001 1011 1011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520" y="260648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13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23528" y="3068960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14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214686"/>
            <a:ext cx="71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Jadi</a:t>
            </a:r>
            <a:r>
              <a:rPr lang="en-US" sz="2000" dirty="0" smtClean="0"/>
              <a:t>  </a:t>
            </a:r>
            <a:r>
              <a:rPr lang="id-ID" sz="2000" b="1" i="1" dirty="0" smtClean="0"/>
              <a:t>R</a:t>
            </a:r>
            <a:r>
              <a:rPr lang="id-ID" sz="2000" b="1" i="1" baseline="-25000" dirty="0" smtClean="0"/>
              <a:t>1</a:t>
            </a:r>
            <a:r>
              <a:rPr lang="id-ID" sz="2000" dirty="0" smtClean="0"/>
              <a:t> = </a:t>
            </a:r>
            <a:r>
              <a:rPr lang="id-ID" sz="2000" b="1" i="1" dirty="0" smtClean="0"/>
              <a:t>L</a:t>
            </a:r>
            <a:r>
              <a:rPr lang="id-ID" sz="2000" b="1" i="1" baseline="-25000" dirty="0" smtClean="0"/>
              <a:t>0</a:t>
            </a:r>
            <a:r>
              <a:rPr lang="id-ID" sz="2000" dirty="0" smtClean="0"/>
              <a:t> + </a:t>
            </a:r>
            <a:r>
              <a:rPr lang="id-ID" sz="2000" b="1" i="1" dirty="0" smtClean="0"/>
              <a:t>f</a:t>
            </a:r>
            <a:r>
              <a:rPr lang="id-ID" sz="2000" dirty="0" smtClean="0"/>
              <a:t>(</a:t>
            </a:r>
            <a:r>
              <a:rPr lang="id-ID" sz="2000" b="1" i="1" dirty="0" smtClean="0"/>
              <a:t>R</a:t>
            </a:r>
            <a:r>
              <a:rPr lang="id-ID" sz="2000" b="1" i="1" baseline="-25000" dirty="0" smtClean="0"/>
              <a:t>0</a:t>
            </a:r>
            <a:r>
              <a:rPr lang="id-ID" sz="2000" dirty="0" smtClean="0"/>
              <a:t> , </a:t>
            </a:r>
            <a:r>
              <a:rPr lang="id-ID" sz="2000" b="1" i="1" dirty="0" smtClean="0"/>
              <a:t>K</a:t>
            </a:r>
            <a:r>
              <a:rPr lang="id-ID" sz="2000" b="1" i="1" baseline="-25000" dirty="0" smtClean="0"/>
              <a:t>1</a:t>
            </a:r>
            <a:r>
              <a:rPr lang="id-ID" sz="2000" dirty="0" smtClean="0"/>
              <a:t> )</a:t>
            </a:r>
            <a:endParaRPr lang="en-US" sz="2000" dirty="0" smtClean="0"/>
          </a:p>
          <a:p>
            <a:r>
              <a:rPr lang="id-ID" sz="2000" dirty="0" smtClean="0"/>
              <a:t>= 1100 </a:t>
            </a:r>
            <a:r>
              <a:rPr lang="en-US" sz="2000" dirty="0" smtClean="0"/>
              <a:t> </a:t>
            </a:r>
            <a:r>
              <a:rPr lang="id-ID" sz="2000" dirty="0" smtClean="0"/>
              <a:t>1100</a:t>
            </a:r>
            <a:r>
              <a:rPr lang="en-US" sz="2000" dirty="0" smtClean="0"/>
              <a:t> </a:t>
            </a:r>
            <a:r>
              <a:rPr lang="id-ID" sz="2000" dirty="0" smtClean="0"/>
              <a:t> 0000</a:t>
            </a:r>
            <a:r>
              <a:rPr lang="en-US" sz="2000" dirty="0" smtClean="0"/>
              <a:t> </a:t>
            </a:r>
            <a:r>
              <a:rPr lang="id-ID" sz="2000" dirty="0" smtClean="0"/>
              <a:t> 0000 </a:t>
            </a:r>
            <a:r>
              <a:rPr lang="en-US" sz="2000" dirty="0" smtClean="0"/>
              <a:t> </a:t>
            </a:r>
            <a:r>
              <a:rPr lang="id-ID" sz="2000" dirty="0" smtClean="0"/>
              <a:t>1100</a:t>
            </a:r>
            <a:r>
              <a:rPr lang="en-US" sz="2000" dirty="0" smtClean="0"/>
              <a:t> </a:t>
            </a:r>
            <a:r>
              <a:rPr lang="id-ID" sz="2000" dirty="0" smtClean="0"/>
              <a:t> 1100 </a:t>
            </a:r>
            <a:r>
              <a:rPr lang="en-US" sz="2000" dirty="0" smtClean="0"/>
              <a:t> </a:t>
            </a:r>
            <a:r>
              <a:rPr lang="id-ID" sz="2000" dirty="0" smtClean="0"/>
              <a:t>1111 </a:t>
            </a:r>
            <a:r>
              <a:rPr lang="en-US" sz="2000" dirty="0" smtClean="0"/>
              <a:t> </a:t>
            </a:r>
            <a:r>
              <a:rPr lang="id-ID" sz="2000" dirty="0" smtClean="0"/>
              <a:t>1111 </a:t>
            </a:r>
            <a:br>
              <a:rPr lang="id-ID" sz="2000" dirty="0" smtClean="0"/>
            </a:br>
            <a:r>
              <a:rPr lang="en-US" sz="2000" dirty="0">
                <a:sym typeface="Symbol"/>
              </a:rPr>
              <a:t> </a:t>
            </a:r>
            <a:r>
              <a:rPr lang="id-ID" sz="2000" dirty="0" smtClean="0"/>
              <a:t>0010 </a:t>
            </a:r>
            <a:r>
              <a:rPr lang="en-US" sz="2000" dirty="0" smtClean="0"/>
              <a:t> </a:t>
            </a:r>
            <a:r>
              <a:rPr lang="id-ID" sz="2000" dirty="0" smtClean="0"/>
              <a:t>0011 </a:t>
            </a:r>
            <a:r>
              <a:rPr lang="en-US" sz="2000" dirty="0" smtClean="0"/>
              <a:t> </a:t>
            </a:r>
            <a:r>
              <a:rPr lang="id-ID" sz="2000" dirty="0" smtClean="0"/>
              <a:t>0100 </a:t>
            </a:r>
            <a:r>
              <a:rPr lang="en-US" sz="2000" dirty="0" smtClean="0"/>
              <a:t> </a:t>
            </a:r>
            <a:r>
              <a:rPr lang="id-ID" sz="2000" dirty="0" smtClean="0"/>
              <a:t>1010 </a:t>
            </a:r>
            <a:r>
              <a:rPr lang="en-US" sz="2000" dirty="0" smtClean="0"/>
              <a:t> </a:t>
            </a:r>
            <a:r>
              <a:rPr lang="id-ID" sz="2000" dirty="0" smtClean="0"/>
              <a:t>1010 </a:t>
            </a:r>
            <a:r>
              <a:rPr lang="en-US" sz="2000" dirty="0" smtClean="0"/>
              <a:t> </a:t>
            </a:r>
            <a:r>
              <a:rPr lang="id-ID" sz="2000" dirty="0" smtClean="0"/>
              <a:t>1001 </a:t>
            </a:r>
            <a:r>
              <a:rPr lang="en-US" sz="2000" dirty="0" smtClean="0"/>
              <a:t> </a:t>
            </a:r>
            <a:r>
              <a:rPr lang="id-ID" sz="2000" dirty="0" smtClean="0"/>
              <a:t>1011 </a:t>
            </a:r>
            <a:r>
              <a:rPr lang="en-US" sz="2000" dirty="0" smtClean="0"/>
              <a:t> </a:t>
            </a:r>
            <a:r>
              <a:rPr lang="id-ID" sz="2000" dirty="0" smtClean="0"/>
              <a:t>1011 </a:t>
            </a:r>
            <a:br>
              <a:rPr lang="id-ID" sz="2000" dirty="0" smtClean="0"/>
            </a:br>
            <a:r>
              <a:rPr lang="id-ID" sz="2000" dirty="0" smtClean="0"/>
              <a:t>= 1110 </a:t>
            </a:r>
            <a:r>
              <a:rPr lang="en-US" sz="2000" dirty="0" smtClean="0"/>
              <a:t> </a:t>
            </a:r>
            <a:r>
              <a:rPr lang="id-ID" sz="2000" dirty="0" smtClean="0"/>
              <a:t>1111 </a:t>
            </a:r>
            <a:r>
              <a:rPr lang="en-US" sz="2000" dirty="0" smtClean="0"/>
              <a:t> </a:t>
            </a:r>
            <a:r>
              <a:rPr lang="id-ID" sz="2000" dirty="0" smtClean="0"/>
              <a:t>0100 </a:t>
            </a:r>
            <a:r>
              <a:rPr lang="en-US" sz="2000" dirty="0" smtClean="0"/>
              <a:t> </a:t>
            </a:r>
            <a:r>
              <a:rPr lang="id-ID" sz="2000" dirty="0" smtClean="0"/>
              <a:t>1010 </a:t>
            </a:r>
            <a:r>
              <a:rPr lang="en-US" sz="2000" dirty="0" smtClean="0"/>
              <a:t> </a:t>
            </a:r>
            <a:r>
              <a:rPr lang="id-ID" sz="2000" dirty="0" smtClean="0"/>
              <a:t>0110 </a:t>
            </a:r>
            <a:r>
              <a:rPr lang="en-US" sz="2000" dirty="0" smtClean="0"/>
              <a:t> </a:t>
            </a:r>
            <a:r>
              <a:rPr lang="id-ID" sz="2000" dirty="0" smtClean="0"/>
              <a:t>0101 </a:t>
            </a:r>
            <a:r>
              <a:rPr lang="en-US" sz="2000" dirty="0" smtClean="0"/>
              <a:t> </a:t>
            </a:r>
            <a:r>
              <a:rPr lang="id-ID" sz="2000" dirty="0" smtClean="0"/>
              <a:t>0100 </a:t>
            </a:r>
            <a:r>
              <a:rPr lang="en-US" sz="2000" dirty="0" smtClean="0"/>
              <a:t> </a:t>
            </a:r>
            <a:r>
              <a:rPr lang="id-ID" sz="2000" dirty="0" smtClean="0"/>
              <a:t>0100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879103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i="1" dirty="0" smtClean="0"/>
              <a:t>L</a:t>
            </a:r>
            <a:r>
              <a:rPr lang="id-ID" sz="2400" b="1" i="1" baseline="-25000" dirty="0" smtClean="0"/>
              <a:t>0</a:t>
            </a:r>
            <a:r>
              <a:rPr lang="id-ID" sz="2400" dirty="0" smtClean="0"/>
              <a:t> = </a:t>
            </a:r>
            <a:r>
              <a:rPr lang="id-ID" sz="2000" dirty="0" smtClean="0"/>
              <a:t>1100 1100 0000 0000 1100 1100 1111 1111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41277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i="1" dirty="0" smtClean="0"/>
              <a:t>f</a:t>
            </a:r>
            <a:r>
              <a:rPr lang="id-ID" sz="2400" dirty="0" smtClean="0"/>
              <a:t>(</a:t>
            </a:r>
            <a:r>
              <a:rPr lang="id-ID" sz="2400" b="1" i="1" dirty="0" smtClean="0"/>
              <a:t>R</a:t>
            </a:r>
            <a:r>
              <a:rPr lang="id-ID" sz="2400" b="1" i="1" baseline="-25000" dirty="0" smtClean="0"/>
              <a:t>0</a:t>
            </a:r>
            <a:r>
              <a:rPr lang="id-ID" sz="2400" dirty="0" smtClean="0"/>
              <a:t> , </a:t>
            </a:r>
            <a:r>
              <a:rPr lang="id-ID" sz="2400" b="1" i="1" dirty="0" smtClean="0"/>
              <a:t>K</a:t>
            </a:r>
            <a:r>
              <a:rPr lang="id-ID" sz="2400" b="1" i="1" baseline="-25000" dirty="0" smtClean="0"/>
              <a:t>1</a:t>
            </a:r>
            <a:r>
              <a:rPr lang="id-ID" sz="2400" dirty="0" smtClean="0"/>
              <a:t> )</a:t>
            </a:r>
            <a:r>
              <a:rPr lang="en-US" sz="2400" dirty="0" smtClean="0"/>
              <a:t> = </a:t>
            </a:r>
            <a:r>
              <a:rPr lang="id-ID" dirty="0" smtClean="0"/>
              <a:t>0010 </a:t>
            </a:r>
            <a:r>
              <a:rPr lang="en-US" dirty="0" smtClean="0"/>
              <a:t> </a:t>
            </a:r>
            <a:r>
              <a:rPr lang="id-ID" dirty="0" smtClean="0"/>
              <a:t>0011 </a:t>
            </a:r>
            <a:r>
              <a:rPr lang="en-US" dirty="0" smtClean="0"/>
              <a:t> </a:t>
            </a:r>
            <a:r>
              <a:rPr lang="id-ID" dirty="0" smtClean="0"/>
              <a:t>0100 </a:t>
            </a:r>
            <a:r>
              <a:rPr lang="en-US" dirty="0" smtClean="0"/>
              <a:t> </a:t>
            </a:r>
            <a:r>
              <a:rPr lang="id-ID" dirty="0" smtClean="0"/>
              <a:t>1010 </a:t>
            </a:r>
            <a:r>
              <a:rPr lang="en-US" dirty="0" smtClean="0"/>
              <a:t> </a:t>
            </a:r>
            <a:r>
              <a:rPr lang="id-ID" dirty="0" smtClean="0"/>
              <a:t>1010 </a:t>
            </a:r>
            <a:r>
              <a:rPr lang="en-US" dirty="0" smtClean="0"/>
              <a:t> </a:t>
            </a:r>
            <a:r>
              <a:rPr lang="id-ID" dirty="0" smtClean="0"/>
              <a:t>1001 </a:t>
            </a:r>
            <a:r>
              <a:rPr lang="en-US" dirty="0" smtClean="0"/>
              <a:t> </a:t>
            </a:r>
            <a:r>
              <a:rPr lang="id-ID" dirty="0" smtClean="0"/>
              <a:t>1011 </a:t>
            </a:r>
            <a:r>
              <a:rPr lang="en-US" dirty="0" smtClean="0"/>
              <a:t> </a:t>
            </a:r>
            <a:r>
              <a:rPr lang="id-ID" dirty="0" smtClean="0"/>
              <a:t>1011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303437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Kita </a:t>
            </a:r>
            <a:r>
              <a:rPr lang="en-US" sz="2400" dirty="0" err="1" smtClean="0"/>
              <a:t>mendapatkan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83599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putaran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L</a:t>
            </a:r>
            <a:r>
              <a:rPr lang="en-US" sz="1400" dirty="0" smtClean="0"/>
              <a:t>2</a:t>
            </a:r>
            <a:r>
              <a:rPr lang="en-US" sz="2000" dirty="0" smtClean="0"/>
              <a:t>=R</a:t>
            </a:r>
            <a:r>
              <a:rPr lang="en-US" sz="1400" dirty="0" smtClean="0"/>
              <a:t>1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id-ID" sz="2000" b="1" i="1" dirty="0" smtClean="0"/>
              <a:t>R</a:t>
            </a:r>
            <a:r>
              <a:rPr lang="en-US" sz="2000" b="1" i="1" baseline="-25000" dirty="0" smtClean="0"/>
              <a:t>2</a:t>
            </a:r>
            <a:r>
              <a:rPr lang="id-ID" sz="2000" dirty="0" smtClean="0"/>
              <a:t> = </a:t>
            </a:r>
            <a:r>
              <a:rPr lang="id-ID" sz="2000" b="1" i="1" dirty="0" smtClean="0"/>
              <a:t>L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+ </a:t>
            </a:r>
            <a:r>
              <a:rPr lang="id-ID" sz="2000" b="1" i="1" dirty="0" smtClean="0"/>
              <a:t>f</a:t>
            </a:r>
            <a:r>
              <a:rPr lang="id-ID" sz="2000" dirty="0" smtClean="0"/>
              <a:t>(</a:t>
            </a:r>
            <a:r>
              <a:rPr lang="id-ID" sz="2000" b="1" i="1" dirty="0" smtClean="0"/>
              <a:t>R</a:t>
            </a:r>
            <a:r>
              <a:rPr lang="en-US" sz="2000" b="1" i="1" baseline="-25000" dirty="0" smtClean="0"/>
              <a:t>1</a:t>
            </a:r>
            <a:r>
              <a:rPr lang="id-ID" sz="2000" dirty="0" smtClean="0"/>
              <a:t> , </a:t>
            </a:r>
            <a:r>
              <a:rPr lang="id-ID" sz="2000" b="1" i="1" dirty="0" smtClean="0"/>
              <a:t>K</a:t>
            </a:r>
            <a:r>
              <a:rPr lang="en-US" sz="2000" b="1" i="1" baseline="-25000" dirty="0" smtClean="0"/>
              <a:t>2</a:t>
            </a:r>
            <a:r>
              <a:rPr lang="id-ID" sz="2000" dirty="0" smtClean="0"/>
              <a:t> 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seterusnya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b="1" dirty="0" smtClean="0"/>
              <a:t>16 </a:t>
            </a:r>
            <a:r>
              <a:rPr lang="en-US" sz="2000" b="1" dirty="0" err="1" smtClean="0"/>
              <a:t>putaran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51520" y="2564904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706" y="1052736"/>
            <a:ext cx="2199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92D050"/>
                </a:solidFill>
              </a:rPr>
              <a:t>Setelah</a:t>
            </a:r>
            <a:r>
              <a:rPr lang="en-US" sz="1600" dirty="0" smtClean="0">
                <a:solidFill>
                  <a:srgbClr val="92D050"/>
                </a:solidFill>
              </a:rPr>
              <a:t> 16 </a:t>
            </a:r>
            <a:r>
              <a:rPr lang="en-US" sz="1600" dirty="0" err="1" smtClean="0">
                <a:solidFill>
                  <a:srgbClr val="92D050"/>
                </a:solidFill>
              </a:rPr>
              <a:t>putaran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kita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akan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mendapatkan</a:t>
            </a:r>
            <a:r>
              <a:rPr lang="en-US" sz="1600" dirty="0" smtClean="0">
                <a:solidFill>
                  <a:srgbClr val="92D050"/>
                </a:solidFill>
              </a:rPr>
              <a:t> L</a:t>
            </a:r>
            <a:r>
              <a:rPr lang="en-US" sz="1100" dirty="0" smtClean="0">
                <a:solidFill>
                  <a:srgbClr val="92D050"/>
                </a:solidFill>
              </a:rPr>
              <a:t>16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dan</a:t>
            </a:r>
            <a:r>
              <a:rPr lang="en-US" sz="1600" dirty="0" smtClean="0">
                <a:solidFill>
                  <a:srgbClr val="92D050"/>
                </a:solidFill>
              </a:rPr>
              <a:t> R</a:t>
            </a:r>
            <a:r>
              <a:rPr lang="en-US" sz="1100" dirty="0" smtClean="0">
                <a:solidFill>
                  <a:srgbClr val="92D050"/>
                </a:solidFill>
              </a:rPr>
              <a:t>16 , </a:t>
            </a:r>
            <a:r>
              <a:rPr lang="en-US" sz="1600" dirty="0" err="1" smtClean="0">
                <a:solidFill>
                  <a:srgbClr val="92D050"/>
                </a:solidFill>
              </a:rPr>
              <a:t>kemudian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lakukan</a:t>
            </a:r>
            <a:r>
              <a:rPr lang="en-US" sz="1600" dirty="0" smtClean="0">
                <a:solidFill>
                  <a:srgbClr val="92D050"/>
                </a:solidFill>
              </a:rPr>
              <a:t> reverse </a:t>
            </a:r>
            <a:r>
              <a:rPr lang="en-US" sz="1600" dirty="0" err="1" smtClean="0">
                <a:solidFill>
                  <a:srgbClr val="92D050"/>
                </a:solidFill>
              </a:rPr>
              <a:t>menjadi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R</a:t>
            </a:r>
            <a:r>
              <a:rPr lang="en-US" sz="1100" b="1" dirty="0" smtClean="0">
                <a:solidFill>
                  <a:srgbClr val="92D050"/>
                </a:solidFill>
              </a:rPr>
              <a:t>16</a:t>
            </a:r>
            <a:r>
              <a:rPr lang="en-US" sz="1600" b="1" dirty="0" smtClean="0">
                <a:solidFill>
                  <a:srgbClr val="92D050"/>
                </a:solidFill>
              </a:rPr>
              <a:t> L</a:t>
            </a:r>
            <a:r>
              <a:rPr lang="en-US" sz="1100" b="1" dirty="0" smtClean="0">
                <a:solidFill>
                  <a:srgbClr val="92D050"/>
                </a:solidFill>
              </a:rPr>
              <a:t>16</a:t>
            </a:r>
            <a:r>
              <a:rPr lang="id-ID" sz="11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dan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lakukan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permutasi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terakhir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dirty="0" err="1" smtClean="0">
                <a:solidFill>
                  <a:srgbClr val="92D050"/>
                </a:solidFill>
              </a:rPr>
              <a:t>yaitu</a:t>
            </a: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id-ID" sz="1600" b="1" dirty="0" smtClean="0">
                <a:solidFill>
                  <a:srgbClr val="92D050"/>
                </a:solidFill>
              </a:rPr>
              <a:t>IP</a:t>
            </a:r>
            <a:r>
              <a:rPr lang="id-ID" sz="1600" b="1" baseline="30000" dirty="0" smtClean="0">
                <a:solidFill>
                  <a:srgbClr val="92D050"/>
                </a:solidFill>
              </a:rPr>
              <a:t>-1</a:t>
            </a:r>
            <a:r>
              <a:rPr lang="id-ID" sz="1600" dirty="0" smtClean="0">
                <a:solidFill>
                  <a:srgbClr val="92D050"/>
                </a:solidFill>
              </a:rPr>
              <a:t> </a:t>
            </a:r>
            <a:endParaRPr lang="en-US" sz="1600" dirty="0">
              <a:solidFill>
                <a:srgbClr val="92D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08056"/>
              </p:ext>
            </p:extLst>
          </p:nvPr>
        </p:nvGraphicFramePr>
        <p:xfrm>
          <a:off x="2762280" y="1074425"/>
          <a:ext cx="6096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7036" y="4341291"/>
            <a:ext cx="778674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menyelesaikan</a:t>
            </a:r>
            <a:r>
              <a:rPr lang="en-US" sz="1600" dirty="0" smtClean="0"/>
              <a:t> 16 </a:t>
            </a:r>
            <a:r>
              <a:rPr lang="en-US" sz="1600" dirty="0" err="1" smtClean="0"/>
              <a:t>putaran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endParaRPr lang="en-US" sz="1600" dirty="0" smtClean="0"/>
          </a:p>
          <a:p>
            <a:r>
              <a:rPr lang="id-ID" sz="1600" b="1" i="1" dirty="0" smtClean="0"/>
              <a:t>L</a:t>
            </a:r>
            <a:r>
              <a:rPr lang="id-ID" sz="1600" b="1" i="1" baseline="-25000" dirty="0" smtClean="0"/>
              <a:t>16</a:t>
            </a:r>
            <a:r>
              <a:rPr lang="id-ID" sz="1600" dirty="0" smtClean="0"/>
              <a:t> = 0100 0011 0100 0010 0011 0010 0011 0100 </a:t>
            </a:r>
            <a:br>
              <a:rPr lang="id-ID" sz="1600" dirty="0" smtClean="0"/>
            </a:br>
            <a:r>
              <a:rPr lang="id-ID" sz="1600" b="1" i="1" dirty="0" smtClean="0"/>
              <a:t>R</a:t>
            </a:r>
            <a:r>
              <a:rPr lang="id-ID" sz="1600" b="1" i="1" baseline="-25000" dirty="0" smtClean="0"/>
              <a:t>16</a:t>
            </a:r>
            <a:r>
              <a:rPr lang="id-ID" sz="1600" dirty="0" smtClean="0"/>
              <a:t> = 0000 1010 0100 1100 1101 1001 1001 0101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Kita reverse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:</a:t>
            </a:r>
          </a:p>
          <a:p>
            <a:r>
              <a:rPr lang="id-ID" sz="1600" b="1" i="1" dirty="0" smtClean="0"/>
              <a:t>R</a:t>
            </a:r>
            <a:r>
              <a:rPr lang="id-ID" sz="1600" b="1" i="1" baseline="-25000" dirty="0" smtClean="0"/>
              <a:t>16</a:t>
            </a:r>
            <a:r>
              <a:rPr lang="id-ID" sz="1600" b="1" i="1" dirty="0" smtClean="0"/>
              <a:t>L</a:t>
            </a:r>
            <a:r>
              <a:rPr lang="id-ID" sz="1600" b="1" i="1" baseline="-25000" dirty="0" smtClean="0"/>
              <a:t>16</a:t>
            </a:r>
            <a:r>
              <a:rPr lang="id-ID" sz="1600" dirty="0" smtClean="0"/>
              <a:t> = 00001010 01001100 11011001 10010101 01000011 01000010 00110010 00110100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id-ID" sz="1600" dirty="0" smtClean="0"/>
              <a:t> </a:t>
            </a:r>
            <a:r>
              <a:rPr lang="id-ID" sz="1600" b="1" i="1" dirty="0" smtClean="0"/>
              <a:t>IP</a:t>
            </a:r>
            <a:r>
              <a:rPr lang="id-ID" sz="1600" b="1" i="1" baseline="30000" dirty="0" smtClean="0"/>
              <a:t>-1</a:t>
            </a:r>
            <a:r>
              <a:rPr lang="id-ID" sz="1600" dirty="0" smtClean="0"/>
              <a:t> = 10000101 11101000 00010011 01010100 00001111 00001010 10110100 00000101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97036" y="332656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78581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i="1" dirty="0" smtClean="0"/>
              <a:t>IP</a:t>
            </a:r>
            <a:r>
              <a:rPr lang="id-ID" sz="2400" b="1" i="1" baseline="30000" dirty="0" smtClean="0"/>
              <a:t>-1</a:t>
            </a:r>
            <a:r>
              <a:rPr lang="id-ID" sz="2400" dirty="0" smtClean="0"/>
              <a:t> = 10000101 11101000 00010011 01010100 00001111 00001010 10110100 00000101 </a:t>
            </a:r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format </a:t>
            </a:r>
            <a:r>
              <a:rPr lang="id-ID" sz="2400" dirty="0" smtClean="0"/>
              <a:t>hexadecimal </a:t>
            </a:r>
            <a:r>
              <a:rPr lang="en-US" sz="2400" dirty="0" err="1" smtClean="0"/>
              <a:t>menjadi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algn="ctr"/>
            <a:r>
              <a:rPr lang="id-ID" sz="2400" dirty="0" smtClean="0"/>
              <a:t>85E813540F0AB405.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id-ID" sz="2400" dirty="0" smtClean="0"/>
              <a:t> </a:t>
            </a:r>
            <a:r>
              <a:rPr lang="en-US" sz="2400" dirty="0" smtClean="0"/>
              <a:t>P</a:t>
            </a:r>
            <a:r>
              <a:rPr lang="id-ID" sz="2400" dirty="0" smtClean="0"/>
              <a:t> = 0123456789ABCDEF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/>
              <a:t>Menjadi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id-ID" sz="2400" dirty="0" smtClean="0"/>
              <a:t> </a:t>
            </a:r>
            <a:r>
              <a:rPr lang="id-ID" sz="2400" b="1" dirty="0" smtClean="0"/>
              <a:t>C</a:t>
            </a:r>
            <a:r>
              <a:rPr lang="id-ID" sz="2400" dirty="0" smtClean="0"/>
              <a:t> = 85E813540F0AB405.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694" y="260648"/>
            <a:ext cx="1618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/>
              <a:t>Langkah</a:t>
            </a:r>
            <a:r>
              <a:rPr lang="en-US" sz="2400" b="1" u="sng" dirty="0"/>
              <a:t> </a:t>
            </a:r>
            <a:r>
              <a:rPr lang="id-ID" sz="2400" b="1" u="sng" dirty="0" smtClean="0"/>
              <a:t>17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i="1" dirty="0" smtClean="0"/>
              <a:t>Hardware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Software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DES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DES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chip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i="1" dirty="0"/>
              <a:t>chip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mengenkripsikan</a:t>
            </a:r>
            <a:r>
              <a:rPr lang="en-US" dirty="0"/>
              <a:t> 16,8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1 gigabit per </a:t>
            </a:r>
            <a:r>
              <a:rPr lang="en-US" dirty="0" err="1"/>
              <a:t>detik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Implementasi</a:t>
            </a:r>
            <a:r>
              <a:rPr lang="en-US" dirty="0"/>
              <a:t> DES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32.000 </a:t>
            </a:r>
            <a:r>
              <a:rPr lang="en-US" dirty="0" err="1"/>
              <a:t>blok</a:t>
            </a:r>
            <a:r>
              <a:rPr lang="en-US" dirty="0"/>
              <a:t> per </a:t>
            </a:r>
            <a:r>
              <a:rPr lang="en-US" dirty="0" err="1"/>
              <a:t>detik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i="1" dirty="0"/>
              <a:t>mainframe</a:t>
            </a:r>
            <a:r>
              <a:rPr lang="en-US" dirty="0"/>
              <a:t> IBM 3090).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Keamanan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Isu-isu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DES:</a:t>
            </a:r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Kotak</a:t>
            </a:r>
            <a:r>
              <a:rPr lang="en-US" dirty="0" smtClean="0"/>
              <a:t>-S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Keamanan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i="1" dirty="0" smtClean="0"/>
              <a:t># </a:t>
            </a:r>
            <a:r>
              <a:rPr lang="en-US" sz="2000" b="1" i="1" dirty="0" err="1" smtClean="0"/>
              <a:t>Panjang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kunci</a:t>
            </a:r>
            <a:endParaRPr lang="en-US" sz="2000" b="1" i="1" dirty="0"/>
          </a:p>
          <a:p>
            <a:pPr>
              <a:buNone/>
            </a:pPr>
            <a:r>
              <a:rPr lang="en-US" sz="1400" dirty="0"/>
              <a:t> </a:t>
            </a:r>
          </a:p>
          <a:p>
            <a:pPr lvl="0"/>
            <a:r>
              <a:rPr lang="en-US" sz="1400" dirty="0" err="1"/>
              <a:t>Panjang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eksternal</a:t>
            </a:r>
            <a:r>
              <a:rPr lang="en-US" sz="1400" dirty="0"/>
              <a:t> DES </a:t>
            </a:r>
            <a:r>
              <a:rPr lang="en-US" sz="1400" dirty="0" err="1"/>
              <a:t>hanya</a:t>
            </a:r>
            <a:r>
              <a:rPr lang="en-US" sz="1400" dirty="0"/>
              <a:t> 64 bit </a:t>
            </a:r>
            <a:r>
              <a:rPr lang="en-US" sz="1400" dirty="0" err="1"/>
              <a:t>atau</a:t>
            </a:r>
            <a:r>
              <a:rPr lang="en-US" sz="1400" dirty="0"/>
              <a:t> 8 </a:t>
            </a:r>
            <a:r>
              <a:rPr lang="en-US" sz="1400" dirty="0" err="1"/>
              <a:t>karakter</a:t>
            </a:r>
            <a:r>
              <a:rPr lang="en-US" sz="1400" dirty="0"/>
              <a:t>, </a:t>
            </a:r>
            <a:r>
              <a:rPr lang="en-US" sz="1400" dirty="0" err="1"/>
              <a:t>itupun</a:t>
            </a:r>
            <a:r>
              <a:rPr lang="en-US" sz="1400" dirty="0"/>
              <a:t> yang </a:t>
            </a:r>
            <a:r>
              <a:rPr lang="en-US" sz="1400" dirty="0" err="1"/>
              <a:t>dipakai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56 bit.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rancangan</a:t>
            </a:r>
            <a:r>
              <a:rPr lang="en-US" sz="1400" dirty="0"/>
              <a:t> </a:t>
            </a:r>
            <a:r>
              <a:rPr lang="en-US" sz="1400" dirty="0" err="1"/>
              <a:t>awal</a:t>
            </a:r>
            <a:r>
              <a:rPr lang="en-US" sz="1400" dirty="0"/>
              <a:t>, </a:t>
            </a:r>
            <a:r>
              <a:rPr lang="en-US" sz="1400" dirty="0" err="1"/>
              <a:t>panjang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yang </a:t>
            </a:r>
            <a:r>
              <a:rPr lang="en-US" sz="1400" dirty="0" err="1"/>
              <a:t>diusulkan</a:t>
            </a:r>
            <a:r>
              <a:rPr lang="en-US" sz="1400" dirty="0"/>
              <a:t> IBM </a:t>
            </a:r>
            <a:r>
              <a:rPr lang="en-US" sz="1400" dirty="0" err="1"/>
              <a:t>adalah</a:t>
            </a:r>
            <a:r>
              <a:rPr lang="en-US" sz="1400" dirty="0"/>
              <a:t> 128 bit, </a:t>
            </a:r>
            <a:r>
              <a:rPr lang="en-US" sz="1400" dirty="0" err="1"/>
              <a:t>tetapi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permintaan</a:t>
            </a:r>
            <a:r>
              <a:rPr lang="en-US" sz="1400" dirty="0"/>
              <a:t> NSA, </a:t>
            </a:r>
            <a:r>
              <a:rPr lang="en-US" sz="1400" dirty="0" err="1"/>
              <a:t>panjang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diperkecil</a:t>
            </a:r>
            <a:r>
              <a:rPr lang="en-US" sz="1400" dirty="0"/>
              <a:t>  </a:t>
            </a:r>
            <a:r>
              <a:rPr lang="en-US" sz="1400" dirty="0" err="1"/>
              <a:t>menjadi</a:t>
            </a:r>
            <a:r>
              <a:rPr lang="en-US" sz="1400" dirty="0"/>
              <a:t> 56 bit. </a:t>
            </a:r>
            <a:r>
              <a:rPr lang="en-US" sz="1400" dirty="0" err="1"/>
              <a:t>Alasan</a:t>
            </a:r>
            <a:r>
              <a:rPr lang="en-US" sz="1400" dirty="0"/>
              <a:t> </a:t>
            </a:r>
            <a:r>
              <a:rPr lang="en-US" sz="1400" dirty="0" err="1"/>
              <a:t>pengurangan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diumumkan</a:t>
            </a:r>
            <a:r>
              <a:rPr lang="en-US" sz="1400" dirty="0"/>
              <a:t>.</a:t>
            </a:r>
          </a:p>
          <a:p>
            <a:pPr>
              <a:buNone/>
            </a:pPr>
            <a:r>
              <a:rPr lang="en-US" sz="1400" dirty="0"/>
              <a:t> </a:t>
            </a:r>
          </a:p>
          <a:p>
            <a:pPr lvl="0"/>
            <a:r>
              <a:rPr lang="en-US" sz="1400" dirty="0" err="1"/>
              <a:t>Tetapi</a:t>
            </a:r>
            <a:r>
              <a:rPr lang="en-US" sz="1400" dirty="0"/>
              <a:t>,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panjang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56 bit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2</a:t>
            </a:r>
            <a:r>
              <a:rPr lang="en-US" sz="1400" baseline="30000" dirty="0"/>
              <a:t>56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72.057.594.037.927.936 </a:t>
            </a:r>
            <a:r>
              <a:rPr lang="en-US" sz="1400" dirty="0" err="1"/>
              <a:t>kemungkinan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.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diasumsikan</a:t>
            </a:r>
            <a:r>
              <a:rPr lang="en-US" sz="1400" dirty="0"/>
              <a:t> </a:t>
            </a:r>
            <a:r>
              <a:rPr lang="en-US" sz="1400" dirty="0" err="1"/>
              <a:t>serangan</a:t>
            </a:r>
            <a:r>
              <a:rPr lang="en-US" sz="1400" dirty="0"/>
              <a:t> </a:t>
            </a:r>
            <a:r>
              <a:rPr lang="en-US" sz="1400" i="1" dirty="0"/>
              <a:t>exhaustive key search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prosesor</a:t>
            </a:r>
            <a:r>
              <a:rPr lang="en-US" sz="1400" dirty="0"/>
              <a:t> </a:t>
            </a:r>
            <a:r>
              <a:rPr lang="en-US" sz="1400" dirty="0" err="1"/>
              <a:t>paralel</a:t>
            </a:r>
            <a:r>
              <a:rPr lang="en-US" sz="1400" dirty="0"/>
              <a:t> </a:t>
            </a:r>
            <a:r>
              <a:rPr lang="en-US" sz="1400" dirty="0" err="1"/>
              <a:t>mencoba</a:t>
            </a:r>
            <a:r>
              <a:rPr lang="en-US" sz="1400" dirty="0"/>
              <a:t> </a:t>
            </a:r>
            <a:r>
              <a:rPr lang="en-US" sz="1400" dirty="0" err="1"/>
              <a:t>setengah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jumlah</a:t>
            </a:r>
            <a:r>
              <a:rPr lang="en-US" sz="1400" dirty="0"/>
              <a:t> </a:t>
            </a:r>
            <a:r>
              <a:rPr lang="en-US" sz="1400" dirty="0" err="1"/>
              <a:t>kemungkinan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detik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dikerjakan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juta</a:t>
            </a:r>
            <a:r>
              <a:rPr lang="en-US" sz="1400" dirty="0"/>
              <a:t> </a:t>
            </a:r>
            <a:r>
              <a:rPr lang="en-US" sz="1400" dirty="0" err="1"/>
              <a:t>serangan</a:t>
            </a:r>
            <a:r>
              <a:rPr lang="en-US" sz="1400" dirty="0"/>
              <a:t>. </a:t>
            </a:r>
            <a:r>
              <a:rPr lang="en-US" sz="1400" dirty="0" err="1"/>
              <a:t>Jadi</a:t>
            </a:r>
            <a:r>
              <a:rPr lang="en-US" sz="1400" dirty="0"/>
              <a:t>  </a:t>
            </a:r>
            <a:r>
              <a:rPr lang="en-US" sz="1400" dirty="0" err="1"/>
              <a:t>seluruhnya</a:t>
            </a:r>
            <a:r>
              <a:rPr lang="en-US" sz="1400" dirty="0"/>
              <a:t> </a:t>
            </a:r>
            <a:r>
              <a:rPr lang="en-US" sz="1400" dirty="0" err="1"/>
              <a:t>diperlukan</a:t>
            </a:r>
            <a:r>
              <a:rPr lang="en-US" sz="1400" dirty="0"/>
              <a:t> 1142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menemukan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yang </a:t>
            </a:r>
            <a:r>
              <a:rPr lang="en-US" sz="1400" dirty="0" err="1"/>
              <a:t>benar</a:t>
            </a:r>
            <a:r>
              <a:rPr lang="en-US" sz="1400" dirty="0" smtClean="0"/>
              <a:t>.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 err="1" smtClean="0"/>
              <a:t>Tahun</a:t>
            </a:r>
            <a:r>
              <a:rPr lang="en-US" sz="1400" dirty="0" smtClean="0"/>
              <a:t> </a:t>
            </a:r>
            <a:r>
              <a:rPr lang="en-US" sz="1400" dirty="0"/>
              <a:t>1998, </a:t>
            </a:r>
            <a:r>
              <a:rPr lang="en-US" sz="1400" i="1" dirty="0"/>
              <a:t>Electronic Frontier Foundation</a:t>
            </a:r>
            <a:r>
              <a:rPr lang="en-US" sz="1400" dirty="0"/>
              <a:t> (EFE) </a:t>
            </a:r>
            <a:r>
              <a:rPr lang="en-US" sz="1400" dirty="0" err="1"/>
              <a:t>merancang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keras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menemukan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DES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i="1" dirty="0"/>
              <a:t>exhaustive search key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biaya</a:t>
            </a:r>
            <a:r>
              <a:rPr lang="en-US" sz="1400" dirty="0"/>
              <a:t> $250.000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diharapkan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menemukan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selama</a:t>
            </a:r>
            <a:r>
              <a:rPr lang="en-US" sz="1400" dirty="0"/>
              <a:t> 5 </a:t>
            </a:r>
            <a:r>
              <a:rPr lang="en-US" sz="1400" dirty="0" err="1"/>
              <a:t>hari</a:t>
            </a:r>
            <a:r>
              <a:rPr lang="en-US" sz="1400" dirty="0"/>
              <a:t>. </a:t>
            </a:r>
            <a:r>
              <a:rPr lang="en-US" sz="1400" dirty="0" err="1"/>
              <a:t>Tahun</a:t>
            </a:r>
            <a:r>
              <a:rPr lang="en-US" sz="1400" dirty="0"/>
              <a:t> 1999, </a:t>
            </a:r>
            <a:r>
              <a:rPr lang="en-US" sz="1400" dirty="0" err="1"/>
              <a:t>kombinasi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keras</a:t>
            </a:r>
            <a:r>
              <a:rPr lang="en-US" sz="1400" dirty="0"/>
              <a:t> EFE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kolaborasi</a:t>
            </a:r>
            <a:r>
              <a:rPr lang="en-US" sz="1400" dirty="0"/>
              <a:t> internet yang </a:t>
            </a:r>
            <a:r>
              <a:rPr lang="en-US" sz="1400" dirty="0" err="1"/>
              <a:t>melibatkan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100.000 </a:t>
            </a:r>
            <a:r>
              <a:rPr lang="en-US" sz="1400" dirty="0" err="1"/>
              <a:t>komputer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menemukan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DES </a:t>
            </a:r>
            <a:r>
              <a:rPr lang="en-US" sz="1400" dirty="0" err="1"/>
              <a:t>kurang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1 </a:t>
            </a:r>
            <a:r>
              <a:rPr lang="en-US" sz="1400" dirty="0" err="1"/>
              <a:t>hari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Tinjauan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i="1" dirty="0"/>
              <a:t>cipher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.  </a:t>
            </a:r>
          </a:p>
          <a:p>
            <a:pPr lvl="0"/>
            <a:endParaRPr lang="id-ID" dirty="0" smtClean="0"/>
          </a:p>
          <a:p>
            <a:pPr lvl="0"/>
            <a:r>
              <a:rPr lang="en-US" dirty="0" smtClean="0"/>
              <a:t>DES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64 bit. DES </a:t>
            </a:r>
            <a:r>
              <a:rPr lang="en-US" dirty="0" err="1"/>
              <a:t>mengenkripsikan</a:t>
            </a:r>
            <a:r>
              <a:rPr lang="en-US" dirty="0"/>
              <a:t> 64 bit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64 bit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56 bit </a:t>
            </a:r>
            <a:r>
              <a:rPr lang="en-US" dirty="0" err="1"/>
              <a:t>kunci</a:t>
            </a:r>
            <a:r>
              <a:rPr lang="en-US" dirty="0"/>
              <a:t> internal (</a:t>
            </a:r>
            <a:r>
              <a:rPr lang="en-US" i="1" dirty="0"/>
              <a:t>internal key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upa-kunci</a:t>
            </a:r>
            <a:r>
              <a:rPr lang="en-US" dirty="0"/>
              <a:t> (</a:t>
            </a:r>
            <a:r>
              <a:rPr lang="en-US" i="1" dirty="0" err="1"/>
              <a:t>subkey</a:t>
            </a:r>
            <a:r>
              <a:rPr lang="en-US" dirty="0"/>
              <a:t>). </a:t>
            </a:r>
            <a:endParaRPr lang="id-ID" dirty="0" smtClean="0"/>
          </a:p>
          <a:p>
            <a:pPr lvl="0"/>
            <a:endParaRPr lang="id-ID" dirty="0"/>
          </a:p>
          <a:p>
            <a:pPr lvl="0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/>
              <a:t>internal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i="1" dirty="0"/>
              <a:t>external key</a:t>
            </a:r>
            <a:r>
              <a:rPr lang="en-US" dirty="0"/>
              <a:t>) yang </a:t>
            </a:r>
            <a:r>
              <a:rPr lang="en-US" dirty="0" err="1"/>
              <a:t>panjangnya</a:t>
            </a:r>
            <a:r>
              <a:rPr lang="en-US" dirty="0"/>
              <a:t> 64 bit.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Keamanan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#</a:t>
            </a:r>
            <a:r>
              <a:rPr lang="en-US" i="1" dirty="0" err="1" smtClean="0"/>
              <a:t>Jumlah</a:t>
            </a:r>
            <a:r>
              <a:rPr lang="en-US" i="1" dirty="0" smtClean="0"/>
              <a:t> </a:t>
            </a:r>
            <a:r>
              <a:rPr lang="en-US" i="1" dirty="0" err="1"/>
              <a:t>putaran</a:t>
            </a:r>
            <a:endParaRPr lang="en-US" dirty="0"/>
          </a:p>
          <a:p>
            <a:pPr lvl="0"/>
            <a:r>
              <a:rPr lang="en-US" dirty="0" err="1" smtClean="0"/>
              <a:t>Sebenarnya</a:t>
            </a:r>
            <a:r>
              <a:rPr lang="en-US" dirty="0"/>
              <a:t>,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cipherteks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16 kali </a:t>
            </a:r>
            <a:r>
              <a:rPr lang="en-US" dirty="0" err="1"/>
              <a:t>putaran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Dari </a:t>
            </a:r>
            <a:r>
              <a:rPr lang="en-US" dirty="0" err="1"/>
              <a:t>penelitian</a:t>
            </a:r>
            <a:r>
              <a:rPr lang="en-US" dirty="0"/>
              <a:t>, DES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16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known-plaintext attack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brute force attack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Keamanan</a:t>
            </a:r>
            <a:r>
              <a:rPr lang="en-US" b="1" dirty="0" smtClean="0"/>
              <a:t>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#</a:t>
            </a:r>
            <a:r>
              <a:rPr lang="en-US" i="1" dirty="0" err="1" smtClean="0"/>
              <a:t>Kotak</a:t>
            </a:r>
            <a:r>
              <a:rPr lang="en-US" i="1" dirty="0" smtClean="0"/>
              <a:t>-S</a:t>
            </a:r>
            <a:endParaRPr lang="en-US" dirty="0"/>
          </a:p>
          <a:p>
            <a:pPr lvl="0"/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/>
              <a:t>kotak</a:t>
            </a:r>
            <a:r>
              <a:rPr lang="en-US" dirty="0"/>
              <a:t>-S DES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misteri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konstanta-konstanta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Miles E </a:t>
            </a:r>
            <a:r>
              <a:rPr lang="en-US" dirty="0" err="1" smtClean="0"/>
              <a:t>Smid</a:t>
            </a:r>
            <a:r>
              <a:rPr lang="en-US" dirty="0" smtClean="0"/>
              <a:t> &amp; Dennis K </a:t>
            </a:r>
            <a:r>
              <a:rPr lang="en-US" dirty="0" err="1" smtClean="0"/>
              <a:t>Brandstad</a:t>
            </a:r>
            <a:r>
              <a:rPr lang="en-US" dirty="0" smtClean="0"/>
              <a:t>  (1988).</a:t>
            </a:r>
            <a:r>
              <a:rPr lang="en-US" i="1" dirty="0" smtClean="0"/>
              <a:t>The Data Encryption </a:t>
            </a:r>
            <a:r>
              <a:rPr lang="en-US" i="1" dirty="0" err="1" smtClean="0"/>
              <a:t>Standart</a:t>
            </a:r>
            <a:r>
              <a:rPr lang="en-US" i="1" dirty="0" smtClean="0"/>
              <a:t> Past and Future.</a:t>
            </a:r>
            <a:r>
              <a:rPr lang="en-US" b="1" dirty="0" smtClean="0"/>
              <a:t> </a:t>
            </a:r>
            <a:r>
              <a:rPr lang="en-US" dirty="0" smtClean="0"/>
              <a:t>National Institute of Standards and Technology</a:t>
            </a:r>
          </a:p>
          <a:p>
            <a:pPr lvl="0"/>
            <a:r>
              <a:rPr lang="en-US" dirty="0" err="1" smtClean="0"/>
              <a:t>Coppersmith,D</a:t>
            </a:r>
            <a:r>
              <a:rPr lang="en-US" dirty="0" smtClean="0"/>
              <a:t>  (1994). </a:t>
            </a:r>
            <a:r>
              <a:rPr lang="en-US" i="1" dirty="0" smtClean="0"/>
              <a:t>The Data Encryption </a:t>
            </a:r>
            <a:r>
              <a:rPr lang="en-US" i="1" dirty="0" err="1" smtClean="0"/>
              <a:t>Standart</a:t>
            </a:r>
            <a:r>
              <a:rPr lang="en-US" i="1" dirty="0" smtClean="0"/>
              <a:t> (DES) and Its Strength Against Attack </a:t>
            </a:r>
            <a:r>
              <a:rPr lang="en-US" dirty="0" smtClean="0"/>
              <a:t>.IBM</a:t>
            </a:r>
          </a:p>
          <a:p>
            <a:pPr lvl="0"/>
            <a:r>
              <a:rPr lang="en-US" dirty="0" err="1" smtClean="0"/>
              <a:t>Seung</a:t>
            </a:r>
            <a:r>
              <a:rPr lang="en-US" dirty="0" smtClean="0"/>
              <a:t>-Jo Han (1996).</a:t>
            </a:r>
            <a:r>
              <a:rPr lang="en-US" i="1" dirty="0" smtClean="0"/>
              <a:t>The improved Data Encryption Standard (DES) Algorithm.</a:t>
            </a:r>
            <a:r>
              <a:rPr lang="en-US" dirty="0" smtClean="0"/>
              <a:t> </a:t>
            </a:r>
            <a:r>
              <a:rPr lang="en-US" dirty="0" err="1" smtClean="0"/>
              <a:t>Heang-Soo</a:t>
            </a:r>
            <a:r>
              <a:rPr lang="en-US" dirty="0" smtClean="0"/>
              <a:t> Oh, </a:t>
            </a:r>
            <a:r>
              <a:rPr lang="en-US" dirty="0" err="1" smtClean="0"/>
              <a:t>Jongan</a:t>
            </a:r>
            <a:r>
              <a:rPr lang="en-US" dirty="0" smtClean="0"/>
              <a:t> Park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Skema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DES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20199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420506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Blok </a:t>
            </a:r>
            <a:r>
              <a:rPr lang="en-US" dirty="0" err="1" smtClean="0"/>
              <a:t>plainteks</a:t>
            </a:r>
            <a:r>
              <a:rPr lang="en-US" dirty="0" smtClean="0"/>
              <a:t> </a:t>
            </a:r>
            <a:r>
              <a:rPr lang="en-US" dirty="0" err="1" smtClean="0"/>
              <a:t>dipermutasi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</a:t>
            </a:r>
            <a:r>
              <a:rPr lang="en-US" i="1" dirty="0" smtClean="0"/>
              <a:t>initial permutation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IP).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i="1" dirty="0" smtClean="0"/>
              <a:t>enciphering</a:t>
            </a:r>
            <a:r>
              <a:rPr lang="en-US" dirty="0" smtClean="0"/>
              <a:t>- </a:t>
            </a:r>
            <a:r>
              <a:rPr lang="en-US" dirty="0" err="1" smtClean="0"/>
              <a:t>sebanyak</a:t>
            </a:r>
            <a:r>
              <a:rPr lang="en-US" dirty="0" smtClean="0"/>
              <a:t> 16 kali (16 </a:t>
            </a:r>
            <a:r>
              <a:rPr lang="en-US" dirty="0" err="1" smtClean="0"/>
              <a:t>putaran</a:t>
            </a:r>
            <a:r>
              <a:rPr lang="en-US" dirty="0" smtClean="0"/>
              <a:t>).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internal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enciphering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dipermutasi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permutasi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(</a:t>
            </a:r>
            <a:r>
              <a:rPr lang="en-US" i="1" dirty="0" smtClean="0"/>
              <a:t>invers initial permutation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IP</a:t>
            </a:r>
            <a:r>
              <a:rPr lang="en-US" baseline="30000" dirty="0" smtClean="0"/>
              <a:t>-1</a:t>
            </a:r>
            <a:r>
              <a:rPr lang="en-US" dirty="0" smtClean="0"/>
              <a:t> 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cipherteks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746701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Skema</a:t>
            </a:r>
            <a:r>
              <a:rPr lang="en-US" sz="2800" dirty="0" smtClean="0"/>
              <a:t> global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DES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50995"/>
              </p:ext>
            </p:extLst>
          </p:nvPr>
        </p:nvGraphicFramePr>
        <p:xfrm>
          <a:off x="3203575" y="260350"/>
          <a:ext cx="3957638" cy="643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Visio" r:id="rId3" imgW="3481967" imgH="8498859" progId="Visio.Drawing.11">
                  <p:embed/>
                </p:oleObj>
              </mc:Choice>
              <mc:Fallback>
                <p:oleObj name="Visio" r:id="rId3" imgW="3481967" imgH="8498859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60350"/>
                        <a:ext cx="3957638" cy="6430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28596" y="428604"/>
            <a:ext cx="3071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Skema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DES yang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rinci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4546" y="3714752"/>
            <a:ext cx="4689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 smtClean="0"/>
              <a:t>P</a:t>
            </a:r>
            <a:r>
              <a:rPr lang="id-ID" sz="3600" dirty="0" smtClean="0"/>
              <a:t> = </a:t>
            </a:r>
            <a:r>
              <a:rPr lang="en-US" sz="3600" dirty="0" smtClean="0"/>
              <a:t>0</a:t>
            </a:r>
            <a:r>
              <a:rPr lang="id-ID" sz="3600" dirty="0" smtClean="0"/>
              <a:t>123456789ABCDEF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2140" y="5445224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</a:t>
            </a:r>
            <a:r>
              <a:rPr lang="id-ID" sz="2000" dirty="0" smtClean="0"/>
              <a:t> = 0000 0001 0010 0011 0100 0101 0110 0111 1000 1001 1010 1011 1100 1101 1110 1111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461954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Dalam</a:t>
            </a:r>
            <a:r>
              <a:rPr lang="en-US" sz="2400" b="1" dirty="0" smtClean="0"/>
              <a:t> binary </a:t>
            </a:r>
            <a:r>
              <a:rPr lang="en-US" sz="2400" b="1" dirty="0" err="1" smtClean="0"/>
              <a:t>menjadi</a:t>
            </a:r>
            <a:r>
              <a:rPr lang="id-ID" sz="2400" b="1" dirty="0"/>
              <a:t>:</a:t>
            </a:r>
            <a:endParaRPr lang="en-US" sz="2400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47664" y="1923102"/>
            <a:ext cx="604867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123456789ABCDEF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133457799BBCDFF1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776" y="57398"/>
            <a:ext cx="370915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atin typeface="+mj-lt"/>
                <a:ea typeface="+mj-ea"/>
                <a:cs typeface="Trebuchet MS"/>
              </a:rPr>
              <a:t>Enkripsi</a:t>
            </a:r>
            <a:r>
              <a:rPr lang="en-US" sz="4000" b="1" dirty="0">
                <a:latin typeface="+mj-lt"/>
                <a:ea typeface="+mj-ea"/>
                <a:cs typeface="Trebuchet MS"/>
              </a:rPr>
              <a:t> 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3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Langkah</a:t>
            </a:r>
            <a:r>
              <a:rPr lang="en-US" sz="2400" b="1" u="sng" dirty="0" smtClean="0"/>
              <a:t> 1</a:t>
            </a:r>
            <a:r>
              <a:rPr lang="en-US" sz="2400" dirty="0" smtClean="0"/>
              <a:t> : Encoding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64 bit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Plaintext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IP (Initial Permutation) 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46121"/>
              </p:ext>
            </p:extLst>
          </p:nvPr>
        </p:nvGraphicFramePr>
        <p:xfrm>
          <a:off x="1500166" y="2046456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206084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302949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id-ID" dirty="0" smtClean="0"/>
              <a:t> = 0000 0001 0010 0011 0100 0101 0110 0111 1000 1001 1010 1011 1100 1101 1110 1111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09892" y="5357826"/>
            <a:ext cx="142876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224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IP</a:t>
            </a:r>
            <a:r>
              <a:rPr lang="id-ID" dirty="0" smtClean="0"/>
              <a:t> = 1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02325"/>
              </p:ext>
            </p:extLst>
          </p:nvPr>
        </p:nvGraphicFramePr>
        <p:xfrm>
          <a:off x="1500166" y="2046456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71600" y="1319690"/>
            <a:ext cx="684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92D050"/>
                </a:solidFill>
              </a:rPr>
              <a:t>Urutan</a:t>
            </a:r>
            <a:r>
              <a:rPr lang="en-US" sz="1400" dirty="0">
                <a:solidFill>
                  <a:srgbClr val="92D050"/>
                </a:solidFill>
              </a:rPr>
              <a:t> bit </a:t>
            </a:r>
            <a:r>
              <a:rPr lang="en-US" sz="1400" dirty="0" err="1">
                <a:solidFill>
                  <a:srgbClr val="92D050"/>
                </a:solidFill>
              </a:rPr>
              <a:t>pada</a:t>
            </a:r>
            <a:r>
              <a:rPr lang="en-US" sz="1400" dirty="0">
                <a:solidFill>
                  <a:srgbClr val="92D050"/>
                </a:solidFill>
              </a:rPr>
              <a:t> plaintext </a:t>
            </a:r>
            <a:r>
              <a:rPr lang="en-US" sz="1400" dirty="0" err="1">
                <a:solidFill>
                  <a:srgbClr val="92D050"/>
                </a:solidFill>
              </a:rPr>
              <a:t>urutan</a:t>
            </a:r>
            <a:r>
              <a:rPr lang="en-US" sz="1400" dirty="0">
                <a:solidFill>
                  <a:srgbClr val="92D050"/>
                </a:solidFill>
              </a:rPr>
              <a:t> </a:t>
            </a:r>
            <a:r>
              <a:rPr lang="en-US" sz="1400" dirty="0" err="1">
                <a:solidFill>
                  <a:srgbClr val="92D050"/>
                </a:solidFill>
              </a:rPr>
              <a:t>ke</a:t>
            </a:r>
            <a:r>
              <a:rPr lang="en-US" sz="1400" dirty="0">
                <a:solidFill>
                  <a:srgbClr val="92D050"/>
                </a:solidFill>
              </a:rPr>
              <a:t> 58 </a:t>
            </a:r>
            <a:r>
              <a:rPr lang="en-US" sz="1400" dirty="0" err="1">
                <a:solidFill>
                  <a:srgbClr val="92D050"/>
                </a:solidFill>
              </a:rPr>
              <a:t>ditaruh</a:t>
            </a:r>
            <a:r>
              <a:rPr lang="en-US" sz="1400" dirty="0">
                <a:solidFill>
                  <a:srgbClr val="92D050"/>
                </a:solidFill>
              </a:rPr>
              <a:t> </a:t>
            </a:r>
            <a:r>
              <a:rPr lang="en-US" sz="1400" dirty="0" err="1">
                <a:solidFill>
                  <a:srgbClr val="92D050"/>
                </a:solidFill>
              </a:rPr>
              <a:t>diposisi</a:t>
            </a:r>
            <a:r>
              <a:rPr lang="en-US" sz="1400" dirty="0">
                <a:solidFill>
                  <a:srgbClr val="92D050"/>
                </a:solidFill>
              </a:rPr>
              <a:t> 1,</a:t>
            </a:r>
            <a:br>
              <a:rPr lang="en-US" sz="1400" dirty="0">
                <a:solidFill>
                  <a:srgbClr val="92D050"/>
                </a:solidFill>
              </a:rPr>
            </a:br>
            <a:r>
              <a:rPr lang="en-US" sz="1400" dirty="0" err="1">
                <a:solidFill>
                  <a:srgbClr val="92D050"/>
                </a:solidFill>
              </a:rPr>
              <a:t>Urutan</a:t>
            </a:r>
            <a:r>
              <a:rPr lang="en-US" sz="1400" dirty="0">
                <a:solidFill>
                  <a:srgbClr val="92D050"/>
                </a:solidFill>
              </a:rPr>
              <a:t> bit </a:t>
            </a:r>
            <a:r>
              <a:rPr lang="en-US" sz="1400" dirty="0" err="1">
                <a:solidFill>
                  <a:srgbClr val="92D050"/>
                </a:solidFill>
              </a:rPr>
              <a:t>pada</a:t>
            </a:r>
            <a:r>
              <a:rPr lang="en-US" sz="1400" dirty="0">
                <a:solidFill>
                  <a:srgbClr val="92D050"/>
                </a:solidFill>
              </a:rPr>
              <a:t> plaintext </a:t>
            </a:r>
            <a:r>
              <a:rPr lang="en-US" sz="1400" dirty="0" err="1">
                <a:solidFill>
                  <a:srgbClr val="92D050"/>
                </a:solidFill>
              </a:rPr>
              <a:t>urutan</a:t>
            </a:r>
            <a:r>
              <a:rPr lang="en-US" sz="1400" dirty="0">
                <a:solidFill>
                  <a:srgbClr val="92D050"/>
                </a:solidFill>
              </a:rPr>
              <a:t> </a:t>
            </a:r>
            <a:r>
              <a:rPr lang="en-US" sz="1400" dirty="0" err="1">
                <a:solidFill>
                  <a:srgbClr val="92D050"/>
                </a:solidFill>
              </a:rPr>
              <a:t>ke</a:t>
            </a:r>
            <a:r>
              <a:rPr lang="en-US" sz="1400" dirty="0">
                <a:solidFill>
                  <a:srgbClr val="92D050"/>
                </a:solidFill>
              </a:rPr>
              <a:t> 50 </a:t>
            </a:r>
            <a:r>
              <a:rPr lang="en-US" sz="1400" dirty="0" err="1">
                <a:solidFill>
                  <a:srgbClr val="92D050"/>
                </a:solidFill>
              </a:rPr>
              <a:t>ditaruh</a:t>
            </a:r>
            <a:r>
              <a:rPr lang="en-US" sz="1400" dirty="0">
                <a:solidFill>
                  <a:srgbClr val="92D050"/>
                </a:solidFill>
              </a:rPr>
              <a:t> di </a:t>
            </a:r>
            <a:r>
              <a:rPr lang="en-US" sz="1400" dirty="0" err="1">
                <a:solidFill>
                  <a:srgbClr val="92D050"/>
                </a:solidFill>
              </a:rPr>
              <a:t>posisi</a:t>
            </a:r>
            <a:r>
              <a:rPr lang="en-US" sz="1400" dirty="0">
                <a:solidFill>
                  <a:srgbClr val="92D050"/>
                </a:solidFill>
              </a:rPr>
              <a:t> 2</a:t>
            </a:r>
            <a:r>
              <a:rPr lang="en-US" sz="1400" dirty="0" smtClean="0">
                <a:solidFill>
                  <a:srgbClr val="92D050"/>
                </a:solidFill>
              </a:rPr>
              <a:t>, </a:t>
            </a:r>
            <a:r>
              <a:rPr lang="en-US" sz="1400" dirty="0" err="1" smtClean="0">
                <a:solidFill>
                  <a:srgbClr val="92D050"/>
                </a:solidFill>
              </a:rPr>
              <a:t>dst</a:t>
            </a:r>
            <a:endParaRPr lang="en-US" sz="1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1137</TotalTime>
  <Words>3400</Words>
  <Application>Microsoft Office PowerPoint</Application>
  <PresentationFormat>On-screen Show (4:3)</PresentationFormat>
  <Paragraphs>2178</Paragraphs>
  <Slides>42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Winter</vt:lpstr>
      <vt:lpstr>Visio</vt:lpstr>
      <vt:lpstr>Data Encryption Standard - DES</vt:lpstr>
      <vt:lpstr>Outline</vt:lpstr>
      <vt:lpstr>Sejarah DES</vt:lpstr>
      <vt:lpstr>Tinjauan Umum DES</vt:lpstr>
      <vt:lpstr>Skema global dari algoritma DES adalah sebagai berikut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Pecah menjadi L0 dan R0...!!!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Gunakan permutasi PC-2</vt:lpstr>
      <vt:lpstr>PowerPoint Presentation</vt:lpstr>
      <vt:lpstr>Enchipering</vt:lpstr>
      <vt:lpstr>E-Bit Selection Table</vt:lpstr>
      <vt:lpstr>Selanjutnya untuk menghitung  f  XOR hasil dari E(Rn-1) dengan Key Kn</vt:lpstr>
      <vt:lpstr>Kedelapan S-box</vt:lpstr>
      <vt:lpstr>PowerPoint Presentation</vt:lpstr>
      <vt:lpstr>PowerPoint Presentation</vt:lpstr>
      <vt:lpstr>PowerPoint Presentation</vt:lpstr>
      <vt:lpstr>Cara Menggunakan S-Box</vt:lpstr>
      <vt:lpstr>PowerPoint Presentation</vt:lpstr>
      <vt:lpstr>PowerPoint Presentation</vt:lpstr>
      <vt:lpstr>PowerPoint Presentation</vt:lpstr>
      <vt:lpstr>Hasil Akhir</vt:lpstr>
      <vt:lpstr>Implementasi Hardware dan Software DES</vt:lpstr>
      <vt:lpstr>Keamanan DES</vt:lpstr>
      <vt:lpstr>Keamanan DES</vt:lpstr>
      <vt:lpstr>Keamanan DES</vt:lpstr>
      <vt:lpstr>Keamanan DES</vt:lpstr>
      <vt:lpstr>Referensi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Enkripsi DES</dc:title>
  <dc:creator>NeGA</dc:creator>
  <cp:lastModifiedBy>karima</cp:lastModifiedBy>
  <cp:revision>127</cp:revision>
  <dcterms:created xsi:type="dcterms:W3CDTF">2011-05-24T22:54:28Z</dcterms:created>
  <dcterms:modified xsi:type="dcterms:W3CDTF">2015-05-21T03:52:55Z</dcterms:modified>
</cp:coreProperties>
</file>