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8"/>
  </p:notesMasterIdLst>
  <p:handoutMasterIdLst>
    <p:handoutMasterId r:id="rId29"/>
  </p:handoutMasterIdLst>
  <p:sldIdLst>
    <p:sldId id="260" r:id="rId2"/>
    <p:sldId id="261" r:id="rId3"/>
    <p:sldId id="262" r:id="rId4"/>
    <p:sldId id="263" r:id="rId5"/>
    <p:sldId id="264" r:id="rId6"/>
    <p:sldId id="299" r:id="rId7"/>
    <p:sldId id="300" r:id="rId8"/>
    <p:sldId id="303" r:id="rId9"/>
    <p:sldId id="302" r:id="rId10"/>
    <p:sldId id="304" r:id="rId11"/>
    <p:sldId id="307" r:id="rId12"/>
    <p:sldId id="308" r:id="rId13"/>
    <p:sldId id="309" r:id="rId14"/>
    <p:sldId id="310" r:id="rId15"/>
    <p:sldId id="311" r:id="rId16"/>
    <p:sldId id="313" r:id="rId17"/>
    <p:sldId id="312" r:id="rId18"/>
    <p:sldId id="314" r:id="rId19"/>
    <p:sldId id="318" r:id="rId20"/>
    <p:sldId id="316" r:id="rId21"/>
    <p:sldId id="317" r:id="rId22"/>
    <p:sldId id="319" r:id="rId23"/>
    <p:sldId id="320" r:id="rId24"/>
    <p:sldId id="321" r:id="rId25"/>
    <p:sldId id="322" r:id="rId26"/>
    <p:sldId id="29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2056" autoAdjust="0"/>
  </p:normalViewPr>
  <p:slideViewPr>
    <p:cSldViewPr>
      <p:cViewPr varScale="1">
        <p:scale>
          <a:sx n="49" d="100"/>
          <a:sy n="49" d="100"/>
        </p:scale>
        <p:origin x="1038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67E482-137B-4FDB-AC1F-894E3B38DF4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2B808E-A581-4054-AFAD-858E6A2D5094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1AE16765-AEF4-408E-B98E-3A26C94B2B19}" type="parTrans" cxnId="{722C48CF-B0C0-4BB1-A9CF-59459563A904}">
      <dgm:prSet/>
      <dgm:spPr/>
      <dgm:t>
        <a:bodyPr/>
        <a:lstStyle/>
        <a:p>
          <a:endParaRPr lang="en-US"/>
        </a:p>
      </dgm:t>
    </dgm:pt>
    <dgm:pt modelId="{0336A051-8138-4152-9F56-13D65F87D633}" type="sibTrans" cxnId="{722C48CF-B0C0-4BB1-A9CF-59459563A904}">
      <dgm:prSet/>
      <dgm:spPr/>
      <dgm:t>
        <a:bodyPr/>
        <a:lstStyle/>
        <a:p>
          <a:endParaRPr lang="en-US"/>
        </a:p>
      </dgm:t>
    </dgm:pt>
    <dgm:pt modelId="{AA04E7AC-1283-476B-9E0D-716B0E4C340A}">
      <dgm:prSet/>
      <dgm:spPr/>
      <dgm:t>
        <a:bodyPr/>
        <a:lstStyle/>
        <a:p>
          <a:r>
            <a:rPr lang="en-US" dirty="0" smtClean="0"/>
            <a:t>Public Key Cryptosystem (PKC)</a:t>
          </a:r>
          <a:endParaRPr lang="en-US" dirty="0"/>
        </a:p>
      </dgm:t>
    </dgm:pt>
    <dgm:pt modelId="{A1170D78-F609-4550-ABBA-93C4FECD23C3}" type="parTrans" cxnId="{893A130A-BA45-45C4-B2CB-2F81BE13506C}">
      <dgm:prSet/>
      <dgm:spPr/>
      <dgm:t>
        <a:bodyPr/>
        <a:lstStyle/>
        <a:p>
          <a:endParaRPr lang="en-US"/>
        </a:p>
      </dgm:t>
    </dgm:pt>
    <dgm:pt modelId="{98EA1449-4A07-4DCC-BE4E-DA59A3293DDC}" type="sibTrans" cxnId="{893A130A-BA45-45C4-B2CB-2F81BE13506C}">
      <dgm:prSet/>
      <dgm:spPr/>
      <dgm:t>
        <a:bodyPr/>
        <a:lstStyle/>
        <a:p>
          <a:endParaRPr lang="en-US"/>
        </a:p>
      </dgm:t>
    </dgm:pt>
    <dgm:pt modelId="{B5F15CB0-76CA-4281-A6DF-6CA422D879BF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20602A8E-71B9-410B-BD96-F1CB9BB86645}" type="parTrans" cxnId="{0F22D6A1-3AF5-45A2-895A-E49838985991}">
      <dgm:prSet/>
      <dgm:spPr/>
      <dgm:t>
        <a:bodyPr/>
        <a:lstStyle/>
        <a:p>
          <a:endParaRPr lang="en-US"/>
        </a:p>
      </dgm:t>
    </dgm:pt>
    <dgm:pt modelId="{79E73084-D018-417F-A9B1-45D96898D227}" type="sibTrans" cxnId="{0F22D6A1-3AF5-45A2-895A-E49838985991}">
      <dgm:prSet/>
      <dgm:spPr/>
      <dgm:t>
        <a:bodyPr/>
        <a:lstStyle/>
        <a:p>
          <a:endParaRPr lang="en-US"/>
        </a:p>
      </dgm:t>
    </dgm:pt>
    <dgm:pt modelId="{B6A667AD-CA0E-4598-B18B-D5A238B13949}">
      <dgm:prSet phldrT="[Text]"/>
      <dgm:spPr/>
      <dgm:t>
        <a:bodyPr/>
        <a:lstStyle/>
        <a:p>
          <a:r>
            <a:rPr lang="en-US" dirty="0" err="1" smtClean="0"/>
            <a:t>Algoritma</a:t>
          </a:r>
          <a:r>
            <a:rPr lang="en-US" dirty="0" smtClean="0"/>
            <a:t> RSA</a:t>
          </a:r>
          <a:endParaRPr lang="en-US" dirty="0"/>
        </a:p>
      </dgm:t>
    </dgm:pt>
    <dgm:pt modelId="{9FCE366A-B63F-4B8F-863E-B7F941DB1995}" type="parTrans" cxnId="{23F46786-E4A3-4E9C-998E-21CC2B14C06F}">
      <dgm:prSet/>
      <dgm:spPr/>
      <dgm:t>
        <a:bodyPr/>
        <a:lstStyle/>
        <a:p>
          <a:endParaRPr lang="en-US"/>
        </a:p>
      </dgm:t>
    </dgm:pt>
    <dgm:pt modelId="{60D41DB2-CEC6-4AE6-8AA5-C87B8839AF13}" type="sibTrans" cxnId="{23F46786-E4A3-4E9C-998E-21CC2B14C06F}">
      <dgm:prSet/>
      <dgm:spPr/>
      <dgm:t>
        <a:bodyPr/>
        <a:lstStyle/>
        <a:p>
          <a:endParaRPr lang="en-US"/>
        </a:p>
      </dgm:t>
    </dgm:pt>
    <dgm:pt modelId="{AA9B8D8E-0A24-4B38-9E47-52D9D7E9E5CF}" type="pres">
      <dgm:prSet presAssocID="{6467E482-137B-4FDB-AC1F-894E3B38DF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9D2544-D0D1-4BAC-A570-CE3DAA63AD04}" type="pres">
      <dgm:prSet presAssocID="{2C2B808E-A581-4054-AFAD-858E6A2D5094}" presName="linNode" presStyleCnt="0"/>
      <dgm:spPr/>
    </dgm:pt>
    <dgm:pt modelId="{D17FAF19-113B-4C8E-BC98-777B8FCABBFE}" type="pres">
      <dgm:prSet presAssocID="{2C2B808E-A581-4054-AFAD-858E6A2D5094}" presName="parentText" presStyleLbl="node1" presStyleIdx="0" presStyleCnt="2" custScaleX="4766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1923F2-8446-4F95-BD9B-9A65B7141413}" type="pres">
      <dgm:prSet presAssocID="{2C2B808E-A581-4054-AFAD-858E6A2D5094}" presName="descendantText" presStyleLbl="alignAccFollowNode1" presStyleIdx="0" presStyleCnt="2" custScaleX="1207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17E496-91B5-48D3-B553-F273964D77AF}" type="pres">
      <dgm:prSet presAssocID="{0336A051-8138-4152-9F56-13D65F87D633}" presName="sp" presStyleCnt="0"/>
      <dgm:spPr/>
    </dgm:pt>
    <dgm:pt modelId="{82831D74-41EF-4E28-A7E0-5841B5E9DB8F}" type="pres">
      <dgm:prSet presAssocID="{B5F15CB0-76CA-4281-A6DF-6CA422D879BF}" presName="linNode" presStyleCnt="0"/>
      <dgm:spPr/>
    </dgm:pt>
    <dgm:pt modelId="{D697FCCE-1091-4BEB-A639-84A2F924638E}" type="pres">
      <dgm:prSet presAssocID="{B5F15CB0-76CA-4281-A6DF-6CA422D879BF}" presName="parentText" presStyleLbl="node1" presStyleIdx="1" presStyleCnt="2" custScaleX="4826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54DDE7-522C-41B0-9A79-59CF2FC23E1A}" type="pres">
      <dgm:prSet presAssocID="{B5F15CB0-76CA-4281-A6DF-6CA422D879BF}" presName="descendantText" presStyleLbl="alignAccFollowNode1" presStyleIdx="1" presStyleCnt="2" custScaleX="1202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DB78B4-B684-4E32-9B38-6986E6986BC9}" type="presOf" srcId="{B5F15CB0-76CA-4281-A6DF-6CA422D879BF}" destId="{D697FCCE-1091-4BEB-A639-84A2F924638E}" srcOrd="0" destOrd="0" presId="urn:microsoft.com/office/officeart/2005/8/layout/vList5"/>
    <dgm:cxn modelId="{722C48CF-B0C0-4BB1-A9CF-59459563A904}" srcId="{6467E482-137B-4FDB-AC1F-894E3B38DF4B}" destId="{2C2B808E-A581-4054-AFAD-858E6A2D5094}" srcOrd="0" destOrd="0" parTransId="{1AE16765-AEF4-408E-B98E-3A26C94B2B19}" sibTransId="{0336A051-8138-4152-9F56-13D65F87D633}"/>
    <dgm:cxn modelId="{0F22D6A1-3AF5-45A2-895A-E49838985991}" srcId="{6467E482-137B-4FDB-AC1F-894E3B38DF4B}" destId="{B5F15CB0-76CA-4281-A6DF-6CA422D879BF}" srcOrd="1" destOrd="0" parTransId="{20602A8E-71B9-410B-BD96-F1CB9BB86645}" sibTransId="{79E73084-D018-417F-A9B1-45D96898D227}"/>
    <dgm:cxn modelId="{23F46786-E4A3-4E9C-998E-21CC2B14C06F}" srcId="{B5F15CB0-76CA-4281-A6DF-6CA422D879BF}" destId="{B6A667AD-CA0E-4598-B18B-D5A238B13949}" srcOrd="0" destOrd="0" parTransId="{9FCE366A-B63F-4B8F-863E-B7F941DB1995}" sibTransId="{60D41DB2-CEC6-4AE6-8AA5-C87B8839AF13}"/>
    <dgm:cxn modelId="{A631439B-5F4A-4F20-801A-DED6FC338F2F}" type="presOf" srcId="{6467E482-137B-4FDB-AC1F-894E3B38DF4B}" destId="{AA9B8D8E-0A24-4B38-9E47-52D9D7E9E5CF}" srcOrd="0" destOrd="0" presId="urn:microsoft.com/office/officeart/2005/8/layout/vList5"/>
    <dgm:cxn modelId="{893A130A-BA45-45C4-B2CB-2F81BE13506C}" srcId="{2C2B808E-A581-4054-AFAD-858E6A2D5094}" destId="{AA04E7AC-1283-476B-9E0D-716B0E4C340A}" srcOrd="0" destOrd="0" parTransId="{A1170D78-F609-4550-ABBA-93C4FECD23C3}" sibTransId="{98EA1449-4A07-4DCC-BE4E-DA59A3293DDC}"/>
    <dgm:cxn modelId="{D576940F-3FC4-4570-89DD-552D9812A9CC}" type="presOf" srcId="{AA04E7AC-1283-476B-9E0D-716B0E4C340A}" destId="{6A1923F2-8446-4F95-BD9B-9A65B7141413}" srcOrd="0" destOrd="0" presId="urn:microsoft.com/office/officeart/2005/8/layout/vList5"/>
    <dgm:cxn modelId="{CBAB6A6A-2F92-422B-A02A-B4FB03620C20}" type="presOf" srcId="{B6A667AD-CA0E-4598-B18B-D5A238B13949}" destId="{DD54DDE7-522C-41B0-9A79-59CF2FC23E1A}" srcOrd="0" destOrd="0" presId="urn:microsoft.com/office/officeart/2005/8/layout/vList5"/>
    <dgm:cxn modelId="{A96EFF66-9DD7-4673-AA24-5C8DE507CFAA}" type="presOf" srcId="{2C2B808E-A581-4054-AFAD-858E6A2D5094}" destId="{D17FAF19-113B-4C8E-BC98-777B8FCABBFE}" srcOrd="0" destOrd="0" presId="urn:microsoft.com/office/officeart/2005/8/layout/vList5"/>
    <dgm:cxn modelId="{DD378E0C-D52E-4074-98BF-BE75025796FC}" type="presParOf" srcId="{AA9B8D8E-0A24-4B38-9E47-52D9D7E9E5CF}" destId="{8F9D2544-D0D1-4BAC-A570-CE3DAA63AD04}" srcOrd="0" destOrd="0" presId="urn:microsoft.com/office/officeart/2005/8/layout/vList5"/>
    <dgm:cxn modelId="{07AB6F31-B1F2-407E-8628-9B6A0438EBA9}" type="presParOf" srcId="{8F9D2544-D0D1-4BAC-A570-CE3DAA63AD04}" destId="{D17FAF19-113B-4C8E-BC98-777B8FCABBFE}" srcOrd="0" destOrd="0" presId="urn:microsoft.com/office/officeart/2005/8/layout/vList5"/>
    <dgm:cxn modelId="{3D67C6CA-0290-4182-890B-8DAFC2C6D2E6}" type="presParOf" srcId="{8F9D2544-D0D1-4BAC-A570-CE3DAA63AD04}" destId="{6A1923F2-8446-4F95-BD9B-9A65B7141413}" srcOrd="1" destOrd="0" presId="urn:microsoft.com/office/officeart/2005/8/layout/vList5"/>
    <dgm:cxn modelId="{EC70629F-34DF-4605-829C-2C6CA15CFB4C}" type="presParOf" srcId="{AA9B8D8E-0A24-4B38-9E47-52D9D7E9E5CF}" destId="{C417E496-91B5-48D3-B553-F273964D77AF}" srcOrd="1" destOrd="0" presId="urn:microsoft.com/office/officeart/2005/8/layout/vList5"/>
    <dgm:cxn modelId="{51D9769C-C18F-4590-A2C5-ACEB58CCCCF0}" type="presParOf" srcId="{AA9B8D8E-0A24-4B38-9E47-52D9D7E9E5CF}" destId="{82831D74-41EF-4E28-A7E0-5841B5E9DB8F}" srcOrd="2" destOrd="0" presId="urn:microsoft.com/office/officeart/2005/8/layout/vList5"/>
    <dgm:cxn modelId="{24AA2E23-8457-444D-A25F-8658A697FAD2}" type="presParOf" srcId="{82831D74-41EF-4E28-A7E0-5841B5E9DB8F}" destId="{D697FCCE-1091-4BEB-A639-84A2F924638E}" srcOrd="0" destOrd="0" presId="urn:microsoft.com/office/officeart/2005/8/layout/vList5"/>
    <dgm:cxn modelId="{1183EA3A-55CC-4137-87BE-D91A77AA1155}" type="presParOf" srcId="{82831D74-41EF-4E28-A7E0-5841B5E9DB8F}" destId="{DD54DDE7-522C-41B0-9A79-59CF2FC23E1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1923F2-8446-4F95-BD9B-9A65B7141413}">
      <dsp:nvSpPr>
        <dsp:cNvPr id="0" name=""/>
        <dsp:cNvSpPr/>
      </dsp:nvSpPr>
      <dsp:spPr>
        <a:xfrm rot="5400000">
          <a:off x="4226128" y="-2436720"/>
          <a:ext cx="1189434" cy="63603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700" kern="1200" dirty="0" smtClean="0"/>
            <a:t>Public Key Cryptosystem (PKC)</a:t>
          </a:r>
          <a:endParaRPr lang="en-US" sz="3700" kern="1200" dirty="0"/>
        </a:p>
      </dsp:txBody>
      <dsp:txXfrm rot="-5400000">
        <a:off x="1640692" y="206779"/>
        <a:ext cx="6302245" cy="1073308"/>
      </dsp:txXfrm>
    </dsp:sp>
    <dsp:sp modelId="{D17FAF19-113B-4C8E-BC98-777B8FCABBFE}">
      <dsp:nvSpPr>
        <dsp:cNvPr id="0" name=""/>
        <dsp:cNvSpPr/>
      </dsp:nvSpPr>
      <dsp:spPr>
        <a:xfrm>
          <a:off x="228600" y="37"/>
          <a:ext cx="1412090" cy="14867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1</a:t>
          </a:r>
          <a:endParaRPr lang="en-US" sz="6500" kern="1200" dirty="0"/>
        </a:p>
      </dsp:txBody>
      <dsp:txXfrm>
        <a:off x="297533" y="68970"/>
        <a:ext cx="1274224" cy="1348926"/>
      </dsp:txXfrm>
    </dsp:sp>
    <dsp:sp modelId="{DD54DDE7-522C-41B0-9A79-59CF2FC23E1A}">
      <dsp:nvSpPr>
        <dsp:cNvPr id="0" name=""/>
        <dsp:cNvSpPr/>
      </dsp:nvSpPr>
      <dsp:spPr>
        <a:xfrm rot="5400000">
          <a:off x="4230338" y="-862052"/>
          <a:ext cx="1189434" cy="63332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700" kern="1200" dirty="0" err="1" smtClean="0"/>
            <a:t>Algoritma</a:t>
          </a:r>
          <a:r>
            <a:rPr lang="en-US" sz="3700" kern="1200" dirty="0" smtClean="0"/>
            <a:t> RSA</a:t>
          </a:r>
          <a:endParaRPr lang="en-US" sz="3700" kern="1200" dirty="0"/>
        </a:p>
      </dsp:txBody>
      <dsp:txXfrm rot="-5400000">
        <a:off x="1658438" y="1767911"/>
        <a:ext cx="6275173" cy="1073308"/>
      </dsp:txXfrm>
    </dsp:sp>
    <dsp:sp modelId="{D697FCCE-1091-4BEB-A639-84A2F924638E}">
      <dsp:nvSpPr>
        <dsp:cNvPr id="0" name=""/>
        <dsp:cNvSpPr/>
      </dsp:nvSpPr>
      <dsp:spPr>
        <a:xfrm>
          <a:off x="228600" y="1561169"/>
          <a:ext cx="1429837" cy="14867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2</a:t>
          </a:r>
          <a:endParaRPr lang="en-US" sz="6500" kern="1200" dirty="0"/>
        </a:p>
      </dsp:txBody>
      <dsp:txXfrm>
        <a:off x="298399" y="1630968"/>
        <a:ext cx="1290239" cy="13471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D57AE-30E4-455B-BAFB-D415F5081FAC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911E5-38E4-452B-B1D1-3AD9BEA488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98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211B0-7F26-4069-A43C-2627A8A923C2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3365F-2F9B-47EF-BFCE-CC440976A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5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3365F-2F9B-47EF-BFCE-CC440976A06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40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6/17/2014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722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422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8973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60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931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092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050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706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721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362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058F-B960-4439-B370-43D89816EE05}" type="datetimeFigureOut">
              <a:rPr lang="en-US" dirty="0"/>
              <a:t>6/17/2014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29B06-CF2A-459A-8CBC-F18C1D67D2BB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5885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6/17/2014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232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r>
              <a:rPr lang="en-US" sz="2400" dirty="0" smtClean="0"/>
              <a:t> semester,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menguasai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, </a:t>
            </a:r>
            <a:r>
              <a:rPr lang="en-US" sz="2400" dirty="0" err="1" smtClean="0"/>
              <a:t>pengertian</a:t>
            </a:r>
            <a:r>
              <a:rPr lang="en-US" sz="2400" dirty="0" smtClean="0"/>
              <a:t>, &amp; </a:t>
            </a:r>
            <a:r>
              <a:rPr lang="en-US" sz="2400" dirty="0" err="1" smtClean="0"/>
              <a:t>pemahaman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teknik-teknik</a:t>
            </a:r>
            <a:r>
              <a:rPr lang="en-US" sz="2400" dirty="0" smtClean="0"/>
              <a:t> </a:t>
            </a:r>
            <a:r>
              <a:rPr lang="en-US" sz="2400" dirty="0" err="1" smtClean="0"/>
              <a:t>kriptografi</a:t>
            </a:r>
            <a:r>
              <a:rPr lang="en-US" sz="2400" dirty="0" smtClean="0"/>
              <a:t>. </a:t>
            </a:r>
          </a:p>
          <a:p>
            <a:pPr marL="0" lvl="1" indent="0">
              <a:buNone/>
            </a:pP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diharapkan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mengimplementasikan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teknik</a:t>
            </a:r>
            <a:r>
              <a:rPr lang="en-US" sz="2400" dirty="0" smtClean="0"/>
              <a:t> </a:t>
            </a:r>
            <a:r>
              <a:rPr lang="en-US" sz="2400" dirty="0" err="1" smtClean="0"/>
              <a:t>kriptografi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mengamankan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dikirimkan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jaringan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RSA</a:t>
            </a:r>
            <a:r>
              <a:rPr lang="en-US" sz="3200" dirty="0"/>
              <a:t> (</a:t>
            </a:r>
            <a:r>
              <a:rPr lang="en-US" sz="3200" cap="none" dirty="0" err="1">
                <a:latin typeface="Arial" panose="020B0604020202020204" pitchFamily="34" charset="0"/>
                <a:cs typeface="Arial" panose="020B0604020202020204" pitchFamily="34" charset="0"/>
              </a:rPr>
              <a:t>Rivest</a:t>
            </a:r>
            <a:r>
              <a:rPr lang="en-US" sz="3200" cap="none" dirty="0">
                <a:latin typeface="Arial" panose="020B0604020202020204" pitchFamily="34" charset="0"/>
                <a:cs typeface="Arial" panose="020B0604020202020204" pitchFamily="34" charset="0"/>
              </a:rPr>
              <a:t> Shamir Adelman</a:t>
            </a:r>
            <a:r>
              <a:rPr lang="en-US" sz="3200" dirty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Skema</a:t>
            </a:r>
            <a:r>
              <a:rPr lang="en-US" dirty="0" smtClean="0"/>
              <a:t> RSA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block cipher </a:t>
            </a:r>
            <a:r>
              <a:rPr lang="en-US" dirty="0" err="1" smtClean="0"/>
              <a:t>dimana</a:t>
            </a:r>
            <a:r>
              <a:rPr lang="en-US" dirty="0" smtClean="0"/>
              <a:t> plaintext </a:t>
            </a:r>
            <a:r>
              <a:rPr lang="en-US" dirty="0" err="1" smtClean="0"/>
              <a:t>dan</a:t>
            </a:r>
            <a:r>
              <a:rPr lang="en-US" dirty="0" smtClean="0"/>
              <a:t> ciphertext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integer </a:t>
            </a:r>
            <a:r>
              <a:rPr lang="en-US" dirty="0" err="1" smtClean="0"/>
              <a:t>antara</a:t>
            </a:r>
            <a:r>
              <a:rPr lang="en-US" dirty="0" smtClean="0"/>
              <a:t> 0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/>
              <a:t>-1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r>
              <a:rPr lang="en-US" dirty="0" err="1" smtClean="0"/>
              <a:t>Ukuran</a:t>
            </a:r>
            <a:r>
              <a:rPr lang="en-US" dirty="0" smtClean="0"/>
              <a:t>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1024 bit </a:t>
            </a:r>
            <a:r>
              <a:rPr lang="en-US" dirty="0" err="1" smtClean="0"/>
              <a:t>atau</a:t>
            </a:r>
            <a:r>
              <a:rPr lang="en-US" dirty="0" smtClean="0"/>
              <a:t> 309 </a:t>
            </a:r>
            <a:r>
              <a:rPr lang="en-US" dirty="0" err="1" smtClean="0"/>
              <a:t>desimal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</a:t>
            </a:r>
            <a:r>
              <a:rPr lang="en-US" baseline="30000" dirty="0" smtClean="0"/>
              <a:t>1024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RSA</a:t>
            </a:r>
            <a:r>
              <a:rPr lang="en-US" sz="3200" dirty="0"/>
              <a:t> (</a:t>
            </a:r>
            <a:r>
              <a:rPr lang="en-US" sz="3200" cap="none" dirty="0" err="1">
                <a:latin typeface="Arial" panose="020B0604020202020204" pitchFamily="34" charset="0"/>
                <a:cs typeface="Arial" panose="020B0604020202020204" pitchFamily="34" charset="0"/>
              </a:rPr>
              <a:t>Rivest</a:t>
            </a:r>
            <a:r>
              <a:rPr lang="en-US" sz="3200" cap="none" dirty="0">
                <a:latin typeface="Arial" panose="020B0604020202020204" pitchFamily="34" charset="0"/>
                <a:cs typeface="Arial" panose="020B0604020202020204" pitchFamily="34" charset="0"/>
              </a:rPr>
              <a:t> Shamir Adelman</a:t>
            </a:r>
            <a:r>
              <a:rPr lang="en-US" sz="3200" dirty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RSA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eksponensial</a:t>
            </a:r>
            <a:endParaRPr lang="en-US" dirty="0" smtClean="0"/>
          </a:p>
          <a:p>
            <a:r>
              <a:rPr lang="en-US" dirty="0" err="1" smtClean="0">
                <a:latin typeface="+mj-lt"/>
                <a:cs typeface="Times New Roman" pitchFamily="18" charset="0"/>
              </a:rPr>
              <a:t>Proses</a:t>
            </a:r>
            <a:r>
              <a:rPr lang="en-US" dirty="0" smtClean="0">
                <a:latin typeface="+mj-lt"/>
                <a:cs typeface="Times New Roman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itchFamily="18" charset="0"/>
              </a:rPr>
              <a:t>enkripsi</a:t>
            </a:r>
            <a:r>
              <a:rPr lang="en-US" dirty="0" smtClean="0">
                <a:latin typeface="+mj-lt"/>
                <a:cs typeface="Times New Roman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itchFamily="18" charset="0"/>
              </a:rPr>
              <a:t>dan</a:t>
            </a:r>
            <a:r>
              <a:rPr lang="en-US" dirty="0" smtClean="0">
                <a:latin typeface="+mj-lt"/>
                <a:cs typeface="Times New Roman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itchFamily="18" charset="0"/>
              </a:rPr>
              <a:t>dekripsi</a:t>
            </a:r>
            <a:r>
              <a:rPr lang="en-US" dirty="0" smtClean="0">
                <a:latin typeface="+mj-lt"/>
                <a:cs typeface="Times New Roman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itchFamily="18" charset="0"/>
              </a:rPr>
              <a:t>diekspresikan</a:t>
            </a:r>
            <a:r>
              <a:rPr lang="en-US" dirty="0" smtClean="0">
                <a:latin typeface="+mj-lt"/>
                <a:cs typeface="Times New Roman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itchFamily="18" charset="0"/>
              </a:rPr>
              <a:t>sebagai</a:t>
            </a:r>
            <a:r>
              <a:rPr lang="en-US" dirty="0" smtClean="0">
                <a:latin typeface="+mj-lt"/>
                <a:cs typeface="Times New Roman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itchFamily="18" charset="0"/>
              </a:rPr>
              <a:t>berikut</a:t>
            </a:r>
            <a:r>
              <a:rPr lang="en-US" dirty="0" smtClean="0">
                <a:latin typeface="+mj-lt"/>
                <a:cs typeface="Times New Roman" pitchFamily="18" charset="0"/>
              </a:rPr>
              <a:t>, </a:t>
            </a:r>
            <a:r>
              <a:rPr lang="en-US" dirty="0" err="1" smtClean="0">
                <a:latin typeface="+mj-lt"/>
                <a:cs typeface="Times New Roman" pitchFamily="18" charset="0"/>
              </a:rPr>
              <a:t>untuk</a:t>
            </a:r>
            <a:r>
              <a:rPr lang="en-US" dirty="0" smtClean="0">
                <a:latin typeface="+mj-lt"/>
                <a:cs typeface="Times New Roman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itchFamily="18" charset="0"/>
              </a:rPr>
              <a:t>beberapa</a:t>
            </a:r>
            <a:r>
              <a:rPr lang="en-US" dirty="0" smtClean="0">
                <a:latin typeface="+mj-lt"/>
                <a:cs typeface="Times New Roman" pitchFamily="18" charset="0"/>
              </a:rPr>
              <a:t> block plaintext M </a:t>
            </a:r>
            <a:r>
              <a:rPr lang="en-US" dirty="0" err="1" smtClean="0">
                <a:latin typeface="+mj-lt"/>
                <a:cs typeface="Times New Roman" pitchFamily="18" charset="0"/>
              </a:rPr>
              <a:t>dan</a:t>
            </a:r>
            <a:r>
              <a:rPr lang="en-US" dirty="0" smtClean="0">
                <a:latin typeface="+mj-lt"/>
                <a:cs typeface="Times New Roman" pitchFamily="18" charset="0"/>
              </a:rPr>
              <a:t> block ciphertext C:</a:t>
            </a:r>
          </a:p>
          <a:p>
            <a:pPr>
              <a:buNone/>
              <a:tabLst>
                <a:tab pos="1379538" algn="l"/>
                <a:tab pos="1828800" algn="l"/>
              </a:tabLst>
            </a:pPr>
            <a:r>
              <a:rPr lang="en-US" dirty="0" smtClean="0">
                <a:latin typeface="+mj-lt"/>
                <a:cs typeface="Times New Roman" pitchFamily="18" charset="0"/>
              </a:rPr>
              <a:t>		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 	= M</a:t>
            </a:r>
            <a:r>
              <a:rPr lang="en-US" sz="2800" i="1" baseline="30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mod n</a:t>
            </a:r>
          </a:p>
          <a:p>
            <a:pPr>
              <a:buNone/>
              <a:tabLst>
                <a:tab pos="1379538" algn="l"/>
                <a:tab pos="1828800" algn="l"/>
              </a:tabLst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	M	=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i="1" baseline="3000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mod n = (M</a:t>
            </a:r>
            <a:r>
              <a:rPr lang="en-US" sz="2800" i="1" baseline="30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i="1" baseline="3000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n =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i="1" baseline="30000" dirty="0" err="1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n</a:t>
            </a:r>
          </a:p>
          <a:p>
            <a:pPr lvl="1"/>
            <a:r>
              <a:rPr lang="en-US" dirty="0" err="1" smtClean="0">
                <a:latin typeface="+mj-lt"/>
                <a:cs typeface="Times New Roman" pitchFamily="18" charset="0"/>
              </a:rPr>
              <a:t>Nilai</a:t>
            </a:r>
            <a:r>
              <a:rPr lang="en-US" dirty="0" smtClean="0">
                <a:latin typeface="+mj-lt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+mj-lt"/>
                <a:cs typeface="Times New Roman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itchFamily="18" charset="0"/>
              </a:rPr>
              <a:t>diketahui</a:t>
            </a:r>
            <a:r>
              <a:rPr lang="en-US" dirty="0" smtClean="0">
                <a:latin typeface="+mj-lt"/>
                <a:cs typeface="Times New Roman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itchFamily="18" charset="0"/>
              </a:rPr>
              <a:t>oleh</a:t>
            </a:r>
            <a:r>
              <a:rPr lang="en-US" dirty="0" smtClean="0">
                <a:latin typeface="+mj-lt"/>
                <a:cs typeface="Times New Roman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itchFamily="18" charset="0"/>
              </a:rPr>
              <a:t>pengirim</a:t>
            </a:r>
            <a:r>
              <a:rPr lang="en-US" dirty="0" smtClean="0">
                <a:latin typeface="+mj-lt"/>
                <a:cs typeface="Times New Roman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itchFamily="18" charset="0"/>
              </a:rPr>
              <a:t>dan</a:t>
            </a:r>
            <a:r>
              <a:rPr lang="en-US" dirty="0" smtClean="0">
                <a:latin typeface="+mj-lt"/>
                <a:cs typeface="Times New Roman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itchFamily="18" charset="0"/>
              </a:rPr>
              <a:t>penerima</a:t>
            </a:r>
            <a:endParaRPr lang="en-US" dirty="0" smtClean="0">
              <a:latin typeface="+mj-lt"/>
              <a:cs typeface="Times New Roman" pitchFamily="18" charset="0"/>
            </a:endParaRPr>
          </a:p>
          <a:p>
            <a:pPr lvl="1"/>
            <a:r>
              <a:rPr lang="en-US" dirty="0" err="1" smtClean="0">
                <a:latin typeface="+mj-lt"/>
                <a:cs typeface="Times New Roman" pitchFamily="18" charset="0"/>
              </a:rPr>
              <a:t>Nilai</a:t>
            </a:r>
            <a:r>
              <a:rPr lang="en-US" dirty="0" smtClean="0">
                <a:latin typeface="+mj-lt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+mj-lt"/>
                <a:cs typeface="Times New Roman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itchFamily="18" charset="0"/>
              </a:rPr>
              <a:t>diketahui</a:t>
            </a:r>
            <a:r>
              <a:rPr lang="en-US" dirty="0" smtClean="0">
                <a:latin typeface="+mj-lt"/>
                <a:cs typeface="Times New Roman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itchFamily="18" charset="0"/>
              </a:rPr>
              <a:t>oleh</a:t>
            </a:r>
            <a:r>
              <a:rPr lang="en-US" dirty="0" smtClean="0">
                <a:latin typeface="+mj-lt"/>
                <a:cs typeface="Times New Roman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itchFamily="18" charset="0"/>
              </a:rPr>
              <a:t>pengirim</a:t>
            </a:r>
            <a:endParaRPr lang="en-US" dirty="0" smtClean="0">
              <a:latin typeface="+mj-lt"/>
              <a:cs typeface="Times New Roman" pitchFamily="18" charset="0"/>
            </a:endParaRPr>
          </a:p>
          <a:p>
            <a:pPr lvl="1"/>
            <a:r>
              <a:rPr lang="en-US" dirty="0" err="1" smtClean="0">
                <a:latin typeface="+mj-lt"/>
                <a:cs typeface="Times New Roman" pitchFamily="18" charset="0"/>
              </a:rPr>
              <a:t>Nilai</a:t>
            </a:r>
            <a:r>
              <a:rPr lang="en-US" dirty="0" smtClean="0">
                <a:latin typeface="+mj-lt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+mj-lt"/>
                <a:cs typeface="Times New Roman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itchFamily="18" charset="0"/>
              </a:rPr>
              <a:t>hanya</a:t>
            </a:r>
            <a:r>
              <a:rPr lang="en-US" dirty="0" smtClean="0">
                <a:latin typeface="+mj-lt"/>
                <a:cs typeface="Times New Roman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itchFamily="18" charset="0"/>
              </a:rPr>
              <a:t>diketahui</a:t>
            </a:r>
            <a:r>
              <a:rPr lang="en-US" dirty="0" smtClean="0">
                <a:latin typeface="+mj-lt"/>
                <a:cs typeface="Times New Roman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itchFamily="18" charset="0"/>
              </a:rPr>
              <a:t>oleh</a:t>
            </a:r>
            <a:r>
              <a:rPr lang="en-US" dirty="0" smtClean="0">
                <a:latin typeface="+mj-lt"/>
                <a:cs typeface="Times New Roman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itchFamily="18" charset="0"/>
              </a:rPr>
              <a:t>penerima</a:t>
            </a:r>
            <a:endParaRPr lang="en-US" dirty="0" smtClean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Persyaratan</a:t>
            </a:r>
            <a:r>
              <a:rPr lang="en-US" sz="3200" dirty="0" smtClean="0"/>
              <a:t> RSA:</a:t>
            </a:r>
          </a:p>
          <a:p>
            <a:pPr lvl="1"/>
            <a:r>
              <a:rPr lang="en-US" sz="3200" dirty="0" err="1" smtClean="0">
                <a:latin typeface="+mj-lt"/>
                <a:cs typeface="Times New Roman" pitchFamily="18" charset="0"/>
              </a:rPr>
              <a:t>Dimungkinkan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untuk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mencari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nilai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200" dirty="0" smtClean="0">
                <a:latin typeface="+mj-lt"/>
                <a:cs typeface="Times New Roman" pitchFamily="18" charset="0"/>
              </a:rPr>
              <a:t>,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dirty="0" smtClean="0">
                <a:latin typeface="+mj-lt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dan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dirty="0" smtClean="0">
                <a:latin typeface="+mj-lt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sehingga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nilai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i="1" baseline="30000" dirty="0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=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dirty="0" smtClean="0">
                <a:latin typeface="+mj-lt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untuk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setiap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nilai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&lt;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lvl="1"/>
            <a:r>
              <a:rPr lang="en-US" sz="3200" dirty="0" err="1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Relatif</a:t>
            </a:r>
            <a:r>
              <a:rPr lang="en-US" sz="3200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mudah</a:t>
            </a:r>
            <a:r>
              <a:rPr lang="en-US" sz="3200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untuk</a:t>
            </a:r>
            <a:r>
              <a:rPr lang="en-US" sz="3200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menghitung</a:t>
            </a:r>
            <a:r>
              <a:rPr lang="en-US" sz="3200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i="1" baseline="30000" dirty="0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dan</a:t>
            </a:r>
            <a:r>
              <a:rPr lang="en-US" sz="3200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i="1" baseline="3000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dirty="0" smtClean="0">
                <a:cs typeface="Times New Roman" pitchFamily="18" charset="0"/>
              </a:rPr>
              <a:t>, </a:t>
            </a:r>
            <a:r>
              <a:rPr lang="en-US" sz="3200" dirty="0" err="1" smtClean="0">
                <a:cs typeface="Times New Roman" pitchFamily="18" charset="0"/>
              </a:rPr>
              <a:t>untuk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setiap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nilai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dirty="0" smtClean="0">
                <a:cs typeface="Times New Roman" pitchFamily="18" charset="0"/>
              </a:rPr>
              <a:t> &lt;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lvl="1"/>
            <a:r>
              <a:rPr lang="en-US" sz="3200" dirty="0" err="1" smtClean="0">
                <a:cs typeface="Times New Roman" pitchFamily="18" charset="0"/>
              </a:rPr>
              <a:t>Tidak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ada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teknik</a:t>
            </a:r>
            <a:r>
              <a:rPr lang="en-US" sz="3200" dirty="0" smtClean="0">
                <a:cs typeface="Times New Roman" pitchFamily="18" charset="0"/>
              </a:rPr>
              <a:t> yang </a:t>
            </a:r>
            <a:r>
              <a:rPr lang="en-US" sz="3200" dirty="0" err="1" smtClean="0">
                <a:cs typeface="Times New Roman" pitchFamily="18" charset="0"/>
              </a:rPr>
              <a:t>layak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digunakan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untuk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menentukan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nilai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dirty="0" smtClean="0">
                <a:cs typeface="Times New Roman" pitchFamily="18" charset="0"/>
              </a:rPr>
              <a:t>, </a:t>
            </a:r>
            <a:r>
              <a:rPr lang="en-US" sz="3200" dirty="0" err="1" smtClean="0">
                <a:cs typeface="Times New Roman" pitchFamily="18" charset="0"/>
              </a:rPr>
              <a:t>jika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diketahui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nilai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200" dirty="0" smtClean="0">
                <a:cs typeface="Times New Roman" pitchFamily="18" charset="0"/>
              </a:rPr>
              <a:t>,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3200" dirty="0" smtClean="0">
              <a:latin typeface="+mj-lt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20496" y="7376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RSA</a:t>
            </a:r>
            <a:r>
              <a:rPr lang="en-US" sz="3200" smtClean="0"/>
              <a:t> (</a:t>
            </a:r>
            <a:r>
              <a:rPr lang="en-US" sz="3200" cap="none" smtClean="0">
                <a:latin typeface="Arial" panose="020B0604020202020204" pitchFamily="34" charset="0"/>
                <a:cs typeface="Arial" panose="020B0604020202020204" pitchFamily="34" charset="0"/>
              </a:rPr>
              <a:t>Rivest Shamir Adelman</a:t>
            </a:r>
            <a:r>
              <a:rPr lang="en-US" sz="3200" smtClean="0"/>
              <a:t>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+mj-lt"/>
                <a:cs typeface="Times New Roman" pitchFamily="18" charset="0"/>
              </a:rPr>
              <a:t>Nilai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dan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adalah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pasangan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bilangan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i="1" dirty="0" smtClean="0">
                <a:latin typeface="+mj-lt"/>
                <a:cs typeface="Times New Roman" pitchFamily="18" charset="0"/>
              </a:rPr>
              <a:t>multiplicative inverse modulo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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(n)</a:t>
            </a:r>
            <a:r>
              <a:rPr lang="en-US" sz="3200" dirty="0" smtClean="0">
                <a:latin typeface="+mj-lt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dimana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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(n)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adalah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i="1" dirty="0" smtClean="0">
                <a:latin typeface="+mj-lt"/>
                <a:cs typeface="Times New Roman" pitchFamily="18" charset="0"/>
              </a:rPr>
              <a:t>Euler </a:t>
            </a:r>
            <a:r>
              <a:rPr lang="en-US" sz="3200" i="1" dirty="0" err="1" smtClean="0">
                <a:latin typeface="+mj-lt"/>
                <a:cs typeface="Times New Roman" pitchFamily="18" charset="0"/>
              </a:rPr>
              <a:t>totient</a:t>
            </a:r>
            <a:r>
              <a:rPr lang="en-US" sz="3200" i="1" dirty="0" smtClean="0">
                <a:latin typeface="+mj-lt"/>
                <a:cs typeface="Times New Roman" pitchFamily="18" charset="0"/>
              </a:rPr>
              <a:t> function</a:t>
            </a:r>
          </a:p>
          <a:p>
            <a:r>
              <a:rPr lang="en-US" sz="3200" dirty="0" err="1" smtClean="0">
                <a:latin typeface="+mj-lt"/>
                <a:cs typeface="Times New Roman" pitchFamily="18" charset="0"/>
              </a:rPr>
              <a:t>Untuk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n =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en-US" sz="3200" dirty="0" smtClean="0">
                <a:latin typeface="+mj-lt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dimana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dan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bilangan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prima,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maka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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(n) = (p-1)(q-1)</a:t>
            </a:r>
            <a:r>
              <a:rPr lang="en-US" sz="3200" i="1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dan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mod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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(n) </a:t>
            </a:r>
            <a:r>
              <a:rPr lang="en-US" sz="3200" dirty="0" smtClean="0">
                <a:latin typeface="+mj-lt"/>
                <a:cs typeface="Times New Roman" pitchFamily="18" charset="0"/>
              </a:rPr>
              <a:t>= 1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RSA</a:t>
            </a:r>
            <a:r>
              <a:rPr lang="en-US" sz="3200" dirty="0"/>
              <a:t> (</a:t>
            </a:r>
            <a:r>
              <a:rPr lang="en-US" sz="3200" cap="none" dirty="0" err="1">
                <a:latin typeface="Arial" panose="020B0604020202020204" pitchFamily="34" charset="0"/>
                <a:cs typeface="Arial" panose="020B0604020202020204" pitchFamily="34" charset="0"/>
              </a:rPr>
              <a:t>Rivest</a:t>
            </a:r>
            <a:r>
              <a:rPr lang="en-US" sz="3200" cap="none" dirty="0">
                <a:latin typeface="Arial" panose="020B0604020202020204" pitchFamily="34" charset="0"/>
                <a:cs typeface="Arial" panose="020B0604020202020204" pitchFamily="34" charset="0"/>
              </a:rPr>
              <a:t> Shamir Adelman</a:t>
            </a:r>
            <a:r>
              <a:rPr lang="en-US" sz="3200" dirty="0"/>
              <a:t>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084832"/>
            <a:ext cx="7290055" cy="4023360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+mj-lt"/>
                <a:cs typeface="Times New Roman" pitchFamily="18" charset="0"/>
              </a:rPr>
              <a:t>Pembangkitan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+mj-lt"/>
                <a:cs typeface="Times New Roman" pitchFamily="18" charset="0"/>
              </a:rPr>
              <a:t>pasangan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+mj-lt"/>
                <a:cs typeface="Times New Roman" pitchFamily="18" charset="0"/>
              </a:rPr>
              <a:t>kunci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RSA:</a:t>
            </a: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n-US" sz="2800" dirty="0" err="1" smtClean="0">
                <a:latin typeface="+mj-lt"/>
                <a:cs typeface="Times New Roman" pitchFamily="18" charset="0"/>
              </a:rPr>
              <a:t>Pilih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+mj-lt"/>
                <a:cs typeface="Times New Roman" pitchFamily="18" charset="0"/>
              </a:rPr>
              <a:t>dua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+mj-lt"/>
                <a:cs typeface="Times New Roman" pitchFamily="18" charset="0"/>
              </a:rPr>
              <a:t>bilangan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prima,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2800" dirty="0" err="1" smtClean="0">
                <a:latin typeface="+mj-lt"/>
                <a:cs typeface="Times New Roman" pitchFamily="18" charset="0"/>
              </a:rPr>
              <a:t>dan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+mj-lt"/>
                <a:cs typeface="Times New Roman" pitchFamily="18" charset="0"/>
              </a:rPr>
              <a:t>rahasia</a:t>
            </a:r>
            <a:r>
              <a:rPr lang="en-US" sz="2800" dirty="0" smtClean="0">
                <a:latin typeface="+mj-lt"/>
                <a:cs typeface="Times New Roman" pitchFamily="18" charset="0"/>
              </a:rPr>
              <a:t>)</a:t>
            </a: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n-US" sz="2800" dirty="0" err="1" smtClean="0">
                <a:latin typeface="+mj-lt"/>
                <a:cs typeface="Times New Roman" pitchFamily="18" charset="0"/>
              </a:rPr>
              <a:t>Hitung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n =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en-US" sz="2800" dirty="0" smtClean="0">
                <a:latin typeface="+mj-lt"/>
                <a:cs typeface="Times New Roman" pitchFamily="18" charset="0"/>
              </a:rPr>
              <a:t>.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800" dirty="0" err="1" smtClean="0">
                <a:latin typeface="+mj-lt"/>
                <a:cs typeface="Times New Roman" pitchFamily="18" charset="0"/>
              </a:rPr>
              <a:t>tidak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+mj-lt"/>
                <a:cs typeface="Times New Roman" pitchFamily="18" charset="0"/>
              </a:rPr>
              <a:t>perlu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+mj-lt"/>
                <a:cs typeface="Times New Roman" pitchFamily="18" charset="0"/>
              </a:rPr>
              <a:t>dirahasiakan</a:t>
            </a:r>
            <a:endParaRPr lang="en-US" sz="2800" dirty="0" smtClean="0">
              <a:latin typeface="+mj-lt"/>
              <a:cs typeface="Times New Roman" pitchFamily="18" charset="0"/>
            </a:endParaRP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n-US" sz="2800" dirty="0" err="1" smtClean="0">
                <a:latin typeface="+mj-lt"/>
                <a:cs typeface="Times New Roman" pitchFamily="18" charset="0"/>
              </a:rPr>
              <a:t>Hitung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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(n) = (p – 1)(q – 1)</a:t>
            </a: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n-US" sz="2800" dirty="0" err="1" smtClean="0">
                <a:latin typeface="+mj-lt"/>
                <a:cs typeface="Times New Roman" pitchFamily="18" charset="0"/>
              </a:rPr>
              <a:t>Pilih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+mj-lt"/>
                <a:cs typeface="Times New Roman" pitchFamily="18" charset="0"/>
              </a:rPr>
              <a:t>sebuah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+mj-lt"/>
                <a:cs typeface="Times New Roman" pitchFamily="18" charset="0"/>
              </a:rPr>
              <a:t>bilangan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+mj-lt"/>
                <a:cs typeface="Times New Roman" pitchFamily="18" charset="0"/>
              </a:rPr>
              <a:t>bulat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+mj-lt"/>
                <a:cs typeface="Times New Roman" pitchFamily="18" charset="0"/>
              </a:rPr>
              <a:t>untuk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+mj-lt"/>
                <a:cs typeface="Times New Roman" pitchFamily="18" charset="0"/>
              </a:rPr>
              <a:t>kunci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+mj-lt"/>
                <a:cs typeface="Times New Roman" pitchFamily="18" charset="0"/>
              </a:rPr>
              <a:t>publik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+mj-lt"/>
                <a:cs typeface="Times New Roman" pitchFamily="18" charset="0"/>
              </a:rPr>
              <a:t>e</a:t>
            </a:r>
            <a:r>
              <a:rPr lang="en-US" sz="2800" dirty="0" smtClean="0">
                <a:latin typeface="+mj-lt"/>
                <a:cs typeface="Times New Roman" pitchFamily="18" charset="0"/>
              </a:rPr>
              <a:t>, yang </a:t>
            </a:r>
            <a:r>
              <a:rPr lang="en-US" sz="2800" dirty="0" err="1" smtClean="0">
                <a:latin typeface="+mj-lt"/>
                <a:cs typeface="Times New Roman" pitchFamily="18" charset="0"/>
              </a:rPr>
              <a:t>relatif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prima </a:t>
            </a:r>
            <a:r>
              <a:rPr lang="en-US" sz="2800" dirty="0" err="1" smtClean="0">
                <a:latin typeface="+mj-lt"/>
                <a:cs typeface="Times New Roman" pitchFamily="18" charset="0"/>
              </a:rPr>
              <a:t>terhadap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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(n)</a:t>
            </a:r>
            <a:endParaRPr lang="en-US" sz="2800" dirty="0" smtClean="0">
              <a:latin typeface="+mj-lt"/>
              <a:cs typeface="Times New Roman" pitchFamily="18" charset="0"/>
            </a:endParaRP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n-US" sz="2800" dirty="0" err="1" smtClean="0">
                <a:latin typeface="+mj-lt"/>
                <a:cs typeface="Times New Roman" pitchFamily="18" charset="0"/>
              </a:rPr>
              <a:t>Hitung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+mj-lt"/>
                <a:cs typeface="Times New Roman" pitchFamily="18" charset="0"/>
              </a:rPr>
              <a:t>kunci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+mj-lt"/>
                <a:cs typeface="Times New Roman" pitchFamily="18" charset="0"/>
              </a:rPr>
              <a:t>dekripsi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latin typeface="+mj-lt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+mj-lt"/>
                <a:cs typeface="Times New Roman" pitchFamily="18" charset="0"/>
              </a:rPr>
              <a:t>sehingga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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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(n))</a:t>
            </a:r>
            <a:endParaRPr lang="en-US" sz="2800" dirty="0" smtClean="0">
              <a:latin typeface="+mj-lt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RSA</a:t>
            </a:r>
            <a:r>
              <a:rPr lang="en-US" sz="3200" dirty="0">
                <a:solidFill>
                  <a:srgbClr val="FF0000"/>
                </a:solidFill>
              </a:rPr>
              <a:t> (</a:t>
            </a:r>
            <a:r>
              <a:rPr lang="en-US" sz="3200" cap="none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Rivest</a:t>
            </a:r>
            <a:r>
              <a:rPr lang="en-US" sz="3200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Shamir Adelman</a:t>
            </a:r>
            <a:r>
              <a:rPr lang="en-US" sz="3200" dirty="0">
                <a:solidFill>
                  <a:srgbClr val="FF0000"/>
                </a:solidFill>
              </a:rPr>
              <a:t>)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823" y="-97212"/>
            <a:ext cx="7290054" cy="149961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RSA (</a:t>
            </a:r>
            <a:r>
              <a:rPr lang="en-US" dirty="0" err="1" smtClean="0">
                <a:solidFill>
                  <a:srgbClr val="FF0000"/>
                </a:solidFill>
              </a:rPr>
              <a:t>Rivest</a:t>
            </a:r>
            <a:r>
              <a:rPr lang="en-US" dirty="0" smtClean="0">
                <a:solidFill>
                  <a:srgbClr val="FF0000"/>
                </a:solidFill>
              </a:rPr>
              <a:t>-Shamir-</a:t>
            </a:r>
            <a:r>
              <a:rPr lang="en-US" dirty="0" err="1" smtClean="0">
                <a:solidFill>
                  <a:srgbClr val="FF0000"/>
                </a:solidFill>
              </a:rPr>
              <a:t>Adleman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823" y="1402404"/>
            <a:ext cx="7290055" cy="3505200"/>
          </a:xfrm>
        </p:spPr>
        <p:txBody>
          <a:bodyPr>
            <a:noAutofit/>
          </a:bodyPr>
          <a:lstStyle/>
          <a:p>
            <a:r>
              <a:rPr lang="en-US" sz="3200" dirty="0" err="1" smtClean="0">
                <a:latin typeface="+mj-lt"/>
                <a:cs typeface="Times New Roman" pitchFamily="18" charset="0"/>
              </a:rPr>
              <a:t>Contoh</a:t>
            </a:r>
            <a:r>
              <a:rPr lang="en-US" sz="3200" dirty="0" smtClean="0">
                <a:latin typeface="+mj-lt"/>
                <a:cs typeface="Times New Roman" pitchFamily="18" charset="0"/>
              </a:rPr>
              <a:t>:</a:t>
            </a:r>
          </a:p>
          <a:p>
            <a:pPr marL="128016" lvl="1" indent="0">
              <a:buNone/>
            </a:pPr>
            <a:r>
              <a:rPr lang="en-US" sz="3200" dirty="0" err="1" smtClean="0">
                <a:latin typeface="+mj-lt"/>
                <a:cs typeface="Times New Roman" pitchFamily="18" charset="0"/>
              </a:rPr>
              <a:t>Pembangkitan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pasangan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kunci</a:t>
            </a:r>
            <a:r>
              <a:rPr lang="en-US" sz="3200" dirty="0" smtClean="0">
                <a:latin typeface="+mj-lt"/>
                <a:cs typeface="Times New Roman" pitchFamily="18" charset="0"/>
              </a:rPr>
              <a:t>:</a:t>
            </a:r>
          </a:p>
          <a:p>
            <a:pPr marL="855663" lvl="2" indent="-514350">
              <a:buFont typeface="+mj-lt"/>
              <a:buAutoNum type="arabicPeriod"/>
            </a:pPr>
            <a:r>
              <a:rPr lang="en-US" sz="2800" dirty="0" err="1" smtClean="0">
                <a:latin typeface="+mj-lt"/>
                <a:cs typeface="Times New Roman" pitchFamily="18" charset="0"/>
              </a:rPr>
              <a:t>Pilih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+mj-lt"/>
                <a:cs typeface="Times New Roman" pitchFamily="18" charset="0"/>
              </a:rPr>
              <a:t>dua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+mj-lt"/>
                <a:cs typeface="Times New Roman" pitchFamily="18" charset="0"/>
              </a:rPr>
              <a:t>bilangan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prima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en-US" sz="2800" dirty="0" err="1" smtClean="0">
                <a:latin typeface="+mj-lt"/>
                <a:cs typeface="Times New Roman" pitchFamily="18" charset="0"/>
              </a:rPr>
              <a:t>dan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17</a:t>
            </a:r>
          </a:p>
          <a:p>
            <a:pPr marL="855663" lvl="2" indent="-514350">
              <a:buFont typeface="+mj-lt"/>
              <a:buAutoNum type="arabicPeriod"/>
            </a:pPr>
            <a:r>
              <a:rPr lang="en-US" sz="2800" dirty="0" err="1" smtClean="0">
                <a:latin typeface="+mj-lt"/>
                <a:cs typeface="Times New Roman" pitchFamily="18" charset="0"/>
              </a:rPr>
              <a:t>Hitung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=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x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x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en-US" sz="28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=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187</a:t>
            </a:r>
          </a:p>
          <a:p>
            <a:pPr marL="855663" lvl="2" indent="-514350">
              <a:buFont typeface="+mj-lt"/>
              <a:buAutoNum type="arabicPeriod"/>
            </a:pPr>
            <a:r>
              <a:rPr lang="en-US" sz="2800" dirty="0" err="1" smtClean="0">
                <a:latin typeface="+mj-lt"/>
                <a:cs typeface="Times New Roman" pitchFamily="18" charset="0"/>
              </a:rPr>
              <a:t>Hitung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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(n)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= 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latin typeface="+mj-lt"/>
                <a:cs typeface="Times New Roman" pitchFamily="18" charset="0"/>
              </a:rPr>
              <a:t>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+mj-lt"/>
                <a:cs typeface="Times New Roman" pitchFamily="18" charset="0"/>
              </a:rPr>
              <a:t>) x 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q-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+mj-lt"/>
                <a:cs typeface="Times New Roman" pitchFamily="18" charset="0"/>
              </a:rPr>
              <a:t>)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x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160</a:t>
            </a:r>
          </a:p>
          <a:p>
            <a:pPr marL="855663" lvl="2" indent="-514350">
              <a:buFont typeface="+mj-lt"/>
              <a:buAutoNum type="arabicPeriod"/>
            </a:pPr>
            <a:r>
              <a:rPr lang="en-US" sz="2800" dirty="0" err="1" smtClean="0">
                <a:latin typeface="+mj-lt"/>
                <a:cs typeface="Times New Roman" pitchFamily="18" charset="0"/>
              </a:rPr>
              <a:t>Pilih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+mj-lt"/>
                <a:cs typeface="Times New Roman" pitchFamily="18" charset="0"/>
              </a:rPr>
              <a:t>nilai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=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( </a:t>
            </a:r>
            <a:r>
              <a:rPr lang="en-US" sz="2800" dirty="0" err="1" smtClean="0">
                <a:latin typeface="+mj-lt"/>
                <a:cs typeface="Times New Roman" pitchFamily="18" charset="0"/>
              </a:rPr>
              <a:t>relatif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prima </a:t>
            </a:r>
            <a:r>
              <a:rPr lang="en-US" sz="2800" dirty="0" err="1" smtClean="0">
                <a:latin typeface="+mj-lt"/>
                <a:cs typeface="Times New Roman" pitchFamily="18" charset="0"/>
              </a:rPr>
              <a:t>terhadap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160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)</a:t>
            </a:r>
          </a:p>
          <a:p>
            <a:pPr marL="855663" lvl="2" indent="-514350">
              <a:buFont typeface="+mj-lt"/>
              <a:buAutoNum type="arabicPeriod"/>
            </a:pPr>
            <a:r>
              <a:rPr lang="en-US" sz="2800" dirty="0" err="1" smtClean="0">
                <a:latin typeface="+mj-lt"/>
                <a:cs typeface="Times New Roman" pitchFamily="18" charset="0"/>
              </a:rPr>
              <a:t>Hitung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+mj-lt"/>
                <a:cs typeface="Times New Roman" pitchFamily="18" charset="0"/>
              </a:rPr>
              <a:t>nilai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+mj-lt"/>
                <a:cs typeface="Times New Roman" pitchFamily="18" charset="0"/>
              </a:rPr>
              <a:t>sehingga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dirty="0" smtClean="0">
                <a:latin typeface="+mj-lt"/>
                <a:cs typeface="Times New Roman" pitchFamily="18" charset="0"/>
                <a:sym typeface="Symbol"/>
              </a:rPr>
              <a:t>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(mod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160</a:t>
            </a:r>
            <a:r>
              <a:rPr lang="en-US" sz="2800" dirty="0" smtClean="0">
                <a:latin typeface="+mj-lt"/>
                <a:cs typeface="Times New Roman" pitchFamily="18" charset="0"/>
              </a:rPr>
              <a:t>)</a:t>
            </a:r>
            <a:br>
              <a:rPr lang="en-US" sz="2800" dirty="0" smtClean="0">
                <a:latin typeface="+mj-lt"/>
                <a:cs typeface="Times New Roman" pitchFamily="18" charset="0"/>
              </a:rPr>
            </a:br>
            <a:r>
              <a:rPr lang="en-US" sz="2800" dirty="0" err="1" smtClean="0">
                <a:latin typeface="+mj-lt"/>
                <a:cs typeface="Times New Roman" pitchFamily="18" charset="0"/>
              </a:rPr>
              <a:t>dengan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+mj-lt"/>
                <a:cs typeface="Times New Roman" pitchFamily="18" charset="0"/>
              </a:rPr>
              <a:t>persamaan</a:t>
            </a:r>
            <a:r>
              <a:rPr lang="en-US" sz="2800" dirty="0" smtClean="0">
                <a:latin typeface="+mj-lt"/>
                <a:cs typeface="Times New Roman" pitchFamily="18" charset="0"/>
              </a:rPr>
              <a:t>:</a:t>
            </a:r>
            <a:br>
              <a:rPr lang="en-US" sz="2800" dirty="0" smtClean="0">
                <a:latin typeface="+mj-lt"/>
                <a:cs typeface="Times New Roman" pitchFamily="18" charset="0"/>
              </a:rPr>
            </a:br>
            <a:r>
              <a:rPr lang="en-US" sz="2800" dirty="0" smtClean="0">
                <a:latin typeface="+mj-lt"/>
                <a:cs typeface="Times New Roman" pitchFamily="18" charset="0"/>
              </a:rPr>
              <a:t/>
            </a:r>
            <a:br>
              <a:rPr lang="en-US" sz="2800" dirty="0" smtClean="0">
                <a:latin typeface="+mj-lt"/>
                <a:cs typeface="Times New Roman" pitchFamily="18" charset="0"/>
              </a:rPr>
            </a:br>
            <a:r>
              <a:rPr lang="en-US" sz="2800" dirty="0" smtClean="0">
                <a:latin typeface="+mj-lt"/>
                <a:cs typeface="Times New Roman" pitchFamily="18" charset="0"/>
              </a:rPr>
              <a:t/>
            </a:r>
            <a:br>
              <a:rPr lang="en-US" sz="2800" dirty="0" smtClean="0">
                <a:latin typeface="+mj-lt"/>
                <a:cs typeface="Times New Roman" pitchFamily="18" charset="0"/>
              </a:rPr>
            </a:br>
            <a:r>
              <a:rPr lang="en-US" sz="2800" dirty="0" err="1" smtClean="0">
                <a:latin typeface="+mj-lt"/>
                <a:cs typeface="Arial" panose="020B0604020202020204" pitchFamily="34" charset="0"/>
              </a:rPr>
              <a:t>dengan</a:t>
            </a:r>
            <a:r>
              <a:rPr lang="en-US" sz="28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+mj-lt"/>
                <a:cs typeface="Arial" panose="020B0604020202020204" pitchFamily="34" charset="0"/>
              </a:rPr>
              <a:t>mencoba</a:t>
            </a:r>
            <a:r>
              <a:rPr 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+mj-lt"/>
                <a:cs typeface="Arial" panose="020B0604020202020204" pitchFamily="34" charset="0"/>
              </a:rPr>
              <a:t>nilai</a:t>
            </a:r>
            <a:r>
              <a:rPr 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+mj-lt"/>
                <a:cs typeface="Arial" panose="020B0604020202020204" pitchFamily="34" charset="0"/>
              </a:rPr>
              <a:t>k =</a:t>
            </a:r>
            <a:r>
              <a:rPr lang="en-US" sz="2800" dirty="0">
                <a:latin typeface="+mj-lt"/>
                <a:cs typeface="Arial" panose="020B0604020202020204" pitchFamily="34" charset="0"/>
              </a:rPr>
              <a:t>1,2</a:t>
            </a:r>
            <a:r>
              <a:rPr lang="en-US" sz="2800" dirty="0">
                <a:latin typeface="+mj-lt"/>
                <a:cs typeface="Arial" panose="020B0604020202020204" pitchFamily="34" charset="0"/>
              </a:rPr>
              <a:t>,…., </a:t>
            </a:r>
            <a:r>
              <a:rPr lang="en-US" sz="2800" dirty="0" err="1">
                <a:latin typeface="+mj-lt"/>
                <a:cs typeface="Arial" panose="020B0604020202020204" pitchFamily="34" charset="0"/>
              </a:rPr>
              <a:t>hingga</a:t>
            </a:r>
            <a:r>
              <a:rPr 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+mj-lt"/>
                <a:cs typeface="Arial" panose="020B0604020202020204" pitchFamily="34" charset="0"/>
              </a:rPr>
              <a:t>diperoleh</a:t>
            </a:r>
            <a:r>
              <a:rPr 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+mj-lt"/>
                <a:cs typeface="Arial" panose="020B0604020202020204" pitchFamily="34" charset="0"/>
              </a:rPr>
              <a:t>nilai</a:t>
            </a:r>
            <a:r>
              <a:rPr 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+mj-lt"/>
                <a:cs typeface="Arial" panose="020B0604020202020204" pitchFamily="34" charset="0"/>
              </a:rPr>
              <a:t>d</a:t>
            </a:r>
            <a:r>
              <a:rPr 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+mj-lt"/>
                <a:cs typeface="Arial" panose="020B0604020202020204" pitchFamily="34" charset="0"/>
              </a:rPr>
              <a:t>yang </a:t>
            </a:r>
            <a:r>
              <a:rPr lang="en-US" sz="2800" dirty="0" err="1">
                <a:latin typeface="+mj-lt"/>
                <a:cs typeface="Arial" panose="020B0604020202020204" pitchFamily="34" charset="0"/>
              </a:rPr>
              <a:t>bulat</a:t>
            </a:r>
            <a:r>
              <a:rPr lang="en-US" sz="2800" dirty="0">
                <a:latin typeface="+mj-lt"/>
                <a:cs typeface="Arial" panose="020B0604020202020204" pitchFamily="34" charset="0"/>
              </a:rPr>
              <a:t>, </a:t>
            </a:r>
            <a:br>
              <a:rPr lang="en-US" sz="2800" dirty="0">
                <a:latin typeface="+mj-lt"/>
                <a:cs typeface="Arial" panose="020B0604020202020204" pitchFamily="34" charset="0"/>
              </a:rPr>
            </a:br>
            <a:r>
              <a:rPr lang="en-US" sz="2800" dirty="0" err="1">
                <a:latin typeface="+mj-lt"/>
                <a:cs typeface="Arial" panose="020B0604020202020204" pitchFamily="34" charset="0"/>
              </a:rPr>
              <a:t>yakni</a:t>
            </a:r>
            <a:r>
              <a:rPr 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d</a:t>
            </a:r>
            <a:r>
              <a:rPr lang="en-US" sz="28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 = </a:t>
            </a:r>
            <a:r>
              <a:rPr lang="en-US" sz="28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23 </a:t>
            </a:r>
          </a:p>
          <a:p>
            <a:pPr marL="855663" lvl="2" indent="-514350">
              <a:buFont typeface="+mj-lt"/>
              <a:buAutoNum type="arabicPeriod"/>
            </a:pP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8280328"/>
              </p:ext>
            </p:extLst>
          </p:nvPr>
        </p:nvGraphicFramePr>
        <p:xfrm>
          <a:off x="4191000" y="5029200"/>
          <a:ext cx="1981200" cy="757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1015920" imgH="393480" progId="Equation.3">
                  <p:embed/>
                </p:oleObj>
              </mc:Choice>
              <mc:Fallback>
                <p:oleObj name="Equation" r:id="rId3" imgW="1015920" imgH="393480" progId="Equation.3">
                  <p:embed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5029200"/>
                        <a:ext cx="1981200" cy="7571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RSA (</a:t>
            </a:r>
            <a:r>
              <a:rPr lang="en-US" dirty="0" err="1" smtClean="0">
                <a:solidFill>
                  <a:srgbClr val="FF0000"/>
                </a:solidFill>
              </a:rPr>
              <a:t>Rivest</a:t>
            </a:r>
            <a:r>
              <a:rPr lang="en-US" dirty="0" smtClean="0">
                <a:solidFill>
                  <a:srgbClr val="FF0000"/>
                </a:solidFill>
              </a:rPr>
              <a:t>-Shamir-</a:t>
            </a:r>
            <a:r>
              <a:rPr lang="en-US" dirty="0" err="1" smtClean="0">
                <a:solidFill>
                  <a:srgbClr val="FF0000"/>
                </a:solidFill>
              </a:rPr>
              <a:t>Adleman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+mj-lt"/>
                <a:cs typeface="Times New Roman" pitchFamily="18" charset="0"/>
              </a:rPr>
              <a:t>Contoh</a:t>
            </a:r>
            <a:r>
              <a:rPr lang="en-US" sz="3200" dirty="0" smtClean="0">
                <a:latin typeface="+mj-lt"/>
                <a:cs typeface="Times New Roman" pitchFamily="18" charset="0"/>
              </a:rPr>
              <a:t>:</a:t>
            </a:r>
          </a:p>
          <a:p>
            <a:pPr marL="128016" lvl="1" indent="0">
              <a:buNone/>
            </a:pPr>
            <a:r>
              <a:rPr lang="en-US" sz="3200" dirty="0" err="1" smtClean="0">
                <a:latin typeface="+mj-lt"/>
                <a:cs typeface="Times New Roman" pitchFamily="18" charset="0"/>
              </a:rPr>
              <a:t>Pembangkitan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pasangan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kunci</a:t>
            </a:r>
            <a:r>
              <a:rPr lang="en-US" sz="3200" dirty="0" smtClean="0">
                <a:latin typeface="+mj-lt"/>
                <a:cs typeface="Times New Roman" pitchFamily="18" charset="0"/>
              </a:rPr>
              <a:t>:</a:t>
            </a:r>
          </a:p>
          <a:p>
            <a:pPr lvl="1" indent="-3175">
              <a:buNone/>
            </a:pPr>
            <a:r>
              <a:rPr lang="en-US" sz="3200" dirty="0" err="1" smtClean="0">
                <a:latin typeface="+mj-lt"/>
                <a:cs typeface="Times New Roman" pitchFamily="18" charset="0"/>
              </a:rPr>
              <a:t>Diperoleh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: </a:t>
            </a:r>
          </a:p>
          <a:p>
            <a:pPr lvl="1" indent="-3175">
              <a:buNone/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= 187</a:t>
            </a:r>
          </a:p>
          <a:p>
            <a:pPr lvl="1" indent="-3175">
              <a:buNone/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= 7</a:t>
            </a:r>
          </a:p>
          <a:p>
            <a:pPr lvl="1" indent="-3175">
              <a:buNone/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= 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RSA (</a:t>
            </a:r>
            <a:r>
              <a:rPr lang="en-US" dirty="0" err="1" smtClean="0">
                <a:solidFill>
                  <a:srgbClr val="FF0000"/>
                </a:solidFill>
              </a:rPr>
              <a:t>Rivest</a:t>
            </a:r>
            <a:r>
              <a:rPr lang="en-US" dirty="0" smtClean="0">
                <a:solidFill>
                  <a:srgbClr val="FF0000"/>
                </a:solidFill>
              </a:rPr>
              <a:t>-Shamir-</a:t>
            </a:r>
            <a:r>
              <a:rPr lang="en-US" dirty="0" err="1" smtClean="0">
                <a:solidFill>
                  <a:srgbClr val="FF0000"/>
                </a:solidFill>
              </a:rPr>
              <a:t>Adleman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+mj-lt"/>
                <a:cs typeface="Times New Roman" pitchFamily="18" charset="0"/>
              </a:rPr>
              <a:t>Contoh</a:t>
            </a:r>
            <a:r>
              <a:rPr lang="en-US" sz="3200" dirty="0" smtClean="0">
                <a:latin typeface="+mj-lt"/>
                <a:cs typeface="Times New Roman" pitchFamily="18" charset="0"/>
              </a:rPr>
              <a:t>:</a:t>
            </a:r>
          </a:p>
          <a:p>
            <a:pPr marL="128016" lvl="1" indent="0">
              <a:buNone/>
            </a:pPr>
            <a:r>
              <a:rPr lang="en-US" sz="3200" dirty="0" err="1" smtClean="0">
                <a:latin typeface="+mj-lt"/>
                <a:cs typeface="Times New Roman" pitchFamily="18" charset="0"/>
              </a:rPr>
              <a:t>Proses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Enkripsi</a:t>
            </a:r>
            <a:r>
              <a:rPr lang="en-US" sz="3200" dirty="0" smtClean="0">
                <a:latin typeface="+mj-lt"/>
                <a:cs typeface="Times New Roman" pitchFamily="18" charset="0"/>
              </a:rPr>
              <a:t>:</a:t>
            </a:r>
          </a:p>
          <a:p>
            <a:pPr lvl="1" indent="-3175">
              <a:buNone/>
            </a:pPr>
            <a:r>
              <a:rPr lang="en-US" sz="3200" dirty="0" err="1" smtClean="0">
                <a:latin typeface="+mj-lt"/>
                <a:cs typeface="Times New Roman" pitchFamily="18" charset="0"/>
              </a:rPr>
              <a:t>diketahui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sebuah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plaintext </a:t>
            </a:r>
            <a:r>
              <a:rPr lang="en-US" sz="32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P = 88</a:t>
            </a:r>
          </a:p>
          <a:p>
            <a:pPr lvl="1" indent="-3175">
              <a:buNone/>
            </a:pPr>
            <a:endParaRPr lang="en-US" sz="3200" dirty="0" smtClean="0">
              <a:latin typeface="+mj-lt"/>
              <a:cs typeface="Times New Roman" pitchFamily="18" charset="0"/>
            </a:endParaRPr>
          </a:p>
          <a:p>
            <a:pPr lvl="1" indent="-3175">
              <a:buNone/>
              <a:tabLst>
                <a:tab pos="973138" algn="l"/>
              </a:tabLst>
            </a:pPr>
            <a:r>
              <a:rPr lang="en-US" sz="3200" b="1" dirty="0" smtClean="0">
                <a:latin typeface="+mj-lt"/>
                <a:cs typeface="Times New Roman" pitchFamily="18" charset="0"/>
              </a:rPr>
              <a:t>C</a:t>
            </a:r>
            <a:r>
              <a:rPr lang="en-US" sz="3200" dirty="0" smtClean="0">
                <a:latin typeface="+mj-lt"/>
                <a:cs typeface="Times New Roman" pitchFamily="18" charset="0"/>
              </a:rPr>
              <a:t>	= 88</a:t>
            </a:r>
            <a:r>
              <a:rPr lang="en-US" sz="3200" i="1" baseline="30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mod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lvl="1" indent="-3175">
              <a:buNone/>
              <a:tabLst>
                <a:tab pos="973138" algn="l"/>
              </a:tabLst>
            </a:pPr>
            <a:r>
              <a:rPr lang="en-US" sz="3200" dirty="0" smtClean="0">
                <a:latin typeface="+mj-lt"/>
                <a:cs typeface="Times New Roman" pitchFamily="18" charset="0"/>
              </a:rPr>
              <a:t>		= 88</a:t>
            </a:r>
            <a:r>
              <a:rPr lang="en-US" sz="3200" baseline="30000" dirty="0" smtClean="0">
                <a:latin typeface="+mj-lt"/>
                <a:cs typeface="Times New Roman" pitchFamily="18" charset="0"/>
              </a:rPr>
              <a:t>7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mod 187</a:t>
            </a:r>
          </a:p>
          <a:p>
            <a:pPr lvl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RSA (</a:t>
            </a:r>
            <a:r>
              <a:rPr lang="en-US" dirty="0" err="1" smtClean="0">
                <a:solidFill>
                  <a:srgbClr val="FF0000"/>
                </a:solidFill>
              </a:rPr>
              <a:t>Rivest</a:t>
            </a:r>
            <a:r>
              <a:rPr lang="en-US" dirty="0" smtClean="0">
                <a:solidFill>
                  <a:srgbClr val="FF0000"/>
                </a:solidFill>
              </a:rPr>
              <a:t>-Shamir-</a:t>
            </a:r>
            <a:r>
              <a:rPr lang="en-US" dirty="0" err="1" smtClean="0">
                <a:solidFill>
                  <a:srgbClr val="FF0000"/>
                </a:solidFill>
              </a:rPr>
              <a:t>Adleman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+mj-lt"/>
                <a:cs typeface="Times New Roman" pitchFamily="18" charset="0"/>
              </a:rPr>
              <a:t>Contoh</a:t>
            </a:r>
            <a:r>
              <a:rPr lang="en-US" sz="2800" dirty="0" smtClean="0">
                <a:latin typeface="+mj-lt"/>
                <a:cs typeface="Times New Roman" pitchFamily="18" charset="0"/>
              </a:rPr>
              <a:t>:</a:t>
            </a:r>
          </a:p>
          <a:p>
            <a:pPr marL="128016" lvl="1" indent="0">
              <a:buNone/>
            </a:pPr>
            <a:r>
              <a:rPr lang="en-US" sz="2800" dirty="0" err="1" smtClean="0">
                <a:latin typeface="+mj-lt"/>
                <a:cs typeface="Times New Roman" pitchFamily="18" charset="0"/>
              </a:rPr>
              <a:t>Proses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+mj-lt"/>
                <a:cs typeface="Times New Roman" pitchFamily="18" charset="0"/>
              </a:rPr>
              <a:t>Enkripsi</a:t>
            </a:r>
            <a:r>
              <a:rPr lang="en-US" sz="2800" dirty="0" smtClean="0">
                <a:latin typeface="+mj-lt"/>
                <a:cs typeface="Times New Roman" pitchFamily="18" charset="0"/>
              </a:rPr>
              <a:t>:</a:t>
            </a:r>
          </a:p>
          <a:p>
            <a:pPr lvl="1" indent="-3175">
              <a:buNone/>
            </a:pPr>
            <a:r>
              <a:rPr lang="en-US" sz="2800" dirty="0" err="1" smtClean="0">
                <a:latin typeface="+mj-lt"/>
                <a:cs typeface="Times New Roman" pitchFamily="18" charset="0"/>
              </a:rPr>
              <a:t>diketahui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+mj-lt"/>
                <a:cs typeface="Times New Roman" pitchFamily="18" charset="0"/>
              </a:rPr>
              <a:t>sebuah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plaintext P = 88</a:t>
            </a:r>
          </a:p>
          <a:p>
            <a:pPr lvl="1" indent="-3175">
              <a:buNone/>
            </a:pPr>
            <a:endParaRPr lang="en-US" sz="2800" dirty="0" smtClean="0">
              <a:latin typeface="+mj-lt"/>
              <a:cs typeface="Times New Roman" pitchFamily="18" charset="0"/>
            </a:endParaRPr>
          </a:p>
          <a:p>
            <a:pPr lvl="1" indent="-3175">
              <a:buNone/>
              <a:tabLst>
                <a:tab pos="973138" algn="l"/>
              </a:tabLst>
            </a:pPr>
            <a:r>
              <a:rPr lang="en-US" sz="2800" b="1" dirty="0" smtClean="0">
                <a:latin typeface="+mj-lt"/>
                <a:cs typeface="Times New Roman" pitchFamily="18" charset="0"/>
              </a:rPr>
              <a:t>C</a:t>
            </a:r>
            <a:r>
              <a:rPr lang="en-US" sz="2800" dirty="0" smtClean="0">
                <a:latin typeface="+mj-lt"/>
                <a:cs typeface="Times New Roman" pitchFamily="18" charset="0"/>
              </a:rPr>
              <a:t>	= 88</a:t>
            </a:r>
            <a:r>
              <a:rPr lang="en-US" sz="2800" i="1" baseline="30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mod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lvl="1" indent="-3175">
              <a:buNone/>
              <a:tabLst>
                <a:tab pos="973138" algn="l"/>
              </a:tabLst>
            </a:pPr>
            <a:r>
              <a:rPr lang="en-US" sz="2800" dirty="0" smtClean="0">
                <a:latin typeface="+mj-lt"/>
                <a:cs typeface="Times New Roman" pitchFamily="18" charset="0"/>
              </a:rPr>
              <a:t>		= 88</a:t>
            </a:r>
            <a:r>
              <a:rPr lang="en-US" sz="2800" baseline="30000" dirty="0" smtClean="0">
                <a:latin typeface="+mj-lt"/>
                <a:cs typeface="Times New Roman" pitchFamily="18" charset="0"/>
              </a:rPr>
              <a:t>7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mod 187</a:t>
            </a:r>
          </a:p>
          <a:p>
            <a:pPr lvl="1" indent="-3175">
              <a:buNone/>
              <a:tabLst>
                <a:tab pos="973138" algn="l"/>
              </a:tabLst>
            </a:pPr>
            <a:r>
              <a:rPr lang="en-US" sz="2800" dirty="0" smtClean="0">
                <a:latin typeface="+mj-lt"/>
                <a:cs typeface="Times New Roman" pitchFamily="18" charset="0"/>
              </a:rPr>
              <a:t>		</a:t>
            </a:r>
          </a:p>
          <a:p>
            <a:pPr lvl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0" y="3962400"/>
            <a:ext cx="4790880" cy="121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2000" dirty="0" smtClean="0">
                <a:cs typeface="Times New Roman" pitchFamily="18" charset="0"/>
              </a:rPr>
              <a:t>88</a:t>
            </a:r>
            <a:r>
              <a:rPr lang="en-US" sz="2000" baseline="30000" dirty="0" smtClean="0">
                <a:cs typeface="Times New Roman" pitchFamily="18" charset="0"/>
              </a:rPr>
              <a:t>1</a:t>
            </a:r>
            <a:r>
              <a:rPr lang="en-US" sz="2000" dirty="0" smtClean="0">
                <a:cs typeface="Times New Roman" pitchFamily="18" charset="0"/>
              </a:rPr>
              <a:t> mod 187 = 88</a:t>
            </a:r>
          </a:p>
          <a:p>
            <a:r>
              <a:rPr lang="en-US" sz="2000" dirty="0" smtClean="0">
                <a:cs typeface="Times New Roman" pitchFamily="18" charset="0"/>
              </a:rPr>
              <a:t>88</a:t>
            </a:r>
            <a:r>
              <a:rPr lang="en-US" sz="2000" baseline="30000" dirty="0" smtClean="0">
                <a:cs typeface="Times New Roman" pitchFamily="18" charset="0"/>
              </a:rPr>
              <a:t>2</a:t>
            </a:r>
            <a:r>
              <a:rPr lang="en-US" sz="2000" dirty="0" smtClean="0">
                <a:cs typeface="Times New Roman" pitchFamily="18" charset="0"/>
              </a:rPr>
              <a:t> mod 187 = (88 x 88) mod 187 = 77</a:t>
            </a:r>
          </a:p>
          <a:p>
            <a:r>
              <a:rPr lang="en-US" sz="2000" dirty="0" smtClean="0">
                <a:cs typeface="Times New Roman" pitchFamily="18" charset="0"/>
              </a:rPr>
              <a:t>88</a:t>
            </a:r>
            <a:r>
              <a:rPr lang="en-US" sz="2000" baseline="30000" dirty="0" smtClean="0">
                <a:cs typeface="Times New Roman" pitchFamily="18" charset="0"/>
              </a:rPr>
              <a:t>4</a:t>
            </a:r>
            <a:r>
              <a:rPr lang="en-US" sz="2000" dirty="0" smtClean="0">
                <a:cs typeface="Times New Roman" pitchFamily="18" charset="0"/>
              </a:rPr>
              <a:t> mod 187 = (77 x 77) mod 187 = 132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973" y="314593"/>
            <a:ext cx="7290054" cy="149961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RSA (</a:t>
            </a:r>
            <a:r>
              <a:rPr lang="en-US" dirty="0" err="1" smtClean="0">
                <a:solidFill>
                  <a:srgbClr val="FF0000"/>
                </a:solidFill>
              </a:rPr>
              <a:t>Rivest</a:t>
            </a:r>
            <a:r>
              <a:rPr lang="en-US" dirty="0" smtClean="0">
                <a:solidFill>
                  <a:srgbClr val="FF0000"/>
                </a:solidFill>
              </a:rPr>
              <a:t>-Shamir-</a:t>
            </a:r>
            <a:r>
              <a:rPr lang="en-US" dirty="0" err="1" smtClean="0">
                <a:solidFill>
                  <a:srgbClr val="FF0000"/>
                </a:solidFill>
              </a:rPr>
              <a:t>Adleman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54102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+mj-lt"/>
                <a:cs typeface="Times New Roman" pitchFamily="18" charset="0"/>
              </a:rPr>
              <a:t>Contoh</a:t>
            </a:r>
            <a:r>
              <a:rPr lang="en-US" dirty="0" smtClean="0">
                <a:latin typeface="+mj-lt"/>
                <a:cs typeface="Times New Roman" pitchFamily="18" charset="0"/>
              </a:rPr>
              <a:t>:</a:t>
            </a:r>
          </a:p>
          <a:p>
            <a:pPr marL="128016" lvl="1" indent="0">
              <a:buNone/>
            </a:pPr>
            <a:r>
              <a:rPr lang="en-US" sz="2400" dirty="0" err="1" smtClean="0">
                <a:latin typeface="+mj-lt"/>
                <a:cs typeface="Times New Roman" pitchFamily="18" charset="0"/>
              </a:rPr>
              <a:t>Proses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Enkripsi</a:t>
            </a:r>
            <a:r>
              <a:rPr lang="en-US" sz="2400" dirty="0" smtClean="0">
                <a:latin typeface="+mj-lt"/>
                <a:cs typeface="Times New Roman" pitchFamily="18" charset="0"/>
              </a:rPr>
              <a:t>:</a:t>
            </a:r>
          </a:p>
          <a:p>
            <a:pPr lvl="1" indent="-3175">
              <a:buNone/>
            </a:pPr>
            <a:r>
              <a:rPr lang="en-US" sz="2400" dirty="0" err="1" smtClean="0">
                <a:latin typeface="+mj-lt"/>
                <a:cs typeface="Times New Roman" pitchFamily="18" charset="0"/>
              </a:rPr>
              <a:t>diketahui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sebuah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plaintext P = 88</a:t>
            </a:r>
          </a:p>
          <a:p>
            <a:pPr lvl="1" indent="-3175">
              <a:buNone/>
            </a:pPr>
            <a:endParaRPr lang="en-US" sz="1400" dirty="0" smtClean="0">
              <a:latin typeface="+mj-lt"/>
              <a:cs typeface="Times New Roman" pitchFamily="18" charset="0"/>
            </a:endParaRPr>
          </a:p>
          <a:p>
            <a:pPr lvl="1" indent="-3175">
              <a:buNone/>
              <a:tabLst>
                <a:tab pos="622300" algn="l"/>
              </a:tabLst>
            </a:pPr>
            <a:r>
              <a:rPr lang="en-US" sz="24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C</a:t>
            </a:r>
            <a:r>
              <a:rPr lang="en-US" sz="2000" dirty="0" smtClean="0">
                <a:latin typeface="+mj-lt"/>
                <a:cs typeface="Times New Roman" pitchFamily="18" charset="0"/>
              </a:rPr>
              <a:t>	= 88</a:t>
            </a:r>
            <a:r>
              <a:rPr lang="en-US" sz="2000" i="1" baseline="30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dirty="0" smtClean="0">
                <a:latin typeface="+mj-lt"/>
                <a:cs typeface="Times New Roman" pitchFamily="18" charset="0"/>
              </a:rPr>
              <a:t> mod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lvl="1" indent="-3175">
              <a:buNone/>
              <a:tabLst>
                <a:tab pos="622300" algn="l"/>
              </a:tabLst>
            </a:pPr>
            <a:r>
              <a:rPr lang="en-US" sz="2000" dirty="0" smtClean="0">
                <a:latin typeface="+mj-lt"/>
                <a:cs typeface="Times New Roman" pitchFamily="18" charset="0"/>
              </a:rPr>
              <a:t>		= 88</a:t>
            </a:r>
            <a:r>
              <a:rPr lang="en-US" sz="2000" baseline="30000" dirty="0" smtClean="0">
                <a:latin typeface="+mj-lt"/>
                <a:cs typeface="Times New Roman" pitchFamily="18" charset="0"/>
              </a:rPr>
              <a:t>7</a:t>
            </a:r>
            <a:r>
              <a:rPr lang="en-US" sz="2000" dirty="0" smtClean="0">
                <a:latin typeface="+mj-lt"/>
                <a:cs typeface="Times New Roman" pitchFamily="18" charset="0"/>
              </a:rPr>
              <a:t> mod 187</a:t>
            </a:r>
          </a:p>
          <a:p>
            <a:pPr lvl="1" indent="-3175">
              <a:buNone/>
              <a:tabLst>
                <a:tab pos="622300" algn="l"/>
              </a:tabLst>
            </a:pPr>
            <a:r>
              <a:rPr lang="en-US" sz="2000" dirty="0" smtClean="0">
                <a:latin typeface="+mj-lt"/>
                <a:cs typeface="Times New Roman" pitchFamily="18" charset="0"/>
              </a:rPr>
              <a:t>		= </a:t>
            </a:r>
            <a:r>
              <a:rPr lang="en-US" sz="2000" dirty="0" smtClean="0">
                <a:cs typeface="Times New Roman" pitchFamily="18" charset="0"/>
              </a:rPr>
              <a:t>88</a:t>
            </a:r>
            <a:r>
              <a:rPr lang="en-US" sz="2000" baseline="30000" dirty="0" smtClean="0">
                <a:cs typeface="Times New Roman" pitchFamily="18" charset="0"/>
              </a:rPr>
              <a:t>4+2+1</a:t>
            </a:r>
            <a:r>
              <a:rPr lang="en-US" sz="2000" dirty="0" smtClean="0">
                <a:cs typeface="Times New Roman" pitchFamily="18" charset="0"/>
              </a:rPr>
              <a:t> mod 187</a:t>
            </a:r>
            <a:endParaRPr lang="en-US" sz="2000" dirty="0" smtClean="0">
              <a:latin typeface="+mj-lt"/>
              <a:cs typeface="Times New Roman" pitchFamily="18" charset="0"/>
            </a:endParaRPr>
          </a:p>
          <a:p>
            <a:pPr lvl="1" indent="-3175">
              <a:buNone/>
              <a:tabLst>
                <a:tab pos="622300" algn="l"/>
              </a:tabLst>
            </a:pPr>
            <a:r>
              <a:rPr lang="en-US" sz="2000" dirty="0" smtClean="0">
                <a:latin typeface="+mj-lt"/>
                <a:cs typeface="Times New Roman" pitchFamily="18" charset="0"/>
              </a:rPr>
              <a:t>		= </a:t>
            </a:r>
            <a:r>
              <a:rPr lang="en-US" sz="2400" dirty="0" smtClean="0">
                <a:latin typeface="+mj-lt"/>
                <a:cs typeface="Times New Roman" pitchFamily="18" charset="0"/>
              </a:rPr>
              <a:t>(</a:t>
            </a:r>
            <a:r>
              <a:rPr lang="en-US" sz="2200" dirty="0" smtClean="0">
                <a:latin typeface="+mj-lt"/>
                <a:cs typeface="Times New Roman" pitchFamily="18" charset="0"/>
              </a:rPr>
              <a:t>(</a:t>
            </a:r>
            <a:r>
              <a:rPr lang="en-US" sz="2000" dirty="0" smtClean="0">
                <a:latin typeface="+mj-lt"/>
                <a:cs typeface="Times New Roman" pitchFamily="18" charset="0"/>
              </a:rPr>
              <a:t>(</a:t>
            </a:r>
            <a:r>
              <a:rPr lang="en-US" sz="2000" dirty="0" smtClean="0">
                <a:cs typeface="Times New Roman" pitchFamily="18" charset="0"/>
              </a:rPr>
              <a:t>88</a:t>
            </a:r>
            <a:r>
              <a:rPr lang="en-US" sz="2000" baseline="30000" dirty="0" smtClean="0">
                <a:cs typeface="Times New Roman" pitchFamily="18" charset="0"/>
              </a:rPr>
              <a:t>4</a:t>
            </a:r>
            <a:r>
              <a:rPr lang="en-US" sz="2000" dirty="0" smtClean="0">
                <a:cs typeface="Times New Roman" pitchFamily="18" charset="0"/>
              </a:rPr>
              <a:t>)</a:t>
            </a:r>
            <a:r>
              <a:rPr lang="en-US" sz="2000" baseline="30000" dirty="0" smtClean="0">
                <a:cs typeface="Times New Roman" pitchFamily="18" charset="0"/>
              </a:rPr>
              <a:t> 2</a:t>
            </a:r>
            <a:r>
              <a:rPr lang="en-US" sz="2200" dirty="0" smtClean="0">
                <a:cs typeface="Times New Roman" pitchFamily="18" charset="0"/>
              </a:rPr>
              <a:t>)</a:t>
            </a:r>
            <a:r>
              <a:rPr lang="en-US" sz="2000" baseline="30000" dirty="0" smtClean="0">
                <a:cs typeface="Times New Roman" pitchFamily="18" charset="0"/>
              </a:rPr>
              <a:t> 1</a:t>
            </a:r>
            <a:r>
              <a:rPr lang="en-US" sz="2400" dirty="0" smtClean="0">
                <a:cs typeface="Times New Roman" pitchFamily="18" charset="0"/>
              </a:rPr>
              <a:t>)</a:t>
            </a:r>
            <a:r>
              <a:rPr lang="en-US" sz="2000" dirty="0" smtClean="0">
                <a:cs typeface="Times New Roman" pitchFamily="18" charset="0"/>
              </a:rPr>
              <a:t> mod 187</a:t>
            </a:r>
          </a:p>
          <a:p>
            <a:pPr lvl="1" indent="-3175">
              <a:buNone/>
              <a:tabLst>
                <a:tab pos="622300" algn="l"/>
              </a:tabLst>
            </a:pPr>
            <a:r>
              <a:rPr lang="en-US" sz="2000" dirty="0" smtClean="0">
                <a:cs typeface="Times New Roman" pitchFamily="18" charset="0"/>
              </a:rPr>
              <a:t>		= </a:t>
            </a:r>
            <a:r>
              <a:rPr lang="en-US" sz="2400" dirty="0" smtClean="0">
                <a:cs typeface="Times New Roman" pitchFamily="18" charset="0"/>
              </a:rPr>
              <a:t>(</a:t>
            </a:r>
            <a:r>
              <a:rPr lang="en-US" sz="2000" dirty="0" smtClean="0">
                <a:cs typeface="Times New Roman" pitchFamily="18" charset="0"/>
              </a:rPr>
              <a:t>(88</a:t>
            </a:r>
            <a:r>
              <a:rPr lang="en-US" sz="2000" baseline="30000" dirty="0" smtClean="0">
                <a:cs typeface="Times New Roman" pitchFamily="18" charset="0"/>
              </a:rPr>
              <a:t>4</a:t>
            </a:r>
            <a:r>
              <a:rPr lang="en-US" sz="2000" dirty="0" smtClean="0">
                <a:cs typeface="Times New Roman" pitchFamily="18" charset="0"/>
              </a:rPr>
              <a:t> mod187) x (88</a:t>
            </a:r>
            <a:r>
              <a:rPr lang="en-US" sz="2000" baseline="30000" dirty="0" smtClean="0">
                <a:cs typeface="Times New Roman" pitchFamily="18" charset="0"/>
              </a:rPr>
              <a:t>2</a:t>
            </a:r>
            <a:r>
              <a:rPr lang="en-US" sz="2000" dirty="0" smtClean="0">
                <a:cs typeface="Times New Roman" pitchFamily="18" charset="0"/>
              </a:rPr>
              <a:t> mod187) x (88</a:t>
            </a:r>
            <a:r>
              <a:rPr lang="en-US" sz="2000" baseline="30000" dirty="0" smtClean="0">
                <a:cs typeface="Times New Roman" pitchFamily="18" charset="0"/>
              </a:rPr>
              <a:t>1</a:t>
            </a:r>
            <a:r>
              <a:rPr lang="en-US" sz="2000" dirty="0" smtClean="0">
                <a:cs typeface="Times New Roman" pitchFamily="18" charset="0"/>
              </a:rPr>
              <a:t> mod187)</a:t>
            </a:r>
            <a:r>
              <a:rPr lang="en-US" sz="2400" dirty="0" smtClean="0">
                <a:cs typeface="Times New Roman" pitchFamily="18" charset="0"/>
              </a:rPr>
              <a:t>)</a:t>
            </a:r>
            <a:r>
              <a:rPr lang="en-US" sz="2000" dirty="0" smtClean="0">
                <a:cs typeface="Times New Roman" pitchFamily="18" charset="0"/>
              </a:rPr>
              <a:t> mod 187</a:t>
            </a:r>
          </a:p>
          <a:p>
            <a:pPr lvl="1" indent="-3175">
              <a:buNone/>
              <a:tabLst>
                <a:tab pos="622300" algn="l"/>
              </a:tabLst>
            </a:pPr>
            <a:r>
              <a:rPr lang="en-US" sz="2000" dirty="0" smtClean="0">
                <a:cs typeface="Times New Roman" pitchFamily="18" charset="0"/>
              </a:rPr>
              <a:t>		= (132 x 77 x 88) mod 187</a:t>
            </a:r>
          </a:p>
          <a:p>
            <a:pPr lvl="1" indent="-3175">
              <a:buNone/>
              <a:tabLst>
                <a:tab pos="622300" algn="l"/>
              </a:tabLst>
            </a:pPr>
            <a:r>
              <a:rPr lang="en-US" sz="2000" dirty="0" smtClean="0">
                <a:cs typeface="Times New Roman" pitchFamily="18" charset="0"/>
              </a:rPr>
              <a:t>		= </a:t>
            </a:r>
            <a:r>
              <a:rPr lang="en-US" sz="2400" dirty="0" smtClean="0">
                <a:cs typeface="Times New Roman" pitchFamily="18" charset="0"/>
              </a:rPr>
              <a:t>(</a:t>
            </a:r>
            <a:r>
              <a:rPr lang="en-US" sz="2200" dirty="0" smtClean="0">
                <a:cs typeface="Times New Roman" pitchFamily="18" charset="0"/>
              </a:rPr>
              <a:t>(</a:t>
            </a:r>
            <a:r>
              <a:rPr lang="en-US" sz="2000" dirty="0" smtClean="0">
                <a:cs typeface="Times New Roman" pitchFamily="18" charset="0"/>
              </a:rPr>
              <a:t>(132 x 77) mod 187</a:t>
            </a:r>
            <a:r>
              <a:rPr lang="en-US" sz="2200" dirty="0" smtClean="0">
                <a:cs typeface="Times New Roman" pitchFamily="18" charset="0"/>
              </a:rPr>
              <a:t>)</a:t>
            </a:r>
            <a:r>
              <a:rPr lang="en-US" sz="2000" dirty="0" smtClean="0">
                <a:cs typeface="Times New Roman" pitchFamily="18" charset="0"/>
              </a:rPr>
              <a:t> x (88 mod 187)</a:t>
            </a:r>
            <a:r>
              <a:rPr lang="en-US" sz="2400" dirty="0" smtClean="0">
                <a:cs typeface="Times New Roman" pitchFamily="18" charset="0"/>
              </a:rPr>
              <a:t>)</a:t>
            </a:r>
            <a:r>
              <a:rPr lang="en-US" sz="2000" dirty="0" smtClean="0">
                <a:cs typeface="Times New Roman" pitchFamily="18" charset="0"/>
              </a:rPr>
              <a:t> mod 187</a:t>
            </a:r>
          </a:p>
          <a:p>
            <a:pPr lvl="1" indent="-3175">
              <a:buNone/>
              <a:tabLst>
                <a:tab pos="622300" algn="l"/>
              </a:tabLst>
            </a:pPr>
            <a:r>
              <a:rPr lang="en-US" sz="2000" dirty="0" smtClean="0">
                <a:cs typeface="Times New Roman" pitchFamily="18" charset="0"/>
              </a:rPr>
              <a:t>		= (66x88) mod 187</a:t>
            </a:r>
          </a:p>
          <a:p>
            <a:pPr lvl="1" indent="-3175">
              <a:buNone/>
              <a:tabLst>
                <a:tab pos="622300" algn="l"/>
              </a:tabLst>
            </a:pPr>
            <a:r>
              <a:rPr lang="en-US" sz="2000" dirty="0" smtClean="0">
                <a:cs typeface="Times New Roman" pitchFamily="18" charset="0"/>
              </a:rPr>
              <a:t>		= </a:t>
            </a: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11</a:t>
            </a:r>
            <a:endParaRPr lang="en-US" sz="2400" dirty="0" smtClean="0">
              <a:latin typeface="+mj-lt"/>
              <a:cs typeface="Times New Roman" pitchFamily="18" charset="0"/>
            </a:endParaRPr>
          </a:p>
          <a:p>
            <a:pPr lvl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91000" y="2667000"/>
            <a:ext cx="4572000" cy="990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2000" dirty="0" smtClean="0">
                <a:cs typeface="Times New Roman" pitchFamily="18" charset="0"/>
              </a:rPr>
              <a:t>88</a:t>
            </a:r>
            <a:r>
              <a:rPr lang="en-US" sz="2000" baseline="30000" dirty="0" smtClean="0">
                <a:cs typeface="Times New Roman" pitchFamily="18" charset="0"/>
              </a:rPr>
              <a:t>1</a:t>
            </a:r>
            <a:r>
              <a:rPr lang="en-US" sz="2000" dirty="0" smtClean="0">
                <a:cs typeface="Times New Roman" pitchFamily="18" charset="0"/>
              </a:rPr>
              <a:t> mod 187 = 88</a:t>
            </a:r>
          </a:p>
          <a:p>
            <a:r>
              <a:rPr lang="en-US" sz="2000" dirty="0" smtClean="0">
                <a:cs typeface="Times New Roman" pitchFamily="18" charset="0"/>
              </a:rPr>
              <a:t>88</a:t>
            </a:r>
            <a:r>
              <a:rPr lang="en-US" sz="2000" baseline="30000" dirty="0" smtClean="0">
                <a:cs typeface="Times New Roman" pitchFamily="18" charset="0"/>
              </a:rPr>
              <a:t>2</a:t>
            </a:r>
            <a:r>
              <a:rPr lang="en-US" sz="2000" dirty="0" smtClean="0">
                <a:cs typeface="Times New Roman" pitchFamily="18" charset="0"/>
              </a:rPr>
              <a:t> mod 187 = (88 x 88) mod 187 = 77</a:t>
            </a:r>
          </a:p>
          <a:p>
            <a:r>
              <a:rPr lang="en-US" sz="2000" dirty="0" smtClean="0">
                <a:cs typeface="Times New Roman" pitchFamily="18" charset="0"/>
              </a:rPr>
              <a:t>88</a:t>
            </a:r>
            <a:r>
              <a:rPr lang="en-US" sz="2000" baseline="30000" dirty="0" smtClean="0">
                <a:cs typeface="Times New Roman" pitchFamily="18" charset="0"/>
              </a:rPr>
              <a:t>4</a:t>
            </a:r>
            <a:r>
              <a:rPr lang="en-US" sz="2000" dirty="0" smtClean="0">
                <a:cs typeface="Times New Roman" pitchFamily="18" charset="0"/>
              </a:rPr>
              <a:t> mod 187 = (77 x 77) mod 187 = 132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menguasai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menyelesaikan</a:t>
            </a:r>
            <a:r>
              <a:rPr lang="en-US" sz="2400" dirty="0" smtClean="0"/>
              <a:t> </a:t>
            </a:r>
            <a:r>
              <a:rPr lang="en-US" sz="2400" dirty="0" err="1" smtClean="0"/>
              <a:t>soal</a:t>
            </a:r>
            <a:r>
              <a:rPr lang="en-US" sz="2400" dirty="0" smtClean="0"/>
              <a:t> </a:t>
            </a:r>
            <a:r>
              <a:rPr lang="en-US" sz="2400" dirty="0" err="1" smtClean="0"/>
              <a:t>teknik</a:t>
            </a:r>
            <a:r>
              <a:rPr lang="en-US" sz="2400" dirty="0" smtClean="0"/>
              <a:t> RSA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RSA (</a:t>
            </a:r>
            <a:r>
              <a:rPr lang="en-US" dirty="0" err="1" smtClean="0">
                <a:solidFill>
                  <a:srgbClr val="FF0000"/>
                </a:solidFill>
              </a:rPr>
              <a:t>Rivest</a:t>
            </a:r>
            <a:r>
              <a:rPr lang="en-US" dirty="0" smtClean="0">
                <a:solidFill>
                  <a:srgbClr val="FF0000"/>
                </a:solidFill>
              </a:rPr>
              <a:t>-Shamir-</a:t>
            </a:r>
            <a:r>
              <a:rPr lang="en-US" dirty="0" err="1" smtClean="0">
                <a:solidFill>
                  <a:srgbClr val="FF0000"/>
                </a:solidFill>
              </a:rPr>
              <a:t>Adleman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+mj-lt"/>
                <a:cs typeface="Times New Roman" pitchFamily="18" charset="0"/>
              </a:rPr>
              <a:t>Contoh</a:t>
            </a:r>
            <a:r>
              <a:rPr lang="en-US" sz="3200" dirty="0" smtClean="0">
                <a:latin typeface="+mj-lt"/>
                <a:cs typeface="Times New Roman" pitchFamily="18" charset="0"/>
              </a:rPr>
              <a:t>:</a:t>
            </a:r>
          </a:p>
          <a:p>
            <a:pPr marL="128016" lvl="1" indent="0">
              <a:buNone/>
            </a:pPr>
            <a:r>
              <a:rPr lang="en-US" sz="3200" dirty="0" err="1" smtClean="0">
                <a:latin typeface="+mj-lt"/>
                <a:cs typeface="Times New Roman" pitchFamily="18" charset="0"/>
              </a:rPr>
              <a:t>Proses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Dekripsi</a:t>
            </a:r>
            <a:r>
              <a:rPr lang="en-US" sz="3200" dirty="0" smtClean="0">
                <a:latin typeface="+mj-lt"/>
                <a:cs typeface="Times New Roman" pitchFamily="18" charset="0"/>
              </a:rPr>
              <a:t>:</a:t>
            </a:r>
          </a:p>
          <a:p>
            <a:pPr lvl="1" indent="-3175">
              <a:buNone/>
            </a:pPr>
            <a:r>
              <a:rPr lang="en-US" sz="3200" dirty="0" smtClean="0">
                <a:latin typeface="+mj-lt"/>
                <a:cs typeface="Times New Roman" pitchFamily="18" charset="0"/>
              </a:rPr>
              <a:t>C = 11</a:t>
            </a:r>
          </a:p>
          <a:p>
            <a:pPr lvl="1" indent="-3175">
              <a:buNone/>
              <a:tabLst>
                <a:tab pos="973138" algn="l"/>
              </a:tabLst>
            </a:pPr>
            <a:r>
              <a:rPr lang="en-US" sz="32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P</a:t>
            </a:r>
            <a:r>
              <a:rPr lang="en-US" sz="3200" dirty="0" smtClean="0">
                <a:latin typeface="+mj-lt"/>
                <a:cs typeface="Times New Roman" pitchFamily="18" charset="0"/>
              </a:rPr>
              <a:t>	= 11</a:t>
            </a:r>
            <a:r>
              <a:rPr lang="en-US" sz="3200" i="1" baseline="30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mod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lvl="1" indent="-3175">
              <a:buNone/>
              <a:tabLst>
                <a:tab pos="973138" algn="l"/>
              </a:tabLst>
            </a:pPr>
            <a:r>
              <a:rPr lang="en-US" sz="3200" dirty="0" smtClean="0">
                <a:latin typeface="+mj-lt"/>
                <a:cs typeface="Times New Roman" pitchFamily="18" charset="0"/>
              </a:rPr>
              <a:t>		= 11</a:t>
            </a:r>
            <a:r>
              <a:rPr lang="en-US" sz="3200" baseline="30000" dirty="0" smtClean="0">
                <a:latin typeface="+mj-lt"/>
                <a:cs typeface="Times New Roman" pitchFamily="18" charset="0"/>
              </a:rPr>
              <a:t>23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mod 187</a:t>
            </a:r>
          </a:p>
          <a:p>
            <a:pPr lvl="1" indent="-3175">
              <a:buNone/>
              <a:tabLst>
                <a:tab pos="973138" algn="l"/>
              </a:tabLst>
            </a:pPr>
            <a:r>
              <a:rPr lang="en-US" sz="3200" dirty="0" smtClean="0">
                <a:latin typeface="+mj-lt"/>
                <a:cs typeface="Times New Roman" pitchFamily="18" charset="0"/>
              </a:rPr>
              <a:t>		</a:t>
            </a:r>
          </a:p>
          <a:p>
            <a:pPr lvl="1"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RSA (</a:t>
            </a:r>
            <a:r>
              <a:rPr lang="en-US" dirty="0" err="1" smtClean="0">
                <a:solidFill>
                  <a:srgbClr val="FF0000"/>
                </a:solidFill>
              </a:rPr>
              <a:t>Rivest</a:t>
            </a:r>
            <a:r>
              <a:rPr lang="en-US" dirty="0" smtClean="0">
                <a:solidFill>
                  <a:srgbClr val="FF0000"/>
                </a:solidFill>
              </a:rPr>
              <a:t>-Shamir-</a:t>
            </a:r>
            <a:r>
              <a:rPr lang="en-US" dirty="0" err="1" smtClean="0">
                <a:solidFill>
                  <a:srgbClr val="FF0000"/>
                </a:solidFill>
              </a:rPr>
              <a:t>Adleman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+mj-lt"/>
                <a:cs typeface="Times New Roman" pitchFamily="18" charset="0"/>
              </a:rPr>
              <a:t>Contoh</a:t>
            </a:r>
            <a:r>
              <a:rPr lang="en-US" dirty="0" smtClean="0">
                <a:latin typeface="+mj-lt"/>
                <a:cs typeface="Times New Roman" pitchFamily="18" charset="0"/>
              </a:rPr>
              <a:t>:</a:t>
            </a:r>
          </a:p>
          <a:p>
            <a:pPr lvl="1"/>
            <a:r>
              <a:rPr lang="en-US" sz="2400" dirty="0" err="1" smtClean="0">
                <a:latin typeface="+mj-lt"/>
                <a:cs typeface="Times New Roman" pitchFamily="18" charset="0"/>
              </a:rPr>
              <a:t>Proses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Dekripsi</a:t>
            </a:r>
            <a:r>
              <a:rPr lang="en-US" sz="2400" dirty="0" smtClean="0">
                <a:latin typeface="+mj-lt"/>
                <a:cs typeface="Times New Roman" pitchFamily="18" charset="0"/>
              </a:rPr>
              <a:t>:</a:t>
            </a:r>
          </a:p>
          <a:p>
            <a:pPr lvl="1" indent="-3175">
              <a:buNone/>
            </a:pPr>
            <a:r>
              <a:rPr lang="en-US" sz="2400" dirty="0" smtClean="0">
                <a:latin typeface="+mj-lt"/>
                <a:cs typeface="Times New Roman" pitchFamily="18" charset="0"/>
              </a:rPr>
              <a:t>C = 11</a:t>
            </a:r>
          </a:p>
          <a:p>
            <a:pPr lvl="1" indent="-3175">
              <a:buNone/>
              <a:tabLst>
                <a:tab pos="973138" algn="l"/>
              </a:tabLst>
            </a:pPr>
            <a:r>
              <a:rPr lang="en-US" sz="24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P</a:t>
            </a:r>
            <a:r>
              <a:rPr lang="en-US" sz="2000" dirty="0" smtClean="0">
                <a:latin typeface="+mj-lt"/>
                <a:cs typeface="Times New Roman" pitchFamily="18" charset="0"/>
              </a:rPr>
              <a:t>	= 11</a:t>
            </a:r>
            <a:r>
              <a:rPr lang="en-US" sz="2000" i="1" baseline="30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dirty="0" smtClean="0">
                <a:latin typeface="+mj-lt"/>
                <a:cs typeface="Times New Roman" pitchFamily="18" charset="0"/>
              </a:rPr>
              <a:t> mod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lvl="1" indent="-3175">
              <a:buNone/>
              <a:tabLst>
                <a:tab pos="973138" algn="l"/>
              </a:tabLst>
            </a:pPr>
            <a:r>
              <a:rPr lang="en-US" sz="2000" dirty="0" smtClean="0">
                <a:latin typeface="+mj-lt"/>
                <a:cs typeface="Times New Roman" pitchFamily="18" charset="0"/>
              </a:rPr>
              <a:t>		= 11</a:t>
            </a:r>
            <a:r>
              <a:rPr lang="en-US" sz="2000" baseline="30000" dirty="0" smtClean="0">
                <a:latin typeface="+mj-lt"/>
                <a:cs typeface="Times New Roman" pitchFamily="18" charset="0"/>
              </a:rPr>
              <a:t>23</a:t>
            </a:r>
            <a:r>
              <a:rPr lang="en-US" sz="2000" dirty="0" smtClean="0">
                <a:latin typeface="+mj-lt"/>
                <a:cs typeface="Times New Roman" pitchFamily="18" charset="0"/>
              </a:rPr>
              <a:t> mod 187</a:t>
            </a:r>
          </a:p>
          <a:p>
            <a:pPr lvl="1" indent="-3175">
              <a:buNone/>
              <a:tabLst>
                <a:tab pos="973138" algn="l"/>
              </a:tabLst>
            </a:pPr>
            <a:r>
              <a:rPr lang="en-US" sz="2000" dirty="0" smtClean="0">
                <a:latin typeface="+mj-lt"/>
                <a:cs typeface="Times New Roman" pitchFamily="18" charset="0"/>
              </a:rPr>
              <a:t>		</a:t>
            </a:r>
            <a:endParaRPr lang="en-US" sz="2400" dirty="0" smtClean="0">
              <a:latin typeface="+mj-lt"/>
              <a:cs typeface="Times New Roman" pitchFamily="18" charset="0"/>
            </a:endParaRPr>
          </a:p>
          <a:p>
            <a:pPr lvl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81400" y="2514600"/>
            <a:ext cx="4953000" cy="1905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2000" dirty="0" smtClean="0">
                <a:cs typeface="Times New Roman" pitchFamily="18" charset="0"/>
              </a:rPr>
              <a:t>11</a:t>
            </a:r>
            <a:r>
              <a:rPr lang="en-US" sz="2000" baseline="30000" dirty="0" smtClean="0">
                <a:cs typeface="Times New Roman" pitchFamily="18" charset="0"/>
              </a:rPr>
              <a:t>1</a:t>
            </a:r>
            <a:r>
              <a:rPr lang="en-US" sz="2000" dirty="0" smtClean="0">
                <a:cs typeface="Times New Roman" pitchFamily="18" charset="0"/>
              </a:rPr>
              <a:t> mod 187 = 11</a:t>
            </a:r>
          </a:p>
          <a:p>
            <a:r>
              <a:rPr lang="en-US" sz="2000" dirty="0" smtClean="0">
                <a:cs typeface="Times New Roman" pitchFamily="18" charset="0"/>
              </a:rPr>
              <a:t>11</a:t>
            </a:r>
            <a:r>
              <a:rPr lang="en-US" sz="2000" baseline="30000" dirty="0" smtClean="0">
                <a:cs typeface="Times New Roman" pitchFamily="18" charset="0"/>
              </a:rPr>
              <a:t>2</a:t>
            </a:r>
            <a:r>
              <a:rPr lang="en-US" sz="2000" dirty="0" smtClean="0">
                <a:cs typeface="Times New Roman" pitchFamily="18" charset="0"/>
              </a:rPr>
              <a:t> mod 187 = (11 x 11) mod 187 = 121</a:t>
            </a:r>
          </a:p>
          <a:p>
            <a:r>
              <a:rPr lang="en-US" sz="2000" dirty="0" smtClean="0">
                <a:cs typeface="Times New Roman" pitchFamily="18" charset="0"/>
              </a:rPr>
              <a:t>11</a:t>
            </a:r>
            <a:r>
              <a:rPr lang="en-US" sz="2000" baseline="30000" dirty="0" smtClean="0">
                <a:cs typeface="Times New Roman" pitchFamily="18" charset="0"/>
              </a:rPr>
              <a:t>4</a:t>
            </a:r>
            <a:r>
              <a:rPr lang="en-US" sz="2000" dirty="0" smtClean="0">
                <a:cs typeface="Times New Roman" pitchFamily="18" charset="0"/>
              </a:rPr>
              <a:t> mod 187 = (121 x 121) mod 187 = 55</a:t>
            </a:r>
          </a:p>
          <a:p>
            <a:r>
              <a:rPr lang="en-US" sz="2000" dirty="0" smtClean="0">
                <a:cs typeface="Times New Roman" pitchFamily="18" charset="0"/>
              </a:rPr>
              <a:t>11</a:t>
            </a:r>
            <a:r>
              <a:rPr lang="en-US" sz="2000" baseline="30000" dirty="0" smtClean="0">
                <a:cs typeface="Times New Roman" pitchFamily="18" charset="0"/>
              </a:rPr>
              <a:t>8</a:t>
            </a:r>
            <a:r>
              <a:rPr lang="en-US" sz="2000" dirty="0" smtClean="0">
                <a:cs typeface="Times New Roman" pitchFamily="18" charset="0"/>
              </a:rPr>
              <a:t> mod 187 = (55x 55) mod 187 = 33</a:t>
            </a:r>
            <a:endParaRPr lang="en-US" sz="2000" dirty="0" smtClean="0"/>
          </a:p>
          <a:p>
            <a:r>
              <a:rPr lang="en-US" sz="2000" dirty="0" smtClean="0">
                <a:cs typeface="Times New Roman" pitchFamily="18" charset="0"/>
              </a:rPr>
              <a:t>11</a:t>
            </a:r>
            <a:r>
              <a:rPr lang="en-US" sz="2000" baseline="30000" dirty="0" smtClean="0">
                <a:cs typeface="Times New Roman" pitchFamily="18" charset="0"/>
              </a:rPr>
              <a:t>16</a:t>
            </a:r>
            <a:r>
              <a:rPr lang="en-US" sz="2000" dirty="0" smtClean="0">
                <a:cs typeface="Times New Roman" pitchFamily="18" charset="0"/>
              </a:rPr>
              <a:t> mod 187 = (33x 33) mod 187 = 154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RSA (</a:t>
            </a:r>
            <a:r>
              <a:rPr lang="en-US" dirty="0" err="1" smtClean="0">
                <a:solidFill>
                  <a:srgbClr val="FF0000"/>
                </a:solidFill>
              </a:rPr>
              <a:t>Rivest</a:t>
            </a:r>
            <a:r>
              <a:rPr lang="en-US" dirty="0" smtClean="0">
                <a:solidFill>
                  <a:srgbClr val="FF0000"/>
                </a:solidFill>
              </a:rPr>
              <a:t>-Shamir-</a:t>
            </a:r>
            <a:r>
              <a:rPr lang="en-US" dirty="0" err="1" smtClean="0">
                <a:solidFill>
                  <a:srgbClr val="FF0000"/>
                </a:solidFill>
              </a:rPr>
              <a:t>Adleman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54102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+mj-lt"/>
                <a:cs typeface="Times New Roman" pitchFamily="18" charset="0"/>
              </a:rPr>
              <a:t>Contoh</a:t>
            </a:r>
            <a:r>
              <a:rPr lang="en-US" dirty="0" smtClean="0">
                <a:latin typeface="+mj-lt"/>
                <a:cs typeface="Times New Roman" pitchFamily="18" charset="0"/>
              </a:rPr>
              <a:t>:</a:t>
            </a:r>
          </a:p>
          <a:p>
            <a:pPr marL="128016" lvl="1" indent="0">
              <a:buNone/>
            </a:pPr>
            <a:r>
              <a:rPr lang="en-US" sz="2400" dirty="0" err="1" smtClean="0">
                <a:latin typeface="+mj-lt"/>
                <a:cs typeface="Times New Roman" pitchFamily="18" charset="0"/>
              </a:rPr>
              <a:t>Proses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Dekripsi</a:t>
            </a:r>
            <a:r>
              <a:rPr lang="en-US" sz="2400" dirty="0" smtClean="0">
                <a:latin typeface="+mj-lt"/>
                <a:cs typeface="Times New Roman" pitchFamily="18" charset="0"/>
              </a:rPr>
              <a:t>:</a:t>
            </a:r>
          </a:p>
          <a:p>
            <a:pPr lvl="1" indent="-3175">
              <a:buNone/>
            </a:pPr>
            <a:r>
              <a:rPr lang="en-US" sz="2400" dirty="0" smtClean="0">
                <a:latin typeface="+mj-lt"/>
                <a:cs typeface="Times New Roman" pitchFamily="18" charset="0"/>
              </a:rPr>
              <a:t>C = 11</a:t>
            </a:r>
          </a:p>
          <a:p>
            <a:pPr lvl="1" indent="-3175">
              <a:buNone/>
              <a:tabLst>
                <a:tab pos="973138" algn="l"/>
              </a:tabLst>
            </a:pPr>
            <a:r>
              <a:rPr lang="en-US" sz="24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P</a:t>
            </a:r>
            <a:r>
              <a:rPr lang="en-US" sz="2000" dirty="0" smtClean="0">
                <a:latin typeface="+mj-lt"/>
                <a:cs typeface="Times New Roman" pitchFamily="18" charset="0"/>
              </a:rPr>
              <a:t>	= 11</a:t>
            </a:r>
            <a:r>
              <a:rPr lang="en-US" sz="2000" i="1" baseline="30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dirty="0" smtClean="0">
                <a:latin typeface="+mj-lt"/>
                <a:cs typeface="Times New Roman" pitchFamily="18" charset="0"/>
              </a:rPr>
              <a:t> mod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lvl="1" indent="-3175">
              <a:buNone/>
              <a:tabLst>
                <a:tab pos="973138" algn="l"/>
              </a:tabLst>
            </a:pPr>
            <a:r>
              <a:rPr lang="en-US" sz="2000" dirty="0" smtClean="0">
                <a:latin typeface="+mj-lt"/>
                <a:cs typeface="Times New Roman" pitchFamily="18" charset="0"/>
              </a:rPr>
              <a:t>		= 11</a:t>
            </a:r>
            <a:r>
              <a:rPr lang="en-US" sz="2000" baseline="30000" dirty="0" smtClean="0">
                <a:latin typeface="+mj-lt"/>
                <a:cs typeface="Times New Roman" pitchFamily="18" charset="0"/>
              </a:rPr>
              <a:t>23</a:t>
            </a:r>
            <a:r>
              <a:rPr lang="en-US" sz="2000" dirty="0" smtClean="0">
                <a:latin typeface="+mj-lt"/>
                <a:cs typeface="Times New Roman" pitchFamily="18" charset="0"/>
              </a:rPr>
              <a:t> mod 187</a:t>
            </a:r>
          </a:p>
          <a:p>
            <a:pPr lvl="1" indent="-3175">
              <a:buNone/>
              <a:tabLst>
                <a:tab pos="973138" algn="l"/>
              </a:tabLst>
            </a:pPr>
            <a:r>
              <a:rPr lang="en-US" sz="2000" dirty="0" smtClean="0">
                <a:latin typeface="+mj-lt"/>
                <a:cs typeface="Times New Roman" pitchFamily="18" charset="0"/>
              </a:rPr>
              <a:t>		= </a:t>
            </a:r>
            <a:r>
              <a:rPr lang="en-US" sz="2000" dirty="0" smtClean="0">
                <a:cs typeface="Times New Roman" pitchFamily="18" charset="0"/>
              </a:rPr>
              <a:t>11</a:t>
            </a:r>
            <a:r>
              <a:rPr lang="en-US" sz="2000" baseline="30000" dirty="0" smtClean="0">
                <a:cs typeface="Times New Roman" pitchFamily="18" charset="0"/>
              </a:rPr>
              <a:t>16+4+2+1</a:t>
            </a:r>
            <a:r>
              <a:rPr lang="en-US" sz="2000" dirty="0" smtClean="0">
                <a:cs typeface="Times New Roman" pitchFamily="18" charset="0"/>
              </a:rPr>
              <a:t> mod 187</a:t>
            </a:r>
            <a:endParaRPr lang="en-US" sz="2000" dirty="0" smtClean="0">
              <a:latin typeface="+mj-lt"/>
              <a:cs typeface="Times New Roman" pitchFamily="18" charset="0"/>
            </a:endParaRPr>
          </a:p>
          <a:p>
            <a:pPr lvl="1" indent="-3175">
              <a:buNone/>
              <a:tabLst>
                <a:tab pos="973138" algn="l"/>
              </a:tabLst>
            </a:pPr>
            <a:r>
              <a:rPr lang="en-US" sz="2000" dirty="0" smtClean="0">
                <a:latin typeface="+mj-lt"/>
                <a:cs typeface="Times New Roman" pitchFamily="18" charset="0"/>
              </a:rPr>
              <a:t>		= </a:t>
            </a:r>
            <a:r>
              <a:rPr lang="en-US" sz="2400" dirty="0" smtClean="0">
                <a:latin typeface="+mj-lt"/>
                <a:cs typeface="Times New Roman" pitchFamily="18" charset="0"/>
              </a:rPr>
              <a:t>(</a:t>
            </a:r>
            <a:r>
              <a:rPr lang="en-US" sz="2200" dirty="0" smtClean="0">
                <a:latin typeface="+mj-lt"/>
                <a:cs typeface="Times New Roman" pitchFamily="18" charset="0"/>
              </a:rPr>
              <a:t>(</a:t>
            </a:r>
            <a:r>
              <a:rPr lang="en-US" sz="2000" dirty="0" smtClean="0">
                <a:latin typeface="+mj-lt"/>
                <a:cs typeface="Times New Roman" pitchFamily="18" charset="0"/>
              </a:rPr>
              <a:t>(</a:t>
            </a:r>
            <a:r>
              <a:rPr lang="en-US" sz="1800" dirty="0" smtClean="0">
                <a:latin typeface="+mj-lt"/>
                <a:cs typeface="Times New Roman" pitchFamily="18" charset="0"/>
              </a:rPr>
              <a:t>(</a:t>
            </a:r>
            <a:r>
              <a:rPr lang="en-US" sz="2000" dirty="0" smtClean="0">
                <a:latin typeface="+mj-lt"/>
                <a:cs typeface="Times New Roman" pitchFamily="18" charset="0"/>
              </a:rPr>
              <a:t>11</a:t>
            </a:r>
            <a:r>
              <a:rPr lang="en-US" sz="2000" baseline="30000" dirty="0" smtClean="0">
                <a:latin typeface="+mj-lt"/>
                <a:cs typeface="Times New Roman" pitchFamily="18" charset="0"/>
              </a:rPr>
              <a:t>16</a:t>
            </a:r>
            <a:r>
              <a:rPr lang="en-US" sz="1800" dirty="0" smtClean="0">
                <a:latin typeface="+mj-lt"/>
                <a:cs typeface="Times New Roman" pitchFamily="18" charset="0"/>
              </a:rPr>
              <a:t>)</a:t>
            </a:r>
            <a:r>
              <a:rPr lang="en-US" sz="2000" baseline="30000" dirty="0" smtClean="0">
                <a:cs typeface="Times New Roman" pitchFamily="18" charset="0"/>
              </a:rPr>
              <a:t>4</a:t>
            </a:r>
            <a:r>
              <a:rPr lang="en-US" sz="2000" dirty="0" smtClean="0">
                <a:cs typeface="Times New Roman" pitchFamily="18" charset="0"/>
              </a:rPr>
              <a:t>)</a:t>
            </a:r>
            <a:r>
              <a:rPr lang="en-US" sz="2000" baseline="30000" dirty="0" smtClean="0">
                <a:cs typeface="Times New Roman" pitchFamily="18" charset="0"/>
              </a:rPr>
              <a:t> 2</a:t>
            </a:r>
            <a:r>
              <a:rPr lang="en-US" sz="2200" dirty="0" smtClean="0">
                <a:cs typeface="Times New Roman" pitchFamily="18" charset="0"/>
              </a:rPr>
              <a:t>)</a:t>
            </a:r>
            <a:r>
              <a:rPr lang="en-US" sz="2000" baseline="30000" dirty="0" smtClean="0">
                <a:cs typeface="Times New Roman" pitchFamily="18" charset="0"/>
              </a:rPr>
              <a:t> 1</a:t>
            </a:r>
            <a:r>
              <a:rPr lang="en-US" sz="2400" dirty="0" smtClean="0">
                <a:cs typeface="Times New Roman" pitchFamily="18" charset="0"/>
              </a:rPr>
              <a:t>)</a:t>
            </a:r>
            <a:r>
              <a:rPr lang="en-US" sz="2000" dirty="0" smtClean="0">
                <a:cs typeface="Times New Roman" pitchFamily="18" charset="0"/>
              </a:rPr>
              <a:t> mod 187</a:t>
            </a:r>
          </a:p>
          <a:p>
            <a:pPr lvl="1" indent="-3175">
              <a:buNone/>
              <a:tabLst>
                <a:tab pos="973138" algn="l"/>
                <a:tab pos="1146175" algn="l"/>
              </a:tabLst>
            </a:pPr>
            <a:r>
              <a:rPr lang="en-US" sz="2000" dirty="0" smtClean="0">
                <a:cs typeface="Times New Roman" pitchFamily="18" charset="0"/>
              </a:rPr>
              <a:t>		= </a:t>
            </a:r>
            <a:r>
              <a:rPr lang="en-US" sz="2400" dirty="0" smtClean="0">
                <a:cs typeface="Times New Roman" pitchFamily="18" charset="0"/>
              </a:rPr>
              <a:t>(</a:t>
            </a:r>
            <a:r>
              <a:rPr lang="en-US" sz="2000" dirty="0" smtClean="0">
                <a:cs typeface="Times New Roman" pitchFamily="18" charset="0"/>
              </a:rPr>
              <a:t>(11</a:t>
            </a:r>
            <a:r>
              <a:rPr lang="en-US" sz="2000" baseline="30000" dirty="0" smtClean="0">
                <a:cs typeface="Times New Roman" pitchFamily="18" charset="0"/>
              </a:rPr>
              <a:t>16</a:t>
            </a:r>
            <a:r>
              <a:rPr lang="en-US" sz="2000" dirty="0" smtClean="0">
                <a:cs typeface="Times New Roman" pitchFamily="18" charset="0"/>
              </a:rPr>
              <a:t> mod187) x (11</a:t>
            </a:r>
            <a:r>
              <a:rPr lang="en-US" sz="2000" baseline="30000" dirty="0" smtClean="0">
                <a:cs typeface="Times New Roman" pitchFamily="18" charset="0"/>
              </a:rPr>
              <a:t>4</a:t>
            </a:r>
            <a:r>
              <a:rPr lang="en-US" sz="2000" dirty="0" smtClean="0">
                <a:cs typeface="Times New Roman" pitchFamily="18" charset="0"/>
              </a:rPr>
              <a:t> mod187) x (11</a:t>
            </a:r>
            <a:r>
              <a:rPr lang="en-US" sz="2000" baseline="30000" dirty="0" smtClean="0">
                <a:cs typeface="Times New Roman" pitchFamily="18" charset="0"/>
              </a:rPr>
              <a:t>2</a:t>
            </a:r>
            <a:r>
              <a:rPr lang="en-US" sz="2000" dirty="0" smtClean="0">
                <a:cs typeface="Times New Roman" pitchFamily="18" charset="0"/>
              </a:rPr>
              <a:t> mod187) x (11</a:t>
            </a:r>
            <a:r>
              <a:rPr lang="en-US" sz="2000" baseline="30000" dirty="0" smtClean="0">
                <a:cs typeface="Times New Roman" pitchFamily="18" charset="0"/>
              </a:rPr>
              <a:t>1</a:t>
            </a:r>
            <a:r>
              <a:rPr lang="en-US" sz="2000" dirty="0" smtClean="0">
                <a:cs typeface="Times New Roman" pitchFamily="18" charset="0"/>
              </a:rPr>
              <a:t> mod187)</a:t>
            </a:r>
            <a:r>
              <a:rPr lang="en-US" sz="2400" dirty="0" smtClean="0">
                <a:cs typeface="Times New Roman" pitchFamily="18" charset="0"/>
              </a:rPr>
              <a:t>)</a:t>
            </a:r>
            <a:r>
              <a:rPr lang="en-US" sz="2000" dirty="0" smtClean="0">
                <a:cs typeface="Times New Roman" pitchFamily="18" charset="0"/>
              </a:rPr>
              <a:t> 		mod 187</a:t>
            </a:r>
          </a:p>
          <a:p>
            <a:pPr lvl="1" indent="-3175">
              <a:buNone/>
              <a:tabLst>
                <a:tab pos="973138" algn="l"/>
              </a:tabLst>
            </a:pPr>
            <a:r>
              <a:rPr lang="en-US" sz="2000" dirty="0" smtClean="0">
                <a:cs typeface="Times New Roman" pitchFamily="18" charset="0"/>
              </a:rPr>
              <a:t>		= (154 x 55 x 121 x 11) mod 187</a:t>
            </a:r>
          </a:p>
          <a:p>
            <a:pPr lvl="1" indent="-3175">
              <a:buNone/>
              <a:tabLst>
                <a:tab pos="973138" algn="l"/>
              </a:tabLst>
            </a:pPr>
            <a:r>
              <a:rPr lang="en-US" sz="2000" dirty="0" smtClean="0">
                <a:cs typeface="Times New Roman" pitchFamily="18" charset="0"/>
              </a:rPr>
              <a:t>		= </a:t>
            </a:r>
            <a:r>
              <a:rPr lang="en-US" sz="2400" dirty="0" smtClean="0">
                <a:cs typeface="Times New Roman" pitchFamily="18" charset="0"/>
              </a:rPr>
              <a:t>(</a:t>
            </a:r>
            <a:r>
              <a:rPr lang="en-US" sz="2200" dirty="0" smtClean="0">
                <a:cs typeface="Times New Roman" pitchFamily="18" charset="0"/>
              </a:rPr>
              <a:t>(</a:t>
            </a:r>
            <a:r>
              <a:rPr lang="en-US" sz="2000" dirty="0" smtClean="0">
                <a:cs typeface="Times New Roman" pitchFamily="18" charset="0"/>
              </a:rPr>
              <a:t>(154 x 55) mod 187</a:t>
            </a:r>
            <a:r>
              <a:rPr lang="en-US" sz="2200" dirty="0" smtClean="0">
                <a:cs typeface="Times New Roman" pitchFamily="18" charset="0"/>
              </a:rPr>
              <a:t>)</a:t>
            </a:r>
            <a:r>
              <a:rPr lang="en-US" sz="2000" dirty="0" smtClean="0">
                <a:cs typeface="Times New Roman" pitchFamily="18" charset="0"/>
              </a:rPr>
              <a:t> x </a:t>
            </a:r>
            <a:r>
              <a:rPr lang="en-US" sz="2200" dirty="0" smtClean="0">
                <a:cs typeface="Times New Roman" pitchFamily="18" charset="0"/>
              </a:rPr>
              <a:t>(</a:t>
            </a:r>
            <a:r>
              <a:rPr lang="en-US" sz="2000" dirty="0" smtClean="0">
                <a:cs typeface="Times New Roman" pitchFamily="18" charset="0"/>
              </a:rPr>
              <a:t>(121 x 11) mod 187</a:t>
            </a:r>
            <a:r>
              <a:rPr lang="en-US" sz="2200" dirty="0" smtClean="0">
                <a:cs typeface="Times New Roman" pitchFamily="18" charset="0"/>
              </a:rPr>
              <a:t>)</a:t>
            </a:r>
            <a:r>
              <a:rPr lang="en-US" sz="2400" dirty="0" smtClean="0">
                <a:cs typeface="Times New Roman" pitchFamily="18" charset="0"/>
              </a:rPr>
              <a:t>)</a:t>
            </a:r>
            <a:r>
              <a:rPr lang="en-US" sz="2000" dirty="0" smtClean="0">
                <a:cs typeface="Times New Roman" pitchFamily="18" charset="0"/>
              </a:rPr>
              <a:t> mod 187</a:t>
            </a:r>
          </a:p>
          <a:p>
            <a:pPr lvl="1" indent="-3175">
              <a:buNone/>
              <a:tabLst>
                <a:tab pos="973138" algn="l"/>
              </a:tabLst>
            </a:pPr>
            <a:r>
              <a:rPr lang="en-US" sz="2000" dirty="0" smtClean="0">
                <a:cs typeface="Times New Roman" pitchFamily="18" charset="0"/>
              </a:rPr>
              <a:t>		= (55 x 22) mod 187</a:t>
            </a:r>
          </a:p>
          <a:p>
            <a:pPr lvl="1" indent="-3175">
              <a:buNone/>
              <a:tabLst>
                <a:tab pos="973138" algn="l"/>
              </a:tabLst>
            </a:pPr>
            <a:r>
              <a:rPr lang="en-US" sz="2000" dirty="0" smtClean="0">
                <a:cs typeface="Times New Roman" pitchFamily="18" charset="0"/>
              </a:rPr>
              <a:t>		= </a:t>
            </a:r>
            <a:r>
              <a:rPr lang="en-US" sz="2000" b="1" dirty="0" smtClean="0">
                <a:solidFill>
                  <a:srgbClr val="FF0000"/>
                </a:solidFill>
                <a:cs typeface="Times New Roman" pitchFamily="18" charset="0"/>
              </a:rPr>
              <a:t>88</a:t>
            </a:r>
            <a:endParaRPr lang="en-US" sz="2400" b="1" dirty="0" smtClean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pPr lvl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14800" y="2089696"/>
            <a:ext cx="4794123" cy="16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2000" dirty="0" smtClean="0">
                <a:cs typeface="Times New Roman" pitchFamily="18" charset="0"/>
              </a:rPr>
              <a:t>11</a:t>
            </a:r>
            <a:r>
              <a:rPr lang="en-US" sz="2000" baseline="30000" dirty="0" smtClean="0">
                <a:cs typeface="Times New Roman" pitchFamily="18" charset="0"/>
              </a:rPr>
              <a:t>1</a:t>
            </a:r>
            <a:r>
              <a:rPr lang="en-US" sz="2000" dirty="0" smtClean="0">
                <a:cs typeface="Times New Roman" pitchFamily="18" charset="0"/>
              </a:rPr>
              <a:t> mod 187 = 11</a:t>
            </a:r>
          </a:p>
          <a:p>
            <a:r>
              <a:rPr lang="en-US" sz="2000" dirty="0" smtClean="0">
                <a:cs typeface="Times New Roman" pitchFamily="18" charset="0"/>
              </a:rPr>
              <a:t>11</a:t>
            </a:r>
            <a:r>
              <a:rPr lang="en-US" sz="2000" baseline="30000" dirty="0" smtClean="0">
                <a:cs typeface="Times New Roman" pitchFamily="18" charset="0"/>
              </a:rPr>
              <a:t>2</a:t>
            </a:r>
            <a:r>
              <a:rPr lang="en-US" sz="2000" dirty="0" smtClean="0">
                <a:cs typeface="Times New Roman" pitchFamily="18" charset="0"/>
              </a:rPr>
              <a:t> mod 187 = (11 x 11) mod 187 = 121</a:t>
            </a:r>
          </a:p>
          <a:p>
            <a:r>
              <a:rPr lang="en-US" sz="2000" dirty="0" smtClean="0">
                <a:cs typeface="Times New Roman" pitchFamily="18" charset="0"/>
              </a:rPr>
              <a:t>11</a:t>
            </a:r>
            <a:r>
              <a:rPr lang="en-US" sz="2000" baseline="30000" dirty="0" smtClean="0">
                <a:cs typeface="Times New Roman" pitchFamily="18" charset="0"/>
              </a:rPr>
              <a:t>4</a:t>
            </a:r>
            <a:r>
              <a:rPr lang="en-US" sz="2000" dirty="0" smtClean="0">
                <a:cs typeface="Times New Roman" pitchFamily="18" charset="0"/>
              </a:rPr>
              <a:t> mod 187 = (121 x 121) mod 187 = 55</a:t>
            </a:r>
          </a:p>
          <a:p>
            <a:r>
              <a:rPr lang="en-US" sz="2000" dirty="0" smtClean="0">
                <a:cs typeface="Times New Roman" pitchFamily="18" charset="0"/>
              </a:rPr>
              <a:t>11</a:t>
            </a:r>
            <a:r>
              <a:rPr lang="en-US" sz="2000" baseline="30000" dirty="0" smtClean="0">
                <a:cs typeface="Times New Roman" pitchFamily="18" charset="0"/>
              </a:rPr>
              <a:t>8</a:t>
            </a:r>
            <a:r>
              <a:rPr lang="en-US" sz="2000" dirty="0" smtClean="0">
                <a:cs typeface="Times New Roman" pitchFamily="18" charset="0"/>
              </a:rPr>
              <a:t> mod 187 = (55x 55) mod 187 = 33</a:t>
            </a:r>
            <a:endParaRPr lang="en-US" sz="2000" dirty="0" smtClean="0"/>
          </a:p>
          <a:p>
            <a:r>
              <a:rPr lang="en-US" sz="2000" dirty="0" smtClean="0">
                <a:cs typeface="Times New Roman" pitchFamily="18" charset="0"/>
              </a:rPr>
              <a:t>11</a:t>
            </a:r>
            <a:r>
              <a:rPr lang="en-US" sz="2000" baseline="30000" dirty="0" smtClean="0">
                <a:cs typeface="Times New Roman" pitchFamily="18" charset="0"/>
              </a:rPr>
              <a:t>16</a:t>
            </a:r>
            <a:r>
              <a:rPr lang="en-US" sz="2000" dirty="0" smtClean="0">
                <a:cs typeface="Times New Roman" pitchFamily="18" charset="0"/>
              </a:rPr>
              <a:t> mod 187 = (33x 33) mod 187 = 154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RSA (</a:t>
            </a:r>
            <a:r>
              <a:rPr lang="en-US" dirty="0" err="1" smtClean="0"/>
              <a:t>Rivest</a:t>
            </a:r>
            <a:r>
              <a:rPr lang="en-US" dirty="0" smtClean="0"/>
              <a:t>-Shamir-</a:t>
            </a:r>
            <a:r>
              <a:rPr lang="en-US" dirty="0" err="1" smtClean="0"/>
              <a:t>Adleman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065377"/>
            <a:ext cx="8229600" cy="54102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+mj-lt"/>
                <a:cs typeface="Times New Roman" pitchFamily="18" charset="0"/>
              </a:rPr>
              <a:t>Latihan</a:t>
            </a:r>
            <a:r>
              <a:rPr lang="en-US" sz="4000" dirty="0" smtClean="0">
                <a:latin typeface="+mj-lt"/>
                <a:cs typeface="Times New Roman" pitchFamily="18" charset="0"/>
              </a:rPr>
              <a:t>:</a:t>
            </a:r>
          </a:p>
          <a:p>
            <a:pPr marL="798513" lvl="1" indent="-341313"/>
            <a:r>
              <a:rPr lang="en-US" sz="4000" dirty="0" err="1" smtClean="0">
                <a:latin typeface="+mj-lt"/>
                <a:cs typeface="Times New Roman" pitchFamily="18" charset="0"/>
              </a:rPr>
              <a:t>Diketahui</a:t>
            </a:r>
            <a:r>
              <a:rPr lang="en-US" sz="4000" dirty="0" smtClean="0">
                <a:latin typeface="+mj-lt"/>
                <a:cs typeface="Times New Roman" pitchFamily="18" charset="0"/>
              </a:rPr>
              <a:t>:</a:t>
            </a:r>
          </a:p>
          <a:p>
            <a:pPr marL="1089025" lvl="2" indent="-231775"/>
            <a:r>
              <a:rPr lang="en-US" sz="4000" dirty="0" err="1" smtClean="0">
                <a:latin typeface="+mj-lt"/>
                <a:cs typeface="Times New Roman" pitchFamily="18" charset="0"/>
              </a:rPr>
              <a:t>Dua</a:t>
            </a:r>
            <a:r>
              <a:rPr lang="en-US" sz="4000" dirty="0" smtClean="0">
                <a:latin typeface="+mj-lt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+mj-lt"/>
                <a:cs typeface="Times New Roman" pitchFamily="18" charset="0"/>
              </a:rPr>
              <a:t>buah</a:t>
            </a:r>
            <a:r>
              <a:rPr lang="en-US" sz="4000" dirty="0" smtClean="0">
                <a:latin typeface="+mj-lt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+mj-lt"/>
                <a:cs typeface="Times New Roman" pitchFamily="18" charset="0"/>
              </a:rPr>
              <a:t>bilangan</a:t>
            </a:r>
            <a:r>
              <a:rPr lang="en-US" sz="4000" dirty="0" smtClean="0">
                <a:latin typeface="+mj-lt"/>
                <a:cs typeface="Times New Roman" pitchFamily="18" charset="0"/>
              </a:rPr>
              <a:t> prima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4000" dirty="0" smtClean="0">
                <a:latin typeface="+mj-lt"/>
                <a:cs typeface="Times New Roman" pitchFamily="18" charset="0"/>
              </a:rPr>
              <a:t> = 3 </a:t>
            </a:r>
            <a:r>
              <a:rPr lang="en-US" sz="4000" dirty="0" err="1" smtClean="0">
                <a:latin typeface="+mj-lt"/>
                <a:cs typeface="Times New Roman" pitchFamily="18" charset="0"/>
              </a:rPr>
              <a:t>dan</a:t>
            </a:r>
            <a:r>
              <a:rPr lang="en-US" sz="4000" dirty="0" smtClean="0">
                <a:latin typeface="+mj-lt"/>
                <a:cs typeface="Times New Roman" pitchFamily="18" charset="0"/>
              </a:rPr>
              <a:t>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4000" dirty="0" smtClean="0">
                <a:latin typeface="+mj-lt"/>
                <a:cs typeface="Times New Roman" pitchFamily="18" charset="0"/>
              </a:rPr>
              <a:t> = 11</a:t>
            </a:r>
          </a:p>
          <a:p>
            <a:pPr marL="1089025" lvl="2" indent="-231775"/>
            <a:r>
              <a:rPr lang="en-US" sz="4000" dirty="0" err="1" smtClean="0">
                <a:latin typeface="+mj-lt"/>
                <a:cs typeface="Times New Roman" pitchFamily="18" charset="0"/>
              </a:rPr>
              <a:t>Kunci</a:t>
            </a:r>
            <a:r>
              <a:rPr lang="en-US" sz="4000" dirty="0" smtClean="0">
                <a:latin typeface="+mj-lt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+mj-lt"/>
                <a:cs typeface="Times New Roman" pitchFamily="18" charset="0"/>
              </a:rPr>
              <a:t>publik</a:t>
            </a:r>
            <a:r>
              <a:rPr lang="en-US" sz="4000" dirty="0" smtClean="0">
                <a:latin typeface="+mj-lt"/>
                <a:cs typeface="Times New Roman" pitchFamily="18" charset="0"/>
              </a:rPr>
              <a:t>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000" dirty="0" smtClean="0">
                <a:latin typeface="+mj-lt"/>
                <a:cs typeface="Times New Roman" pitchFamily="18" charset="0"/>
              </a:rPr>
              <a:t> = 7</a:t>
            </a:r>
          </a:p>
          <a:p>
            <a:pPr marL="1089025" lvl="2" indent="-231775"/>
            <a:r>
              <a:rPr lang="en-US" sz="4000" dirty="0" err="1" smtClean="0">
                <a:latin typeface="+mj-lt"/>
                <a:cs typeface="Times New Roman" pitchFamily="18" charset="0"/>
              </a:rPr>
              <a:t>Kunci</a:t>
            </a:r>
            <a:r>
              <a:rPr lang="en-US" sz="4000" dirty="0" smtClean="0">
                <a:latin typeface="+mj-lt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+mj-lt"/>
                <a:cs typeface="Times New Roman" pitchFamily="18" charset="0"/>
              </a:rPr>
              <a:t>privat</a:t>
            </a:r>
            <a:r>
              <a:rPr lang="en-US" sz="4000" dirty="0" smtClean="0">
                <a:latin typeface="+mj-lt"/>
                <a:cs typeface="Times New Roman" pitchFamily="18" charset="0"/>
              </a:rPr>
              <a:t>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000" dirty="0" smtClean="0">
                <a:latin typeface="+mj-lt"/>
                <a:cs typeface="Times New Roman" pitchFamily="18" charset="0"/>
              </a:rPr>
              <a:t> = 3</a:t>
            </a:r>
          </a:p>
          <a:p>
            <a:pPr marL="1089025" lvl="2" indent="-231775"/>
            <a:r>
              <a:rPr lang="en-US" sz="4000" dirty="0" smtClean="0">
                <a:latin typeface="+mj-lt"/>
                <a:cs typeface="Times New Roman" pitchFamily="18" charset="0"/>
              </a:rPr>
              <a:t>Plaintext = 18</a:t>
            </a:r>
          </a:p>
          <a:p>
            <a:pPr marL="1089025" lvl="2" indent="-231775">
              <a:buNone/>
            </a:pPr>
            <a:r>
              <a:rPr lang="en-US" sz="4000" dirty="0" err="1" smtClean="0">
                <a:latin typeface="+mj-lt"/>
                <a:cs typeface="Times New Roman" pitchFamily="18" charset="0"/>
              </a:rPr>
              <a:t>Lakukan</a:t>
            </a:r>
            <a:r>
              <a:rPr lang="en-US" sz="4000" dirty="0" smtClean="0">
                <a:latin typeface="+mj-lt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+mj-lt"/>
                <a:cs typeface="Times New Roman" pitchFamily="18" charset="0"/>
              </a:rPr>
              <a:t>enkripsi</a:t>
            </a:r>
            <a:r>
              <a:rPr lang="en-US" sz="4000" dirty="0" smtClean="0">
                <a:latin typeface="+mj-lt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+mj-lt"/>
                <a:cs typeface="Times New Roman" pitchFamily="18" charset="0"/>
              </a:rPr>
              <a:t>dan</a:t>
            </a:r>
            <a:r>
              <a:rPr lang="en-US" sz="4000" dirty="0" smtClean="0">
                <a:latin typeface="+mj-lt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+mj-lt"/>
                <a:cs typeface="Times New Roman" pitchFamily="18" charset="0"/>
              </a:rPr>
              <a:t>dekripsi</a:t>
            </a:r>
            <a:r>
              <a:rPr lang="en-US" sz="4000" dirty="0" smtClean="0">
                <a:latin typeface="+mj-lt"/>
                <a:cs typeface="Times New Roman" pitchFamily="18" charset="0"/>
              </a:rPr>
              <a:t> RSA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RSA (</a:t>
            </a:r>
            <a:r>
              <a:rPr lang="en-US" dirty="0" err="1" smtClean="0">
                <a:solidFill>
                  <a:srgbClr val="FF0000"/>
                </a:solidFill>
              </a:rPr>
              <a:t>Rivest</a:t>
            </a:r>
            <a:r>
              <a:rPr lang="en-US" dirty="0" smtClean="0">
                <a:solidFill>
                  <a:srgbClr val="FF0000"/>
                </a:solidFill>
              </a:rPr>
              <a:t>-Shamir-</a:t>
            </a:r>
            <a:r>
              <a:rPr lang="en-US" dirty="0" err="1" smtClean="0">
                <a:solidFill>
                  <a:srgbClr val="FF0000"/>
                </a:solidFill>
              </a:rPr>
              <a:t>Adleman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93492"/>
            <a:ext cx="8229600" cy="54102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+mj-lt"/>
                <a:cs typeface="Times New Roman" pitchFamily="18" charset="0"/>
              </a:rPr>
              <a:t>Faktorisasi</a:t>
            </a:r>
            <a:r>
              <a:rPr lang="en-US" sz="4000" dirty="0" smtClean="0">
                <a:latin typeface="+mj-lt"/>
                <a:cs typeface="Times New Roman" pitchFamily="18" charset="0"/>
              </a:rPr>
              <a:t> RSA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362200"/>
            <a:ext cx="9144000" cy="4272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RSA (</a:t>
            </a:r>
            <a:r>
              <a:rPr lang="en-US" dirty="0" err="1" smtClean="0">
                <a:solidFill>
                  <a:srgbClr val="FF0000"/>
                </a:solidFill>
              </a:rPr>
              <a:t>Rivest</a:t>
            </a:r>
            <a:r>
              <a:rPr lang="en-US" dirty="0" smtClean="0">
                <a:solidFill>
                  <a:srgbClr val="FF0000"/>
                </a:solidFill>
              </a:rPr>
              <a:t>-Shamir-</a:t>
            </a:r>
            <a:r>
              <a:rPr lang="en-US" dirty="0" err="1" smtClean="0">
                <a:solidFill>
                  <a:srgbClr val="FF0000"/>
                </a:solidFill>
              </a:rPr>
              <a:t>Adleman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828800"/>
            <a:ext cx="8229600" cy="54102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+mj-lt"/>
                <a:cs typeface="Times New Roman" pitchFamily="18" charset="0"/>
              </a:rPr>
              <a:t>Batasan-batasan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untuk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memperoleh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bilangan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yang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sulit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difaktorkan</a:t>
            </a:r>
            <a:r>
              <a:rPr lang="en-US" sz="3600" dirty="0" smtClean="0">
                <a:latin typeface="+mj-lt"/>
                <a:cs typeface="Times New Roman" pitchFamily="18" charset="0"/>
              </a:rPr>
              <a:t>:</a:t>
            </a:r>
          </a:p>
          <a:p>
            <a:pPr lvl="1"/>
            <a:r>
              <a:rPr lang="en-US" sz="3600" dirty="0" err="1" smtClean="0">
                <a:latin typeface="+mj-lt"/>
                <a:cs typeface="Times New Roman" pitchFamily="18" charset="0"/>
              </a:rPr>
              <a:t>Perbedaan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nilai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3600" dirty="0" err="1" smtClean="0">
                <a:cs typeface="Times New Roman" pitchFamily="18" charset="0"/>
              </a:rPr>
              <a:t>dan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hanya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beberapa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digit.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Untuk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kunci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dengan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panjang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1024-bit,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besarnya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perbedaan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nilai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dan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harus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berada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dikisaran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10</a:t>
            </a:r>
            <a:r>
              <a:rPr lang="en-US" sz="3600" baseline="30000" dirty="0" smtClean="0">
                <a:latin typeface="+mj-lt"/>
                <a:cs typeface="Times New Roman" pitchFamily="18" charset="0"/>
              </a:rPr>
              <a:t>75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dan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10</a:t>
            </a:r>
            <a:r>
              <a:rPr lang="en-US" sz="3600" baseline="30000" dirty="0" smtClean="0">
                <a:latin typeface="+mj-lt"/>
                <a:cs typeface="Times New Roman" pitchFamily="18" charset="0"/>
              </a:rPr>
              <a:t>100</a:t>
            </a:r>
          </a:p>
          <a:p>
            <a:pPr lvl="1"/>
            <a:r>
              <a:rPr lang="en-US" sz="3600" dirty="0" smtClean="0">
                <a:latin typeface="+mj-lt"/>
                <a:cs typeface="Times New Roman" pitchFamily="18" charset="0"/>
              </a:rPr>
              <a:t>(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600" dirty="0" smtClean="0">
                <a:latin typeface="+mj-lt"/>
                <a:cs typeface="Times New Roman" pitchFamily="18" charset="0"/>
              </a:rPr>
              <a:t>-1)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dan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(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600" dirty="0" smtClean="0">
                <a:latin typeface="+mj-lt"/>
                <a:cs typeface="Times New Roman" pitchFamily="18" charset="0"/>
              </a:rPr>
              <a:t>-1)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harus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memuat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faktor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prima yang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besar</a:t>
            </a:r>
            <a:endParaRPr lang="en-US" sz="3600" dirty="0" smtClean="0">
              <a:latin typeface="+mj-lt"/>
              <a:cs typeface="Times New Roman" pitchFamily="18" charset="0"/>
            </a:endParaRPr>
          </a:p>
          <a:p>
            <a:pPr lvl="1"/>
            <a:r>
              <a:rPr lang="en-US" sz="3600" dirty="0" smtClean="0">
                <a:latin typeface="+mj-lt"/>
                <a:cs typeface="Times New Roman" pitchFamily="18" charset="0"/>
              </a:rPr>
              <a:t>FPB (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600" dirty="0" smtClean="0">
                <a:latin typeface="+mj-lt"/>
                <a:cs typeface="Times New Roman" pitchFamily="18" charset="0"/>
              </a:rPr>
              <a:t>-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600" dirty="0" smtClean="0">
                <a:latin typeface="+mj-lt"/>
                <a:cs typeface="Times New Roman" pitchFamily="18" charset="0"/>
              </a:rPr>
              <a:t>,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600" dirty="0" smtClean="0">
                <a:latin typeface="+mj-lt"/>
                <a:cs typeface="Times New Roman" pitchFamily="18" charset="0"/>
              </a:rPr>
              <a:t>-1)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harus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kecil</a:t>
            </a:r>
            <a:endParaRPr lang="en-US" sz="3600" dirty="0" smtClean="0">
              <a:latin typeface="+mj-lt"/>
              <a:cs typeface="Times New Roman" pitchFamily="18" charset="0"/>
            </a:endParaRPr>
          </a:p>
          <a:p>
            <a:r>
              <a:rPr lang="en-US" sz="3600" dirty="0" err="1" smtClean="0">
                <a:latin typeface="+mj-lt"/>
                <a:cs typeface="Times New Roman" pitchFamily="18" charset="0"/>
              </a:rPr>
              <a:t>Jika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nilai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&lt;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dan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&lt;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aseline="30000" dirty="0" smtClean="0">
                <a:latin typeface="+mj-lt"/>
                <a:cs typeface="Times New Roman" pitchFamily="18" charset="0"/>
              </a:rPr>
              <a:t>1/4</a:t>
            </a:r>
            <a:r>
              <a:rPr lang="en-US" sz="3600" dirty="0" smtClean="0">
                <a:latin typeface="+mj-lt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maka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dapat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dengan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mudah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dipecahkan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(Stalling, 2011)</a:t>
            </a:r>
          </a:p>
          <a:p>
            <a:pPr lvl="1"/>
            <a:endParaRPr lang="en-US" sz="3600" dirty="0" smtClean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Sekian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7677151" cy="402336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9600" b="1" dirty="0" smtClean="0"/>
          </a:p>
          <a:p>
            <a:pPr algn="ctr">
              <a:buNone/>
            </a:pPr>
            <a:r>
              <a:rPr lang="en-US" sz="9600" b="1" dirty="0" smtClean="0">
                <a:solidFill>
                  <a:srgbClr val="0070C0"/>
                </a:solidFill>
              </a:rPr>
              <a:t>TERIMAKASIH</a:t>
            </a:r>
            <a:endParaRPr lang="en-US" sz="9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Materi</a:t>
            </a:r>
            <a:r>
              <a:rPr lang="en-US" sz="3200" dirty="0" smtClean="0"/>
              <a:t> yang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Dikuasai</a:t>
            </a:r>
            <a:r>
              <a:rPr lang="en-US" sz="3200" dirty="0" smtClean="0"/>
              <a:t> </a:t>
            </a:r>
            <a:r>
              <a:rPr lang="en-US" sz="3200" dirty="0" err="1" smtClean="0"/>
              <a:t>Sebelumnya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Bilangan</a:t>
            </a:r>
            <a:r>
              <a:rPr lang="en-US" dirty="0" smtClean="0"/>
              <a:t> prima</a:t>
            </a:r>
          </a:p>
          <a:p>
            <a:r>
              <a:rPr lang="en-US" dirty="0" err="1" smtClean="0"/>
              <a:t>Relatif</a:t>
            </a:r>
            <a:r>
              <a:rPr lang="en-US" dirty="0" smtClean="0"/>
              <a:t> prima / </a:t>
            </a:r>
            <a:r>
              <a:rPr lang="en-US" dirty="0" err="1" smtClean="0"/>
              <a:t>koprima</a:t>
            </a:r>
            <a:endParaRPr lang="en-US" dirty="0" smtClean="0"/>
          </a:p>
          <a:p>
            <a:r>
              <a:rPr lang="en-US" dirty="0" smtClean="0"/>
              <a:t>Modular Arithmetic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Pre-Test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err="1" smtClean="0"/>
              <a:t>Apakah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dimaksud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prima?</a:t>
            </a:r>
          </a:p>
          <a:p>
            <a:r>
              <a:rPr lang="en-US" sz="2800" dirty="0" err="1" smtClean="0"/>
              <a:t>Apakah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dimaksud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relatif</a:t>
            </a:r>
            <a:r>
              <a:rPr lang="en-US" sz="2800" dirty="0" smtClean="0"/>
              <a:t> prima / </a:t>
            </a:r>
            <a:r>
              <a:rPr lang="en-US" sz="2800" dirty="0" err="1" smtClean="0"/>
              <a:t>koprima</a:t>
            </a:r>
            <a:r>
              <a:rPr lang="en-US" sz="2800" dirty="0" smtClean="0"/>
              <a:t> ?</a:t>
            </a:r>
          </a:p>
          <a:p>
            <a:pPr lvl="1"/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pasangan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</a:t>
            </a:r>
            <a:r>
              <a:rPr lang="en-US" sz="2400" dirty="0" err="1" smtClean="0"/>
              <a:t>relatif</a:t>
            </a:r>
            <a:r>
              <a:rPr lang="en-US" sz="2400" dirty="0" smtClean="0"/>
              <a:t> prima:</a:t>
            </a:r>
          </a:p>
          <a:p>
            <a:pPr lvl="2"/>
            <a:r>
              <a:rPr lang="en-US" sz="2000" dirty="0" smtClean="0"/>
              <a:t>6 </a:t>
            </a:r>
            <a:r>
              <a:rPr lang="en-US" sz="2000" dirty="0" err="1" smtClean="0"/>
              <a:t>dan</a:t>
            </a:r>
            <a:r>
              <a:rPr lang="en-US" sz="2000" dirty="0" smtClean="0"/>
              <a:t> 9</a:t>
            </a:r>
          </a:p>
          <a:p>
            <a:pPr lvl="2"/>
            <a:r>
              <a:rPr lang="en-US" sz="2000" dirty="0" smtClean="0"/>
              <a:t>8 </a:t>
            </a:r>
            <a:r>
              <a:rPr lang="en-US" sz="2000" dirty="0" err="1" smtClean="0"/>
              <a:t>dan</a:t>
            </a:r>
            <a:r>
              <a:rPr lang="en-US" sz="2000" dirty="0" smtClean="0"/>
              <a:t> 15</a:t>
            </a:r>
          </a:p>
          <a:p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 modulo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11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 mod 13</a:t>
            </a:r>
          </a:p>
          <a:p>
            <a:pPr lvl="1"/>
            <a:r>
              <a:rPr lang="en-US" sz="2400" dirty="0" smtClean="0"/>
              <a:t>11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mod 13</a:t>
            </a:r>
          </a:p>
          <a:p>
            <a:pPr lvl="1"/>
            <a:r>
              <a:rPr lang="en-US" sz="2400" dirty="0" smtClean="0"/>
              <a:t>11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mod 13</a:t>
            </a:r>
          </a:p>
          <a:p>
            <a:pPr lvl="1"/>
            <a:r>
              <a:rPr lang="en-US" sz="2400" dirty="0" smtClean="0"/>
              <a:t>11</a:t>
            </a:r>
            <a:r>
              <a:rPr lang="en-US" sz="2400" baseline="30000" dirty="0" smtClean="0"/>
              <a:t>7</a:t>
            </a:r>
            <a:r>
              <a:rPr lang="en-US" sz="2400" dirty="0" smtClean="0"/>
              <a:t> mod 13</a:t>
            </a:r>
          </a:p>
          <a:p>
            <a:pPr lvl="1"/>
            <a:endParaRPr lang="en-US" sz="24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Content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82296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 Key Cryptosystem (PKC)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	Every Egyptian received two names, which were known respectively as the true name and the good name, or the great name and the little name; and while the good or little name was made public, the true or great name appears to have been carefully concealed.</a:t>
            </a:r>
          </a:p>
          <a:p>
            <a:pPr algn="r">
              <a:buNone/>
            </a:pPr>
            <a:endParaRPr lang="en-US" sz="2400" dirty="0" smtClean="0"/>
          </a:p>
          <a:p>
            <a:pPr algn="r">
              <a:buNone/>
            </a:pPr>
            <a:r>
              <a:rPr lang="en-US" sz="2400" dirty="0" smtClean="0"/>
              <a:t>—</a:t>
            </a:r>
            <a:r>
              <a:rPr lang="en-US" sz="2400" i="1" dirty="0" smtClean="0"/>
              <a:t>The Golden Bough, Sir James George Frazer</a:t>
            </a:r>
            <a:r>
              <a:rPr lang="en-US" sz="2400" dirty="0" smtClean="0"/>
              <a:t> 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 Key Cryptosystem (PKC)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Enkripsi</a:t>
            </a:r>
            <a:r>
              <a:rPr lang="en-US" dirty="0" smtClean="0"/>
              <a:t> </a:t>
            </a:r>
            <a:r>
              <a:rPr lang="en-US" dirty="0" err="1" smtClean="0"/>
              <a:t>asimetris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kriptografi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enkripsi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dekripsi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privat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i="1" dirty="0" smtClean="0"/>
              <a:t>Public-Key Encryption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 Key Cryptosystem (PKC)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PKC :</a:t>
            </a:r>
          </a:p>
          <a:p>
            <a:pPr lvl="1"/>
            <a:r>
              <a:rPr lang="en-US" sz="2600" dirty="0" err="1" smtClean="0"/>
              <a:t>Pihak</a:t>
            </a:r>
            <a:r>
              <a:rPr lang="en-US" sz="2600" dirty="0" smtClean="0"/>
              <a:t> </a:t>
            </a:r>
            <a:r>
              <a:rPr lang="en-US" sz="2600" dirty="0" err="1" smtClean="0"/>
              <a:t>berwenang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mudah</a:t>
            </a:r>
            <a:r>
              <a:rPr lang="en-US" sz="2600" dirty="0" smtClean="0"/>
              <a:t> </a:t>
            </a:r>
            <a:r>
              <a:rPr lang="en-US" sz="2600" dirty="0" err="1" smtClean="0"/>
              <a:t>membangkitkan</a:t>
            </a:r>
            <a:r>
              <a:rPr lang="en-US" sz="2600" dirty="0" smtClean="0"/>
              <a:t> </a:t>
            </a:r>
            <a:r>
              <a:rPr lang="en-US" sz="2600" dirty="0" err="1" smtClean="0"/>
              <a:t>pasangan</a:t>
            </a:r>
            <a:r>
              <a:rPr lang="en-US" sz="2600" dirty="0" smtClean="0"/>
              <a:t> </a:t>
            </a:r>
            <a:r>
              <a:rPr lang="en-US" sz="2600" dirty="0" err="1" smtClean="0"/>
              <a:t>kunci</a:t>
            </a:r>
            <a:r>
              <a:rPr lang="en-US" sz="2600" dirty="0" smtClean="0"/>
              <a:t> (</a:t>
            </a:r>
            <a:r>
              <a:rPr lang="en-US" sz="2600" dirty="0" err="1" smtClean="0"/>
              <a:t>privat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publik</a:t>
            </a:r>
            <a:r>
              <a:rPr lang="en-US" sz="2600" dirty="0" smtClean="0"/>
              <a:t>)</a:t>
            </a:r>
          </a:p>
          <a:p>
            <a:pPr lvl="1"/>
            <a:r>
              <a:rPr lang="en-US" sz="2600" dirty="0" err="1" smtClean="0"/>
              <a:t>Pihak</a:t>
            </a:r>
            <a:r>
              <a:rPr lang="en-US" sz="2600" dirty="0" smtClean="0"/>
              <a:t> </a:t>
            </a:r>
            <a:r>
              <a:rPr lang="en-US" sz="2600" dirty="0" err="1" smtClean="0"/>
              <a:t>pengirim</a:t>
            </a:r>
            <a:r>
              <a:rPr lang="en-US" sz="2600" dirty="0" smtClean="0"/>
              <a:t> </a:t>
            </a:r>
            <a:r>
              <a:rPr lang="en-US" sz="2600" dirty="0" err="1" smtClean="0"/>
              <a:t>pesan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mudah</a:t>
            </a:r>
            <a:r>
              <a:rPr lang="en-US" sz="2600" dirty="0" smtClean="0"/>
              <a:t> </a:t>
            </a:r>
            <a:r>
              <a:rPr lang="en-US" sz="2600" dirty="0" err="1" smtClean="0"/>
              <a:t>mengetahui</a:t>
            </a:r>
            <a:r>
              <a:rPr lang="en-US" sz="2600" dirty="0" smtClean="0"/>
              <a:t> </a:t>
            </a:r>
            <a:r>
              <a:rPr lang="en-US" sz="2600" dirty="0" err="1" smtClean="0"/>
              <a:t>kunci</a:t>
            </a:r>
            <a:r>
              <a:rPr lang="en-US" sz="2600" dirty="0" smtClean="0"/>
              <a:t> </a:t>
            </a:r>
            <a:r>
              <a:rPr lang="en-US" sz="2600" dirty="0" err="1" smtClean="0"/>
              <a:t>publik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pesan</a:t>
            </a:r>
            <a:r>
              <a:rPr lang="en-US" sz="2600" dirty="0" smtClean="0"/>
              <a:t> yang </a:t>
            </a:r>
            <a:r>
              <a:rPr lang="en-US" sz="2600" dirty="0" err="1" smtClean="0"/>
              <a:t>akan</a:t>
            </a:r>
            <a:r>
              <a:rPr lang="en-US" sz="2600" dirty="0" smtClean="0"/>
              <a:t> </a:t>
            </a:r>
            <a:r>
              <a:rPr lang="en-US" sz="2600" dirty="0" err="1" smtClean="0"/>
              <a:t>dienkripsi</a:t>
            </a:r>
            <a:endParaRPr lang="en-US" sz="2600" dirty="0" smtClean="0"/>
          </a:p>
          <a:p>
            <a:pPr lvl="1"/>
            <a:r>
              <a:rPr lang="en-US" sz="2600" dirty="0" err="1" smtClean="0"/>
              <a:t>Pihak</a:t>
            </a:r>
            <a:r>
              <a:rPr lang="en-US" sz="2600" dirty="0" smtClean="0"/>
              <a:t> </a:t>
            </a:r>
            <a:r>
              <a:rPr lang="en-US" sz="2600" dirty="0" err="1" smtClean="0"/>
              <a:t>penerima</a:t>
            </a:r>
            <a:r>
              <a:rPr lang="en-US" sz="2600" dirty="0" smtClean="0"/>
              <a:t> </a:t>
            </a:r>
            <a:r>
              <a:rPr lang="en-US" sz="2600" dirty="0" err="1" smtClean="0"/>
              <a:t>pesan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mudah</a:t>
            </a:r>
            <a:r>
              <a:rPr lang="en-US" sz="2600" dirty="0" smtClean="0"/>
              <a:t> </a:t>
            </a:r>
            <a:r>
              <a:rPr lang="en-US" sz="2600" dirty="0" err="1" smtClean="0"/>
              <a:t>mendekripsikan</a:t>
            </a:r>
            <a:r>
              <a:rPr lang="en-US" sz="2600" dirty="0" smtClean="0"/>
              <a:t> ciphertext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kunci</a:t>
            </a:r>
            <a:r>
              <a:rPr lang="en-US" sz="2600" dirty="0" smtClean="0"/>
              <a:t> </a:t>
            </a:r>
            <a:r>
              <a:rPr lang="en-US" sz="2600" dirty="0" err="1" smtClean="0"/>
              <a:t>privat</a:t>
            </a:r>
            <a:endParaRPr lang="en-US" sz="2600" dirty="0" smtClean="0"/>
          </a:p>
          <a:p>
            <a:pPr lvl="1"/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ada</a:t>
            </a:r>
            <a:r>
              <a:rPr lang="en-US" sz="2600" dirty="0" smtClean="0"/>
              <a:t> </a:t>
            </a:r>
            <a:r>
              <a:rPr lang="en-US" sz="2600" dirty="0" err="1" smtClean="0"/>
              <a:t>teknik</a:t>
            </a:r>
            <a:r>
              <a:rPr lang="en-US" sz="2600" dirty="0" smtClean="0"/>
              <a:t> yang </a:t>
            </a:r>
            <a:r>
              <a:rPr lang="en-US" sz="2600" dirty="0" err="1" smtClean="0"/>
              <a:t>layak</a:t>
            </a:r>
            <a:r>
              <a:rPr lang="en-US" sz="2600" dirty="0" smtClean="0"/>
              <a:t> (</a:t>
            </a:r>
            <a:r>
              <a:rPr lang="en-US" sz="2600" dirty="0" err="1" smtClean="0"/>
              <a:t>bagi</a:t>
            </a:r>
            <a:r>
              <a:rPr lang="en-US" sz="2600" dirty="0" smtClean="0"/>
              <a:t> </a:t>
            </a:r>
            <a:r>
              <a:rPr lang="en-US" sz="2600" dirty="0" err="1" smtClean="0"/>
              <a:t>pihak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berwenang</a:t>
            </a:r>
            <a:r>
              <a:rPr lang="en-US" sz="2600" dirty="0" smtClean="0"/>
              <a:t>) </a:t>
            </a:r>
            <a:r>
              <a:rPr lang="en-US" sz="2600" dirty="0" err="1" smtClean="0"/>
              <a:t>digunakan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memecahkan</a:t>
            </a:r>
            <a:r>
              <a:rPr lang="en-US" sz="2600" dirty="0" smtClean="0"/>
              <a:t>:</a:t>
            </a:r>
            <a:endParaRPr lang="en-US" dirty="0" smtClean="0"/>
          </a:p>
          <a:p>
            <a:pPr lvl="2"/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privat</a:t>
            </a:r>
            <a:endParaRPr lang="en-US" dirty="0" smtClean="0"/>
          </a:p>
          <a:p>
            <a:pPr lvl="2"/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ciphertext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RSA</a:t>
            </a:r>
            <a:r>
              <a:rPr lang="en-US" sz="3200" dirty="0" smtClean="0"/>
              <a:t> </a:t>
            </a:r>
            <a:r>
              <a:rPr lang="en-US" sz="3200" dirty="0" smtClean="0"/>
              <a:t>(</a:t>
            </a:r>
            <a:r>
              <a:rPr lang="en-US" sz="3200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Rivest</a:t>
            </a:r>
            <a:r>
              <a:rPr lang="en-US" sz="3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Shamir Adelman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: Ron </a:t>
            </a:r>
            <a:r>
              <a:rPr lang="en-US" dirty="0" err="1" smtClean="0"/>
              <a:t>Rivest</a:t>
            </a:r>
            <a:r>
              <a:rPr lang="en-US" dirty="0" smtClean="0"/>
              <a:t>, </a:t>
            </a:r>
            <a:r>
              <a:rPr lang="en-US" dirty="0" err="1" smtClean="0"/>
              <a:t>Adi</a:t>
            </a:r>
            <a:r>
              <a:rPr lang="en-US" dirty="0" smtClean="0"/>
              <a:t> Shamir, </a:t>
            </a:r>
            <a:r>
              <a:rPr lang="en-US" dirty="0" err="1" smtClean="0"/>
              <a:t>dan</a:t>
            </a:r>
            <a:r>
              <a:rPr lang="en-US" dirty="0" smtClean="0"/>
              <a:t> Len </a:t>
            </a:r>
            <a:r>
              <a:rPr lang="en-US" dirty="0" err="1" smtClean="0"/>
              <a:t>Adleman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1977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kali </a:t>
            </a:r>
            <a:r>
              <a:rPr lang="en-US" dirty="0" err="1" smtClean="0"/>
              <a:t>dipublikasikan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1978</a:t>
            </a:r>
          </a:p>
          <a:p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RSA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prima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komposit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endParaRPr lang="en-US" dirty="0" smtClean="0"/>
          </a:p>
          <a:p>
            <a:r>
              <a:rPr lang="en-US" dirty="0" smtClean="0"/>
              <a:t>RSA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enkripsi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yang paling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sz="2400" dirty="0" smtClean="0"/>
              <a:t>(Stalling, 2011)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2893</TotalTime>
  <Words>1051</Words>
  <Application>Microsoft Office PowerPoint</Application>
  <PresentationFormat>On-screen Show (4:3)</PresentationFormat>
  <Paragraphs>176</Paragraphs>
  <Slides>26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Arial</vt:lpstr>
      <vt:lpstr>Calibri</vt:lpstr>
      <vt:lpstr>Symbol</vt:lpstr>
      <vt:lpstr>Times New Roman</vt:lpstr>
      <vt:lpstr>Tw Cen MT</vt:lpstr>
      <vt:lpstr>Tw Cen MT Condensed</vt:lpstr>
      <vt:lpstr>Wingdings</vt:lpstr>
      <vt:lpstr>Wingdings 3</vt:lpstr>
      <vt:lpstr>Integral</vt:lpstr>
      <vt:lpstr>Microsoft Equation 3.0</vt:lpstr>
      <vt:lpstr>Standar kompetensi</vt:lpstr>
      <vt:lpstr>Kompetensi dasar</vt:lpstr>
      <vt:lpstr>Materi yang Harus Dikuasai Sebelumnya</vt:lpstr>
      <vt:lpstr>Pre-Test</vt:lpstr>
      <vt:lpstr>Content</vt:lpstr>
      <vt:lpstr>Public Key Cryptosystem (PKC)</vt:lpstr>
      <vt:lpstr>Public Key Cryptosystem (PKC)</vt:lpstr>
      <vt:lpstr>Public Key Cryptosystem (PKC)</vt:lpstr>
      <vt:lpstr>RSA (Rivest Shamir Adelman)</vt:lpstr>
      <vt:lpstr>RSA (Rivest Shamir Adelman)</vt:lpstr>
      <vt:lpstr>RSA (Rivest Shamir Adelman)</vt:lpstr>
      <vt:lpstr>PowerPoint Presentation</vt:lpstr>
      <vt:lpstr>RSA (Rivest Shamir Adelman)</vt:lpstr>
      <vt:lpstr>RSA (Rivest Shamir Adelman)</vt:lpstr>
      <vt:lpstr>RSA (Rivest-Shamir-Adleman)</vt:lpstr>
      <vt:lpstr>RSA (Rivest-Shamir-Adleman)</vt:lpstr>
      <vt:lpstr>RSA (Rivest-Shamir-Adleman)</vt:lpstr>
      <vt:lpstr>RSA (Rivest-Shamir-Adleman)</vt:lpstr>
      <vt:lpstr>RSA (Rivest-Shamir-Adleman)</vt:lpstr>
      <vt:lpstr>RSA (Rivest-Shamir-Adleman)</vt:lpstr>
      <vt:lpstr>RSA (Rivest-Shamir-Adleman)</vt:lpstr>
      <vt:lpstr>RSA (Rivest-Shamir-Adleman)</vt:lpstr>
      <vt:lpstr>RSA (Rivest-Shamir-Adleman)</vt:lpstr>
      <vt:lpstr>RSA (Rivest-Shamir-Adleman)</vt:lpstr>
      <vt:lpstr>RSA (Rivest-Shamir-Adleman)</vt:lpstr>
      <vt:lpstr>Sekian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Kriptografi Week 12 - Algoritma RSA &amp; MD5</dc:title>
  <dc:creator>Prajanto</dc:creator>
  <cp:lastModifiedBy>Acer</cp:lastModifiedBy>
  <cp:revision>362</cp:revision>
  <dcterms:created xsi:type="dcterms:W3CDTF">2014-03-16T12:37:29Z</dcterms:created>
  <dcterms:modified xsi:type="dcterms:W3CDTF">2014-06-16T22:05:59Z</dcterms:modified>
</cp:coreProperties>
</file>