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7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2F438-69FE-4875-A965-12A3F6C24735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0E6E8D0-B8E4-4A5E-A5C0-9215DC8A870A}">
      <dgm:prSet phldrT="[Teks]"/>
      <dgm:spPr/>
      <dgm:t>
        <a:bodyPr/>
        <a:lstStyle/>
        <a:p>
          <a:r>
            <a:rPr lang="en-US"/>
            <a:t>Cyber Physical System (CPS)</a:t>
          </a:r>
          <a:endParaRPr lang="id-ID"/>
        </a:p>
      </dgm:t>
    </dgm:pt>
    <dgm:pt modelId="{2E0D00ED-2D61-44C6-AAF8-5D59842B35ED}" type="parTrans" cxnId="{105BFC87-628E-456D-AAFA-07A0B92737D3}">
      <dgm:prSet/>
      <dgm:spPr/>
      <dgm:t>
        <a:bodyPr/>
        <a:lstStyle/>
        <a:p>
          <a:endParaRPr lang="id-ID"/>
        </a:p>
      </dgm:t>
    </dgm:pt>
    <dgm:pt modelId="{C55E04D7-F37F-4B06-9129-00EFFC9E6A0F}" type="sibTrans" cxnId="{105BFC87-628E-456D-AAFA-07A0B92737D3}">
      <dgm:prSet/>
      <dgm:spPr/>
      <dgm:t>
        <a:bodyPr/>
        <a:lstStyle/>
        <a:p>
          <a:endParaRPr lang="id-ID"/>
        </a:p>
      </dgm:t>
    </dgm:pt>
    <dgm:pt modelId="{B78CC7AA-088C-40E5-B295-E2AB12B4F384}">
      <dgm:prSet phldrT="[Teks]"/>
      <dgm:spPr/>
      <dgm:t>
        <a:bodyPr/>
        <a:lstStyle/>
        <a:p>
          <a:r>
            <a:rPr lang="en-US"/>
            <a:t>Internet of things</a:t>
          </a:r>
          <a:endParaRPr lang="id-ID"/>
        </a:p>
      </dgm:t>
    </dgm:pt>
    <dgm:pt modelId="{D4C01F74-3385-4FAA-9E84-D2724A18073B}" type="parTrans" cxnId="{667A2DD4-3F71-4F63-9964-367A8F83627D}">
      <dgm:prSet/>
      <dgm:spPr/>
      <dgm:t>
        <a:bodyPr/>
        <a:lstStyle/>
        <a:p>
          <a:endParaRPr lang="id-ID"/>
        </a:p>
      </dgm:t>
    </dgm:pt>
    <dgm:pt modelId="{439D29B2-0708-491D-A6BC-FD986D0BB6BE}" type="sibTrans" cxnId="{667A2DD4-3F71-4F63-9964-367A8F83627D}">
      <dgm:prSet/>
      <dgm:spPr/>
      <dgm:t>
        <a:bodyPr/>
        <a:lstStyle/>
        <a:p>
          <a:endParaRPr lang="id-ID"/>
        </a:p>
      </dgm:t>
    </dgm:pt>
    <dgm:pt modelId="{79609106-B780-4B19-9ABA-8602DBAE7243}" type="pres">
      <dgm:prSet presAssocID="{9F92F438-69FE-4875-A965-12A3F6C24735}" presName="diagram" presStyleCnt="0">
        <dgm:presLayoutVars>
          <dgm:dir/>
          <dgm:resizeHandles val="exact"/>
        </dgm:presLayoutVars>
      </dgm:prSet>
      <dgm:spPr/>
    </dgm:pt>
    <dgm:pt modelId="{C9277395-5F1A-4891-8FF5-A712EADFA1ED}" type="pres">
      <dgm:prSet presAssocID="{00E6E8D0-B8E4-4A5E-A5C0-9215DC8A870A}" presName="node" presStyleLbl="node1" presStyleIdx="0" presStyleCnt="2">
        <dgm:presLayoutVars>
          <dgm:bulletEnabled val="1"/>
        </dgm:presLayoutVars>
      </dgm:prSet>
      <dgm:spPr/>
    </dgm:pt>
    <dgm:pt modelId="{F35D450C-FB0C-433E-8741-279D86C827D7}" type="pres">
      <dgm:prSet presAssocID="{C55E04D7-F37F-4B06-9129-00EFFC9E6A0F}" presName="sibTrans" presStyleCnt="0"/>
      <dgm:spPr/>
    </dgm:pt>
    <dgm:pt modelId="{848C8508-5890-4841-85E1-A85444CB08B7}" type="pres">
      <dgm:prSet presAssocID="{B78CC7AA-088C-40E5-B295-E2AB12B4F384}" presName="node" presStyleLbl="node1" presStyleIdx="1" presStyleCnt="2">
        <dgm:presLayoutVars>
          <dgm:bulletEnabled val="1"/>
        </dgm:presLayoutVars>
      </dgm:prSet>
      <dgm:spPr/>
    </dgm:pt>
  </dgm:ptLst>
  <dgm:cxnLst>
    <dgm:cxn modelId="{843D9D5C-4396-4076-9A2A-448121B3709C}" type="presOf" srcId="{9F92F438-69FE-4875-A965-12A3F6C24735}" destId="{79609106-B780-4B19-9ABA-8602DBAE7243}" srcOrd="0" destOrd="0" presId="urn:microsoft.com/office/officeart/2005/8/layout/default"/>
    <dgm:cxn modelId="{B28E017E-0B5A-45AE-86EF-A36BE0A07625}" type="presOf" srcId="{00E6E8D0-B8E4-4A5E-A5C0-9215DC8A870A}" destId="{C9277395-5F1A-4891-8FF5-A712EADFA1ED}" srcOrd="0" destOrd="0" presId="urn:microsoft.com/office/officeart/2005/8/layout/default"/>
    <dgm:cxn modelId="{72F97087-0EEF-4816-83A5-561042A06963}" type="presOf" srcId="{B78CC7AA-088C-40E5-B295-E2AB12B4F384}" destId="{848C8508-5890-4841-85E1-A85444CB08B7}" srcOrd="0" destOrd="0" presId="urn:microsoft.com/office/officeart/2005/8/layout/default"/>
    <dgm:cxn modelId="{105BFC87-628E-456D-AAFA-07A0B92737D3}" srcId="{9F92F438-69FE-4875-A965-12A3F6C24735}" destId="{00E6E8D0-B8E4-4A5E-A5C0-9215DC8A870A}" srcOrd="0" destOrd="0" parTransId="{2E0D00ED-2D61-44C6-AAF8-5D59842B35ED}" sibTransId="{C55E04D7-F37F-4B06-9129-00EFFC9E6A0F}"/>
    <dgm:cxn modelId="{667A2DD4-3F71-4F63-9964-367A8F83627D}" srcId="{9F92F438-69FE-4875-A965-12A3F6C24735}" destId="{B78CC7AA-088C-40E5-B295-E2AB12B4F384}" srcOrd="1" destOrd="0" parTransId="{D4C01F74-3385-4FAA-9E84-D2724A18073B}" sibTransId="{439D29B2-0708-491D-A6BC-FD986D0BB6BE}"/>
    <dgm:cxn modelId="{7864E2AF-7EB4-4658-BDC1-94ACB824B173}" type="presParOf" srcId="{79609106-B780-4B19-9ABA-8602DBAE7243}" destId="{C9277395-5F1A-4891-8FF5-A712EADFA1ED}" srcOrd="0" destOrd="0" presId="urn:microsoft.com/office/officeart/2005/8/layout/default"/>
    <dgm:cxn modelId="{99B85E01-68AC-40CC-BBE8-8EE32ED1233C}" type="presParOf" srcId="{79609106-B780-4B19-9ABA-8602DBAE7243}" destId="{F35D450C-FB0C-433E-8741-279D86C827D7}" srcOrd="1" destOrd="0" presId="urn:microsoft.com/office/officeart/2005/8/layout/default"/>
    <dgm:cxn modelId="{847FABB2-0352-4731-B211-3E022052E294}" type="presParOf" srcId="{79609106-B780-4B19-9ABA-8602DBAE7243}" destId="{848C8508-5890-4841-85E1-A85444CB08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77395-5F1A-4891-8FF5-A712EADFA1ED}">
      <dsp:nvSpPr>
        <dsp:cNvPr id="0" name=""/>
        <dsp:cNvSpPr/>
      </dsp:nvSpPr>
      <dsp:spPr>
        <a:xfrm>
          <a:off x="744" y="1001996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Cyber Physical System (CPS)</a:t>
          </a:r>
          <a:endParaRPr lang="id-ID" sz="3500" kern="1200"/>
        </a:p>
      </dsp:txBody>
      <dsp:txXfrm>
        <a:off x="744" y="1001996"/>
        <a:ext cx="2902148" cy="1741289"/>
      </dsp:txXfrm>
    </dsp:sp>
    <dsp:sp modelId="{848C8508-5890-4841-85E1-A85444CB08B7}">
      <dsp:nvSpPr>
        <dsp:cNvPr id="0" name=""/>
        <dsp:cNvSpPr/>
      </dsp:nvSpPr>
      <dsp:spPr>
        <a:xfrm>
          <a:off x="3193107" y="1001996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Internet of things</a:t>
          </a:r>
          <a:endParaRPr lang="id-ID" sz="3500" kern="1200"/>
        </a:p>
      </dsp:txBody>
      <dsp:txXfrm>
        <a:off x="3193107" y="1001996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41E0B-C105-4BD0-8468-589889E6D1F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0EC5-2035-4CDE-85C8-A1C389345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7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0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1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3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>
            <a:extLst>
              <a:ext uri="{FF2B5EF4-FFF2-40B4-BE49-F238E27FC236}">
                <a16:creationId xmlns:a16="http://schemas.microsoft.com/office/drawing/2014/main" id="{25352088-5C7A-4E53-964F-58D68953CEAE}"/>
              </a:ext>
            </a:extLst>
          </p:cNvPr>
          <p:cNvSpPr/>
          <p:nvPr userDrawn="1"/>
        </p:nvSpPr>
        <p:spPr>
          <a:xfrm>
            <a:off x="0" y="-61802"/>
            <a:ext cx="9144000" cy="485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51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87408"/>
            <a:ext cx="7886700" cy="460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27"/>
            <a:ext cx="1805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/>
              <a:t>TMA@2017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2931" y="47627"/>
            <a:ext cx="5318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8" name="Paralelogram 7">
            <a:extLst>
              <a:ext uri="{FF2B5EF4-FFF2-40B4-BE49-F238E27FC236}">
                <a16:creationId xmlns:a16="http://schemas.microsoft.com/office/drawing/2014/main" id="{1AFD7213-ECAD-410C-BD2D-A383C43D24FC}"/>
              </a:ext>
            </a:extLst>
          </p:cNvPr>
          <p:cNvSpPr/>
          <p:nvPr userDrawn="1"/>
        </p:nvSpPr>
        <p:spPr>
          <a:xfrm>
            <a:off x="8515350" y="0"/>
            <a:ext cx="628650" cy="796724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7627"/>
            <a:ext cx="49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00"/>
                </a:solidFill>
              </a:defRPr>
            </a:lvl1pPr>
          </a:lstStyle>
          <a:p>
            <a:fld id="{54FD5836-204B-4273-A23E-5F46E574F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90BBE0C-8B2B-43C6-A81B-0F16D8CBA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Menghadapi Revolusi Industri 4.0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DB6601F-3BA1-43DA-BD57-169E8536B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Kuliah Umum TI Udinus, Semarang</a:t>
            </a:r>
          </a:p>
          <a:p>
            <a:r>
              <a:rPr lang="en-US" sz="1800"/>
              <a:t>19 Desember 2017</a:t>
            </a:r>
          </a:p>
          <a:p>
            <a:endParaRPr lang="en-US" sz="1800"/>
          </a:p>
          <a:p>
            <a:r>
              <a:rPr lang="en-US" sz="1800"/>
              <a:t>TMA Ari Samadhi</a:t>
            </a:r>
          </a:p>
        </p:txBody>
      </p:sp>
    </p:spTree>
    <p:extLst>
      <p:ext uri="{BB962C8B-B14F-4D97-AF65-F5344CB8AC3E}">
        <p14:creationId xmlns:p14="http://schemas.microsoft.com/office/powerpoint/2010/main" val="7228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EC67AC5-99E2-443B-A27E-E5FD401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Kecerdasan buatan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8687982C-41AB-4582-B4C6-F7D4E481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088E0BC-6C08-4C30-8FA0-D9326267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3500F5D-20E7-406E-9C2D-0DCCD061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10</a:t>
            </a:fld>
            <a:endParaRPr lang="en-US"/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F408FA75-745F-41BE-80E0-7F5B5614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7" y="1715836"/>
            <a:ext cx="8267178" cy="3870772"/>
          </a:xfrm>
          <a:prstGeom prst="rect">
            <a:avLst/>
          </a:prstGeom>
        </p:spPr>
      </p:pic>
      <p:sp>
        <p:nvSpPr>
          <p:cNvPr id="8" name="Kotak Teks 7">
            <a:extLst>
              <a:ext uri="{FF2B5EF4-FFF2-40B4-BE49-F238E27FC236}">
                <a16:creationId xmlns:a16="http://schemas.microsoft.com/office/drawing/2014/main" id="{530B5EC1-A172-4607-8617-5EC675B178AF}"/>
              </a:ext>
            </a:extLst>
          </p:cNvPr>
          <p:cNvSpPr txBox="1"/>
          <p:nvPr/>
        </p:nvSpPr>
        <p:spPr>
          <a:xfrm>
            <a:off x="450937" y="5949863"/>
            <a:ext cx="237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(Shih-Ming Wang, 2017)</a:t>
            </a:r>
          </a:p>
        </p:txBody>
      </p:sp>
    </p:spTree>
    <p:extLst>
      <p:ext uri="{BB962C8B-B14F-4D97-AF65-F5344CB8AC3E}">
        <p14:creationId xmlns:p14="http://schemas.microsoft.com/office/powerpoint/2010/main" val="14406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9E5AD6E-F7AF-4FD3-8BAD-45E189F9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Cyber physical production systems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1F85654A-02A0-4C39-B945-76E036282113}"/>
              </a:ext>
            </a:extLst>
          </p:cNvPr>
          <p:cNvGrpSpPr/>
          <p:nvPr/>
        </p:nvGrpSpPr>
        <p:grpSpPr>
          <a:xfrm>
            <a:off x="530814" y="2031164"/>
            <a:ext cx="8322365" cy="4553480"/>
            <a:chOff x="543340" y="1580227"/>
            <a:chExt cx="8322365" cy="455348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62E2CD27-99FB-4E7A-8854-27E74B73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59" y="1759670"/>
              <a:ext cx="7648083" cy="4374037"/>
            </a:xfrm>
            <a:prstGeom prst="rect">
              <a:avLst/>
            </a:prstGeom>
          </p:spPr>
        </p:pic>
        <p:sp>
          <p:nvSpPr>
            <p:cNvPr id="4" name="Kotak Teks 3">
              <a:extLst>
                <a:ext uri="{FF2B5EF4-FFF2-40B4-BE49-F238E27FC236}">
                  <a16:creationId xmlns:a16="http://schemas.microsoft.com/office/drawing/2014/main" id="{F75E114F-3618-4E4B-8C79-12D2ACA30255}"/>
                </a:ext>
              </a:extLst>
            </p:cNvPr>
            <p:cNvSpPr txBox="1"/>
            <p:nvPr/>
          </p:nvSpPr>
          <p:spPr>
            <a:xfrm>
              <a:off x="1431234" y="4916556"/>
              <a:ext cx="1524001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Produk yang terinformasi</a:t>
              </a:r>
            </a:p>
          </p:txBody>
        </p:sp>
        <p:sp>
          <p:nvSpPr>
            <p:cNvPr id="5" name="Kotak Teks 4">
              <a:extLst>
                <a:ext uri="{FF2B5EF4-FFF2-40B4-BE49-F238E27FC236}">
                  <a16:creationId xmlns:a16="http://schemas.microsoft.com/office/drawing/2014/main" id="{466F7B81-838D-45A3-AA88-D11DEE16E582}"/>
                </a:ext>
              </a:extLst>
            </p:cNvPr>
            <p:cNvSpPr txBox="1"/>
            <p:nvPr/>
          </p:nvSpPr>
          <p:spPr>
            <a:xfrm>
              <a:off x="3207027" y="4916556"/>
              <a:ext cx="1497496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Proses yang terinformasi</a:t>
              </a:r>
            </a:p>
          </p:txBody>
        </p:sp>
        <p:sp>
          <p:nvSpPr>
            <p:cNvPr id="6" name="Kotak Teks 5">
              <a:extLst>
                <a:ext uri="{FF2B5EF4-FFF2-40B4-BE49-F238E27FC236}">
                  <a16:creationId xmlns:a16="http://schemas.microsoft.com/office/drawing/2014/main" id="{33026377-B91D-4554-A58A-6E35A6092F76}"/>
                </a:ext>
              </a:extLst>
            </p:cNvPr>
            <p:cNvSpPr txBox="1"/>
            <p:nvPr/>
          </p:nvSpPr>
          <p:spPr>
            <a:xfrm>
              <a:off x="4956315" y="4916556"/>
              <a:ext cx="1417981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Orang yang terinformasi</a:t>
              </a:r>
            </a:p>
          </p:txBody>
        </p:sp>
        <p:sp>
          <p:nvSpPr>
            <p:cNvPr id="7" name="Kotak Teks 6">
              <a:extLst>
                <a:ext uri="{FF2B5EF4-FFF2-40B4-BE49-F238E27FC236}">
                  <a16:creationId xmlns:a16="http://schemas.microsoft.com/office/drawing/2014/main" id="{7078C91C-D0EF-4905-B4E4-0EEF07502D3C}"/>
                </a:ext>
              </a:extLst>
            </p:cNvPr>
            <p:cNvSpPr txBox="1"/>
            <p:nvPr/>
          </p:nvSpPr>
          <p:spPr>
            <a:xfrm>
              <a:off x="6506817" y="4916555"/>
              <a:ext cx="1964225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Infrastruktur  yang terinformasi</a:t>
              </a:r>
            </a:p>
          </p:txBody>
        </p:sp>
        <p:sp>
          <p:nvSpPr>
            <p:cNvPr id="8" name="Kotak Teks 7">
              <a:extLst>
                <a:ext uri="{FF2B5EF4-FFF2-40B4-BE49-F238E27FC236}">
                  <a16:creationId xmlns:a16="http://schemas.microsoft.com/office/drawing/2014/main" id="{976BE3FE-C939-4376-BE1F-ABFB21CA01E8}"/>
                </a:ext>
              </a:extLst>
            </p:cNvPr>
            <p:cNvSpPr txBox="1"/>
            <p:nvPr/>
          </p:nvSpPr>
          <p:spPr>
            <a:xfrm>
              <a:off x="543340" y="1580227"/>
              <a:ext cx="83223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Setiap bagian dari pabrik mempunyai informasi dan bisa berkomunikasi dengan komponen lain (material-proses-orang-fasilitas/infrastruktur)</a:t>
              </a:r>
            </a:p>
          </p:txBody>
        </p:sp>
        <p:sp>
          <p:nvSpPr>
            <p:cNvPr id="9" name="Persegi: Sudut Atas Lengkung 8">
              <a:extLst>
                <a:ext uri="{FF2B5EF4-FFF2-40B4-BE49-F238E27FC236}">
                  <a16:creationId xmlns:a16="http://schemas.microsoft.com/office/drawing/2014/main" id="{DCA02E67-3647-4397-AA27-21AEC7BE4A6C}"/>
                </a:ext>
              </a:extLst>
            </p:cNvPr>
            <p:cNvSpPr/>
            <p:nvPr/>
          </p:nvSpPr>
          <p:spPr>
            <a:xfrm>
              <a:off x="822959" y="5857461"/>
              <a:ext cx="793806" cy="2762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Tampungan Tanggal 10">
            <a:extLst>
              <a:ext uri="{FF2B5EF4-FFF2-40B4-BE49-F238E27FC236}">
                <a16:creationId xmlns:a16="http://schemas.microsoft.com/office/drawing/2014/main" id="{3CAA6979-0A50-4267-8E2D-90A41480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12" name="Tampungan Kaki 11">
            <a:extLst>
              <a:ext uri="{FF2B5EF4-FFF2-40B4-BE49-F238E27FC236}">
                <a16:creationId xmlns:a16="http://schemas.microsoft.com/office/drawing/2014/main" id="{98F0C6A2-F2C0-4A44-AD38-9BDDCC2E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13" name="Tampungan Nomor Slide 12">
            <a:extLst>
              <a:ext uri="{FF2B5EF4-FFF2-40B4-BE49-F238E27FC236}">
                <a16:creationId xmlns:a16="http://schemas.microsoft.com/office/drawing/2014/main" id="{8A8281A4-0B22-4C16-8473-0C85AD14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E9FBF987-DC35-417B-8DBA-4C565D62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104900"/>
            <a:ext cx="7515225" cy="4648200"/>
          </a:xfrm>
          <a:prstGeom prst="rect">
            <a:avLst/>
          </a:prstGeom>
        </p:spPr>
      </p:pic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314F800F-2C2F-4445-8220-567929B5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41FD24DB-4723-4E36-858C-5DBD778A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1B816C79-4322-4917-9257-7BF83E17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76955898-CC2E-4E29-9346-8C140282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4" y="550495"/>
            <a:ext cx="8681456" cy="6041660"/>
          </a:xfrm>
          <a:prstGeom prst="rect">
            <a:avLst/>
          </a:prstGeom>
        </p:spPr>
      </p:pic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2FBD0CBA-7BCF-479B-AFD9-294F67A3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858DA22A-2DBD-47CC-9891-2C3386C0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972CCF2B-B513-41AD-A04A-71D0FB09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B5289E3-47E3-4A12-B226-7714C08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Apa yang akan terjadi di industri 4.0 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6CFFED11-59F4-4276-9057-1E09E244D5B5}"/>
              </a:ext>
            </a:extLst>
          </p:cNvPr>
          <p:cNvSpPr txBox="1"/>
          <p:nvPr/>
        </p:nvSpPr>
        <p:spPr>
          <a:xfrm>
            <a:off x="756698" y="1696279"/>
            <a:ext cx="2384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Aliran material dari ujung ke ujung yang terotomasi penuh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ACF7EED0-179D-4F22-9C5F-A7C53A8659F7}"/>
              </a:ext>
            </a:extLst>
          </p:cNvPr>
          <p:cNvSpPr txBox="1"/>
          <p:nvPr/>
        </p:nvSpPr>
        <p:spPr>
          <a:xfrm>
            <a:off x="3307742" y="1696278"/>
            <a:ext cx="2761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Pengumpulan data sepanjang supply chain dengan komunikasi M2M dan M2Cloud</a:t>
            </a: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D53A446C-5C05-4242-8638-39A93BFF77A4}"/>
              </a:ext>
            </a:extLst>
          </p:cNvPr>
          <p:cNvSpPr txBox="1"/>
          <p:nvPr/>
        </p:nvSpPr>
        <p:spPr>
          <a:xfrm>
            <a:off x="6223408" y="1696278"/>
            <a:ext cx="2496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Mesin-mesin menginformasikan kebutuhan pemeliharaan dan pemeliharaan memanfaatkan augmented reality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D64782D9-DB71-4C60-A18F-65BDD716F276}"/>
              </a:ext>
            </a:extLst>
          </p:cNvPr>
          <p:cNvSpPr txBox="1"/>
          <p:nvPr/>
        </p:nvSpPr>
        <p:spPr>
          <a:xfrm>
            <a:off x="756697" y="3491306"/>
            <a:ext cx="238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Operator bekerja dengan keamanan tinggi dengan robot di lantai pabrik</a:t>
            </a: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C4FC7896-0322-40B8-8EA9-23D552AAA5D2}"/>
              </a:ext>
            </a:extLst>
          </p:cNvPr>
          <p:cNvSpPr txBox="1"/>
          <p:nvPr/>
        </p:nvSpPr>
        <p:spPr>
          <a:xfrm>
            <a:off x="3294676" y="3491306"/>
            <a:ext cx="238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Monitoring dan penyesuaian secara on line pada semua operasi pabrik</a:t>
            </a: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95AA1C71-3783-40C6-87C5-480D5402C6FA}"/>
              </a:ext>
            </a:extLst>
          </p:cNvPr>
          <p:cNvSpPr txBox="1"/>
          <p:nvPr/>
        </p:nvSpPr>
        <p:spPr>
          <a:xfrm>
            <a:off x="6223408" y="4306914"/>
            <a:ext cx="2735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Manajemen dan pengendalian secara remote berbasis pada visibility of operations</a:t>
            </a: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702297BE-E6CB-4BBD-8103-99DA4ECF3B47}"/>
              </a:ext>
            </a:extLst>
          </p:cNvPr>
          <p:cNvSpPr txBox="1"/>
          <p:nvPr/>
        </p:nvSpPr>
        <p:spPr>
          <a:xfrm>
            <a:off x="756696" y="5276410"/>
            <a:ext cx="3987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 jadi dikirim ke pasar dan produk setengah jadi dikustomisasi di pabrik khusus</a:t>
            </a:r>
          </a:p>
        </p:txBody>
      </p:sp>
      <p:sp>
        <p:nvSpPr>
          <p:cNvPr id="10" name="Segi tujuh 9">
            <a:extLst>
              <a:ext uri="{FF2B5EF4-FFF2-40B4-BE49-F238E27FC236}">
                <a16:creationId xmlns:a16="http://schemas.microsoft.com/office/drawing/2014/main" id="{4C616F08-B451-4DF0-8314-2A62DC73DEED}"/>
              </a:ext>
            </a:extLst>
          </p:cNvPr>
          <p:cNvSpPr/>
          <p:nvPr/>
        </p:nvSpPr>
        <p:spPr>
          <a:xfrm>
            <a:off x="596348" y="1470992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Segi tujuh 10">
            <a:extLst>
              <a:ext uri="{FF2B5EF4-FFF2-40B4-BE49-F238E27FC236}">
                <a16:creationId xmlns:a16="http://schemas.microsoft.com/office/drawing/2014/main" id="{5623AB4E-8949-46C6-AC49-6BB706A120C8}"/>
              </a:ext>
            </a:extLst>
          </p:cNvPr>
          <p:cNvSpPr/>
          <p:nvPr/>
        </p:nvSpPr>
        <p:spPr>
          <a:xfrm>
            <a:off x="3101008" y="1470992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2" name="Segi tujuh 11">
            <a:extLst>
              <a:ext uri="{FF2B5EF4-FFF2-40B4-BE49-F238E27FC236}">
                <a16:creationId xmlns:a16="http://schemas.microsoft.com/office/drawing/2014/main" id="{BB0F89B0-CC6C-46AE-A686-59F3EFAB2E2C}"/>
              </a:ext>
            </a:extLst>
          </p:cNvPr>
          <p:cNvSpPr/>
          <p:nvPr/>
        </p:nvSpPr>
        <p:spPr>
          <a:xfrm>
            <a:off x="6029740" y="1449977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3" name="Segi tujuh 12">
            <a:extLst>
              <a:ext uri="{FF2B5EF4-FFF2-40B4-BE49-F238E27FC236}">
                <a16:creationId xmlns:a16="http://schemas.microsoft.com/office/drawing/2014/main" id="{DE61CD1A-E7A4-4BBE-A24A-06F18F12FB2B}"/>
              </a:ext>
            </a:extLst>
          </p:cNvPr>
          <p:cNvSpPr/>
          <p:nvPr/>
        </p:nvSpPr>
        <p:spPr>
          <a:xfrm>
            <a:off x="494211" y="3309104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14" name="Segi tujuh 13">
            <a:extLst>
              <a:ext uri="{FF2B5EF4-FFF2-40B4-BE49-F238E27FC236}">
                <a16:creationId xmlns:a16="http://schemas.microsoft.com/office/drawing/2014/main" id="{D72F248A-1119-4399-AC08-F04AD22C91CE}"/>
              </a:ext>
            </a:extLst>
          </p:cNvPr>
          <p:cNvSpPr/>
          <p:nvPr/>
        </p:nvSpPr>
        <p:spPr>
          <a:xfrm>
            <a:off x="3026704" y="3309103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15" name="Segi tujuh 14">
            <a:extLst>
              <a:ext uri="{FF2B5EF4-FFF2-40B4-BE49-F238E27FC236}">
                <a16:creationId xmlns:a16="http://schemas.microsoft.com/office/drawing/2014/main" id="{36685BB2-8546-4577-810F-B66FEA95EDA7}"/>
              </a:ext>
            </a:extLst>
          </p:cNvPr>
          <p:cNvSpPr/>
          <p:nvPr/>
        </p:nvSpPr>
        <p:spPr>
          <a:xfrm>
            <a:off x="5883965" y="4134635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16" name="Segi tujuh 15">
            <a:extLst>
              <a:ext uri="{FF2B5EF4-FFF2-40B4-BE49-F238E27FC236}">
                <a16:creationId xmlns:a16="http://schemas.microsoft.com/office/drawing/2014/main" id="{B14DF6D7-69A1-4216-BD11-C33F0A12DF13}"/>
              </a:ext>
            </a:extLst>
          </p:cNvPr>
          <p:cNvSpPr/>
          <p:nvPr/>
        </p:nvSpPr>
        <p:spPr>
          <a:xfrm>
            <a:off x="449155" y="5147216"/>
            <a:ext cx="371061" cy="344557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17" name="Tampungan Tanggal 16">
            <a:extLst>
              <a:ext uri="{FF2B5EF4-FFF2-40B4-BE49-F238E27FC236}">
                <a16:creationId xmlns:a16="http://schemas.microsoft.com/office/drawing/2014/main" id="{03748072-9584-4501-9B3C-F1B41584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18" name="Tampungan Kaki 17">
            <a:extLst>
              <a:ext uri="{FF2B5EF4-FFF2-40B4-BE49-F238E27FC236}">
                <a16:creationId xmlns:a16="http://schemas.microsoft.com/office/drawing/2014/main" id="{1A793AF5-CD66-4D1A-B502-DC9928B5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19" name="Tampungan Nomor Slide 18">
            <a:extLst>
              <a:ext uri="{FF2B5EF4-FFF2-40B4-BE49-F238E27FC236}">
                <a16:creationId xmlns:a16="http://schemas.microsoft.com/office/drawing/2014/main" id="{38084121-58BC-489B-9699-7C9B5DEA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Kuliah Umum Teknik Industri, Universitas Dian Nuswantoro, Desember 19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7D3B-DD07-4E03-932C-756D3548754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9" y="895547"/>
            <a:ext cx="7503736" cy="53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9739292-2ACA-4797-88B9-3F52B105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Karakteristik industri 4.0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713A8A2-7A19-4017-98EC-A65DAF60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Digitisasi</a:t>
            </a:r>
          </a:p>
          <a:p>
            <a:r>
              <a:rPr lang="en-US"/>
              <a:t>Optimisasi dan kustomisasi produksi</a:t>
            </a:r>
          </a:p>
          <a:p>
            <a:r>
              <a:rPr lang="en-US"/>
              <a:t>Otomasi dan adaptasi</a:t>
            </a:r>
          </a:p>
          <a:p>
            <a:r>
              <a:rPr lang="en-US"/>
              <a:t>Human machine interaction</a:t>
            </a:r>
          </a:p>
          <a:p>
            <a:r>
              <a:rPr lang="en-US"/>
              <a:t>Value added services and businesses</a:t>
            </a:r>
          </a:p>
          <a:p>
            <a:r>
              <a:rPr lang="en-US"/>
              <a:t>Automatic data exchange and communication</a:t>
            </a:r>
          </a:p>
          <a:p>
            <a:endParaRPr lang="en-US"/>
          </a:p>
          <a:p>
            <a:r>
              <a:rPr lang="en-US"/>
              <a:t>Menggunakan teknologi internet dan algoritma maju serta proses value added dan manajemen pengetahuan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F05F1A4-AC93-43A4-9A80-18E6363B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4580715-9ED6-4DE4-9C17-6DF209B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FFAB69F-7E86-486A-8131-0E2FDC25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FF97B4C-7313-4035-AE96-147D3D8A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pengaruhnya pada bisnis: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0FB3AC6-02D1-4CB9-A90A-B9CE0738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Ekspektasi pelanggan akan semakin meningkat (customer experience)</a:t>
            </a:r>
          </a:p>
          <a:p>
            <a:r>
              <a:rPr lang="en-US"/>
              <a:t>Data-enhanced product</a:t>
            </a:r>
          </a:p>
          <a:p>
            <a:r>
              <a:rPr lang="en-US"/>
              <a:t>Collaborative innovation</a:t>
            </a:r>
          </a:p>
          <a:p>
            <a:r>
              <a:rPr lang="en-US"/>
              <a:t>Model bisnis baru: platform strategy</a:t>
            </a:r>
          </a:p>
          <a:p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4CC62745-FDB7-40FE-AB11-E5B9C313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6810B09-A89E-4C4B-ADBC-08D78CBD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CE801B6-4938-47CD-8CE0-A4477E0B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E028366-4483-44C5-B7E5-9819CA23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Tujuan industri 4.0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0B97664-FF8F-47ED-B68E-B3EFB202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Memberi fleksibilitas yang tinggi</a:t>
            </a:r>
          </a:p>
          <a:p>
            <a:r>
              <a:rPr lang="en-US"/>
              <a:t>Reduced lead times</a:t>
            </a:r>
          </a:p>
          <a:p>
            <a:r>
              <a:rPr lang="en-US"/>
              <a:t>Customize with small batch sizes</a:t>
            </a:r>
          </a:p>
          <a:p>
            <a:r>
              <a:rPr lang="en-US"/>
              <a:t>Reduced costs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212D76B-4BB9-49CB-9DD1-854F05D4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9AA4EB8-1934-427F-90B8-E0E12F7F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6D76528-16B7-4A0C-B798-078E57A3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A5CDC68-228D-4BB0-9B78-9C46BC2B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Pergeseran bisnis sistem manufaktur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D0971FC8-C8BA-4012-ACA3-D175213C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7330C69-6DD5-4B18-85E5-AF61BBD8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4FC45F37-5EA9-4141-890C-240B588B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B88F05-D4F8-418E-A7B4-5622D98CFECF}"/>
              </a:ext>
            </a:extLst>
          </p:cNvPr>
          <p:cNvCxnSpPr/>
          <p:nvPr/>
        </p:nvCxnSpPr>
        <p:spPr>
          <a:xfrm>
            <a:off x="1714500" y="2781120"/>
            <a:ext cx="0" cy="3200400"/>
          </a:xfrm>
          <a:prstGeom prst="straightConnector1">
            <a:avLst/>
          </a:prstGeom>
          <a:noFill/>
          <a:ln w="38100" cap="flat" cmpd="sng" algn="ctr">
            <a:solidFill>
              <a:srgbClr val="000099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2028B5-5ED0-4D28-A781-D45147B96FC8}"/>
              </a:ext>
            </a:extLst>
          </p:cNvPr>
          <p:cNvCxnSpPr/>
          <p:nvPr/>
        </p:nvCxnSpPr>
        <p:spPr>
          <a:xfrm flipH="1">
            <a:off x="1714500" y="5981520"/>
            <a:ext cx="4876800" cy="0"/>
          </a:xfrm>
          <a:prstGeom prst="straightConnector1">
            <a:avLst/>
          </a:prstGeom>
          <a:noFill/>
          <a:ln w="38100" cap="flat" cmpd="sng" algn="ctr">
            <a:solidFill>
              <a:srgbClr val="000099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7B057301-A864-4175-8DF9-AEBF05D47006}"/>
              </a:ext>
            </a:extLst>
          </p:cNvPr>
          <p:cNvSpPr/>
          <p:nvPr/>
        </p:nvSpPr>
        <p:spPr>
          <a:xfrm>
            <a:off x="2325272" y="3403616"/>
            <a:ext cx="3228536" cy="2229729"/>
          </a:xfrm>
          <a:custGeom>
            <a:avLst/>
            <a:gdLst>
              <a:gd name="connsiteX0" fmla="*/ 3228536 w 3228536"/>
              <a:gd name="connsiteY0" fmla="*/ 2215661 h 2229729"/>
              <a:gd name="connsiteX1" fmla="*/ 2131256 w 3228536"/>
              <a:gd name="connsiteY1" fmla="*/ 2215661 h 2229729"/>
              <a:gd name="connsiteX2" fmla="*/ 1484142 w 3228536"/>
              <a:gd name="connsiteY2" fmla="*/ 2131255 h 2229729"/>
              <a:gd name="connsiteX3" fmla="*/ 851096 w 3228536"/>
              <a:gd name="connsiteY3" fmla="*/ 1892104 h 2229729"/>
              <a:gd name="connsiteX4" fmla="*/ 414997 w 3228536"/>
              <a:gd name="connsiteY4" fmla="*/ 1624818 h 2229729"/>
              <a:gd name="connsiteX5" fmla="*/ 105508 w 3228536"/>
              <a:gd name="connsiteY5" fmla="*/ 1202787 h 2229729"/>
              <a:gd name="connsiteX6" fmla="*/ 35170 w 3228536"/>
              <a:gd name="connsiteY6" fmla="*/ 766689 h 2229729"/>
              <a:gd name="connsiteX7" fmla="*/ 7034 w 3228536"/>
              <a:gd name="connsiteY7" fmla="*/ 344658 h 2229729"/>
              <a:gd name="connsiteX8" fmla="*/ 77373 w 3228536"/>
              <a:gd name="connsiteY8" fmla="*/ 119575 h 2229729"/>
              <a:gd name="connsiteX9" fmla="*/ 400930 w 3228536"/>
              <a:gd name="connsiteY9" fmla="*/ 21101 h 2229729"/>
              <a:gd name="connsiteX10" fmla="*/ 907366 w 3228536"/>
              <a:gd name="connsiteY10" fmla="*/ 35169 h 2229729"/>
              <a:gd name="connsiteX11" fmla="*/ 1470074 w 3228536"/>
              <a:gd name="connsiteY11" fmla="*/ 232116 h 2229729"/>
              <a:gd name="connsiteX12" fmla="*/ 2904979 w 3228536"/>
              <a:gd name="connsiteY12" fmla="*/ 1048042 h 2229729"/>
              <a:gd name="connsiteX13" fmla="*/ 2904979 w 3228536"/>
              <a:gd name="connsiteY13" fmla="*/ 1048042 h 222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8536" h="2229729">
                <a:moveTo>
                  <a:pt x="3228536" y="2215661"/>
                </a:moveTo>
                <a:cubicBezTo>
                  <a:pt x="2825262" y="2222695"/>
                  <a:pt x="2421988" y="2229729"/>
                  <a:pt x="2131256" y="2215661"/>
                </a:cubicBezTo>
                <a:cubicBezTo>
                  <a:pt x="1840524" y="2201593"/>
                  <a:pt x="1697502" y="2185181"/>
                  <a:pt x="1484142" y="2131255"/>
                </a:cubicBezTo>
                <a:cubicBezTo>
                  <a:pt x="1270782" y="2077329"/>
                  <a:pt x="1029287" y="1976510"/>
                  <a:pt x="851096" y="1892104"/>
                </a:cubicBezTo>
                <a:cubicBezTo>
                  <a:pt x="672905" y="1807698"/>
                  <a:pt x="539262" y="1739704"/>
                  <a:pt x="414997" y="1624818"/>
                </a:cubicBezTo>
                <a:cubicBezTo>
                  <a:pt x="290732" y="1509932"/>
                  <a:pt x="168812" y="1345808"/>
                  <a:pt x="105508" y="1202787"/>
                </a:cubicBezTo>
                <a:cubicBezTo>
                  <a:pt x="42204" y="1059766"/>
                  <a:pt x="51582" y="909710"/>
                  <a:pt x="35170" y="766689"/>
                </a:cubicBezTo>
                <a:cubicBezTo>
                  <a:pt x="18758" y="623668"/>
                  <a:pt x="0" y="452510"/>
                  <a:pt x="7034" y="344658"/>
                </a:cubicBezTo>
                <a:cubicBezTo>
                  <a:pt x="14068" y="236806"/>
                  <a:pt x="11724" y="173501"/>
                  <a:pt x="77373" y="119575"/>
                </a:cubicBezTo>
                <a:cubicBezTo>
                  <a:pt x="143022" y="65649"/>
                  <a:pt x="262598" y="35169"/>
                  <a:pt x="400930" y="21101"/>
                </a:cubicBezTo>
                <a:cubicBezTo>
                  <a:pt x="539262" y="7033"/>
                  <a:pt x="729175" y="0"/>
                  <a:pt x="907366" y="35169"/>
                </a:cubicBezTo>
                <a:cubicBezTo>
                  <a:pt x="1085557" y="70338"/>
                  <a:pt x="1137138" y="63304"/>
                  <a:pt x="1470074" y="232116"/>
                </a:cubicBezTo>
                <a:cubicBezTo>
                  <a:pt x="1803010" y="400928"/>
                  <a:pt x="2904979" y="1048042"/>
                  <a:pt x="2904979" y="1048042"/>
                </a:cubicBezTo>
                <a:lnTo>
                  <a:pt x="2904979" y="1048042"/>
                </a:lnTo>
              </a:path>
            </a:pathLst>
          </a:custGeom>
          <a:noFill/>
          <a:ln w="28575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6FCD7B7-7542-40C6-B91B-F2D0021413A3}"/>
              </a:ext>
            </a:extLst>
          </p:cNvPr>
          <p:cNvSpPr/>
          <p:nvPr/>
        </p:nvSpPr>
        <p:spPr>
          <a:xfrm>
            <a:off x="5216183" y="4451658"/>
            <a:ext cx="450166" cy="562708"/>
          </a:xfrm>
          <a:custGeom>
            <a:avLst/>
            <a:gdLst>
              <a:gd name="connsiteX0" fmla="*/ 0 w 450166"/>
              <a:gd name="connsiteY0" fmla="*/ 0 h 562708"/>
              <a:gd name="connsiteX1" fmla="*/ 70339 w 450166"/>
              <a:gd name="connsiteY1" fmla="*/ 84407 h 562708"/>
              <a:gd name="connsiteX2" fmla="*/ 450166 w 450166"/>
              <a:gd name="connsiteY2" fmla="*/ 562708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166" h="562708">
                <a:moveTo>
                  <a:pt x="0" y="0"/>
                </a:moveTo>
                <a:lnTo>
                  <a:pt x="70339" y="84407"/>
                </a:lnTo>
                <a:lnTo>
                  <a:pt x="450166" y="562708"/>
                </a:lnTo>
              </a:path>
            </a:pathLst>
          </a:custGeom>
          <a:noFill/>
          <a:ln w="28575" cap="flat" cmpd="sng" algn="ctr">
            <a:solidFill>
              <a:srgbClr val="000099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7B8963B-C00E-4812-9EA7-EC998E8BD4A7}"/>
              </a:ext>
            </a:extLst>
          </p:cNvPr>
          <p:cNvSpPr/>
          <p:nvPr/>
        </p:nvSpPr>
        <p:spPr>
          <a:xfrm>
            <a:off x="5258386" y="4437591"/>
            <a:ext cx="731520" cy="140677"/>
          </a:xfrm>
          <a:custGeom>
            <a:avLst/>
            <a:gdLst>
              <a:gd name="connsiteX0" fmla="*/ 0 w 731520"/>
              <a:gd name="connsiteY0" fmla="*/ 0 h 140677"/>
              <a:gd name="connsiteX1" fmla="*/ 731520 w 731520"/>
              <a:gd name="connsiteY1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 h="140677">
                <a:moveTo>
                  <a:pt x="0" y="0"/>
                </a:moveTo>
                <a:lnTo>
                  <a:pt x="731520" y="140677"/>
                </a:lnTo>
              </a:path>
            </a:pathLst>
          </a:custGeom>
          <a:noFill/>
          <a:ln w="28575" cap="flat" cmpd="sng" algn="ctr">
            <a:solidFill>
              <a:srgbClr val="000099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E57C5-B2A1-4C9D-A1BA-128DAD83DE67}"/>
              </a:ext>
            </a:extLst>
          </p:cNvPr>
          <p:cNvSpPr txBox="1"/>
          <p:nvPr/>
        </p:nvSpPr>
        <p:spPr>
          <a:xfrm>
            <a:off x="4076700" y="605772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Ragam/Variasi Produk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7E9E5-3696-4075-AA0B-F072059CCA43}"/>
              </a:ext>
            </a:extLst>
          </p:cNvPr>
          <p:cNvSpPr txBox="1"/>
          <p:nvPr/>
        </p:nvSpPr>
        <p:spPr>
          <a:xfrm rot="16200000">
            <a:off x="163443" y="402737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Volume Produk per Jenis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3BBA5-83ED-483B-B9EC-354F9F224AD0}"/>
              </a:ext>
            </a:extLst>
          </p:cNvPr>
          <p:cNvSpPr/>
          <p:nvPr/>
        </p:nvSpPr>
        <p:spPr>
          <a:xfrm>
            <a:off x="4914900" y="5600520"/>
            <a:ext cx="1524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417FD3-693D-4965-A1D8-6D749220CD66}"/>
              </a:ext>
            </a:extLst>
          </p:cNvPr>
          <p:cNvSpPr/>
          <p:nvPr/>
        </p:nvSpPr>
        <p:spPr>
          <a:xfrm>
            <a:off x="2628900" y="4990920"/>
            <a:ext cx="1524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4DD9B6-7482-4DAF-800B-827993CC1892}"/>
              </a:ext>
            </a:extLst>
          </p:cNvPr>
          <p:cNvSpPr/>
          <p:nvPr/>
        </p:nvSpPr>
        <p:spPr>
          <a:xfrm>
            <a:off x="2324100" y="3543120"/>
            <a:ext cx="1524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EE3790-C18D-42A8-A20D-DB23F2BE5445}"/>
              </a:ext>
            </a:extLst>
          </p:cNvPr>
          <p:cNvSpPr/>
          <p:nvPr/>
        </p:nvSpPr>
        <p:spPr>
          <a:xfrm>
            <a:off x="3771900" y="3619320"/>
            <a:ext cx="1524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050BE-A660-4103-932D-6FEDBF8E3EF3}"/>
              </a:ext>
            </a:extLst>
          </p:cNvPr>
          <p:cNvSpPr/>
          <p:nvPr/>
        </p:nvSpPr>
        <p:spPr>
          <a:xfrm>
            <a:off x="4914900" y="4228920"/>
            <a:ext cx="1524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6E4D8-81BF-4411-9F20-0A1D97EA9F27}"/>
              </a:ext>
            </a:extLst>
          </p:cNvPr>
          <p:cNvSpPr txBox="1"/>
          <p:nvPr/>
        </p:nvSpPr>
        <p:spPr>
          <a:xfrm rot="853594">
            <a:off x="3102272" y="514314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Craft Production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C3CBC-6D9B-4B2D-9AD0-7F8E42AB9AAF}"/>
              </a:ext>
            </a:extLst>
          </p:cNvPr>
          <p:cNvSpPr txBox="1"/>
          <p:nvPr/>
        </p:nvSpPr>
        <p:spPr>
          <a:xfrm>
            <a:off x="2187871" y="300954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Mass Production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2D524-80BE-442B-807A-D879B4CA1BC3}"/>
              </a:ext>
            </a:extLst>
          </p:cNvPr>
          <p:cNvSpPr txBox="1"/>
          <p:nvPr/>
        </p:nvSpPr>
        <p:spPr>
          <a:xfrm rot="1952760">
            <a:off x="3798136" y="3582316"/>
            <a:ext cx="190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Mass Customization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0D8A50-D9B7-4435-B175-B3254BBA5B18}"/>
              </a:ext>
            </a:extLst>
          </p:cNvPr>
          <p:cNvSpPr txBox="1"/>
          <p:nvPr/>
        </p:nvSpPr>
        <p:spPr>
          <a:xfrm rot="637650">
            <a:off x="5235871" y="422874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Regionalization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8B79BE-49C4-4C88-861A-802299FF0C4A}"/>
              </a:ext>
            </a:extLst>
          </p:cNvPr>
          <p:cNvSpPr txBox="1"/>
          <p:nvPr/>
        </p:nvSpPr>
        <p:spPr>
          <a:xfrm rot="3173293">
            <a:off x="4586595" y="494267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Personalized Production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DDDB2A-2F2D-4EA0-B56F-3C4F796A139E}"/>
              </a:ext>
            </a:extLst>
          </p:cNvPr>
          <p:cNvSpPr/>
          <p:nvPr/>
        </p:nvSpPr>
        <p:spPr>
          <a:xfrm>
            <a:off x="6819900" y="2628720"/>
            <a:ext cx="1600200" cy="3276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AE3613-A21A-4992-BE69-35148B7F4B2E}"/>
              </a:ext>
            </a:extLst>
          </p:cNvPr>
          <p:cNvSpPr/>
          <p:nvPr/>
        </p:nvSpPr>
        <p:spPr>
          <a:xfrm>
            <a:off x="6896100" y="5143320"/>
            <a:ext cx="1447800" cy="685800"/>
          </a:xfrm>
          <a:prstGeom prst="rect">
            <a:avLst/>
          </a:prstGeom>
          <a:solidFill>
            <a:srgbClr val="000099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Purpose Machine Tools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7D0633-1CD2-4408-982D-9188AD2A01F5}"/>
              </a:ext>
            </a:extLst>
          </p:cNvPr>
          <p:cNvSpPr/>
          <p:nvPr/>
        </p:nvSpPr>
        <p:spPr>
          <a:xfrm>
            <a:off x="6896100" y="4381320"/>
            <a:ext cx="1447800" cy="685800"/>
          </a:xfrm>
          <a:prstGeom prst="rect">
            <a:avLst/>
          </a:prstGeom>
          <a:solidFill>
            <a:srgbClr val="000099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Reconfigurable Manufacturing System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1CB3F6-7512-4F44-9896-277E4A8585D5}"/>
              </a:ext>
            </a:extLst>
          </p:cNvPr>
          <p:cNvSpPr/>
          <p:nvPr/>
        </p:nvSpPr>
        <p:spPr>
          <a:xfrm>
            <a:off x="6896100" y="3466920"/>
            <a:ext cx="1447800" cy="685800"/>
          </a:xfrm>
          <a:prstGeom prst="rect">
            <a:avLst/>
          </a:prstGeom>
          <a:solidFill>
            <a:srgbClr val="000099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 Manufacturing System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08AB13-9FEF-4C4D-924E-656244D50890}"/>
              </a:ext>
            </a:extLst>
          </p:cNvPr>
          <p:cNvSpPr/>
          <p:nvPr/>
        </p:nvSpPr>
        <p:spPr>
          <a:xfrm>
            <a:off x="6896100" y="2704920"/>
            <a:ext cx="1447800" cy="685800"/>
          </a:xfrm>
          <a:prstGeom prst="rect">
            <a:avLst/>
          </a:prstGeom>
          <a:solidFill>
            <a:srgbClr val="000099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Dedicated Manufacturing Lines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6B97B4-5939-4BE5-BEAA-CBAE4717ABEF}"/>
              </a:ext>
            </a:extLst>
          </p:cNvPr>
          <p:cNvSpPr/>
          <p:nvPr/>
        </p:nvSpPr>
        <p:spPr>
          <a:xfrm>
            <a:off x="4914900" y="4000320"/>
            <a:ext cx="1828800" cy="1447800"/>
          </a:xfrm>
          <a:prstGeom prst="ellipse">
            <a:avLst/>
          </a:prstGeom>
          <a:solidFill>
            <a:srgbClr val="4F81BD">
              <a:alpha val="3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34722D2-92FC-45D7-9B75-AF50B3FCDCF0}"/>
              </a:ext>
            </a:extLst>
          </p:cNvPr>
          <p:cNvSpPr/>
          <p:nvPr/>
        </p:nvSpPr>
        <p:spPr>
          <a:xfrm>
            <a:off x="6515100" y="4762320"/>
            <a:ext cx="457200" cy="2286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46CB1E9-9E52-49AD-814D-C69B77E2A03F}"/>
              </a:ext>
            </a:extLst>
          </p:cNvPr>
          <p:cNvSpPr/>
          <p:nvPr/>
        </p:nvSpPr>
        <p:spPr>
          <a:xfrm>
            <a:off x="5905500" y="5448120"/>
            <a:ext cx="1066800" cy="1524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8219B31E-579D-42DB-8C31-8BAD35658EE4}"/>
              </a:ext>
            </a:extLst>
          </p:cNvPr>
          <p:cNvSpPr/>
          <p:nvPr/>
        </p:nvSpPr>
        <p:spPr>
          <a:xfrm>
            <a:off x="5219700" y="3695520"/>
            <a:ext cx="1752600" cy="762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C245C381-8611-473C-A70E-3A82FFFEE7DD}"/>
              </a:ext>
            </a:extLst>
          </p:cNvPr>
          <p:cNvSpPr/>
          <p:nvPr/>
        </p:nvSpPr>
        <p:spPr>
          <a:xfrm>
            <a:off x="4610100" y="3085920"/>
            <a:ext cx="2362200" cy="762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EB6D72-A4BC-43FC-B783-8B9813A3DE7B}"/>
              </a:ext>
            </a:extLst>
          </p:cNvPr>
          <p:cNvSpPr txBox="1"/>
          <p:nvPr/>
        </p:nvSpPr>
        <p:spPr>
          <a:xfrm>
            <a:off x="6743700" y="201912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SISTEM MANUFAKTUR</a:t>
            </a:r>
          </a:p>
        </p:txBody>
      </p:sp>
      <p:sp>
        <p:nvSpPr>
          <p:cNvPr id="34" name="Left-Right Arrow 33">
            <a:extLst>
              <a:ext uri="{FF2B5EF4-FFF2-40B4-BE49-F238E27FC236}">
                <a16:creationId xmlns:a16="http://schemas.microsoft.com/office/drawing/2014/main" id="{B91EC55C-1C0D-4E0B-915E-129DAC15179F}"/>
              </a:ext>
            </a:extLst>
          </p:cNvPr>
          <p:cNvSpPr/>
          <p:nvPr/>
        </p:nvSpPr>
        <p:spPr>
          <a:xfrm>
            <a:off x="1790700" y="2095320"/>
            <a:ext cx="4953000" cy="838200"/>
          </a:xfrm>
          <a:prstGeom prst="leftRightArrow">
            <a:avLst/>
          </a:prstGeom>
          <a:solidFill>
            <a:srgbClr val="000099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ARSITEKTUR PRODUK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CF9E57-1908-47AA-98BE-155CEE11A01E}"/>
              </a:ext>
            </a:extLst>
          </p:cNvPr>
          <p:cNvSpPr txBox="1"/>
          <p:nvPr/>
        </p:nvSpPr>
        <p:spPr>
          <a:xfrm>
            <a:off x="2095500" y="232392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Unified Architecture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A980BA-2D42-4353-96CF-5D77203C5431}"/>
              </a:ext>
            </a:extLst>
          </p:cNvPr>
          <p:cNvSpPr txBox="1"/>
          <p:nvPr/>
        </p:nvSpPr>
        <p:spPr>
          <a:xfrm>
            <a:off x="5600700" y="232392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Modular Architecture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8FEFFF-CAE9-42AD-BFA0-A058F3CBC7BB}"/>
              </a:ext>
            </a:extLst>
          </p:cNvPr>
          <p:cNvCxnSpPr/>
          <p:nvPr/>
        </p:nvCxnSpPr>
        <p:spPr>
          <a:xfrm flipV="1">
            <a:off x="2171700" y="3695520"/>
            <a:ext cx="2362200" cy="1447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7A3992-0775-4EA5-9274-E9B2C58C9266}"/>
              </a:ext>
            </a:extLst>
          </p:cNvPr>
          <p:cNvSpPr txBox="1"/>
          <p:nvPr/>
        </p:nvSpPr>
        <p:spPr>
          <a:xfrm rot="19785751">
            <a:off x="2521287" y="42070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MODEL BISNIS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9AF418A8-5E3F-4805-A322-EB3FA47365CF}"/>
              </a:ext>
            </a:extLst>
          </p:cNvPr>
          <p:cNvSpPr/>
          <p:nvPr/>
        </p:nvSpPr>
        <p:spPr>
          <a:xfrm rot="14118406">
            <a:off x="2642939" y="4034892"/>
            <a:ext cx="381000" cy="609600"/>
          </a:xfrm>
          <a:prstGeom prst="right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FBD1D9-395E-480B-B006-21EA4BF627F3}"/>
              </a:ext>
            </a:extLst>
          </p:cNvPr>
          <p:cNvSpPr txBox="1"/>
          <p:nvPr/>
        </p:nvSpPr>
        <p:spPr>
          <a:xfrm rot="19729335">
            <a:off x="2432903" y="424931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PUSH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9CFDCBB9-D20E-431E-A357-F51B94F24134}"/>
              </a:ext>
            </a:extLst>
          </p:cNvPr>
          <p:cNvSpPr/>
          <p:nvPr/>
        </p:nvSpPr>
        <p:spPr>
          <a:xfrm rot="3522099">
            <a:off x="3940806" y="4092838"/>
            <a:ext cx="381000" cy="609600"/>
          </a:xfrm>
          <a:prstGeom prst="right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BABDF8-E79D-430D-88AA-0C844C30C0A0}"/>
              </a:ext>
            </a:extLst>
          </p:cNvPr>
          <p:cNvSpPr txBox="1"/>
          <p:nvPr/>
        </p:nvSpPr>
        <p:spPr>
          <a:xfrm rot="19729335">
            <a:off x="3728304" y="4173112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24860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1C80FCA-0E8B-4F20-BCFE-9A1B0E6E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Revolusi Industri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AF0678-83D2-4C0A-BEB4-B03E3EC71CB1}"/>
              </a:ext>
            </a:extLst>
          </p:cNvPr>
          <p:cNvSpPr/>
          <p:nvPr/>
        </p:nvSpPr>
        <p:spPr>
          <a:xfrm>
            <a:off x="321365" y="4333461"/>
            <a:ext cx="2133600" cy="16002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Revolusi 1.0:</a:t>
            </a:r>
          </a:p>
          <a:p>
            <a:r>
              <a:rPr lang="en-US">
                <a:solidFill>
                  <a:schemeClr val="tx1"/>
                </a:solidFill>
              </a:rPr>
              <a:t>Pemanfaatan tenaga uap untuk melakukan mekanisasi pada proses produksi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0BB50F7-E341-4F63-8852-B990D701CAA5}"/>
              </a:ext>
            </a:extLst>
          </p:cNvPr>
          <p:cNvSpPr/>
          <p:nvPr/>
        </p:nvSpPr>
        <p:spPr>
          <a:xfrm>
            <a:off x="2454965" y="3342861"/>
            <a:ext cx="2133600" cy="25908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Revolusi 2.0:</a:t>
            </a:r>
          </a:p>
          <a:p>
            <a:r>
              <a:rPr lang="en-US">
                <a:solidFill>
                  <a:schemeClr val="tx1"/>
                </a:solidFill>
              </a:rPr>
              <a:t>Penggunaan konsep produksi masal melalui lintas produksi yang didukung oleh pemanfaatan energi listrik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92745AA-FA09-45C5-826C-5D8BAD6FD431}"/>
              </a:ext>
            </a:extLst>
          </p:cNvPr>
          <p:cNvSpPr/>
          <p:nvPr/>
        </p:nvSpPr>
        <p:spPr>
          <a:xfrm>
            <a:off x="4588565" y="2199861"/>
            <a:ext cx="2133600" cy="37338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Revolusi 3.0:</a:t>
            </a:r>
          </a:p>
          <a:p>
            <a:r>
              <a:rPr lang="en-US">
                <a:solidFill>
                  <a:schemeClr val="tx1"/>
                </a:solidFill>
              </a:rPr>
              <a:t>Pemanfaatan elektronik dan teknologi informasi untuk melakukan otomasi proses produksi termasuk manajemen (ERP)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7741174-1795-41A4-BE6C-7DA809C69EF5}"/>
              </a:ext>
            </a:extLst>
          </p:cNvPr>
          <p:cNvSpPr/>
          <p:nvPr/>
        </p:nvSpPr>
        <p:spPr>
          <a:xfrm>
            <a:off x="6722165" y="1285461"/>
            <a:ext cx="2133600" cy="46482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Revolusi 4.0:</a:t>
            </a:r>
          </a:p>
          <a:p>
            <a:r>
              <a:rPr lang="en-US">
                <a:solidFill>
                  <a:schemeClr val="tx1"/>
                </a:solidFill>
              </a:rPr>
              <a:t>Penggunaan teknologi  komputer dan telekomunikasi maju (internet) untuk membentuk sistem produksi cyber-physical; yaitu penyatuan dunia nyata dengan dunia maya (virtual)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E40ACD8-F3E8-474E-965D-DF2EB69D2651}"/>
              </a:ext>
            </a:extLst>
          </p:cNvPr>
          <p:cNvSpPr txBox="1"/>
          <p:nvPr/>
        </p:nvSpPr>
        <p:spPr>
          <a:xfrm>
            <a:off x="212035" y="3609561"/>
            <a:ext cx="22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Mesin tenun mekanik tahun 1784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93C1AAB-AA43-471E-B440-27EADF4B6D96}"/>
              </a:ext>
            </a:extLst>
          </p:cNvPr>
          <p:cNvSpPr txBox="1"/>
          <p:nvPr/>
        </p:nvSpPr>
        <p:spPr>
          <a:xfrm>
            <a:off x="2454965" y="261329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Lintas perakitan pertama 1870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4526211A-13AB-43B3-BD28-A4612EBBD1FC}"/>
              </a:ext>
            </a:extLst>
          </p:cNvPr>
          <p:cNvSpPr txBox="1"/>
          <p:nvPr/>
        </p:nvSpPr>
        <p:spPr>
          <a:xfrm>
            <a:off x="4289715" y="1536932"/>
            <a:ext cx="25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PLC pertama kali dimanfaatkan pada 1969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394190E-E25C-4344-AA02-D70ED783216E}"/>
              </a:ext>
            </a:extLst>
          </p:cNvPr>
          <p:cNvSpPr txBox="1"/>
          <p:nvPr/>
        </p:nvSpPr>
        <p:spPr>
          <a:xfrm>
            <a:off x="537265" y="593366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Akhir abad 18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BB294CE-00C6-4961-A272-27049EBD7130}"/>
              </a:ext>
            </a:extLst>
          </p:cNvPr>
          <p:cNvSpPr txBox="1"/>
          <p:nvPr/>
        </p:nvSpPr>
        <p:spPr>
          <a:xfrm>
            <a:off x="2523545" y="590953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Awal abad 20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1F262183-A084-4F1E-9124-D06B94858491}"/>
              </a:ext>
            </a:extLst>
          </p:cNvPr>
          <p:cNvSpPr txBox="1"/>
          <p:nvPr/>
        </p:nvSpPr>
        <p:spPr>
          <a:xfrm>
            <a:off x="4728265" y="5909531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Awal tahun 1970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853BD935-C017-446C-A918-498F3FE58D85}"/>
              </a:ext>
            </a:extLst>
          </p:cNvPr>
          <p:cNvSpPr txBox="1"/>
          <p:nvPr/>
        </p:nvSpPr>
        <p:spPr>
          <a:xfrm>
            <a:off x="6760265" y="58790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Sekarang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2EF83066-64B6-404F-94C2-1D20FE2A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9E5FEF04-FB1F-4DFE-8C3F-01D0189D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16" name="Tampungan Nomor Slide 15">
            <a:extLst>
              <a:ext uri="{FF2B5EF4-FFF2-40B4-BE49-F238E27FC236}">
                <a16:creationId xmlns:a16="http://schemas.microsoft.com/office/drawing/2014/main" id="{CA0BA70D-F134-4697-A19B-DCF6027D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5105AB8-CC0A-4FB2-8C83-9D948930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Bagaimana Teknik Industri Menghadapi Perubahan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CD1ABE9-3F66-4E27-B76C-19787601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10674"/>
            <a:ext cx="7850778" cy="1008950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Kemampuan merancang integrasi sistem yang mejadi kompetensi dasar semakin diperlukan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7C022A24-5CBF-42CD-8AE9-BC72956D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775540"/>
            <a:ext cx="3657917" cy="3581754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4274D2D8-1181-4620-825A-D40DC902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5" y="2834527"/>
            <a:ext cx="3901372" cy="3721392"/>
          </a:xfrm>
          <a:prstGeom prst="rect">
            <a:avLst/>
          </a:prstGeom>
        </p:spPr>
      </p:pic>
      <p:sp>
        <p:nvSpPr>
          <p:cNvPr id="6" name="Tampungan Tanggal 5">
            <a:extLst>
              <a:ext uri="{FF2B5EF4-FFF2-40B4-BE49-F238E27FC236}">
                <a16:creationId xmlns:a16="http://schemas.microsoft.com/office/drawing/2014/main" id="{CD37CA39-F80D-4008-B846-92B300BE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7" name="Tampungan Kaki 6">
            <a:extLst>
              <a:ext uri="{FF2B5EF4-FFF2-40B4-BE49-F238E27FC236}">
                <a16:creationId xmlns:a16="http://schemas.microsoft.com/office/drawing/2014/main" id="{191DB120-552B-42BD-8A60-BC21C2D9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8" name="Tampungan Nomor Slide 7">
            <a:extLst>
              <a:ext uri="{FF2B5EF4-FFF2-40B4-BE49-F238E27FC236}">
                <a16:creationId xmlns:a16="http://schemas.microsoft.com/office/drawing/2014/main" id="{F129ECDA-5964-4F3C-BF9D-CA263A67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74A4EE8-5D2A-4BCA-9E72-0B949B94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496103"/>
            <a:ext cx="7543800" cy="985605"/>
          </a:xfrm>
        </p:spPr>
        <p:txBody>
          <a:bodyPr>
            <a:normAutofit fontScale="90000"/>
          </a:bodyPr>
          <a:lstStyle/>
          <a:p>
            <a:r>
              <a:rPr lang="en-US"/>
              <a:t>Bagaimana Teknik Industri Menghadapi Perubahan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F7FB06B-3AAD-449F-ACD9-AE5E2D0A3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470991"/>
            <a:ext cx="3703320" cy="4398103"/>
          </a:xfrm>
        </p:spPr>
        <p:txBody>
          <a:bodyPr>
            <a:normAutofit/>
          </a:bodyPr>
          <a:lstStyle/>
          <a:p>
            <a:r>
              <a:rPr lang="en-US"/>
              <a:t>Bagaimana membangun kolaborasi:</a:t>
            </a:r>
          </a:p>
          <a:p>
            <a:pPr lvl="1"/>
            <a:r>
              <a:rPr lang="en-US"/>
              <a:t>Membuat perencanaan kolaboratif</a:t>
            </a:r>
          </a:p>
          <a:p>
            <a:pPr lvl="1"/>
            <a:r>
              <a:rPr lang="en-US"/>
              <a:t>Membangun sistem untuk pengendalian kolaborasi</a:t>
            </a:r>
          </a:p>
          <a:p>
            <a:pPr lvl="1"/>
            <a:r>
              <a:rPr lang="en-US"/>
              <a:t>Melakukan koordinasi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6F566CFF-9720-4FDA-8A74-14E13EA7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3" y="1974574"/>
            <a:ext cx="4081670" cy="3008243"/>
          </a:xfrm>
          <a:prstGeom prst="rect">
            <a:avLst/>
          </a:prstGeom>
        </p:spPr>
      </p:pic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EF2ED025-119D-4A8B-A8C4-1191AEAC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A90FA5F-9C52-48E1-894C-E91B3082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EE576EA-8965-4E78-AED6-9D07FA9F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B1C09A4-5DE5-4275-A9CA-2383C93D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18781"/>
            <a:ext cx="7543800" cy="1025361"/>
          </a:xfrm>
        </p:spPr>
        <p:txBody>
          <a:bodyPr>
            <a:normAutofit fontScale="90000"/>
          </a:bodyPr>
          <a:lstStyle/>
          <a:p>
            <a:r>
              <a:rPr lang="en-US"/>
              <a:t>Bagaimana Teknik Industri Menghadapi Perubahan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5F2C57DB-A75C-4068-B43C-BE4754592F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Penguasaan kemampuan untuk menemukan knowledge dari tumpukan data untuk keperluan pengambilan keputusan</a:t>
            </a:r>
          </a:p>
          <a:p>
            <a:r>
              <a:rPr lang="en-US"/>
              <a:t>Keterampilan pada statistik dan pengolahan data</a:t>
            </a:r>
          </a:p>
          <a:p>
            <a:endParaRPr lang="en-US"/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F92652ED-ACE9-42EB-A6A8-B0E52E4D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" y="2001079"/>
            <a:ext cx="3497248" cy="2491408"/>
          </a:xfrm>
          <a:prstGeom prst="rect">
            <a:avLst/>
          </a:prstGeom>
        </p:spPr>
      </p:pic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94793366-967B-4B1E-BF92-02D3930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C9C8DAD-A714-4C5A-B56F-DA97016D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FAA12F13-7590-4585-B91B-AC225F53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ED0005F-C312-456D-9DDC-7623218B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Bagaimana Teknik Industri Menghadapi Perubahan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B95FA75-4362-4EE0-B0D1-1340EAC9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16066"/>
            <a:ext cx="7340380" cy="4585160"/>
          </a:xfrm>
        </p:spPr>
        <p:txBody>
          <a:bodyPr>
            <a:normAutofit/>
          </a:bodyPr>
          <a:lstStyle/>
          <a:p>
            <a:r>
              <a:rPr lang="en-US"/>
              <a:t>Mengembangkan standard-standard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F48657D0-E00E-400A-9414-A38C765F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1" y="2385391"/>
            <a:ext cx="6003234" cy="3485322"/>
          </a:xfrm>
          <a:prstGeom prst="rect">
            <a:avLst/>
          </a:prstGeom>
        </p:spPr>
      </p:pic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2684B8C6-3EE1-4035-8740-35819D78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B7228F0-D89B-420C-A9A4-CCA386C2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11FE4B2C-4D0A-4E2C-8823-ECF15E62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6EE35FB-3343-49F2-8972-521A1249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98857"/>
          </a:xfrm>
        </p:spPr>
        <p:txBody>
          <a:bodyPr/>
          <a:lstStyle/>
          <a:p>
            <a:r>
              <a:rPr lang="en-US"/>
              <a:t>Keterampilan masa depan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44A19F21-EAB2-4B34-A348-7EC846BD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524000"/>
            <a:ext cx="3703320" cy="4683648"/>
          </a:xfrm>
        </p:spPr>
        <p:txBody>
          <a:bodyPr>
            <a:normAutofit/>
          </a:bodyPr>
          <a:lstStyle/>
          <a:p>
            <a:r>
              <a:rPr lang="en-US" sz="1400"/>
              <a:t>Tahun 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Memecahkan masalah rumit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Berkoordinasi dengan orang 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Manajemen orang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Critical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Negosiasi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Pengendalian mutu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Orientasi pada layanan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Pengambilan keputusan dan judgement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Mendengarkan dengan aktif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/>
              <a:t>Kreativitas</a:t>
            </a:r>
          </a:p>
          <a:p>
            <a:pPr marL="0" indent="0">
              <a:buNone/>
            </a:pPr>
            <a:r>
              <a:rPr lang="en-US" sz="1400"/>
              <a:t>	</a:t>
            </a:r>
          </a:p>
        </p:txBody>
      </p:sp>
      <p:sp>
        <p:nvSpPr>
          <p:cNvPr id="5" name="Tampungan Konten 4">
            <a:extLst>
              <a:ext uri="{FF2B5EF4-FFF2-40B4-BE49-F238E27FC236}">
                <a16:creationId xmlns:a16="http://schemas.microsoft.com/office/drawing/2014/main" id="{099DB6AA-13EB-43BE-8CD3-EA194AA6D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524000"/>
            <a:ext cx="3703320" cy="4683648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Tahun 2020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Memecahkan masalah rumit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Critical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Kreativitas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Manajemen orang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Berkoordinasi dengan orang lain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Emotional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Pengambilan keputusan dan judgement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Orientasi pada layanan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Negosiasi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Kelenturan dalam berpikir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3796251F-A0ED-404F-843A-BE959C3E4937}"/>
              </a:ext>
            </a:extLst>
          </p:cNvPr>
          <p:cNvSpPr txBox="1"/>
          <p:nvPr/>
        </p:nvSpPr>
        <p:spPr>
          <a:xfrm>
            <a:off x="822959" y="5869094"/>
            <a:ext cx="426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Sumber: World Economic Forum (2016)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D467BC1C-BFF3-477E-B568-AE4EB499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7" name="Tampungan Kaki 6">
            <a:extLst>
              <a:ext uri="{FF2B5EF4-FFF2-40B4-BE49-F238E27FC236}">
                <a16:creationId xmlns:a16="http://schemas.microsoft.com/office/drawing/2014/main" id="{EBA2E19F-0100-4FDC-B258-A9901CBE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8" name="Tampungan Nomor Slide 7">
            <a:extLst>
              <a:ext uri="{FF2B5EF4-FFF2-40B4-BE49-F238E27FC236}">
                <a16:creationId xmlns:a16="http://schemas.microsoft.com/office/drawing/2014/main" id="{2543547E-F659-4E52-A593-A4008143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1">
            <a:extLst>
              <a:ext uri="{FF2B5EF4-FFF2-40B4-BE49-F238E27FC236}">
                <a16:creationId xmlns:a16="http://schemas.microsoft.com/office/drawing/2014/main" id="{FF4647DB-8FF8-40F6-8578-E37F0D61FA60}"/>
              </a:ext>
            </a:extLst>
          </p:cNvPr>
          <p:cNvSpPr/>
          <p:nvPr/>
        </p:nvSpPr>
        <p:spPr>
          <a:xfrm>
            <a:off x="2132874" y="2967335"/>
            <a:ext cx="487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TERIMAKASIH</a:t>
            </a:r>
            <a:endParaRPr lang="id-ID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9F2BF1C3-637B-4127-982F-21A66499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D95C83D3-3628-4770-B2E2-87221B05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0A364757-0B65-40CB-9076-E7524741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8553498-1291-4497-8DA1-02176AAA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Teknologi Dasar Pendukung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6CB6FB-2101-4B3A-B6C6-1A3F266EE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149403"/>
              </p:ext>
            </p:extLst>
          </p:nvPr>
        </p:nvGraphicFramePr>
        <p:xfrm>
          <a:off x="1474573" y="1628384"/>
          <a:ext cx="6096000" cy="374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9453C3D-504A-493E-B33B-ECC06F1B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C2FC2EB-A347-41A2-B94E-E6D79328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E01E5EC-30E2-445B-BE39-C304CF26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3</a:t>
            </a:fld>
            <a:endParaRPr lang="en-US"/>
          </a:p>
        </p:txBody>
      </p:sp>
      <p:sp>
        <p:nvSpPr>
          <p:cNvPr id="7" name="Persegi: Sudut Lengkung 6">
            <a:extLst>
              <a:ext uri="{FF2B5EF4-FFF2-40B4-BE49-F238E27FC236}">
                <a16:creationId xmlns:a16="http://schemas.microsoft.com/office/drawing/2014/main" id="{896E3541-22D4-4CCA-9DB3-B61874E9608F}"/>
              </a:ext>
            </a:extLst>
          </p:cNvPr>
          <p:cNvSpPr/>
          <p:nvPr/>
        </p:nvSpPr>
        <p:spPr>
          <a:xfrm>
            <a:off x="1640910" y="4597052"/>
            <a:ext cx="5611660" cy="93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Kecerdasan Buatan (AI)</a:t>
            </a:r>
          </a:p>
          <a:p>
            <a:pPr algn="ctr"/>
            <a:r>
              <a:rPr lang="en-US" sz="280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46862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0DFC676-9A89-4CF9-B8A8-F2D316CB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Apakah CPS ?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366D96C4-7DDB-484C-B2DC-8D68D659BFBA}"/>
              </a:ext>
            </a:extLst>
          </p:cNvPr>
          <p:cNvGrpSpPr/>
          <p:nvPr/>
        </p:nvGrpSpPr>
        <p:grpSpPr>
          <a:xfrm>
            <a:off x="473075" y="1480789"/>
            <a:ext cx="4519055" cy="2782957"/>
            <a:chOff x="344557" y="1449977"/>
            <a:chExt cx="7226952" cy="2782957"/>
          </a:xfrm>
        </p:grpSpPr>
        <p:sp>
          <p:nvSpPr>
            <p:cNvPr id="4" name="Awan 3">
              <a:extLst>
                <a:ext uri="{FF2B5EF4-FFF2-40B4-BE49-F238E27FC236}">
                  <a16:creationId xmlns:a16="http://schemas.microsoft.com/office/drawing/2014/main" id="{04AACFB4-2148-4C45-BF29-82E22E6D5ABF}"/>
                </a:ext>
              </a:extLst>
            </p:cNvPr>
            <p:cNvSpPr/>
            <p:nvPr/>
          </p:nvSpPr>
          <p:spPr>
            <a:xfrm>
              <a:off x="4633595" y="1449977"/>
              <a:ext cx="2937914" cy="2782957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Bagian Cyber (Cyber Part)</a:t>
              </a:r>
            </a:p>
          </p:txBody>
        </p:sp>
        <p:sp>
          <p:nvSpPr>
            <p:cNvPr id="5" name="Persegi: Sudut Lengkung 4">
              <a:extLst>
                <a:ext uri="{FF2B5EF4-FFF2-40B4-BE49-F238E27FC236}">
                  <a16:creationId xmlns:a16="http://schemas.microsoft.com/office/drawing/2014/main" id="{DEF71B0B-9561-4CB4-AD67-8520EB93F3BC}"/>
                </a:ext>
              </a:extLst>
            </p:cNvPr>
            <p:cNvSpPr/>
            <p:nvPr/>
          </p:nvSpPr>
          <p:spPr>
            <a:xfrm>
              <a:off x="2539826" y="1675264"/>
              <a:ext cx="1789043" cy="249140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INTER-FACE</a:t>
              </a:r>
            </a:p>
          </p:txBody>
        </p:sp>
        <p:sp>
          <p:nvSpPr>
            <p:cNvPr id="6" name="Persegi Panjang 5">
              <a:extLst>
                <a:ext uri="{FF2B5EF4-FFF2-40B4-BE49-F238E27FC236}">
                  <a16:creationId xmlns:a16="http://schemas.microsoft.com/office/drawing/2014/main" id="{31197CCB-CF1C-4035-B832-6D0EEA573471}"/>
                </a:ext>
              </a:extLst>
            </p:cNvPr>
            <p:cNvSpPr/>
            <p:nvPr/>
          </p:nvSpPr>
          <p:spPr>
            <a:xfrm>
              <a:off x="344557" y="1675264"/>
              <a:ext cx="1775791" cy="2491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Bagian Fisik</a:t>
              </a:r>
            </a:p>
            <a:p>
              <a:pPr algn="ctr"/>
              <a:r>
                <a:rPr lang="en-US" sz="1600" b="1"/>
                <a:t>(Physical Part)</a:t>
              </a:r>
            </a:p>
          </p:txBody>
        </p:sp>
        <p:sp>
          <p:nvSpPr>
            <p:cNvPr id="7" name="Persegi: Sudut Lengkung 6">
              <a:extLst>
                <a:ext uri="{FF2B5EF4-FFF2-40B4-BE49-F238E27FC236}">
                  <a16:creationId xmlns:a16="http://schemas.microsoft.com/office/drawing/2014/main" id="{CF30318B-BD7E-4AEB-B741-C1B97B06EC9D}"/>
                </a:ext>
              </a:extLst>
            </p:cNvPr>
            <p:cNvSpPr/>
            <p:nvPr/>
          </p:nvSpPr>
          <p:spPr>
            <a:xfrm>
              <a:off x="2782957" y="1842052"/>
              <a:ext cx="1285460" cy="53008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Sensor</a:t>
              </a:r>
            </a:p>
          </p:txBody>
        </p:sp>
        <p:sp>
          <p:nvSpPr>
            <p:cNvPr id="8" name="Persegi: Sudut Lengkung 7">
              <a:extLst>
                <a:ext uri="{FF2B5EF4-FFF2-40B4-BE49-F238E27FC236}">
                  <a16:creationId xmlns:a16="http://schemas.microsoft.com/office/drawing/2014/main" id="{292513A0-B966-43F0-98E0-BA0165D013EF}"/>
                </a:ext>
              </a:extLst>
            </p:cNvPr>
            <p:cNvSpPr/>
            <p:nvPr/>
          </p:nvSpPr>
          <p:spPr>
            <a:xfrm>
              <a:off x="2782696" y="3438939"/>
              <a:ext cx="1285460" cy="53008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Actua-tor</a:t>
              </a:r>
            </a:p>
          </p:txBody>
        </p:sp>
        <p:sp>
          <p:nvSpPr>
            <p:cNvPr id="9" name="Awan 8">
              <a:extLst>
                <a:ext uri="{FF2B5EF4-FFF2-40B4-BE49-F238E27FC236}">
                  <a16:creationId xmlns:a16="http://schemas.microsoft.com/office/drawing/2014/main" id="{4C9BDFAD-E511-4B6B-8EDB-086BC6F10786}"/>
                </a:ext>
              </a:extLst>
            </p:cNvPr>
            <p:cNvSpPr/>
            <p:nvPr/>
          </p:nvSpPr>
          <p:spPr>
            <a:xfrm>
              <a:off x="4936360" y="3508512"/>
              <a:ext cx="2332383" cy="390939"/>
            </a:xfrm>
            <a:prstGeom prst="clou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NETWORK</a:t>
              </a:r>
            </a:p>
          </p:txBody>
        </p:sp>
        <p:sp>
          <p:nvSpPr>
            <p:cNvPr id="10" name="Panah: Kanan 9">
              <a:extLst>
                <a:ext uri="{FF2B5EF4-FFF2-40B4-BE49-F238E27FC236}">
                  <a16:creationId xmlns:a16="http://schemas.microsoft.com/office/drawing/2014/main" id="{307C2090-9235-4DAF-84D4-66B7A185A738}"/>
                </a:ext>
              </a:extLst>
            </p:cNvPr>
            <p:cNvSpPr/>
            <p:nvPr/>
          </p:nvSpPr>
          <p:spPr>
            <a:xfrm>
              <a:off x="2120348" y="1948070"/>
              <a:ext cx="662348" cy="31805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Panah: Kanan 10">
              <a:extLst>
                <a:ext uri="{FF2B5EF4-FFF2-40B4-BE49-F238E27FC236}">
                  <a16:creationId xmlns:a16="http://schemas.microsoft.com/office/drawing/2014/main" id="{BE5EBACE-38FB-414F-AFA8-2AB5375C01F2}"/>
                </a:ext>
              </a:extLst>
            </p:cNvPr>
            <p:cNvSpPr/>
            <p:nvPr/>
          </p:nvSpPr>
          <p:spPr>
            <a:xfrm>
              <a:off x="4068155" y="1895061"/>
              <a:ext cx="891967" cy="37106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Panah: Kanan 11">
              <a:extLst>
                <a:ext uri="{FF2B5EF4-FFF2-40B4-BE49-F238E27FC236}">
                  <a16:creationId xmlns:a16="http://schemas.microsoft.com/office/drawing/2014/main" id="{0E3B101E-2DA9-4781-BB16-120456B71B28}"/>
                </a:ext>
              </a:extLst>
            </p:cNvPr>
            <p:cNvSpPr/>
            <p:nvPr/>
          </p:nvSpPr>
          <p:spPr>
            <a:xfrm rot="10800000">
              <a:off x="4068156" y="3508512"/>
              <a:ext cx="811826" cy="31805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Panah: Kanan 12">
              <a:extLst>
                <a:ext uri="{FF2B5EF4-FFF2-40B4-BE49-F238E27FC236}">
                  <a16:creationId xmlns:a16="http://schemas.microsoft.com/office/drawing/2014/main" id="{C7D3476A-A32C-4587-98DA-BE0B5F8B971C}"/>
                </a:ext>
              </a:extLst>
            </p:cNvPr>
            <p:cNvSpPr/>
            <p:nvPr/>
          </p:nvSpPr>
          <p:spPr>
            <a:xfrm rot="10800000">
              <a:off x="2111673" y="3562438"/>
              <a:ext cx="662348" cy="31805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14" name="Gambar 13">
            <a:extLst>
              <a:ext uri="{FF2B5EF4-FFF2-40B4-BE49-F238E27FC236}">
                <a16:creationId xmlns:a16="http://schemas.microsoft.com/office/drawing/2014/main" id="{2788FC7D-76BE-4A64-8B05-CD4F7C75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51" y="2872267"/>
            <a:ext cx="3755414" cy="3086801"/>
          </a:xfrm>
          <a:prstGeom prst="rect">
            <a:avLst/>
          </a:prstGeom>
        </p:spPr>
      </p:pic>
      <p:sp>
        <p:nvSpPr>
          <p:cNvPr id="15" name="Tampungan Tanggal 14">
            <a:extLst>
              <a:ext uri="{FF2B5EF4-FFF2-40B4-BE49-F238E27FC236}">
                <a16:creationId xmlns:a16="http://schemas.microsoft.com/office/drawing/2014/main" id="{E4CBBF57-3C81-4A38-B8F0-FD215271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16" name="Tampungan Kaki 15">
            <a:extLst>
              <a:ext uri="{FF2B5EF4-FFF2-40B4-BE49-F238E27FC236}">
                <a16:creationId xmlns:a16="http://schemas.microsoft.com/office/drawing/2014/main" id="{CAFEE4E9-6DA2-4683-ADFC-E029D795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17" name="Tampungan Nomor Slide 16">
            <a:extLst>
              <a:ext uri="{FF2B5EF4-FFF2-40B4-BE49-F238E27FC236}">
                <a16:creationId xmlns:a16="http://schemas.microsoft.com/office/drawing/2014/main" id="{89CEA9C8-EC6E-4D75-901B-66AADB64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D96B583D-7806-4041-B45A-D65ED033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0" y="1256422"/>
            <a:ext cx="4706750" cy="3141755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1D414346-02C6-4EF4-90E4-36D45901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090" y="640080"/>
            <a:ext cx="2744435" cy="5947237"/>
          </a:xfr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  <a:latin typeface="+mj-lt"/>
                <a:cs typeface="+mj-cs"/>
              </a:rPr>
              <a:t>Cyber Physical Systems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2B68A348-57DA-4642-AEA1-8FAE8ED95E9F}"/>
              </a:ext>
            </a:extLst>
          </p:cNvPr>
          <p:cNvSpPr txBox="1"/>
          <p:nvPr/>
        </p:nvSpPr>
        <p:spPr>
          <a:xfrm>
            <a:off x="400380" y="4956101"/>
            <a:ext cx="4560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Memonitor posisi koper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Mengarahkan koper pada konveyor bandara memasuki pesawat yang benar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7BB4D893-9E1D-445B-B3FF-58E0829F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CAFEFB52-80A5-41EE-86EC-90E95F70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3BC1E81B-8F81-4387-B504-4BD2EEFA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9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5FC36579-1392-42C4-94AA-83BBEBE4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D7B61FDD-66CE-4862-9422-B0154C7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0D5C0104-D108-4DC3-B8D3-2AF05F36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6</a:t>
            </a:fld>
            <a:endParaRPr lang="en-US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B22648C4-DDC3-4F44-BA3F-74F5E69A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B9415DB-E6F1-4FF0-AA13-6766B4A9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Internet of things (IoT)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6E6EBD8-2C3D-4771-BAC0-59B22DFC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>
                <a:solidFill>
                  <a:srgbClr val="FF0000"/>
                </a:solidFill>
              </a:rPr>
              <a:t>Internet of things </a:t>
            </a:r>
            <a:r>
              <a:rPr lang="en-US"/>
              <a:t>adalah peralatan terhubung dengan peralatan-peralatan lain untuk menghasilkan suatu performansi untuk kebutuhan manusia</a:t>
            </a:r>
          </a:p>
          <a:p>
            <a:r>
              <a:rPr lang="en-US"/>
              <a:t>Setiap alat mempunyai unik IP address</a:t>
            </a:r>
          </a:p>
          <a:p>
            <a:r>
              <a:rPr lang="en-US"/>
              <a:t>Versi protokol internet terbaru semakin efisien dalam transmisi data dalam berbagai bentuk</a:t>
            </a:r>
          </a:p>
          <a:p>
            <a:r>
              <a:rPr lang="en-US"/>
              <a:t>Alat-ke-alat melakukan komunikasi</a:t>
            </a:r>
          </a:p>
          <a:p>
            <a:r>
              <a:rPr lang="en-US"/>
              <a:t>2015 sudah 14 milyar alat terhubung; 2020 estimasi 50 milyar alat akan terhubung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6DFDB1C2-8812-4DA0-8C17-417A19F8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CBFE6FE0-A081-4560-8BAD-E5468959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166021A4-7EDA-4FDE-B0D0-FC235091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7B33C49-DFFD-49E3-9895-FFD7DC41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yang diperoleh dari IoT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2706140-6450-4387-BACE-1BC6B93D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Nilai yang ditawarkan:</a:t>
            </a:r>
          </a:p>
          <a:p>
            <a:pPr lvl="1"/>
            <a:r>
              <a:rPr lang="en-US"/>
              <a:t>Nilai dan layanan yang lebih besar akan dicapai melalui pertukaran data dengan perangkat lain yang terhubung atau dengan pengguna </a:t>
            </a:r>
          </a:p>
          <a:p>
            <a:r>
              <a:rPr lang="en-US"/>
              <a:t>Memungkinkan:</a:t>
            </a:r>
          </a:p>
          <a:p>
            <a:pPr lvl="1"/>
            <a:r>
              <a:rPr lang="en-US"/>
              <a:t>Manajemen asset yang lebih baik</a:t>
            </a:r>
          </a:p>
          <a:p>
            <a:pPr lvl="1"/>
            <a:r>
              <a:rPr lang="en-US"/>
              <a:t>Konsumsi sumber daya yang lebih efisien</a:t>
            </a:r>
          </a:p>
          <a:p>
            <a:pPr lvl="1"/>
            <a:r>
              <a:rPr lang="en-US"/>
              <a:t>Menghilangkan kesalahan manusia</a:t>
            </a:r>
          </a:p>
          <a:p>
            <a:pPr lvl="1"/>
            <a:r>
              <a:rPr lang="en-US"/>
              <a:t>Efisiensi dan kenyamanan yang lebih tinggi bagi pemakai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03BB35E-7628-459A-8568-40466761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A37B1593-F4AC-4DEC-A65C-F530451D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15424C7D-81BD-4F23-884B-B3C69D5E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1931494-10B5-4C93-AC4F-301E62F5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Praktik di industri: </a:t>
            </a:r>
            <a:br>
              <a:rPr lang="en-US"/>
            </a:br>
            <a:r>
              <a:rPr lang="en-US"/>
              <a:t>RFID (Radio Frequency Identification)</a:t>
            </a:r>
          </a:p>
        </p:txBody>
      </p:sp>
      <p:cxnSp>
        <p:nvCxnSpPr>
          <p:cNvPr id="45" name="Straight Connector 38">
            <a:extLst>
              <a:ext uri="{FF2B5EF4-FFF2-40B4-BE49-F238E27FC236}">
                <a16:creationId xmlns:a16="http://schemas.microsoft.com/office/drawing/2014/main" id="{9F41DBDD-42C3-441D-8061-01A1270519A5}"/>
              </a:ext>
            </a:extLst>
          </p:cNvPr>
          <p:cNvCxnSpPr/>
          <p:nvPr/>
        </p:nvCxnSpPr>
        <p:spPr>
          <a:xfrm flipH="1" flipV="1">
            <a:off x="6915869" y="5065191"/>
            <a:ext cx="34747" cy="1647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>
            <a:extLst>
              <a:ext uri="{FF2B5EF4-FFF2-40B4-BE49-F238E27FC236}">
                <a16:creationId xmlns:a16="http://schemas.microsoft.com/office/drawing/2014/main" id="{D13B937E-B514-402F-A31B-A212F5991B13}"/>
              </a:ext>
            </a:extLst>
          </p:cNvPr>
          <p:cNvCxnSpPr/>
          <p:nvPr/>
        </p:nvCxnSpPr>
        <p:spPr>
          <a:xfrm flipH="1">
            <a:off x="6431704" y="5090902"/>
            <a:ext cx="51562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0" descr="Image result for loading a truck animation">
            <a:extLst>
              <a:ext uri="{FF2B5EF4-FFF2-40B4-BE49-F238E27FC236}">
                <a16:creationId xmlns:a16="http://schemas.microsoft.com/office/drawing/2014/main" id="{9F72A18F-463E-471C-9A6F-29E9189D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50" y="5104847"/>
            <a:ext cx="4252760" cy="16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ame 18">
            <a:extLst>
              <a:ext uri="{FF2B5EF4-FFF2-40B4-BE49-F238E27FC236}">
                <a16:creationId xmlns:a16="http://schemas.microsoft.com/office/drawing/2014/main" id="{1E433502-40D4-4D2A-AF5F-50FD1B8B5C31}"/>
              </a:ext>
            </a:extLst>
          </p:cNvPr>
          <p:cNvSpPr/>
          <p:nvPr/>
        </p:nvSpPr>
        <p:spPr>
          <a:xfrm>
            <a:off x="5901860" y="4619614"/>
            <a:ext cx="540329" cy="51747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Picture 2" descr="http://www.genesisny.net/images/forklift.gif">
            <a:extLst>
              <a:ext uri="{FF2B5EF4-FFF2-40B4-BE49-F238E27FC236}">
                <a16:creationId xmlns:a16="http://schemas.microsoft.com/office/drawing/2014/main" id="{996B0F94-FE91-4388-BDAD-AEA8FBB06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38" y="2614028"/>
            <a:ext cx="1371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Image result for rfid tag">
            <a:extLst>
              <a:ext uri="{FF2B5EF4-FFF2-40B4-BE49-F238E27FC236}">
                <a16:creationId xmlns:a16="http://schemas.microsoft.com/office/drawing/2014/main" id="{02F722D8-2EE4-4B1F-BE72-A0866772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7" y="2103684"/>
            <a:ext cx="585066" cy="5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Image result for steel pallet">
            <a:extLst>
              <a:ext uri="{FF2B5EF4-FFF2-40B4-BE49-F238E27FC236}">
                <a16:creationId xmlns:a16="http://schemas.microsoft.com/office/drawing/2014/main" id="{DD1B6C1C-2493-4B04-AE46-5BE83C1A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72" y="2140430"/>
            <a:ext cx="2415955" cy="16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Image result for RFID signal">
            <a:extLst>
              <a:ext uri="{FF2B5EF4-FFF2-40B4-BE49-F238E27FC236}">
                <a16:creationId xmlns:a16="http://schemas.microsoft.com/office/drawing/2014/main" id="{B00FB591-A723-4DA7-A11C-A20E2DA0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2397">
            <a:off x="8676807" y="2831528"/>
            <a:ext cx="388309" cy="3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Image result for RFID signal">
            <a:extLst>
              <a:ext uri="{FF2B5EF4-FFF2-40B4-BE49-F238E27FC236}">
                <a16:creationId xmlns:a16="http://schemas.microsoft.com/office/drawing/2014/main" id="{BA853521-B06A-499C-BAD4-91B32666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6341" y="5109955"/>
            <a:ext cx="388309" cy="3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Image result for rfid tag">
            <a:extLst>
              <a:ext uri="{FF2B5EF4-FFF2-40B4-BE49-F238E27FC236}">
                <a16:creationId xmlns:a16="http://schemas.microsoft.com/office/drawing/2014/main" id="{141C7A87-D9B4-4AF7-AFFB-54A6CD78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57" y="3237797"/>
            <a:ext cx="237160" cy="2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Image result for rfid tag">
            <a:extLst>
              <a:ext uri="{FF2B5EF4-FFF2-40B4-BE49-F238E27FC236}">
                <a16:creationId xmlns:a16="http://schemas.microsoft.com/office/drawing/2014/main" id="{4935B4C5-7855-4DDA-ACEA-D4D1FB20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20" y="3023759"/>
            <a:ext cx="237160" cy="2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 descr="http://www.rfidtags.com/images/universal-pallet-RFID-tag.jpg">
            <a:extLst>
              <a:ext uri="{FF2B5EF4-FFF2-40B4-BE49-F238E27FC236}">
                <a16:creationId xmlns:a16="http://schemas.microsoft.com/office/drawing/2014/main" id="{C6C9A6A3-C3A7-43A0-A680-E3CE85BD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02" y="1810674"/>
            <a:ext cx="2815341" cy="21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genesisny.net/images/forklift.gif">
            <a:extLst>
              <a:ext uri="{FF2B5EF4-FFF2-40B4-BE49-F238E27FC236}">
                <a16:creationId xmlns:a16="http://schemas.microsoft.com/office/drawing/2014/main" id="{5105EE11-4C2B-4B80-814A-7F3E28164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43" y="5722448"/>
            <a:ext cx="1371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Image result for rfid tag">
            <a:extLst>
              <a:ext uri="{FF2B5EF4-FFF2-40B4-BE49-F238E27FC236}">
                <a16:creationId xmlns:a16="http://schemas.microsoft.com/office/drawing/2014/main" id="{B0DB237A-113B-40C3-8A23-6DE2EBA7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74" y="6394298"/>
            <a:ext cx="237160" cy="2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Image result for RFID signal">
            <a:extLst>
              <a:ext uri="{FF2B5EF4-FFF2-40B4-BE49-F238E27FC236}">
                <a16:creationId xmlns:a16="http://schemas.microsoft.com/office/drawing/2014/main" id="{0391D030-5FF7-4F54-979C-E153D6CC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8608">
            <a:off x="6050004" y="6188594"/>
            <a:ext cx="388309" cy="3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23">
            <a:extLst>
              <a:ext uri="{FF2B5EF4-FFF2-40B4-BE49-F238E27FC236}">
                <a16:creationId xmlns:a16="http://schemas.microsoft.com/office/drawing/2014/main" id="{9A3B2608-9A15-4E61-8D29-D8F024F1CCB4}"/>
              </a:ext>
            </a:extLst>
          </p:cNvPr>
          <p:cNvSpPr txBox="1"/>
          <p:nvPr/>
        </p:nvSpPr>
        <p:spPr>
          <a:xfrm>
            <a:off x="5166781" y="4328594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Penerima RFID nir-kabel</a:t>
            </a:r>
            <a:endParaRPr lang="en-US" sz="1400" dirty="0"/>
          </a:p>
        </p:txBody>
      </p:sp>
      <p:sp>
        <p:nvSpPr>
          <p:cNvPr id="61" name="TextBox 9">
            <a:extLst>
              <a:ext uri="{FF2B5EF4-FFF2-40B4-BE49-F238E27FC236}">
                <a16:creationId xmlns:a16="http://schemas.microsoft.com/office/drawing/2014/main" id="{34173B40-A589-4B74-9143-63079938765B}"/>
              </a:ext>
            </a:extLst>
          </p:cNvPr>
          <p:cNvSpPr txBox="1"/>
          <p:nvPr/>
        </p:nvSpPr>
        <p:spPr>
          <a:xfrm>
            <a:off x="492697" y="1759281"/>
            <a:ext cx="111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RFID Tag</a:t>
            </a:r>
          </a:p>
        </p:txBody>
      </p:sp>
      <p:cxnSp>
        <p:nvCxnSpPr>
          <p:cNvPr id="62" name="Elbow Connector 11">
            <a:extLst>
              <a:ext uri="{FF2B5EF4-FFF2-40B4-BE49-F238E27FC236}">
                <a16:creationId xmlns:a16="http://schemas.microsoft.com/office/drawing/2014/main" id="{3AD236F8-1260-4A3F-A03D-AD38066D4CAC}"/>
              </a:ext>
            </a:extLst>
          </p:cNvPr>
          <p:cNvCxnSpPr>
            <a:stCxn id="50" idx="2"/>
          </p:cNvCxnSpPr>
          <p:nvPr/>
        </p:nvCxnSpPr>
        <p:spPr>
          <a:xfrm rot="16200000" flipH="1">
            <a:off x="1804791" y="1902515"/>
            <a:ext cx="440692" cy="1950475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9">
            <a:extLst>
              <a:ext uri="{FF2B5EF4-FFF2-40B4-BE49-F238E27FC236}">
                <a16:creationId xmlns:a16="http://schemas.microsoft.com/office/drawing/2014/main" id="{76547BAB-DBC0-48B9-821C-CF153855B6D6}"/>
              </a:ext>
            </a:extLst>
          </p:cNvPr>
          <p:cNvCxnSpPr/>
          <p:nvPr/>
        </p:nvCxnSpPr>
        <p:spPr>
          <a:xfrm flipH="1" flipV="1">
            <a:off x="5529512" y="5088694"/>
            <a:ext cx="34747" cy="1647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0">
            <a:extLst>
              <a:ext uri="{FF2B5EF4-FFF2-40B4-BE49-F238E27FC236}">
                <a16:creationId xmlns:a16="http://schemas.microsoft.com/office/drawing/2014/main" id="{CF05AC65-E8A4-48A8-8D01-927DA447C359}"/>
              </a:ext>
            </a:extLst>
          </p:cNvPr>
          <p:cNvCxnSpPr/>
          <p:nvPr/>
        </p:nvCxnSpPr>
        <p:spPr>
          <a:xfrm flipV="1">
            <a:off x="5495765" y="5088694"/>
            <a:ext cx="462555" cy="44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2048">
            <a:extLst>
              <a:ext uri="{FF2B5EF4-FFF2-40B4-BE49-F238E27FC236}">
                <a16:creationId xmlns:a16="http://schemas.microsoft.com/office/drawing/2014/main" id="{A1A80919-1623-4CAE-8799-E3557496C9C7}"/>
              </a:ext>
            </a:extLst>
          </p:cNvPr>
          <p:cNvCxnSpPr>
            <a:endCxn id="49" idx="1"/>
          </p:cNvCxnSpPr>
          <p:nvPr/>
        </p:nvCxnSpPr>
        <p:spPr>
          <a:xfrm>
            <a:off x="6528994" y="2446234"/>
            <a:ext cx="792544" cy="6630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053">
            <a:extLst>
              <a:ext uri="{FF2B5EF4-FFF2-40B4-BE49-F238E27FC236}">
                <a16:creationId xmlns:a16="http://schemas.microsoft.com/office/drawing/2014/main" id="{5F23D93E-4742-4B92-9E27-DF2CBC900F61}"/>
              </a:ext>
            </a:extLst>
          </p:cNvPr>
          <p:cNvSpPr txBox="1"/>
          <p:nvPr/>
        </p:nvSpPr>
        <p:spPr>
          <a:xfrm>
            <a:off x="4890109" y="2068147"/>
            <a:ext cx="330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RFID dipasang pada pallet</a:t>
            </a:r>
            <a:endParaRPr lang="en-US" u="sng" dirty="0"/>
          </a:p>
        </p:txBody>
      </p:sp>
      <p:sp>
        <p:nvSpPr>
          <p:cNvPr id="67" name="TextBox 2056">
            <a:extLst>
              <a:ext uri="{FF2B5EF4-FFF2-40B4-BE49-F238E27FC236}">
                <a16:creationId xmlns:a16="http://schemas.microsoft.com/office/drawing/2014/main" id="{74A1C347-0A3D-4218-9065-BF5DB3F6E684}"/>
              </a:ext>
            </a:extLst>
          </p:cNvPr>
          <p:cNvSpPr txBox="1"/>
          <p:nvPr/>
        </p:nvSpPr>
        <p:spPr>
          <a:xfrm>
            <a:off x="2462309" y="5283209"/>
            <a:ext cx="282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Tracking pengiriman</a:t>
            </a:r>
            <a:endParaRPr lang="en-US" u="sng" dirty="0"/>
          </a:p>
        </p:txBody>
      </p:sp>
      <p:sp>
        <p:nvSpPr>
          <p:cNvPr id="68" name="TextBox 2058">
            <a:extLst>
              <a:ext uri="{FF2B5EF4-FFF2-40B4-BE49-F238E27FC236}">
                <a16:creationId xmlns:a16="http://schemas.microsoft.com/office/drawing/2014/main" id="{67DEF65E-3EE3-465E-A561-E6A8D8D56518}"/>
              </a:ext>
            </a:extLst>
          </p:cNvPr>
          <p:cNvSpPr txBox="1"/>
          <p:nvPr/>
        </p:nvSpPr>
        <p:spPr>
          <a:xfrm>
            <a:off x="-1" y="3944831"/>
            <a:ext cx="5043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Monitor real-time persediaan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Scanning otomatis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Tracking lokasi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Konfirmasi produksi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Warranty</a:t>
            </a:r>
          </a:p>
        </p:txBody>
      </p:sp>
      <p:pic>
        <p:nvPicPr>
          <p:cNvPr id="69" name="Picture 22" descr="http://www.heathrowcouriers.co.uk/images/18330523.jpg">
            <a:extLst>
              <a:ext uri="{FF2B5EF4-FFF2-40B4-BE49-F238E27FC236}">
                <a16:creationId xmlns:a16="http://schemas.microsoft.com/office/drawing/2014/main" id="{938A3E90-ACC9-40CC-9152-CE472B3C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18" y="3891072"/>
            <a:ext cx="1206550" cy="13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Image result for rfid tag">
            <a:extLst>
              <a:ext uri="{FF2B5EF4-FFF2-40B4-BE49-F238E27FC236}">
                <a16:creationId xmlns:a16="http://schemas.microsoft.com/office/drawing/2014/main" id="{FAD8810D-1FB5-4B68-B857-70FE88E9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54" y="4975480"/>
            <a:ext cx="237160" cy="2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6" descr="Image result for RFID signal">
            <a:extLst>
              <a:ext uri="{FF2B5EF4-FFF2-40B4-BE49-F238E27FC236}">
                <a16:creationId xmlns:a16="http://schemas.microsoft.com/office/drawing/2014/main" id="{1F6E099A-1F28-4EDD-A823-EE7A9CA4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6852">
            <a:off x="8369660" y="5651444"/>
            <a:ext cx="388309" cy="3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Image result for RFID signal">
            <a:extLst>
              <a:ext uri="{FF2B5EF4-FFF2-40B4-BE49-F238E27FC236}">
                <a16:creationId xmlns:a16="http://schemas.microsoft.com/office/drawing/2014/main" id="{E52C43E8-7923-49D1-847C-481E1B89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10">
            <a:off x="8294790" y="5137611"/>
            <a:ext cx="388309" cy="3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Arrow Connector 47">
            <a:extLst>
              <a:ext uri="{FF2B5EF4-FFF2-40B4-BE49-F238E27FC236}">
                <a16:creationId xmlns:a16="http://schemas.microsoft.com/office/drawing/2014/main" id="{063051FE-BD86-43D3-B8B0-F9F731234D14}"/>
              </a:ext>
            </a:extLst>
          </p:cNvPr>
          <p:cNvCxnSpPr>
            <a:cxnSpLocks/>
          </p:cNvCxnSpPr>
          <p:nvPr/>
        </p:nvCxnSpPr>
        <p:spPr>
          <a:xfrm>
            <a:off x="7655052" y="3549987"/>
            <a:ext cx="702767" cy="570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9">
            <a:extLst>
              <a:ext uri="{FF2B5EF4-FFF2-40B4-BE49-F238E27FC236}">
                <a16:creationId xmlns:a16="http://schemas.microsoft.com/office/drawing/2014/main" id="{91D87700-5BC8-4982-A9F0-6AD40DD98FC4}"/>
              </a:ext>
            </a:extLst>
          </p:cNvPr>
          <p:cNvCxnSpPr>
            <a:cxnSpLocks/>
          </p:cNvCxnSpPr>
          <p:nvPr/>
        </p:nvCxnSpPr>
        <p:spPr>
          <a:xfrm flipH="1">
            <a:off x="7241722" y="4938801"/>
            <a:ext cx="975150" cy="6427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055">
            <a:extLst>
              <a:ext uri="{FF2B5EF4-FFF2-40B4-BE49-F238E27FC236}">
                <a16:creationId xmlns:a16="http://schemas.microsoft.com/office/drawing/2014/main" id="{0833A6E7-3993-4BA8-B89F-D8BA0366D650}"/>
              </a:ext>
            </a:extLst>
          </p:cNvPr>
          <p:cNvSpPr txBox="1"/>
          <p:nvPr/>
        </p:nvSpPr>
        <p:spPr>
          <a:xfrm>
            <a:off x="7589355" y="3098462"/>
            <a:ext cx="208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Track lokasi</a:t>
            </a:r>
            <a:endParaRPr lang="en-US" u="sng" dirty="0"/>
          </a:p>
        </p:txBody>
      </p:sp>
      <p:sp>
        <p:nvSpPr>
          <p:cNvPr id="79" name="TextBox 2054">
            <a:extLst>
              <a:ext uri="{FF2B5EF4-FFF2-40B4-BE49-F238E27FC236}">
                <a16:creationId xmlns:a16="http://schemas.microsoft.com/office/drawing/2014/main" id="{330CCFF6-3AAC-4B12-885E-29E29B714A52}"/>
              </a:ext>
            </a:extLst>
          </p:cNvPr>
          <p:cNvSpPr txBox="1"/>
          <p:nvPr/>
        </p:nvSpPr>
        <p:spPr>
          <a:xfrm>
            <a:off x="7845842" y="1608258"/>
            <a:ext cx="157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Track Pergerakan</a:t>
            </a:r>
            <a:endParaRPr lang="en-US" u="sng" dirty="0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553ABFAF-B5AA-4EA3-9794-6D461757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TMA@2017</a:t>
            </a:r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1B60D955-2FD2-45CA-834C-F9ACD0A4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Umum Teknik Industri, Universitas Dian Nuswantoro, Desember 19 2017</a:t>
            </a: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5C20D186-A6E5-418D-8B30-C2F32A2A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5836-204B-4273-A23E-5F46E574F0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1074</Words>
  <Application>Microsoft Office PowerPoint</Application>
  <PresentationFormat>Tampilan Layar (4:3)</PresentationFormat>
  <Paragraphs>236</Paragraphs>
  <Slides>25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Verdana</vt:lpstr>
      <vt:lpstr>Tema Office</vt:lpstr>
      <vt:lpstr>Menghadapi Revolusi Industri 4.0</vt:lpstr>
      <vt:lpstr>Revolusi Industri </vt:lpstr>
      <vt:lpstr>Teknologi Dasar Pendukung</vt:lpstr>
      <vt:lpstr>Apakah CPS ?</vt:lpstr>
      <vt:lpstr>Cyber Physical Systems</vt:lpstr>
      <vt:lpstr>Presentasi PowerPoint</vt:lpstr>
      <vt:lpstr>Internet of things (IoT)</vt:lpstr>
      <vt:lpstr>Apa yang diperoleh dari IoT</vt:lpstr>
      <vt:lpstr>Praktik di industri:  RFID (Radio Frequency Identification)</vt:lpstr>
      <vt:lpstr>Kecerdasan buatan</vt:lpstr>
      <vt:lpstr>Cyber physical production systems</vt:lpstr>
      <vt:lpstr>Presentasi PowerPoint</vt:lpstr>
      <vt:lpstr>Presentasi PowerPoint</vt:lpstr>
      <vt:lpstr>Apa yang akan terjadi di industri 4.0 </vt:lpstr>
      <vt:lpstr>Presentasi PowerPoint</vt:lpstr>
      <vt:lpstr>Karakteristik industri 4.0</vt:lpstr>
      <vt:lpstr>Apa pengaruhnya pada bisnis:</vt:lpstr>
      <vt:lpstr>Tujuan industri 4.0</vt:lpstr>
      <vt:lpstr>Pergeseran bisnis sistem manufaktur</vt:lpstr>
      <vt:lpstr>Bagaimana Teknik Industri Menghadapi Perubahan</vt:lpstr>
      <vt:lpstr>Bagaimana Teknik Industri Menghadapi Perubahan</vt:lpstr>
      <vt:lpstr>Bagaimana Teknik Industri Menghadapi Perubahan</vt:lpstr>
      <vt:lpstr>Bagaimana Teknik Industri Menghadapi Perubahan</vt:lpstr>
      <vt:lpstr>Keterampilan masa depan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Menghadapi Revolusi Industri 4.0</dc:title>
  <dc:creator>Agung Ari Samadhi</dc:creator>
  <cp:lastModifiedBy>Agung Ari Samadhi</cp:lastModifiedBy>
  <cp:revision>4</cp:revision>
  <dcterms:created xsi:type="dcterms:W3CDTF">2017-12-18T11:39:22Z</dcterms:created>
  <dcterms:modified xsi:type="dcterms:W3CDTF">2017-12-19T01:06:51Z</dcterms:modified>
</cp:coreProperties>
</file>