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2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5A99-114E-46DA-9790-EBBCE52A073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5B49-B4CF-4D68-9595-06347704B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1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5A99-114E-46DA-9790-EBBCE52A073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5B49-B4CF-4D68-9595-06347704B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9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5A99-114E-46DA-9790-EBBCE52A073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5B49-B4CF-4D68-9595-06347704B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7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5A99-114E-46DA-9790-EBBCE52A073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5B49-B4CF-4D68-9595-06347704B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39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5A99-114E-46DA-9790-EBBCE52A073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5B49-B4CF-4D68-9595-06347704B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7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5A99-114E-46DA-9790-EBBCE52A073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5B49-B4CF-4D68-9595-06347704B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86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5A99-114E-46DA-9790-EBBCE52A073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5B49-B4CF-4D68-9595-06347704B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09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5A99-114E-46DA-9790-EBBCE52A073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5B49-B4CF-4D68-9595-06347704B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6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5A99-114E-46DA-9790-EBBCE52A073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5B49-B4CF-4D68-9595-06347704B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8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5A99-114E-46DA-9790-EBBCE52A073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5B49-B4CF-4D68-9595-06347704B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48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5A99-114E-46DA-9790-EBBCE52A073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5B49-B4CF-4D68-9595-06347704B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45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45A99-114E-46DA-9790-EBBCE52A0733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F5B49-B4CF-4D68-9595-06347704B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1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1828800" y="76200"/>
            <a:ext cx="7772400" cy="630238"/>
          </a:xfrm>
          <a:solidFill>
            <a:schemeClr val="accent4"/>
          </a:solidFill>
        </p:spPr>
        <p:txBody>
          <a:bodyPr rtlCol="0">
            <a:normAutofit/>
          </a:bodyPr>
          <a:lstStyle/>
          <a:p>
            <a:pPr>
              <a:defRPr/>
            </a:pPr>
            <a:r>
              <a:rPr lang="id-ID" altLang="en-US" sz="3200" dirty="0"/>
              <a:t>Laporan Studi Kelayakan </a:t>
            </a:r>
            <a:endParaRPr lang="en-US" alt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9479" y="838200"/>
            <a:ext cx="6172200" cy="5746750"/>
          </a:xfrm>
        </p:spPr>
        <p:txBody>
          <a:bodyPr rtlCol="0"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id-ID" b="1" dirty="0"/>
              <a:t>Laporan Studi Kelayakan</a:t>
            </a:r>
          </a:p>
          <a:p>
            <a:pPr marL="268288" indent="-268288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defRPr/>
            </a:pPr>
            <a:r>
              <a:rPr lang="id-ID" b="1" dirty="0"/>
              <a:t>Ringkasan dan Kesimpulan</a:t>
            </a:r>
          </a:p>
          <a:p>
            <a:pPr marL="268288" indent="-268288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defRPr/>
            </a:pPr>
            <a:r>
              <a:rPr lang="id-ID" b="1" dirty="0"/>
              <a:t>Latar belakang </a:t>
            </a:r>
          </a:p>
          <a:p>
            <a:pPr marL="268288" indent="-268288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defRPr/>
            </a:pPr>
            <a:r>
              <a:rPr lang="id-ID" b="1" dirty="0"/>
              <a:t>Aspek pasar</a:t>
            </a:r>
          </a:p>
          <a:p>
            <a:pPr marL="357188" lvl="1" indent="-88900" algn="l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id-ID" sz="2400" dirty="0"/>
              <a:t>Potensi pasar</a:t>
            </a:r>
          </a:p>
          <a:p>
            <a:pPr marL="357188" lvl="1" indent="-88900" algn="l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id-ID" sz="2400" dirty="0"/>
              <a:t>Pertumbuhan permintaan</a:t>
            </a:r>
          </a:p>
          <a:p>
            <a:pPr marL="357188" lvl="1" indent="-88900" algn="l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id-ID" sz="2400" dirty="0"/>
              <a:t>Persaingan</a:t>
            </a:r>
          </a:p>
          <a:p>
            <a:pPr marL="357188" lvl="1" indent="-88900" algn="l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id-ID" sz="2400" dirty="0"/>
              <a:t>Market share</a:t>
            </a:r>
          </a:p>
          <a:p>
            <a:pPr marL="357188" lvl="1" indent="-88900" algn="l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id-ID" sz="2400" dirty="0"/>
              <a:t>Strategi Pemasaran</a:t>
            </a:r>
          </a:p>
          <a:p>
            <a:pPr marL="0" lvl="1"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id-ID" sz="2400" b="1" dirty="0"/>
              <a:t>4.Aspek Teknis</a:t>
            </a:r>
          </a:p>
          <a:p>
            <a:pPr marL="357188" lvl="2" indent="-88900" algn="l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id-ID" sz="2400" dirty="0"/>
              <a:t>Lokasi dan layout pabrik, layout proses produksi</a:t>
            </a:r>
          </a:p>
          <a:p>
            <a:pPr marL="357188" lvl="2" indent="-88900" algn="l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id-ID" sz="2400" dirty="0"/>
              <a:t>Luas produksi</a:t>
            </a:r>
          </a:p>
          <a:p>
            <a:pPr marL="357188" lvl="2" indent="-88900" algn="l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id-ID" sz="2400" dirty="0"/>
              <a:t>Teknologi,mesin dan peralatan produksi</a:t>
            </a:r>
          </a:p>
          <a:p>
            <a:pPr marL="0" lvl="2"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id-ID" sz="2400" dirty="0"/>
              <a:t>5</a:t>
            </a:r>
            <a:r>
              <a:rPr lang="id-ID" sz="2400" b="1" dirty="0"/>
              <a:t>. Aspek Manajemen</a:t>
            </a:r>
            <a:r>
              <a:rPr lang="id-ID" sz="2400" dirty="0"/>
              <a:t>.</a:t>
            </a:r>
          </a:p>
          <a:p>
            <a:pPr marL="268288" lvl="2" indent="-88900" algn="l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id-ID" sz="2400" dirty="0"/>
              <a:t> Manajemen pembangunan proyek</a:t>
            </a:r>
          </a:p>
          <a:p>
            <a:pPr marL="268288" lvl="2" indent="-88900" algn="l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id-ID" sz="2400" dirty="0" smtClean="0"/>
              <a:t> Manajemen </a:t>
            </a:r>
            <a:r>
              <a:rPr lang="id-ID" sz="2400" dirty="0"/>
              <a:t>dalam operasi</a:t>
            </a:r>
          </a:p>
          <a:p>
            <a:pPr marL="447675" lvl="2" indent="-179388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id-ID" sz="2400" dirty="0"/>
              <a:t>Strutur organisasi dan diskripsi jabatan</a:t>
            </a:r>
          </a:p>
          <a:p>
            <a:pPr marL="447675" lvl="2" indent="-179388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id-ID" sz="2400" dirty="0"/>
              <a:t>Kebutuhan dan sumber tenaga kerja</a:t>
            </a:r>
          </a:p>
          <a:p>
            <a:pPr marL="0" lvl="2"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id-ID" sz="2400" dirty="0"/>
              <a:t>6</a:t>
            </a:r>
            <a:r>
              <a:rPr lang="id-ID" sz="2400" b="1" dirty="0"/>
              <a:t>. Aspek Finansial</a:t>
            </a:r>
          </a:p>
          <a:p>
            <a:pPr marL="268288" lvl="2" indent="-88900" algn="l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id-ID" sz="2400" dirty="0"/>
              <a:t>Investasi Aktiva tetap dan Kebutuhan Modal kerja</a:t>
            </a:r>
          </a:p>
          <a:p>
            <a:pPr marL="268288" lvl="2" indent="-88900" algn="l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id-ID" sz="2400" dirty="0"/>
              <a:t>Sumber dana</a:t>
            </a:r>
          </a:p>
          <a:p>
            <a:pPr marL="268288" lvl="2" indent="-88900" algn="l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id-ID" sz="2400" dirty="0"/>
              <a:t>Aliran kas </a:t>
            </a:r>
          </a:p>
          <a:p>
            <a:pPr marL="268288" lvl="2" indent="-88900" algn="l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id-ID" sz="2400" dirty="0"/>
              <a:t>Kriteria Investasi </a:t>
            </a:r>
          </a:p>
          <a:p>
            <a:pPr marL="0" lvl="2"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id-ID" sz="2400" dirty="0"/>
              <a:t>7</a:t>
            </a:r>
            <a:r>
              <a:rPr lang="id-ID" sz="2400" b="1" dirty="0"/>
              <a:t>. </a:t>
            </a:r>
            <a:r>
              <a:rPr lang="id-ID" sz="2400" b="1" dirty="0" smtClean="0"/>
              <a:t> </a:t>
            </a:r>
            <a:r>
              <a:rPr lang="id-ID" sz="2400" b="1" dirty="0"/>
              <a:t>Kesimpulan dan rekomendasi</a:t>
            </a:r>
          </a:p>
          <a:p>
            <a:pPr marL="171450" lvl="2" indent="-171450" algn="l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endParaRPr lang="id-ID" sz="1200" dirty="0"/>
          </a:p>
          <a:p>
            <a:pPr marL="0" lvl="2" algn="l">
              <a:lnSpc>
                <a:spcPct val="100000"/>
              </a:lnSpc>
              <a:spcBef>
                <a:spcPts val="0"/>
              </a:spcBef>
              <a:defRPr/>
            </a:pPr>
            <a:endParaRPr lang="id-ID" sz="1200" dirty="0"/>
          </a:p>
          <a:p>
            <a:pPr marL="447675" lvl="2" indent="-179388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id-ID" sz="1200" dirty="0"/>
          </a:p>
          <a:p>
            <a:pPr marL="171450" lvl="2" indent="-171450" algn="l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153376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83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Laporan Studi Kelayakan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Laporan Studi Kelayakan </dc:title>
  <dc:creator>herry subagyo</dc:creator>
  <cp:lastModifiedBy>herry subagyo</cp:lastModifiedBy>
  <cp:revision>1</cp:revision>
  <dcterms:created xsi:type="dcterms:W3CDTF">2021-01-05T01:15:49Z</dcterms:created>
  <dcterms:modified xsi:type="dcterms:W3CDTF">2021-01-05T01:18:17Z</dcterms:modified>
</cp:coreProperties>
</file>