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4C23-84DB-414C-B7B9-B30D64C70059}" type="datetimeFigureOut">
              <a:rPr lang="id-ID" smtClean="0"/>
              <a:pPr/>
              <a:t>13/01/2016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FF4B-80D1-428B-AC44-CD5ED9C666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4C23-84DB-414C-B7B9-B30D64C70059}" type="datetimeFigureOut">
              <a:rPr lang="id-ID" smtClean="0"/>
              <a:pPr/>
              <a:t>13/01/2016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FF4B-80D1-428B-AC44-CD5ED9C666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4C23-84DB-414C-B7B9-B30D64C70059}" type="datetimeFigureOut">
              <a:rPr lang="id-ID" smtClean="0"/>
              <a:pPr/>
              <a:t>13/01/2016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FF4B-80D1-428B-AC44-CD5ED9C666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4C23-84DB-414C-B7B9-B30D64C70059}" type="datetimeFigureOut">
              <a:rPr lang="id-ID" smtClean="0"/>
              <a:pPr/>
              <a:t>13/01/2016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FF4B-80D1-428B-AC44-CD5ED9C666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4C23-84DB-414C-B7B9-B30D64C70059}" type="datetimeFigureOut">
              <a:rPr lang="id-ID" smtClean="0"/>
              <a:pPr/>
              <a:t>13/01/2016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FF4B-80D1-428B-AC44-CD5ED9C666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4C23-84DB-414C-B7B9-B30D64C70059}" type="datetimeFigureOut">
              <a:rPr lang="id-ID" smtClean="0"/>
              <a:pPr/>
              <a:t>13/01/2016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FF4B-80D1-428B-AC44-CD5ED9C666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4C23-84DB-414C-B7B9-B30D64C70059}" type="datetimeFigureOut">
              <a:rPr lang="id-ID" smtClean="0"/>
              <a:pPr/>
              <a:t>13/01/2016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FF4B-80D1-428B-AC44-CD5ED9C666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4C23-84DB-414C-B7B9-B30D64C70059}" type="datetimeFigureOut">
              <a:rPr lang="id-ID" smtClean="0"/>
              <a:pPr/>
              <a:t>13/01/2016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FF4B-80D1-428B-AC44-CD5ED9C666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4C23-84DB-414C-B7B9-B30D64C70059}" type="datetimeFigureOut">
              <a:rPr lang="id-ID" smtClean="0"/>
              <a:pPr/>
              <a:t>13/01/2016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FF4B-80D1-428B-AC44-CD5ED9C666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4C23-84DB-414C-B7B9-B30D64C70059}" type="datetimeFigureOut">
              <a:rPr lang="id-ID" smtClean="0"/>
              <a:pPr/>
              <a:t>13/01/2016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8FF4B-80D1-428B-AC44-CD5ED9C6664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4C23-84DB-414C-B7B9-B30D64C70059}" type="datetimeFigureOut">
              <a:rPr lang="id-ID" smtClean="0"/>
              <a:pPr/>
              <a:t>13/01/2016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F8FF4B-80D1-428B-AC44-CD5ED9C6664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594C23-84DB-414C-B7B9-B30D64C70059}" type="datetimeFigureOut">
              <a:rPr lang="id-ID" smtClean="0"/>
              <a:pPr/>
              <a:t>13/01/2016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F8FF4B-80D1-428B-AC44-CD5ED9C66647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Lembaga Sosial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Muhammad Noor Hidayat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err="1"/>
              <a:t>Lembaga</a:t>
            </a:r>
            <a:r>
              <a:rPr lang="en-US" b="1" u="sng" dirty="0"/>
              <a:t> </a:t>
            </a:r>
            <a:r>
              <a:rPr lang="en-US" b="1" u="sng" dirty="0" err="1"/>
              <a:t>Sosial</a:t>
            </a:r>
            <a:r>
              <a:rPr lang="en-US" b="1" u="sng" dirty="0"/>
              <a:t> </a:t>
            </a:r>
            <a:r>
              <a:rPr lang="en-US" b="1" u="sng" dirty="0" err="1"/>
              <a:t>atau</a:t>
            </a:r>
            <a:r>
              <a:rPr lang="en-US" b="1" u="sng" dirty="0"/>
              <a:t> </a:t>
            </a:r>
            <a:r>
              <a:rPr lang="en-US" b="1" u="sng" dirty="0" err="1"/>
              <a:t>Pranata</a:t>
            </a:r>
            <a:r>
              <a:rPr lang="en-US" b="1" u="sng" dirty="0"/>
              <a:t> </a:t>
            </a:r>
            <a:r>
              <a:rPr lang="en-US" b="1" u="sng" dirty="0" err="1"/>
              <a:t>Sosial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kelakuan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aktivitas-aktivitas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,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,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kelakukan</a:t>
            </a:r>
            <a:r>
              <a:rPr lang="en-US" dirty="0"/>
              <a:t>, </a:t>
            </a:r>
            <a:r>
              <a:rPr lang="en-US" dirty="0" err="1"/>
              <a:t>norma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kaidah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(</a:t>
            </a:r>
            <a:r>
              <a:rPr lang="en-US" dirty="0" err="1"/>
              <a:t>Yesmil</a:t>
            </a:r>
            <a:r>
              <a:rPr lang="en-US" dirty="0"/>
              <a:t> Anwar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Adang</a:t>
            </a:r>
            <a:r>
              <a:rPr lang="en-US" dirty="0"/>
              <a:t>, 2013: 198-200)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err="1"/>
              <a:t>Ciri</a:t>
            </a:r>
            <a:r>
              <a:rPr lang="en-US" b="1" u="sng" dirty="0"/>
              <a:t> </a:t>
            </a:r>
            <a:r>
              <a:rPr lang="en-US" b="1" u="sng" dirty="0" err="1"/>
              <a:t>Umum</a:t>
            </a:r>
            <a:r>
              <a:rPr lang="en-US" b="1" u="sng" dirty="0"/>
              <a:t> </a:t>
            </a:r>
            <a:r>
              <a:rPr lang="en-US" b="1" u="sng" dirty="0" err="1"/>
              <a:t>Lembaga</a:t>
            </a:r>
            <a:r>
              <a:rPr lang="en-US" b="1" u="sng" dirty="0"/>
              <a:t> </a:t>
            </a:r>
            <a:r>
              <a:rPr lang="en-US" b="1" u="sng" dirty="0" err="1"/>
              <a:t>Kemasyarakatan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/>
              <a:t>unit yang </a:t>
            </a:r>
            <a:r>
              <a:rPr lang="en-US" dirty="0" err="1" smtClean="0"/>
              <a:t>fungsional</a:t>
            </a:r>
            <a:endParaRPr lang="id-ID" dirty="0" smtClean="0"/>
          </a:p>
          <a:p>
            <a:pPr>
              <a:buNone/>
            </a:pP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kekekalan</a:t>
            </a:r>
            <a:r>
              <a:rPr lang="en-US" dirty="0"/>
              <a:t> </a:t>
            </a:r>
            <a:r>
              <a:rPr lang="en-US" dirty="0" err="1" smtClean="0"/>
              <a:t>tertentu</a:t>
            </a:r>
            <a:endParaRPr lang="id-ID" dirty="0" smtClean="0"/>
          </a:p>
          <a:p>
            <a:pPr>
              <a:buNone/>
            </a:pP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 smtClean="0"/>
              <a:t>tertentu</a:t>
            </a:r>
            <a:endParaRPr lang="id-ID" dirty="0" smtClean="0"/>
          </a:p>
          <a:p>
            <a:pPr>
              <a:buNone/>
            </a:pP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 smtClean="0"/>
              <a:t>tersebut</a:t>
            </a:r>
            <a:endParaRPr lang="id-ID" dirty="0" smtClean="0"/>
          </a:p>
          <a:p>
            <a:pPr>
              <a:buNone/>
            </a:pP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membangkitkan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simbolis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tradisi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tertib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yang </a:t>
            </a:r>
            <a:r>
              <a:rPr lang="en-US" dirty="0" err="1"/>
              <a:t>spesifik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err="1"/>
              <a:t>Fungsi</a:t>
            </a:r>
            <a:r>
              <a:rPr lang="en-US" b="1" u="sng" dirty="0"/>
              <a:t> </a:t>
            </a:r>
            <a:r>
              <a:rPr lang="en-US" b="1" u="sng" dirty="0" err="1"/>
              <a:t>dan</a:t>
            </a:r>
            <a:r>
              <a:rPr lang="en-US" b="1" u="sng" dirty="0"/>
              <a:t> </a:t>
            </a:r>
            <a:r>
              <a:rPr lang="en-US" b="1" u="sng" dirty="0" err="1"/>
              <a:t>Komponen</a:t>
            </a:r>
            <a:r>
              <a:rPr lang="en-US" b="1" u="sng" dirty="0"/>
              <a:t> </a:t>
            </a:r>
            <a:r>
              <a:rPr lang="en-US" b="1" u="sng" dirty="0" err="1"/>
              <a:t>Lembaga</a:t>
            </a:r>
            <a:r>
              <a:rPr lang="en-US" b="1" u="sng" dirty="0"/>
              <a:t> </a:t>
            </a:r>
            <a:r>
              <a:rPr lang="en-US" b="1" u="sng" dirty="0" err="1"/>
              <a:t>Sosial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smtClean="0"/>
              <a:t>individual</a:t>
            </a:r>
            <a:endParaRPr lang="id-ID" dirty="0" smtClean="0"/>
          </a:p>
          <a:p>
            <a:pPr lvl="0"/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bersih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iri</a:t>
            </a:r>
            <a:r>
              <a:rPr lang="en-US" dirty="0"/>
              <a:t>, </a:t>
            </a:r>
            <a:r>
              <a:rPr lang="en-US" dirty="0" err="1"/>
              <a:t>dengki</a:t>
            </a:r>
            <a:r>
              <a:rPr lang="en-US" dirty="0"/>
              <a:t>, </a:t>
            </a:r>
            <a:r>
              <a:rPr lang="en-US" dirty="0" err="1"/>
              <a:t>benci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menyangkut</a:t>
            </a:r>
            <a:r>
              <a:rPr lang="en-US" dirty="0"/>
              <a:t> </a:t>
            </a:r>
            <a:r>
              <a:rPr lang="en-US" dirty="0" err="1"/>
              <a:t>kesucian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nurani</a:t>
            </a:r>
            <a:r>
              <a:rPr lang="en-US" dirty="0"/>
              <a:t>.</a:t>
            </a:r>
            <a:endParaRPr lang="id-ID" dirty="0" smtClean="0"/>
          </a:p>
          <a:p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agar </a:t>
            </a:r>
            <a:r>
              <a:rPr lang="en-US" dirty="0" err="1"/>
              <a:t>tercipta</a:t>
            </a:r>
            <a:r>
              <a:rPr lang="en-US" dirty="0"/>
              <a:t> </a:t>
            </a:r>
            <a:r>
              <a:rPr lang="en-US" dirty="0" err="1"/>
              <a:t>keselarasan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berbuat</a:t>
            </a:r>
            <a:r>
              <a:rPr lang="en-US" dirty="0"/>
              <a:t> </a:t>
            </a:r>
            <a:r>
              <a:rPr lang="en-US" dirty="0" err="1"/>
              <a:t>sopan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ramah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tercipta</a:t>
            </a:r>
            <a:r>
              <a:rPr lang="en-US" dirty="0"/>
              <a:t> </a:t>
            </a:r>
            <a:r>
              <a:rPr lang="en-US" dirty="0" err="1"/>
              <a:t>kerukunan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id-ID" dirty="0" smtClean="0"/>
          </a:p>
          <a:p>
            <a:pPr lvl="0"/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berperilaku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hidupnya</a:t>
            </a:r>
            <a:r>
              <a:rPr lang="en-US" dirty="0"/>
              <a:t>. </a:t>
            </a:r>
            <a:endParaRPr lang="id-ID" dirty="0" smtClean="0"/>
          </a:p>
          <a:p>
            <a:pPr lvl="0"/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pertahanan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melestarikan</a:t>
            </a:r>
            <a:r>
              <a:rPr lang="en-US" dirty="0"/>
              <a:t> </a:t>
            </a:r>
            <a:r>
              <a:rPr lang="en-US" dirty="0" err="1"/>
              <a:t>keutuhan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id-ID" dirty="0" smtClean="0"/>
          </a:p>
          <a:p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ketertiban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(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</a:t>
            </a:r>
            <a:r>
              <a:rPr lang="en-US" dirty="0" err="1"/>
              <a:t>anggota-anggotanya</a:t>
            </a:r>
            <a:r>
              <a:rPr lang="en-US" dirty="0"/>
              <a:t>).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err="1" smtClean="0"/>
              <a:t>Proses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Pertumbuhan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Lembaga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Sosial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smtClean="0"/>
              <a:t>Norma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(</a:t>
            </a:r>
            <a:r>
              <a:rPr lang="en-US" dirty="0" err="1" smtClean="0"/>
              <a:t>dimengerti</a:t>
            </a:r>
            <a:r>
              <a:rPr lang="en-US" dirty="0" smtClean="0"/>
              <a:t>)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kepatuhan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id-ID" dirty="0" smtClean="0"/>
          </a:p>
          <a:p>
            <a:r>
              <a:rPr lang="en-US" dirty="0" err="1" smtClean="0"/>
              <a:t>diakui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dipisahkan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err="1" smtClean="0"/>
              <a:t>Tipe-Tipe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lembaga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kemasyarakatan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atau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sosial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endParaRPr lang="id-ID" dirty="0" smtClean="0"/>
          </a:p>
          <a:p>
            <a:pPr lvl="1"/>
            <a:r>
              <a:rPr lang="en-US" i="1" dirty="0" err="1" smtClean="0"/>
              <a:t>Crescive</a:t>
            </a:r>
            <a:r>
              <a:rPr lang="en-US" i="1" dirty="0" smtClean="0"/>
              <a:t> institution</a:t>
            </a:r>
            <a:endParaRPr lang="id-ID" i="1" dirty="0" smtClean="0"/>
          </a:p>
          <a:p>
            <a:pPr lvl="1"/>
            <a:r>
              <a:rPr lang="en-US" i="1" dirty="0" smtClean="0"/>
              <a:t>Enacted institution</a:t>
            </a:r>
            <a:endParaRPr lang="id-ID" dirty="0" smtClean="0"/>
          </a:p>
          <a:p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id-ID" dirty="0" smtClean="0"/>
          </a:p>
          <a:p>
            <a:pPr lvl="1"/>
            <a:r>
              <a:rPr lang="en-US" i="1" dirty="0" smtClean="0"/>
              <a:t>Basic institutions</a:t>
            </a:r>
            <a:endParaRPr lang="id-ID" i="1" dirty="0" smtClean="0"/>
          </a:p>
          <a:p>
            <a:pPr lvl="1"/>
            <a:r>
              <a:rPr lang="en-US" i="1" dirty="0" smtClean="0"/>
              <a:t>Subsidiary institution</a:t>
            </a:r>
            <a:endParaRPr lang="id-ID" dirty="0" smtClean="0"/>
          </a:p>
          <a:p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id-ID" dirty="0" smtClean="0"/>
          </a:p>
          <a:p>
            <a:pPr lvl="1"/>
            <a:r>
              <a:rPr lang="en-US" i="1" dirty="0" smtClean="0"/>
              <a:t>Approved </a:t>
            </a:r>
            <a:r>
              <a:rPr lang="en-US" i="1" dirty="0" err="1" smtClean="0"/>
              <a:t>atau</a:t>
            </a:r>
            <a:r>
              <a:rPr lang="en-US" i="1" dirty="0" smtClean="0"/>
              <a:t> social sanctioned institutions</a:t>
            </a:r>
            <a:endParaRPr lang="id-ID" i="1" dirty="0" smtClean="0"/>
          </a:p>
          <a:p>
            <a:pPr lvl="1"/>
            <a:r>
              <a:rPr lang="en-US" i="1" dirty="0" smtClean="0"/>
              <a:t>Unsanctioned institutions</a:t>
            </a:r>
            <a:endParaRPr lang="id-ID" dirty="0" smtClean="0"/>
          </a:p>
          <a:p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penyebarannya</a:t>
            </a:r>
            <a:endParaRPr lang="id-ID" dirty="0" smtClean="0"/>
          </a:p>
          <a:p>
            <a:pPr lvl="1"/>
            <a:r>
              <a:rPr lang="en-US" i="1" dirty="0" smtClean="0"/>
              <a:t>General institution</a:t>
            </a:r>
            <a:endParaRPr lang="id-ID" i="1" dirty="0" smtClean="0"/>
          </a:p>
          <a:p>
            <a:pPr lvl="1"/>
            <a:r>
              <a:rPr lang="en-US" i="1" dirty="0" smtClean="0"/>
              <a:t>restricted institution</a:t>
            </a:r>
            <a:endParaRPr lang="id-ID" dirty="0" smtClean="0"/>
          </a:p>
          <a:p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endParaRPr lang="id-ID" dirty="0" smtClean="0"/>
          </a:p>
          <a:p>
            <a:pPr lvl="1"/>
            <a:r>
              <a:rPr lang="en-US" i="1" dirty="0" smtClean="0"/>
              <a:t>Operative institution</a:t>
            </a:r>
            <a:endParaRPr lang="id-ID" i="1" dirty="0" smtClean="0"/>
          </a:p>
          <a:p>
            <a:pPr lvl="1"/>
            <a:r>
              <a:rPr lang="en-US" i="1" smtClean="0"/>
              <a:t>Regulative institution</a:t>
            </a:r>
            <a:endParaRPr lang="id-ID" dirty="0" smtClean="0"/>
          </a:p>
          <a:p>
            <a:endParaRPr lang="id-ID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326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Lembaga Sosial</vt:lpstr>
      <vt:lpstr>Lembaga Sosial atau Pranata Sosial</vt:lpstr>
      <vt:lpstr>Ciri Umum Lembaga Kemasyarakatan</vt:lpstr>
      <vt:lpstr>Fungsi dan Komponen Lembaga Sosial</vt:lpstr>
      <vt:lpstr>Slide 5</vt:lpstr>
      <vt:lpstr>Proses Pertumbuhan Lembaga Sosial</vt:lpstr>
      <vt:lpstr>Tipe-Tipe lembaga kemasyarakatan atau sosial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Lembaga Sosial</dc:title>
  <dc:creator>dayat</dc:creator>
  <cp:lastModifiedBy>dayat</cp:lastModifiedBy>
  <cp:revision>5</cp:revision>
  <dcterms:created xsi:type="dcterms:W3CDTF">2016-01-11T03:34:41Z</dcterms:created>
  <dcterms:modified xsi:type="dcterms:W3CDTF">2016-01-13T06:45:13Z</dcterms:modified>
</cp:coreProperties>
</file>