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02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086A-85EF-47AD-83E2-15E457A68BD8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1654-D815-43A0-8FD2-9486099FD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73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086A-85EF-47AD-83E2-15E457A68BD8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1654-D815-43A0-8FD2-9486099FD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559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086A-85EF-47AD-83E2-15E457A68BD8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1654-D815-43A0-8FD2-9486099FD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0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086A-85EF-47AD-83E2-15E457A68BD8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1654-D815-43A0-8FD2-9486099FD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02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086A-85EF-47AD-83E2-15E457A68BD8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1654-D815-43A0-8FD2-9486099FD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13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086A-85EF-47AD-83E2-15E457A68BD8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1654-D815-43A0-8FD2-9486099FD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35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086A-85EF-47AD-83E2-15E457A68BD8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1654-D815-43A0-8FD2-9486099FD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94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086A-85EF-47AD-83E2-15E457A68BD8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1654-D815-43A0-8FD2-9486099FD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60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086A-85EF-47AD-83E2-15E457A68BD8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1654-D815-43A0-8FD2-9486099FD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86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086A-85EF-47AD-83E2-15E457A68BD8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1654-D815-43A0-8FD2-9486099FD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086A-85EF-47AD-83E2-15E457A68BD8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1654-D815-43A0-8FD2-9486099FD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385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9086A-85EF-47AD-83E2-15E457A68BD8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E1654-D815-43A0-8FD2-9486099FD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138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029200"/>
            <a:ext cx="6400800" cy="1377856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  <a:latin typeface="Cooper Black" pitchFamily="18" charset="0"/>
              </a:rPr>
              <a:t>ORNOP</a:t>
            </a:r>
          </a:p>
          <a:p>
            <a:r>
              <a:rPr lang="en-US" dirty="0" smtClean="0">
                <a:solidFill>
                  <a:srgbClr val="00B050"/>
                </a:solidFill>
                <a:latin typeface="Cooper Black" pitchFamily="18" charset="0"/>
              </a:rPr>
              <a:t>(</a:t>
            </a:r>
            <a:r>
              <a:rPr lang="en-US" dirty="0" err="1" smtClean="0">
                <a:solidFill>
                  <a:srgbClr val="00B050"/>
                </a:solidFill>
                <a:latin typeface="Cooper Black" pitchFamily="18" charset="0"/>
              </a:rPr>
              <a:t>Organisasi</a:t>
            </a:r>
            <a:r>
              <a:rPr lang="en-US" dirty="0" smtClean="0">
                <a:solidFill>
                  <a:srgbClr val="00B050"/>
                </a:solidFill>
                <a:latin typeface="Cooper Black" pitchFamily="18" charset="0"/>
              </a:rPr>
              <a:t> Non Profit)</a:t>
            </a:r>
            <a:endParaRPr lang="en-US" dirty="0">
              <a:solidFill>
                <a:srgbClr val="00B050"/>
              </a:solidFill>
              <a:latin typeface="Cooper Black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799"/>
            <a:ext cx="9144000" cy="3968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895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686800" cy="4144963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2000" b="1" dirty="0" err="1">
                <a:latin typeface="Cambria" pitchFamily="18" charset="0"/>
              </a:rPr>
              <a:t>Tipe</a:t>
            </a:r>
            <a:r>
              <a:rPr lang="en-US" sz="2000" b="1" dirty="0">
                <a:latin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</a:rPr>
              <a:t>Kepemimpinan</a:t>
            </a:r>
            <a:r>
              <a:rPr lang="en-US" sz="2000" b="1" dirty="0">
                <a:latin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</a:rPr>
              <a:t>Paternalistis</a:t>
            </a:r>
            <a:r>
              <a:rPr lang="en-US" sz="2000" b="1" dirty="0">
                <a:latin typeface="Cambria" pitchFamily="18" charset="0"/>
              </a:rPr>
              <a:t>/</a:t>
            </a:r>
            <a:r>
              <a:rPr lang="en-US" sz="2000" b="1" dirty="0" err="1">
                <a:latin typeface="Cambria" pitchFamily="18" charset="0"/>
              </a:rPr>
              <a:t>Maternalistik</a:t>
            </a:r>
            <a:endParaRPr lang="en-US" sz="2000" dirty="0">
              <a:latin typeface="Cambria" pitchFamily="18" charset="0"/>
            </a:endParaRPr>
          </a:p>
          <a:p>
            <a:pPr marL="514350" indent="-514350" fontAlgn="base">
              <a:buAutoNum type="arabicParenBoth"/>
            </a:pPr>
            <a:r>
              <a:rPr lang="en-US" sz="2000" dirty="0" err="1" smtClean="0">
                <a:latin typeface="Cambria" pitchFamily="18" charset="0"/>
              </a:rPr>
              <a:t>menganggap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bawahannya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sebagai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manusia</a:t>
            </a:r>
            <a:r>
              <a:rPr lang="en-US" sz="2000" dirty="0">
                <a:latin typeface="Cambria" pitchFamily="18" charset="0"/>
              </a:rPr>
              <a:t> yang </a:t>
            </a:r>
            <a:r>
              <a:rPr lang="en-US" sz="2000" dirty="0" err="1">
                <a:latin typeface="Cambria" pitchFamily="18" charset="0"/>
              </a:rPr>
              <a:t>tidak</a:t>
            </a:r>
            <a:r>
              <a:rPr lang="en-US" sz="2000" dirty="0">
                <a:latin typeface="Cambria" pitchFamily="18" charset="0"/>
              </a:rPr>
              <a:t>/</a:t>
            </a:r>
            <a:r>
              <a:rPr lang="en-US" sz="2000" dirty="0" err="1">
                <a:latin typeface="Cambria" pitchFamily="18" charset="0"/>
              </a:rPr>
              <a:t>belum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dewasa</a:t>
            </a:r>
            <a:r>
              <a:rPr lang="en-US" sz="2000" dirty="0">
                <a:latin typeface="Cambria" pitchFamily="18" charset="0"/>
              </a:rPr>
              <a:t>, </a:t>
            </a:r>
            <a:r>
              <a:rPr lang="en-US" sz="2000" dirty="0" err="1">
                <a:latin typeface="Cambria" pitchFamily="18" charset="0"/>
              </a:rPr>
              <a:t>atau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anak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sendiri</a:t>
            </a:r>
            <a:r>
              <a:rPr lang="en-US" sz="2000" dirty="0">
                <a:latin typeface="Cambria" pitchFamily="18" charset="0"/>
              </a:rPr>
              <a:t> yang </a:t>
            </a:r>
            <a:r>
              <a:rPr lang="en-US" sz="2000" dirty="0" err="1">
                <a:latin typeface="Cambria" pitchFamily="18" charset="0"/>
              </a:rPr>
              <a:t>perlu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dikembangkan</a:t>
            </a:r>
            <a:r>
              <a:rPr lang="en-US" sz="2000" dirty="0">
                <a:latin typeface="Cambria" pitchFamily="18" charset="0"/>
              </a:rPr>
              <a:t>, </a:t>
            </a:r>
            <a:endParaRPr lang="en-US" sz="2000" dirty="0" smtClean="0">
              <a:latin typeface="Cambria" pitchFamily="18" charset="0"/>
            </a:endParaRPr>
          </a:p>
          <a:p>
            <a:pPr marL="514350" indent="-514350" fontAlgn="base">
              <a:buAutoNum type="arabicParenBoth"/>
            </a:pPr>
            <a:r>
              <a:rPr lang="en-US" sz="2000" dirty="0" err="1" smtClean="0">
                <a:latin typeface="Cambria" pitchFamily="18" charset="0"/>
              </a:rPr>
              <a:t>mereka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bersikap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terlalu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melindungi</a:t>
            </a:r>
            <a:r>
              <a:rPr lang="en-US" sz="2000" dirty="0">
                <a:latin typeface="Cambria" pitchFamily="18" charset="0"/>
              </a:rPr>
              <a:t>, </a:t>
            </a:r>
            <a:endParaRPr lang="en-US" sz="2000" dirty="0" smtClean="0">
              <a:latin typeface="Cambria" pitchFamily="18" charset="0"/>
            </a:endParaRPr>
          </a:p>
          <a:p>
            <a:pPr marL="514350" indent="-514350" fontAlgn="base">
              <a:buAutoNum type="arabicParenBoth"/>
            </a:pPr>
            <a:r>
              <a:rPr lang="en-US" sz="2000" dirty="0" err="1" smtClean="0">
                <a:latin typeface="Cambria" pitchFamily="18" charset="0"/>
              </a:rPr>
              <a:t>jarang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memberikan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kesempatan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kepada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bawahan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untuk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mengambil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keputusan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sendiri</a:t>
            </a:r>
            <a:r>
              <a:rPr lang="en-US" sz="2000" dirty="0">
                <a:latin typeface="Cambria" pitchFamily="18" charset="0"/>
              </a:rPr>
              <a:t>, </a:t>
            </a:r>
            <a:endParaRPr lang="en-US" sz="2000" dirty="0" smtClean="0">
              <a:latin typeface="Cambria" pitchFamily="18" charset="0"/>
            </a:endParaRPr>
          </a:p>
          <a:p>
            <a:pPr marL="514350" indent="-514350" fontAlgn="base">
              <a:buAutoNum type="arabicParenBoth"/>
            </a:pPr>
            <a:r>
              <a:rPr lang="en-US" sz="2000" dirty="0" err="1" smtClean="0">
                <a:latin typeface="Cambria" pitchFamily="18" charset="0"/>
              </a:rPr>
              <a:t>tidak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pernah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memberikan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kesempatan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kepada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bawahan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untuk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berinisiatif</a:t>
            </a:r>
            <a:r>
              <a:rPr lang="en-US" sz="2000" dirty="0">
                <a:latin typeface="Cambria" pitchFamily="18" charset="0"/>
              </a:rPr>
              <a:t>, </a:t>
            </a:r>
            <a:endParaRPr lang="en-US" sz="2000" dirty="0" smtClean="0">
              <a:latin typeface="Cambria" pitchFamily="18" charset="0"/>
            </a:endParaRPr>
          </a:p>
          <a:p>
            <a:pPr marL="514350" indent="-514350" fontAlgn="base">
              <a:buAutoNum type="arabicParenBoth"/>
            </a:pPr>
            <a:r>
              <a:rPr lang="en-US" sz="2000" dirty="0" err="1" smtClean="0">
                <a:latin typeface="Cambria" pitchFamily="18" charset="0"/>
              </a:rPr>
              <a:t>tidak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pernah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memberikan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kesempatan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pada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pengikut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atau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bawahan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untuk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mengembangkan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imajinasi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dan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daya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kreativitas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mereka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sendiri</a:t>
            </a:r>
            <a:r>
              <a:rPr lang="en-US" sz="2000" dirty="0">
                <a:latin typeface="Cambria" pitchFamily="18" charset="0"/>
              </a:rPr>
              <a:t>, </a:t>
            </a:r>
            <a:endParaRPr lang="en-US" sz="2000" dirty="0" smtClean="0">
              <a:latin typeface="Cambria" pitchFamily="18" charset="0"/>
            </a:endParaRPr>
          </a:p>
          <a:p>
            <a:pPr marL="514350" indent="-514350" fontAlgn="base">
              <a:buAutoNum type="arabicParenBoth"/>
            </a:pPr>
            <a:r>
              <a:rPr lang="en-US" sz="2000" dirty="0" err="1" smtClean="0">
                <a:latin typeface="Cambria" pitchFamily="18" charset="0"/>
              </a:rPr>
              <a:t>selalu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bersikap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maha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tahu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dan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maha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benar</a:t>
            </a:r>
            <a:r>
              <a:rPr lang="en-US" sz="2000" dirty="0" smtClean="0">
                <a:latin typeface="Cambria" pitchFamily="18" charset="0"/>
              </a:rPr>
              <a:t>.</a:t>
            </a:r>
          </a:p>
          <a:p>
            <a:pPr marL="0" indent="0" fontAlgn="base">
              <a:buNone/>
            </a:pPr>
            <a:endParaRPr lang="en-US" sz="2000" dirty="0">
              <a:latin typeface="Cambria" pitchFamily="18" charset="0"/>
            </a:endParaRPr>
          </a:p>
          <a:p>
            <a:pPr marL="0" indent="0" fontAlgn="base">
              <a:buNone/>
            </a:pPr>
            <a:r>
              <a:rPr lang="en-US" sz="2000" dirty="0" err="1">
                <a:latin typeface="Cambria" pitchFamily="18" charset="0"/>
              </a:rPr>
              <a:t>Sedangkan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tipe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kepemimpinan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maternalistik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tidak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jauh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beda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dengan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tipe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kepemimpinan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paternalistik</a:t>
            </a:r>
            <a:r>
              <a:rPr lang="en-US" sz="2000" dirty="0">
                <a:latin typeface="Cambria" pitchFamily="18" charset="0"/>
              </a:rPr>
              <a:t>, yang </a:t>
            </a:r>
            <a:r>
              <a:rPr lang="en-US" sz="2000" dirty="0" err="1">
                <a:latin typeface="Cambria" pitchFamily="18" charset="0"/>
              </a:rPr>
              <a:t>membedakan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adalah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dalam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kepemimpinan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maternalistik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terdapat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sikap</a:t>
            </a:r>
            <a:r>
              <a:rPr lang="en-US" sz="2000" dirty="0">
                <a:latin typeface="Cambria" pitchFamily="18" charset="0"/>
              </a:rPr>
              <a:t> </a:t>
            </a:r>
            <a:r>
              <a:rPr lang="en-US" sz="2000" i="1" dirty="0">
                <a:latin typeface="Cambria" pitchFamily="18" charset="0"/>
              </a:rPr>
              <a:t>over-protective</a:t>
            </a:r>
            <a:r>
              <a:rPr lang="en-US" sz="2000" dirty="0">
                <a:latin typeface="Cambria" pitchFamily="18" charset="0"/>
              </a:rPr>
              <a:t> </a:t>
            </a:r>
            <a:r>
              <a:rPr lang="en-US" sz="2000" dirty="0" err="1">
                <a:latin typeface="Cambria" pitchFamily="18" charset="0"/>
              </a:rPr>
              <a:t>atau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terlalu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melindungi</a:t>
            </a:r>
            <a:r>
              <a:rPr lang="en-US" sz="2000" dirty="0">
                <a:latin typeface="Cambria" pitchFamily="18" charset="0"/>
              </a:rPr>
              <a:t> yang </a:t>
            </a:r>
            <a:r>
              <a:rPr lang="en-US" sz="2000" dirty="0" err="1">
                <a:latin typeface="Cambria" pitchFamily="18" charset="0"/>
              </a:rPr>
              <a:t>sangat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menonjol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disertai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kasih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sayang</a:t>
            </a:r>
            <a:r>
              <a:rPr lang="en-US" sz="2000" dirty="0">
                <a:latin typeface="Cambria" pitchFamily="18" charset="0"/>
              </a:rPr>
              <a:t> yang </a:t>
            </a:r>
            <a:r>
              <a:rPr lang="en-US" sz="2000" dirty="0" err="1">
                <a:latin typeface="Cambria" pitchFamily="18" charset="0"/>
              </a:rPr>
              <a:t>berlebih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lebihan</a:t>
            </a:r>
            <a:r>
              <a:rPr lang="en-US" sz="2000" dirty="0">
                <a:latin typeface="Cambria" pitchFamily="18" charset="0"/>
              </a:rPr>
              <a:t>.</a:t>
            </a:r>
          </a:p>
          <a:p>
            <a:pPr marL="0" indent="0">
              <a:buNone/>
            </a:pPr>
            <a:endParaRPr lang="en-US" sz="2000" dirty="0">
              <a:latin typeface="Cambria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"/>
            <a:ext cx="6504017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819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3505200"/>
            <a:ext cx="7620000" cy="335280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sz="2000" b="1" dirty="0">
                <a:latin typeface="Cambria" pitchFamily="18" charset="0"/>
              </a:rPr>
              <a:t>3. </a:t>
            </a:r>
            <a:r>
              <a:rPr lang="en-US" sz="2000" b="1" dirty="0" err="1">
                <a:latin typeface="Cambria" pitchFamily="18" charset="0"/>
              </a:rPr>
              <a:t>Tipe</a:t>
            </a:r>
            <a:r>
              <a:rPr lang="en-US" sz="2000" b="1" dirty="0">
                <a:latin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</a:rPr>
              <a:t>Kepemimpinan</a:t>
            </a:r>
            <a:r>
              <a:rPr lang="en-US" sz="2000" b="1" dirty="0">
                <a:latin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</a:rPr>
              <a:t>Militeristik</a:t>
            </a:r>
            <a:endParaRPr lang="en-US" sz="2000" dirty="0">
              <a:latin typeface="Cambria" pitchFamily="18" charset="0"/>
            </a:endParaRPr>
          </a:p>
          <a:p>
            <a:pPr marL="0" indent="0" fontAlgn="base">
              <a:buNone/>
            </a:pPr>
            <a:r>
              <a:rPr lang="en-US" sz="2000" dirty="0" err="1" smtClean="0">
                <a:latin typeface="Cambria" pitchFamily="18" charset="0"/>
              </a:rPr>
              <a:t>Sangat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mirip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dengan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tipe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kepemimpinan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otoriter</a:t>
            </a:r>
            <a:r>
              <a:rPr lang="en-US" sz="2000" dirty="0">
                <a:latin typeface="Cambria" pitchFamily="18" charset="0"/>
              </a:rPr>
              <a:t>. </a:t>
            </a:r>
            <a:r>
              <a:rPr lang="en-US" sz="2000" dirty="0" err="1">
                <a:latin typeface="Cambria" pitchFamily="18" charset="0"/>
              </a:rPr>
              <a:t>Adapun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sifat-sifat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dari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tipe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kepemimpinan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militeristik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adalah</a:t>
            </a:r>
            <a:r>
              <a:rPr lang="en-US" sz="2000" dirty="0">
                <a:latin typeface="Cambria" pitchFamily="18" charset="0"/>
              </a:rPr>
              <a:t>: (1) </a:t>
            </a:r>
            <a:r>
              <a:rPr lang="en-US" sz="2000" dirty="0" err="1">
                <a:latin typeface="Cambria" pitchFamily="18" charset="0"/>
              </a:rPr>
              <a:t>lebih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banyak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menggunakan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sistem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perintah</a:t>
            </a:r>
            <a:r>
              <a:rPr lang="en-US" sz="2000" dirty="0">
                <a:latin typeface="Cambria" pitchFamily="18" charset="0"/>
              </a:rPr>
              <a:t>/</a:t>
            </a:r>
            <a:r>
              <a:rPr lang="en-US" sz="2000" dirty="0" err="1">
                <a:latin typeface="Cambria" pitchFamily="18" charset="0"/>
              </a:rPr>
              <a:t>komando</a:t>
            </a:r>
            <a:r>
              <a:rPr lang="en-US" sz="2000" dirty="0">
                <a:latin typeface="Cambria" pitchFamily="18" charset="0"/>
              </a:rPr>
              <a:t>, </a:t>
            </a:r>
            <a:r>
              <a:rPr lang="en-US" sz="2000" dirty="0" err="1">
                <a:latin typeface="Cambria" pitchFamily="18" charset="0"/>
              </a:rPr>
              <a:t>keras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dan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sangat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otoriter</a:t>
            </a:r>
            <a:r>
              <a:rPr lang="en-US" sz="2000" dirty="0">
                <a:latin typeface="Cambria" pitchFamily="18" charset="0"/>
              </a:rPr>
              <a:t>, </a:t>
            </a:r>
            <a:r>
              <a:rPr lang="en-US" sz="2000" dirty="0" err="1">
                <a:latin typeface="Cambria" pitchFamily="18" charset="0"/>
              </a:rPr>
              <a:t>kaku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dan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seringkali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kurang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bijaksana</a:t>
            </a:r>
            <a:r>
              <a:rPr lang="en-US" sz="2000" dirty="0">
                <a:latin typeface="Cambria" pitchFamily="18" charset="0"/>
              </a:rPr>
              <a:t>, (2) </a:t>
            </a:r>
            <a:r>
              <a:rPr lang="en-US" sz="2000" dirty="0" err="1">
                <a:latin typeface="Cambria" pitchFamily="18" charset="0"/>
              </a:rPr>
              <a:t>menghendaki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kepatuhan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mutlak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dari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bawahan</a:t>
            </a:r>
            <a:r>
              <a:rPr lang="en-US" sz="2000" dirty="0">
                <a:latin typeface="Cambria" pitchFamily="18" charset="0"/>
              </a:rPr>
              <a:t>, (3) </a:t>
            </a:r>
            <a:r>
              <a:rPr lang="en-US" sz="2000" dirty="0" err="1">
                <a:latin typeface="Cambria" pitchFamily="18" charset="0"/>
              </a:rPr>
              <a:t>sangat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menyenangi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formalitas</a:t>
            </a:r>
            <a:r>
              <a:rPr lang="en-US" sz="2000" dirty="0">
                <a:latin typeface="Cambria" pitchFamily="18" charset="0"/>
              </a:rPr>
              <a:t>, </a:t>
            </a:r>
            <a:r>
              <a:rPr lang="en-US" sz="2000" dirty="0" err="1">
                <a:latin typeface="Cambria" pitchFamily="18" charset="0"/>
              </a:rPr>
              <a:t>upacara-upacara</a:t>
            </a:r>
            <a:r>
              <a:rPr lang="en-US" sz="2000" dirty="0">
                <a:latin typeface="Cambria" pitchFamily="18" charset="0"/>
              </a:rPr>
              <a:t> ritual </a:t>
            </a:r>
            <a:r>
              <a:rPr lang="en-US" sz="2000" dirty="0" err="1">
                <a:latin typeface="Cambria" pitchFamily="18" charset="0"/>
              </a:rPr>
              <a:t>dan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tanda-tanda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kebesaran</a:t>
            </a:r>
            <a:r>
              <a:rPr lang="en-US" sz="2000" dirty="0">
                <a:latin typeface="Cambria" pitchFamily="18" charset="0"/>
              </a:rPr>
              <a:t> yang </a:t>
            </a:r>
            <a:r>
              <a:rPr lang="en-US" sz="2000" dirty="0" err="1">
                <a:latin typeface="Cambria" pitchFamily="18" charset="0"/>
              </a:rPr>
              <a:t>berlebihan</a:t>
            </a:r>
            <a:r>
              <a:rPr lang="en-US" sz="2000" dirty="0">
                <a:latin typeface="Cambria" pitchFamily="18" charset="0"/>
              </a:rPr>
              <a:t>, (4) </a:t>
            </a:r>
            <a:r>
              <a:rPr lang="en-US" sz="2000" dirty="0" err="1">
                <a:latin typeface="Cambria" pitchFamily="18" charset="0"/>
              </a:rPr>
              <a:t>menuntut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adanya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disiplin</a:t>
            </a:r>
            <a:r>
              <a:rPr lang="en-US" sz="2000" dirty="0">
                <a:latin typeface="Cambria" pitchFamily="18" charset="0"/>
              </a:rPr>
              <a:t> yang </a:t>
            </a:r>
            <a:r>
              <a:rPr lang="en-US" sz="2000" dirty="0" err="1">
                <a:latin typeface="Cambria" pitchFamily="18" charset="0"/>
              </a:rPr>
              <a:t>keras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dan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kaku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dari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bawahannya</a:t>
            </a:r>
            <a:r>
              <a:rPr lang="en-US" sz="2000" dirty="0">
                <a:latin typeface="Cambria" pitchFamily="18" charset="0"/>
              </a:rPr>
              <a:t>, (5) </a:t>
            </a:r>
            <a:r>
              <a:rPr lang="en-US" sz="2000" dirty="0" err="1">
                <a:latin typeface="Cambria" pitchFamily="18" charset="0"/>
              </a:rPr>
              <a:t>tidak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menghendaki</a:t>
            </a:r>
            <a:r>
              <a:rPr lang="en-US" sz="2000" dirty="0">
                <a:latin typeface="Cambria" pitchFamily="18" charset="0"/>
              </a:rPr>
              <a:t> saran, </a:t>
            </a:r>
            <a:r>
              <a:rPr lang="en-US" sz="2000" dirty="0" err="1">
                <a:latin typeface="Cambria" pitchFamily="18" charset="0"/>
              </a:rPr>
              <a:t>usul</a:t>
            </a:r>
            <a:r>
              <a:rPr lang="en-US" sz="2000" dirty="0">
                <a:latin typeface="Cambria" pitchFamily="18" charset="0"/>
              </a:rPr>
              <a:t>, </a:t>
            </a:r>
            <a:r>
              <a:rPr lang="en-US" sz="2000" dirty="0" err="1">
                <a:latin typeface="Cambria" pitchFamily="18" charset="0"/>
              </a:rPr>
              <a:t>sugesti</a:t>
            </a:r>
            <a:r>
              <a:rPr lang="en-US" sz="2000" dirty="0">
                <a:latin typeface="Cambria" pitchFamily="18" charset="0"/>
              </a:rPr>
              <a:t>, </a:t>
            </a:r>
            <a:r>
              <a:rPr lang="en-US" sz="2000" dirty="0" err="1">
                <a:latin typeface="Cambria" pitchFamily="18" charset="0"/>
              </a:rPr>
              <a:t>dan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kritikan-kritikan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dari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bawahannya</a:t>
            </a:r>
            <a:r>
              <a:rPr lang="en-US" sz="2000" dirty="0">
                <a:latin typeface="Cambria" pitchFamily="18" charset="0"/>
              </a:rPr>
              <a:t>, (6) </a:t>
            </a:r>
            <a:r>
              <a:rPr lang="en-US" sz="2000" dirty="0" err="1">
                <a:latin typeface="Cambria" pitchFamily="18" charset="0"/>
              </a:rPr>
              <a:t>komunikasi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hanya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berlangsung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searah</a:t>
            </a:r>
            <a:r>
              <a:rPr lang="en-US" sz="2000" dirty="0" smtClean="0">
                <a:latin typeface="Cambria" pitchFamily="18" charset="0"/>
              </a:rPr>
              <a:t>.</a:t>
            </a:r>
            <a:endParaRPr lang="en-US" sz="2000" dirty="0">
              <a:latin typeface="Cambria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10"/>
            <a:ext cx="4648200" cy="3362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"/>
            <a:ext cx="3964781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016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460" y="159134"/>
            <a:ext cx="2736466" cy="2736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484437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0" indent="0" fontAlgn="base">
              <a:buNone/>
            </a:pPr>
            <a:r>
              <a:rPr lang="en-US" b="1" dirty="0"/>
              <a:t>4. </a:t>
            </a:r>
            <a:r>
              <a:rPr lang="en-US" b="1" dirty="0" err="1"/>
              <a:t>Tipe</a:t>
            </a:r>
            <a:r>
              <a:rPr lang="en-US" b="1" dirty="0"/>
              <a:t> </a:t>
            </a:r>
            <a:r>
              <a:rPr lang="en-US" b="1" dirty="0" err="1"/>
              <a:t>Kepemimpinan</a:t>
            </a:r>
            <a:r>
              <a:rPr lang="en-US" b="1" dirty="0"/>
              <a:t> </a:t>
            </a:r>
            <a:r>
              <a:rPr lang="en-US" b="1" dirty="0" err="1"/>
              <a:t>Otokratis</a:t>
            </a:r>
            <a:r>
              <a:rPr lang="en-US" b="1" dirty="0"/>
              <a:t> (</a:t>
            </a:r>
            <a:r>
              <a:rPr lang="en-US" b="1" dirty="0" err="1"/>
              <a:t>Outhoritative</a:t>
            </a:r>
            <a:r>
              <a:rPr lang="en-US" b="1" dirty="0"/>
              <a:t>, Dominator)</a:t>
            </a:r>
            <a:endParaRPr lang="en-US" dirty="0"/>
          </a:p>
          <a:p>
            <a:pPr marL="514350" indent="-514350" fontAlgn="base">
              <a:buAutoNum type="arabicParenBoth"/>
            </a:pPr>
            <a:r>
              <a:rPr lang="en-US" dirty="0" err="1"/>
              <a:t>M</a:t>
            </a:r>
            <a:r>
              <a:rPr lang="en-US" dirty="0" err="1" smtClean="0"/>
              <a:t>endasarkan</a:t>
            </a:r>
            <a:r>
              <a:rPr lang="en-US" dirty="0" smtClean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kekuasaan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paksaan</a:t>
            </a:r>
            <a:r>
              <a:rPr lang="en-US" dirty="0"/>
              <a:t> </a:t>
            </a:r>
            <a:r>
              <a:rPr lang="en-US" dirty="0" err="1"/>
              <a:t>mutlak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dipatuhi</a:t>
            </a:r>
            <a:r>
              <a:rPr lang="en-US" dirty="0"/>
              <a:t>, </a:t>
            </a:r>
            <a:endParaRPr lang="en-US" dirty="0" smtClean="0"/>
          </a:p>
          <a:p>
            <a:pPr marL="514350" indent="-514350" fontAlgn="base">
              <a:buAutoNum type="arabicParenBoth"/>
            </a:pPr>
            <a:r>
              <a:rPr lang="en-US" dirty="0" err="1" smtClean="0"/>
              <a:t>Pemimpinnya</a:t>
            </a:r>
            <a:r>
              <a:rPr lang="en-US" dirty="0" smtClean="0"/>
              <a:t>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berperan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pemain</a:t>
            </a:r>
            <a:r>
              <a:rPr lang="en-US" dirty="0"/>
              <a:t> </a:t>
            </a:r>
            <a:r>
              <a:rPr lang="en-US" dirty="0" err="1"/>
              <a:t>tunggal</a:t>
            </a:r>
            <a:r>
              <a:rPr lang="en-US" dirty="0"/>
              <a:t>, </a:t>
            </a:r>
            <a:endParaRPr lang="en-US" dirty="0" smtClean="0"/>
          </a:p>
          <a:p>
            <a:pPr marL="514350" indent="-514350" fontAlgn="base">
              <a:buAutoNum type="arabicParenBoth"/>
            </a:pPr>
            <a:r>
              <a:rPr lang="en-US" dirty="0" err="1" smtClean="0"/>
              <a:t>Berambisi</a:t>
            </a:r>
            <a:r>
              <a:rPr lang="en-US" dirty="0" smtClean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merajai</a:t>
            </a:r>
            <a:r>
              <a:rPr lang="en-US" dirty="0"/>
              <a:t> </a:t>
            </a:r>
            <a:r>
              <a:rPr lang="en-US" dirty="0" err="1"/>
              <a:t>situasi</a:t>
            </a:r>
            <a:r>
              <a:rPr lang="en-US" dirty="0"/>
              <a:t>, </a:t>
            </a:r>
            <a:endParaRPr lang="en-US" dirty="0" smtClean="0"/>
          </a:p>
          <a:p>
            <a:pPr marL="514350" indent="-514350" fontAlgn="base">
              <a:buAutoNum type="arabicParenBoth"/>
            </a:pP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/>
              <a:t>perintah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ditetapkan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, </a:t>
            </a:r>
            <a:endParaRPr lang="en-US" dirty="0" smtClean="0"/>
          </a:p>
          <a:p>
            <a:pPr marL="514350" indent="-514350" fontAlgn="base">
              <a:buAutoNum type="arabicParenBoth"/>
            </a:pPr>
            <a:r>
              <a:rPr lang="en-US" dirty="0" err="1" smtClean="0"/>
              <a:t>Bawahan</a:t>
            </a:r>
            <a:r>
              <a:rPr lang="en-US" dirty="0" smtClean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pernah</a:t>
            </a:r>
            <a:r>
              <a:rPr lang="en-US" dirty="0"/>
              <a:t> </a:t>
            </a:r>
            <a:r>
              <a:rPr lang="en-US" dirty="0" err="1"/>
              <a:t>diberi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mendetail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tindakan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, </a:t>
            </a:r>
            <a:endParaRPr lang="en-US" dirty="0" smtClean="0"/>
          </a:p>
          <a:p>
            <a:pPr marL="514350" indent="-514350" fontAlgn="base">
              <a:buAutoNum type="arabicParenBoth"/>
            </a:pP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/>
              <a:t>pujian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kritik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segenap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pertimbangan</a:t>
            </a:r>
            <a:r>
              <a:rPr lang="en-US" dirty="0"/>
              <a:t> </a:t>
            </a:r>
            <a:r>
              <a:rPr lang="en-US" dirty="0" err="1"/>
              <a:t>pribadi</a:t>
            </a:r>
            <a:r>
              <a:rPr lang="en-US" dirty="0" smtClean="0"/>
              <a:t>,</a:t>
            </a:r>
          </a:p>
          <a:p>
            <a:pPr marL="514350" indent="-514350" fontAlgn="base">
              <a:buAutoNum type="arabicParenBoth"/>
            </a:pP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/>
              <a:t>sikap</a:t>
            </a:r>
            <a:r>
              <a:rPr lang="en-US" dirty="0"/>
              <a:t> </a:t>
            </a:r>
            <a:r>
              <a:rPr lang="en-US" dirty="0" err="1"/>
              <a:t>eksklusivisme</a:t>
            </a:r>
            <a:r>
              <a:rPr lang="en-US" dirty="0"/>
              <a:t>, </a:t>
            </a:r>
            <a:endParaRPr lang="en-US" dirty="0" smtClean="0"/>
          </a:p>
          <a:p>
            <a:pPr marL="514350" indent="-514350" fontAlgn="base">
              <a:buAutoNum type="arabicParenBoth"/>
            </a:pPr>
            <a:r>
              <a:rPr lang="en-US" dirty="0" err="1"/>
              <a:t>S</a:t>
            </a:r>
            <a:r>
              <a:rPr lang="en-US" dirty="0" err="1" smtClean="0"/>
              <a:t>elalu</a:t>
            </a:r>
            <a:r>
              <a:rPr lang="en-US" dirty="0" smtClean="0"/>
              <a:t>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berkuasa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absolut</a:t>
            </a:r>
            <a:r>
              <a:rPr lang="en-US" dirty="0"/>
              <a:t>, </a:t>
            </a:r>
            <a:endParaRPr lang="en-US" dirty="0" smtClean="0"/>
          </a:p>
          <a:p>
            <a:pPr marL="514350" indent="-514350" fontAlgn="base">
              <a:buAutoNum type="arabicParenBoth"/>
            </a:pPr>
            <a:r>
              <a:rPr lang="en-US" dirty="0" err="1" smtClean="0"/>
              <a:t>Sikap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prinsipnya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konservatif</a:t>
            </a:r>
            <a:r>
              <a:rPr lang="en-US" dirty="0"/>
              <a:t>, </a:t>
            </a:r>
            <a:r>
              <a:rPr lang="en-US" dirty="0" err="1"/>
              <a:t>kuno</a:t>
            </a:r>
            <a:r>
              <a:rPr lang="en-US" dirty="0"/>
              <a:t>, </a:t>
            </a:r>
            <a:r>
              <a:rPr lang="en-US" dirty="0" err="1"/>
              <a:t>ketat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kaku</a:t>
            </a:r>
            <a:r>
              <a:rPr lang="en-US" dirty="0"/>
              <a:t>, </a:t>
            </a:r>
            <a:endParaRPr lang="en-US" dirty="0" smtClean="0"/>
          </a:p>
          <a:p>
            <a:pPr marL="514350" indent="-514350" fontAlgn="base">
              <a:buAutoNum type="arabicParenBoth"/>
            </a:pPr>
            <a:r>
              <a:rPr lang="en-US" dirty="0" err="1" smtClean="0"/>
              <a:t>Pemimpin</a:t>
            </a:r>
            <a:r>
              <a:rPr lang="en-US" dirty="0" smtClean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bersikap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bawahan</a:t>
            </a:r>
            <a:r>
              <a:rPr lang="en-US" dirty="0"/>
              <a:t>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patuh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86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6096000" cy="6124575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sz="2000" b="1" dirty="0">
                <a:latin typeface="Cambria" pitchFamily="18" charset="0"/>
              </a:rPr>
              <a:t>5. </a:t>
            </a:r>
            <a:r>
              <a:rPr lang="en-US" sz="2000" b="1" dirty="0" err="1">
                <a:latin typeface="Cambria" pitchFamily="18" charset="0"/>
              </a:rPr>
              <a:t>Tipe</a:t>
            </a:r>
            <a:r>
              <a:rPr lang="en-US" sz="2000" b="1" dirty="0">
                <a:latin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</a:rPr>
              <a:t>Kepemimpinan</a:t>
            </a:r>
            <a:r>
              <a:rPr lang="en-US" sz="2000" b="1" dirty="0">
                <a:latin typeface="Cambria" pitchFamily="18" charset="0"/>
              </a:rPr>
              <a:t> Laissez Faire</a:t>
            </a:r>
            <a:endParaRPr lang="en-US" sz="2000" dirty="0">
              <a:latin typeface="Cambria" pitchFamily="18" charset="0"/>
            </a:endParaRPr>
          </a:p>
          <a:p>
            <a:pPr marL="0" indent="0" fontAlgn="base">
              <a:buNone/>
            </a:pPr>
            <a:r>
              <a:rPr lang="en-US" sz="2000" dirty="0" err="1">
                <a:latin typeface="Cambria" pitchFamily="18" charset="0"/>
              </a:rPr>
              <a:t>Pada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tipe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kepemimpinan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ini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praktis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pemimpin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tidak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memimpin</a:t>
            </a:r>
            <a:r>
              <a:rPr lang="en-US" sz="2000" dirty="0">
                <a:latin typeface="Cambria" pitchFamily="18" charset="0"/>
              </a:rPr>
              <a:t>, </a:t>
            </a:r>
            <a:r>
              <a:rPr lang="en-US" sz="2000" dirty="0" err="1">
                <a:latin typeface="Cambria" pitchFamily="18" charset="0"/>
              </a:rPr>
              <a:t>dia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membiarkan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kelompoknya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dan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setiap</a:t>
            </a:r>
            <a:r>
              <a:rPr lang="en-US" sz="2000" dirty="0">
                <a:latin typeface="Cambria" pitchFamily="18" charset="0"/>
              </a:rPr>
              <a:t> orang </a:t>
            </a:r>
            <a:r>
              <a:rPr lang="en-US" sz="2000" dirty="0" err="1">
                <a:latin typeface="Cambria" pitchFamily="18" charset="0"/>
              </a:rPr>
              <a:t>berbuat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semaunya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sendiri</a:t>
            </a:r>
            <a:r>
              <a:rPr lang="en-US" sz="2000" dirty="0">
                <a:latin typeface="Cambria" pitchFamily="18" charset="0"/>
              </a:rPr>
              <a:t>. </a:t>
            </a:r>
            <a:r>
              <a:rPr lang="en-US" sz="2000" dirty="0" err="1">
                <a:latin typeface="Cambria" pitchFamily="18" charset="0"/>
              </a:rPr>
              <a:t>Pemimpin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tidak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berpartisipasi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sedikit</a:t>
            </a:r>
            <a:r>
              <a:rPr lang="en-US" sz="2000" dirty="0">
                <a:latin typeface="Cambria" pitchFamily="18" charset="0"/>
              </a:rPr>
              <a:t> pun </a:t>
            </a:r>
            <a:r>
              <a:rPr lang="en-US" sz="2000" dirty="0" err="1">
                <a:latin typeface="Cambria" pitchFamily="18" charset="0"/>
              </a:rPr>
              <a:t>dalam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kegiatan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kelompoknya</a:t>
            </a:r>
            <a:r>
              <a:rPr lang="en-US" sz="2000" dirty="0">
                <a:latin typeface="Cambria" pitchFamily="18" charset="0"/>
              </a:rPr>
              <a:t>. </a:t>
            </a:r>
            <a:r>
              <a:rPr lang="en-US" sz="2000" dirty="0" err="1">
                <a:latin typeface="Cambria" pitchFamily="18" charset="0"/>
              </a:rPr>
              <a:t>Semua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pekerjaan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dan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tanggung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jawab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harus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dilakukan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oleh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bawahannya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sendiri</a:t>
            </a:r>
            <a:r>
              <a:rPr lang="en-US" sz="2000" dirty="0">
                <a:latin typeface="Cambria" pitchFamily="18" charset="0"/>
              </a:rPr>
              <a:t>. </a:t>
            </a:r>
            <a:r>
              <a:rPr lang="en-US" sz="2000" dirty="0" err="1">
                <a:latin typeface="Cambria" pitchFamily="18" charset="0"/>
              </a:rPr>
              <a:t>Pemimpin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hanya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berfungsi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sebagai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simbol</a:t>
            </a:r>
            <a:r>
              <a:rPr lang="en-US" sz="2000" dirty="0">
                <a:latin typeface="Cambria" pitchFamily="18" charset="0"/>
              </a:rPr>
              <a:t>, </a:t>
            </a:r>
            <a:r>
              <a:rPr lang="en-US" sz="2000" dirty="0" err="1">
                <a:latin typeface="Cambria" pitchFamily="18" charset="0"/>
              </a:rPr>
              <a:t>tidak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memiliki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keterampilan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teknis</a:t>
            </a:r>
            <a:r>
              <a:rPr lang="en-US" sz="2000" dirty="0">
                <a:latin typeface="Cambria" pitchFamily="18" charset="0"/>
              </a:rPr>
              <a:t>, </a:t>
            </a:r>
            <a:r>
              <a:rPr lang="en-US" sz="2000" dirty="0" err="1">
                <a:latin typeface="Cambria" pitchFamily="18" charset="0"/>
              </a:rPr>
              <a:t>tidak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mempunyai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wibawa</a:t>
            </a:r>
            <a:r>
              <a:rPr lang="en-US" sz="2000" dirty="0">
                <a:latin typeface="Cambria" pitchFamily="18" charset="0"/>
              </a:rPr>
              <a:t>, </a:t>
            </a:r>
            <a:r>
              <a:rPr lang="en-US" sz="2000" dirty="0" err="1">
                <a:latin typeface="Cambria" pitchFamily="18" charset="0"/>
              </a:rPr>
              <a:t>tidak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bisa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mengontrol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anak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buah</a:t>
            </a:r>
            <a:r>
              <a:rPr lang="en-US" sz="2000" dirty="0">
                <a:latin typeface="Cambria" pitchFamily="18" charset="0"/>
              </a:rPr>
              <a:t>, </a:t>
            </a:r>
            <a:r>
              <a:rPr lang="en-US" sz="2000" dirty="0" err="1">
                <a:latin typeface="Cambria" pitchFamily="18" charset="0"/>
              </a:rPr>
              <a:t>tidak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mampu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melaksanakan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koordinasi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kerja</a:t>
            </a:r>
            <a:r>
              <a:rPr lang="en-US" sz="2000" dirty="0">
                <a:latin typeface="Cambria" pitchFamily="18" charset="0"/>
              </a:rPr>
              <a:t>, </a:t>
            </a:r>
            <a:r>
              <a:rPr lang="en-US" sz="2000" dirty="0" err="1">
                <a:latin typeface="Cambria" pitchFamily="18" charset="0"/>
              </a:rPr>
              <a:t>tidak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mampu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menciptakan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suasana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kerja</a:t>
            </a:r>
            <a:r>
              <a:rPr lang="en-US" sz="2000" dirty="0">
                <a:latin typeface="Cambria" pitchFamily="18" charset="0"/>
              </a:rPr>
              <a:t> yang </a:t>
            </a:r>
            <a:r>
              <a:rPr lang="en-US" sz="2000" dirty="0" err="1">
                <a:latin typeface="Cambria" pitchFamily="18" charset="0"/>
              </a:rPr>
              <a:t>kooperatif</a:t>
            </a:r>
            <a:r>
              <a:rPr lang="en-US" sz="2000" dirty="0">
                <a:latin typeface="Cambria" pitchFamily="18" charset="0"/>
              </a:rPr>
              <a:t>. </a:t>
            </a:r>
            <a:r>
              <a:rPr lang="en-US" sz="2000" dirty="0" err="1">
                <a:latin typeface="Cambria" pitchFamily="18" charset="0"/>
              </a:rPr>
              <a:t>Kedudukan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sebagai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pemimpin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biasanya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diperoleh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dengan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cara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penyogokan</a:t>
            </a:r>
            <a:r>
              <a:rPr lang="en-US" sz="2000" dirty="0">
                <a:latin typeface="Cambria" pitchFamily="18" charset="0"/>
              </a:rPr>
              <a:t>, </a:t>
            </a:r>
            <a:r>
              <a:rPr lang="en-US" sz="2000" dirty="0" err="1">
                <a:latin typeface="Cambria" pitchFamily="18" charset="0"/>
              </a:rPr>
              <a:t>suapan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atau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karena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sistem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nepotisme</a:t>
            </a:r>
            <a:r>
              <a:rPr lang="en-US" sz="2000" dirty="0">
                <a:latin typeface="Cambria" pitchFamily="18" charset="0"/>
              </a:rPr>
              <a:t>. </a:t>
            </a:r>
            <a:r>
              <a:rPr lang="en-US" sz="2000" dirty="0" err="1">
                <a:latin typeface="Cambria" pitchFamily="18" charset="0"/>
              </a:rPr>
              <a:t>Oleh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karena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itu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organisasi</a:t>
            </a:r>
            <a:r>
              <a:rPr lang="en-US" sz="2000" dirty="0">
                <a:latin typeface="Cambria" pitchFamily="18" charset="0"/>
              </a:rPr>
              <a:t> yang </a:t>
            </a:r>
            <a:r>
              <a:rPr lang="en-US" sz="2000" dirty="0" err="1">
                <a:latin typeface="Cambria" pitchFamily="18" charset="0"/>
              </a:rPr>
              <a:t>dipimpinnya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biasanya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morat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marit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dan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kacau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balau</a:t>
            </a:r>
            <a:r>
              <a:rPr lang="en-US" sz="2000" dirty="0" smtClean="0">
                <a:latin typeface="Cambria" pitchFamily="18" charset="0"/>
              </a:rPr>
              <a:t>.</a:t>
            </a:r>
            <a:endParaRPr lang="en-US" sz="2000" dirty="0">
              <a:latin typeface="Cambria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649" y="1447800"/>
            <a:ext cx="2332551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99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685801"/>
            <a:ext cx="3581400" cy="5867399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sz="2000" b="1" dirty="0">
                <a:latin typeface="Cambria" pitchFamily="18" charset="0"/>
              </a:rPr>
              <a:t>6. </a:t>
            </a:r>
            <a:r>
              <a:rPr lang="en-US" sz="2000" b="1" dirty="0" err="1">
                <a:latin typeface="Cambria" pitchFamily="18" charset="0"/>
              </a:rPr>
              <a:t>Tipe</a:t>
            </a:r>
            <a:r>
              <a:rPr lang="en-US" sz="2000" b="1" dirty="0">
                <a:latin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</a:rPr>
              <a:t>Kepemimpinan</a:t>
            </a:r>
            <a:r>
              <a:rPr lang="en-US" sz="2000" b="1" dirty="0">
                <a:latin typeface="Cambria" pitchFamily="18" charset="0"/>
              </a:rPr>
              <a:t> </a:t>
            </a:r>
            <a:r>
              <a:rPr lang="en-US" sz="2000" b="1" dirty="0" err="1" smtClean="0">
                <a:latin typeface="Cambria" pitchFamily="18" charset="0"/>
              </a:rPr>
              <a:t>Populistis</a:t>
            </a:r>
            <a:endParaRPr lang="en-US" sz="2000" b="1" dirty="0" smtClean="0">
              <a:latin typeface="Cambria" pitchFamily="18" charset="0"/>
            </a:endParaRPr>
          </a:p>
          <a:p>
            <a:pPr marL="0" indent="0" fontAlgn="base">
              <a:buNone/>
            </a:pPr>
            <a:endParaRPr lang="en-US" sz="2000" dirty="0">
              <a:latin typeface="Cambria" pitchFamily="18" charset="0"/>
            </a:endParaRPr>
          </a:p>
          <a:p>
            <a:pPr marL="0" indent="0" fontAlgn="base">
              <a:buNone/>
            </a:pPr>
            <a:r>
              <a:rPr lang="en-US" sz="2000" dirty="0" err="1">
                <a:latin typeface="Cambria" pitchFamily="18" charset="0"/>
              </a:rPr>
              <a:t>Kepemimpinan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populis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berpegang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teguh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pada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nilai-nilai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masyarakat</a:t>
            </a:r>
            <a:r>
              <a:rPr lang="en-US" sz="2000" dirty="0">
                <a:latin typeface="Cambria" pitchFamily="18" charset="0"/>
              </a:rPr>
              <a:t> yang </a:t>
            </a:r>
            <a:r>
              <a:rPr lang="en-US" sz="2000" dirty="0" err="1" smtClean="0">
                <a:latin typeface="Cambria" pitchFamily="18" charset="0"/>
              </a:rPr>
              <a:t>tradisional</a:t>
            </a:r>
            <a:r>
              <a:rPr lang="en-US" sz="2000" dirty="0">
                <a:latin typeface="Cambria" pitchFamily="18" charset="0"/>
              </a:rPr>
              <a:t>, </a:t>
            </a:r>
            <a:r>
              <a:rPr lang="en-US" sz="2000" dirty="0" err="1">
                <a:latin typeface="Cambria" pitchFamily="18" charset="0"/>
              </a:rPr>
              <a:t>tidak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mempercayai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dukungan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kekuatan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serta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bantuan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hutang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luar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negeri</a:t>
            </a:r>
            <a:r>
              <a:rPr lang="en-US" sz="2000" dirty="0">
                <a:latin typeface="Cambria" pitchFamily="18" charset="0"/>
              </a:rPr>
              <a:t>. </a:t>
            </a:r>
            <a:r>
              <a:rPr lang="en-US" sz="2000" dirty="0" err="1">
                <a:latin typeface="Cambria" pitchFamily="18" charset="0"/>
              </a:rPr>
              <a:t>Kepemimpinan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jenis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ini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mengutamakan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penghidupan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kembali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sikap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nasionalisme</a:t>
            </a:r>
            <a:r>
              <a:rPr lang="en-US" sz="2000" dirty="0">
                <a:latin typeface="Cambria" pitchFamily="18" charset="0"/>
              </a:rPr>
              <a:t>.</a:t>
            </a:r>
          </a:p>
          <a:p>
            <a:pPr marL="0" indent="0">
              <a:buNone/>
            </a:pPr>
            <a:r>
              <a:rPr lang="en-US" sz="2000" dirty="0">
                <a:latin typeface="Cambria" pitchFamily="18" charset="0"/>
              </a:rPr>
              <a:t> 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0600" cy="6827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710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3200400" cy="32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381000"/>
            <a:ext cx="5715000" cy="4525963"/>
          </a:xfrm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en-US" sz="2200" b="1" dirty="0"/>
              <a:t>7. </a:t>
            </a:r>
            <a:r>
              <a:rPr lang="en-US" sz="2200" b="1" dirty="0" err="1"/>
              <a:t>Tipe</a:t>
            </a:r>
            <a:r>
              <a:rPr lang="en-US" sz="2200" b="1" dirty="0"/>
              <a:t> </a:t>
            </a:r>
            <a:r>
              <a:rPr lang="en-US" sz="2200" b="1" dirty="0" err="1"/>
              <a:t>Kepemimpinan</a:t>
            </a:r>
            <a:r>
              <a:rPr lang="en-US" sz="2200" b="1" dirty="0"/>
              <a:t> </a:t>
            </a:r>
            <a:r>
              <a:rPr lang="en-US" sz="2200" b="1" dirty="0" err="1"/>
              <a:t>Administratif</a:t>
            </a:r>
            <a:r>
              <a:rPr lang="en-US" sz="2200" b="1" dirty="0"/>
              <a:t>/</a:t>
            </a:r>
            <a:r>
              <a:rPr lang="en-US" sz="2200" b="1" dirty="0" err="1"/>
              <a:t>Eksekutif</a:t>
            </a:r>
            <a:endParaRPr lang="en-US" sz="2200" dirty="0"/>
          </a:p>
          <a:p>
            <a:pPr marL="0" indent="0" fontAlgn="base">
              <a:buNone/>
            </a:pPr>
            <a:r>
              <a:rPr lang="en-US" sz="2200" dirty="0" err="1"/>
              <a:t>Kepemimpinan</a:t>
            </a:r>
            <a:r>
              <a:rPr lang="en-US" sz="2200" dirty="0"/>
              <a:t> </a:t>
            </a:r>
            <a:r>
              <a:rPr lang="en-US" sz="2200" dirty="0" err="1"/>
              <a:t>tipe</a:t>
            </a:r>
            <a:r>
              <a:rPr lang="en-US" sz="2200" dirty="0"/>
              <a:t> </a:t>
            </a:r>
            <a:r>
              <a:rPr lang="en-US" sz="2200" dirty="0" err="1"/>
              <a:t>administratif</a:t>
            </a:r>
            <a:r>
              <a:rPr lang="en-US" sz="2200" dirty="0"/>
              <a:t> </a:t>
            </a:r>
            <a:r>
              <a:rPr lang="en-US" sz="2200" dirty="0" err="1"/>
              <a:t>ialah</a:t>
            </a:r>
            <a:r>
              <a:rPr lang="en-US" sz="2200" dirty="0"/>
              <a:t> </a:t>
            </a:r>
            <a:r>
              <a:rPr lang="en-US" sz="2200" dirty="0" err="1"/>
              <a:t>kepemimpinan</a:t>
            </a:r>
            <a:r>
              <a:rPr lang="en-US" sz="2200" dirty="0"/>
              <a:t> yang </a:t>
            </a:r>
            <a:r>
              <a:rPr lang="en-US" sz="2200" dirty="0" err="1"/>
              <a:t>mampu</a:t>
            </a:r>
            <a:r>
              <a:rPr lang="en-US" sz="2200" dirty="0"/>
              <a:t> </a:t>
            </a:r>
            <a:r>
              <a:rPr lang="en-US" sz="2200" dirty="0" err="1"/>
              <a:t>menyelenggarakan</a:t>
            </a:r>
            <a:r>
              <a:rPr lang="en-US" sz="2200" dirty="0"/>
              <a:t> </a:t>
            </a:r>
            <a:r>
              <a:rPr lang="en-US" sz="2200" dirty="0" err="1"/>
              <a:t>tugas-tugas</a:t>
            </a:r>
            <a:r>
              <a:rPr lang="en-US" sz="2200" dirty="0"/>
              <a:t> </a:t>
            </a:r>
            <a:r>
              <a:rPr lang="en-US" sz="2200" dirty="0" err="1"/>
              <a:t>administrasi</a:t>
            </a:r>
            <a:r>
              <a:rPr lang="en-US" sz="2200" dirty="0"/>
              <a:t> </a:t>
            </a:r>
            <a:r>
              <a:rPr lang="en-US" sz="2200" dirty="0" err="1"/>
              <a:t>secara</a:t>
            </a:r>
            <a:r>
              <a:rPr lang="en-US" sz="2200" dirty="0"/>
              <a:t> </a:t>
            </a:r>
            <a:r>
              <a:rPr lang="en-US" sz="2200" dirty="0" err="1"/>
              <a:t>efektif</a:t>
            </a:r>
            <a:r>
              <a:rPr lang="en-US" sz="2200" dirty="0"/>
              <a:t>. </a:t>
            </a:r>
            <a:r>
              <a:rPr lang="en-US" sz="2200" dirty="0" err="1"/>
              <a:t>Pemimpinnya</a:t>
            </a:r>
            <a:r>
              <a:rPr lang="en-US" sz="2200" dirty="0"/>
              <a:t> </a:t>
            </a:r>
            <a:r>
              <a:rPr lang="en-US" sz="2200" dirty="0" err="1"/>
              <a:t>biasanya</a:t>
            </a:r>
            <a:r>
              <a:rPr lang="en-US" sz="2200" dirty="0"/>
              <a:t> </a:t>
            </a:r>
            <a:r>
              <a:rPr lang="en-US" sz="2200" dirty="0" err="1"/>
              <a:t>terdiri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teknokrat-teknokrat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administratur-administratur</a:t>
            </a:r>
            <a:r>
              <a:rPr lang="en-US" sz="2200" dirty="0"/>
              <a:t> yang </a:t>
            </a:r>
            <a:r>
              <a:rPr lang="en-US" sz="2200" dirty="0" err="1"/>
              <a:t>mampu</a:t>
            </a:r>
            <a:r>
              <a:rPr lang="en-US" sz="2200" dirty="0"/>
              <a:t> </a:t>
            </a:r>
            <a:r>
              <a:rPr lang="en-US" sz="2200" dirty="0" err="1"/>
              <a:t>menggerakkan</a:t>
            </a:r>
            <a:r>
              <a:rPr lang="en-US" sz="2200" dirty="0"/>
              <a:t> </a:t>
            </a:r>
            <a:r>
              <a:rPr lang="en-US" sz="2200" dirty="0" err="1"/>
              <a:t>dinamika</a:t>
            </a:r>
            <a:r>
              <a:rPr lang="en-US" sz="2200" dirty="0"/>
              <a:t> </a:t>
            </a:r>
            <a:r>
              <a:rPr lang="en-US" sz="2200" dirty="0" err="1"/>
              <a:t>modernisasi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pembangunan</a:t>
            </a:r>
            <a:r>
              <a:rPr lang="en-US" sz="2200" dirty="0"/>
              <a:t>. </a:t>
            </a:r>
            <a:r>
              <a:rPr lang="en-US" sz="2200" dirty="0" err="1"/>
              <a:t>Oleh</a:t>
            </a:r>
            <a:r>
              <a:rPr lang="en-US" sz="2200" dirty="0"/>
              <a:t> </a:t>
            </a:r>
            <a:r>
              <a:rPr lang="en-US" sz="2200" dirty="0" err="1"/>
              <a:t>karena</a:t>
            </a:r>
            <a:r>
              <a:rPr lang="en-US" sz="2200" dirty="0"/>
              <a:t> </a:t>
            </a:r>
            <a:r>
              <a:rPr lang="en-US" sz="2200" dirty="0" err="1"/>
              <a:t>itu</a:t>
            </a:r>
            <a:r>
              <a:rPr lang="en-US" sz="2200" dirty="0"/>
              <a:t> </a:t>
            </a:r>
            <a:r>
              <a:rPr lang="en-US" sz="2200" dirty="0" err="1"/>
              <a:t>dapat</a:t>
            </a:r>
            <a:r>
              <a:rPr lang="en-US" sz="2200" dirty="0"/>
              <a:t> </a:t>
            </a:r>
            <a:r>
              <a:rPr lang="en-US" sz="2200" dirty="0" err="1"/>
              <a:t>tercipta</a:t>
            </a:r>
            <a:r>
              <a:rPr lang="en-US" sz="2200" dirty="0"/>
              <a:t> </a:t>
            </a:r>
            <a:r>
              <a:rPr lang="en-US" sz="2200" dirty="0" err="1"/>
              <a:t>sistem</a:t>
            </a:r>
            <a:r>
              <a:rPr lang="en-US" sz="2200" dirty="0"/>
              <a:t> </a:t>
            </a:r>
            <a:r>
              <a:rPr lang="en-US" sz="2200" dirty="0" err="1"/>
              <a:t>administrasi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birokrasi</a:t>
            </a:r>
            <a:r>
              <a:rPr lang="en-US" sz="2200" dirty="0"/>
              <a:t> yang </a:t>
            </a:r>
            <a:r>
              <a:rPr lang="en-US" sz="2200" dirty="0" err="1"/>
              <a:t>efisien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pemerintahan</a:t>
            </a:r>
            <a:r>
              <a:rPr lang="en-US" sz="2200" dirty="0"/>
              <a:t>. </a:t>
            </a:r>
            <a:r>
              <a:rPr lang="en-US" sz="2200" dirty="0" err="1"/>
              <a:t>Pada</a:t>
            </a:r>
            <a:r>
              <a:rPr lang="en-US" sz="2200" dirty="0"/>
              <a:t> </a:t>
            </a:r>
            <a:r>
              <a:rPr lang="en-US" sz="2200" dirty="0" err="1"/>
              <a:t>tipe</a:t>
            </a:r>
            <a:r>
              <a:rPr lang="en-US" sz="2200" dirty="0"/>
              <a:t> </a:t>
            </a:r>
            <a:r>
              <a:rPr lang="en-US" sz="2200" dirty="0" err="1"/>
              <a:t>kepemimpinan</a:t>
            </a:r>
            <a:r>
              <a:rPr lang="en-US" sz="2200" dirty="0"/>
              <a:t> </a:t>
            </a:r>
            <a:r>
              <a:rPr lang="en-US" sz="2200" dirty="0" err="1"/>
              <a:t>ini</a:t>
            </a:r>
            <a:r>
              <a:rPr lang="en-US" sz="2200" dirty="0"/>
              <a:t> </a:t>
            </a:r>
            <a:r>
              <a:rPr lang="en-US" sz="2200" dirty="0" err="1"/>
              <a:t>diharapkan</a:t>
            </a:r>
            <a:r>
              <a:rPr lang="en-US" sz="2200" dirty="0"/>
              <a:t> </a:t>
            </a:r>
            <a:r>
              <a:rPr lang="en-US" sz="2200" dirty="0" err="1"/>
              <a:t>adanya</a:t>
            </a:r>
            <a:r>
              <a:rPr lang="en-US" sz="2200" dirty="0"/>
              <a:t> </a:t>
            </a:r>
            <a:r>
              <a:rPr lang="en-US" sz="2200" dirty="0" err="1"/>
              <a:t>perkembangan</a:t>
            </a:r>
            <a:r>
              <a:rPr lang="en-US" sz="2200" dirty="0"/>
              <a:t> </a:t>
            </a:r>
            <a:r>
              <a:rPr lang="en-US" sz="2200" dirty="0" err="1"/>
              <a:t>teknis</a:t>
            </a:r>
            <a:r>
              <a:rPr lang="en-US" sz="2200" dirty="0"/>
              <a:t> </a:t>
            </a:r>
            <a:r>
              <a:rPr lang="en-US" sz="2200" dirty="0" err="1"/>
              <a:t>yaitu</a:t>
            </a:r>
            <a:r>
              <a:rPr lang="en-US" sz="2200" dirty="0"/>
              <a:t> </a:t>
            </a:r>
            <a:r>
              <a:rPr lang="en-US" sz="2200" dirty="0" err="1"/>
              <a:t>teknologi</a:t>
            </a:r>
            <a:r>
              <a:rPr lang="en-US" sz="2200" dirty="0"/>
              <a:t>, </a:t>
            </a:r>
            <a:r>
              <a:rPr lang="en-US" sz="2200" dirty="0" err="1" smtClean="0"/>
              <a:t>industri</a:t>
            </a:r>
            <a:r>
              <a:rPr lang="en-US" sz="2200" dirty="0" smtClean="0"/>
              <a:t>, </a:t>
            </a:r>
            <a:r>
              <a:rPr lang="en-US" sz="2200" dirty="0" err="1" smtClean="0"/>
              <a:t>manajemen</a:t>
            </a:r>
            <a:r>
              <a:rPr lang="en-US" sz="2200" dirty="0"/>
              <a:t> modern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perkembangan</a:t>
            </a:r>
            <a:r>
              <a:rPr lang="en-US" sz="2200" dirty="0"/>
              <a:t> </a:t>
            </a:r>
            <a:r>
              <a:rPr lang="en-US" sz="2200" dirty="0" err="1"/>
              <a:t>sosial</a:t>
            </a:r>
            <a:r>
              <a:rPr lang="en-US" sz="2200" dirty="0"/>
              <a:t> </a:t>
            </a:r>
            <a:r>
              <a:rPr lang="en-US" sz="2200" dirty="0" smtClean="0"/>
              <a:t>di </a:t>
            </a:r>
            <a:r>
              <a:rPr lang="en-US" sz="2200" dirty="0" err="1" smtClean="0"/>
              <a:t>tengah</a:t>
            </a:r>
            <a:r>
              <a:rPr lang="en-US" sz="2200" dirty="0" smtClean="0"/>
              <a:t> </a:t>
            </a:r>
            <a:r>
              <a:rPr lang="en-US" sz="2200" dirty="0" err="1"/>
              <a:t>masyarakat</a:t>
            </a:r>
            <a:r>
              <a:rPr lang="en-US" sz="2200" dirty="0"/>
              <a:t>.</a:t>
            </a:r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561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27237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 fontAlgn="base">
              <a:buNone/>
            </a:pPr>
            <a:r>
              <a:rPr lang="en-US" b="1" dirty="0"/>
              <a:t>8. </a:t>
            </a:r>
            <a:r>
              <a:rPr lang="en-US" b="1" dirty="0" err="1"/>
              <a:t>Tipe</a:t>
            </a:r>
            <a:r>
              <a:rPr lang="en-US" b="1" dirty="0"/>
              <a:t> </a:t>
            </a:r>
            <a:r>
              <a:rPr lang="en-US" b="1" dirty="0" err="1"/>
              <a:t>Kepemimpinan</a:t>
            </a:r>
            <a:r>
              <a:rPr lang="en-US" b="1" dirty="0"/>
              <a:t> </a:t>
            </a:r>
            <a:r>
              <a:rPr lang="en-US" b="1" dirty="0" err="1" smtClean="0"/>
              <a:t>Demokratis</a:t>
            </a:r>
            <a:endParaRPr lang="en-US" b="1" dirty="0" smtClean="0"/>
          </a:p>
          <a:p>
            <a:pPr marL="0" indent="0" fontAlgn="base">
              <a:buNone/>
            </a:pPr>
            <a:endParaRPr lang="en-US" dirty="0" smtClean="0"/>
          </a:p>
          <a:p>
            <a:pPr marL="0" indent="0" fontAlgn="base">
              <a:buNone/>
            </a:pPr>
            <a:r>
              <a:rPr lang="en-US" dirty="0" err="1" smtClean="0"/>
              <a:t>Kepemimpinan</a:t>
            </a:r>
            <a:r>
              <a:rPr lang="en-US" dirty="0" smtClean="0"/>
              <a:t> </a:t>
            </a:r>
            <a:r>
              <a:rPr lang="en-US" dirty="0" err="1"/>
              <a:t>demokratis</a:t>
            </a:r>
            <a:r>
              <a:rPr lang="en-US" dirty="0"/>
              <a:t> </a:t>
            </a:r>
            <a:r>
              <a:rPr lang="en-US" dirty="0" err="1"/>
              <a:t>berorientasi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bimbingan</a:t>
            </a:r>
            <a:r>
              <a:rPr lang="en-US" dirty="0"/>
              <a:t> yang </a:t>
            </a:r>
            <a:r>
              <a:rPr lang="en-US" dirty="0" err="1"/>
              <a:t>efisien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pengikutnya</a:t>
            </a:r>
            <a:r>
              <a:rPr lang="en-US" dirty="0"/>
              <a:t>.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koordinasi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bawahan</a:t>
            </a:r>
            <a:r>
              <a:rPr lang="en-US" dirty="0"/>
              <a:t>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penekanan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rasa </a:t>
            </a:r>
            <a:r>
              <a:rPr lang="en-US" dirty="0" err="1"/>
              <a:t>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internal (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kerjasama</a:t>
            </a:r>
            <a:r>
              <a:rPr lang="en-US" dirty="0"/>
              <a:t> yang </a:t>
            </a:r>
            <a:r>
              <a:rPr lang="en-US" dirty="0" err="1"/>
              <a:t>baik</a:t>
            </a:r>
            <a:r>
              <a:rPr lang="en-US" dirty="0"/>
              <a:t>. </a:t>
            </a:r>
            <a:r>
              <a:rPr lang="en-US" dirty="0" err="1"/>
              <a:t>kekuatan</a:t>
            </a:r>
            <a:r>
              <a:rPr lang="en-US" dirty="0"/>
              <a:t> </a:t>
            </a:r>
            <a:r>
              <a:rPr lang="en-US" dirty="0" err="1"/>
              <a:t>kepemimpinan</a:t>
            </a:r>
            <a:r>
              <a:rPr lang="en-US" dirty="0"/>
              <a:t> </a:t>
            </a:r>
            <a:r>
              <a:rPr lang="en-US" dirty="0" err="1"/>
              <a:t>demokratis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terletak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pemimpinnya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terletak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partisipasi</a:t>
            </a:r>
            <a:r>
              <a:rPr lang="en-US" dirty="0"/>
              <a:t> </a:t>
            </a:r>
            <a:r>
              <a:rPr lang="en-US" dirty="0" err="1"/>
              <a:t>aktif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warga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.</a:t>
            </a:r>
          </a:p>
          <a:p>
            <a:pPr marL="0" indent="0" fontAlgn="base">
              <a:buNone/>
            </a:pPr>
            <a:endParaRPr lang="en-US" dirty="0" smtClean="0"/>
          </a:p>
          <a:p>
            <a:pPr marL="0" indent="0" fontAlgn="base">
              <a:buNone/>
            </a:pPr>
            <a:r>
              <a:rPr lang="en-US" dirty="0" err="1" smtClean="0"/>
              <a:t>Kepemimpinan</a:t>
            </a:r>
            <a:r>
              <a:rPr lang="en-US" dirty="0" smtClean="0"/>
              <a:t> </a:t>
            </a:r>
            <a:r>
              <a:rPr lang="en-US" dirty="0" err="1"/>
              <a:t>demokratis</a:t>
            </a:r>
            <a:r>
              <a:rPr lang="en-US" dirty="0"/>
              <a:t> </a:t>
            </a:r>
            <a:r>
              <a:rPr lang="en-US" dirty="0" err="1"/>
              <a:t>menghargai</a:t>
            </a:r>
            <a:r>
              <a:rPr lang="en-US" dirty="0"/>
              <a:t> </a:t>
            </a:r>
            <a:r>
              <a:rPr lang="en-US" dirty="0" err="1"/>
              <a:t>potensi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, </a:t>
            </a:r>
            <a:r>
              <a:rPr lang="en-US" dirty="0" err="1"/>
              <a:t>mau</a:t>
            </a:r>
            <a:r>
              <a:rPr lang="en-US" dirty="0"/>
              <a:t> </a:t>
            </a:r>
            <a:r>
              <a:rPr lang="en-US" dirty="0" err="1"/>
              <a:t>mendengarkan</a:t>
            </a:r>
            <a:r>
              <a:rPr lang="en-US" dirty="0"/>
              <a:t> </a:t>
            </a:r>
            <a:r>
              <a:rPr lang="en-US" dirty="0" err="1"/>
              <a:t>nasehat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sugesti</a:t>
            </a:r>
            <a:r>
              <a:rPr lang="en-US" dirty="0"/>
              <a:t> </a:t>
            </a:r>
            <a:r>
              <a:rPr lang="en-US" dirty="0" err="1"/>
              <a:t>bawahan</a:t>
            </a:r>
            <a:r>
              <a:rPr lang="en-US" dirty="0"/>
              <a:t>. </a:t>
            </a:r>
            <a:r>
              <a:rPr lang="en-US" dirty="0" err="1"/>
              <a:t>Bersedia</a:t>
            </a:r>
            <a:r>
              <a:rPr lang="en-US" dirty="0"/>
              <a:t> </a:t>
            </a:r>
            <a:r>
              <a:rPr lang="en-US" dirty="0" err="1"/>
              <a:t>mengakui</a:t>
            </a:r>
            <a:r>
              <a:rPr lang="en-US" dirty="0"/>
              <a:t> </a:t>
            </a:r>
            <a:r>
              <a:rPr lang="en-US" dirty="0" err="1"/>
              <a:t>keahlian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spesialis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bidangnya</a:t>
            </a:r>
            <a:r>
              <a:rPr lang="en-US" dirty="0"/>
              <a:t> </a:t>
            </a:r>
            <a:r>
              <a:rPr lang="en-US" dirty="0" err="1"/>
              <a:t>masing-masing</a:t>
            </a:r>
            <a:r>
              <a:rPr lang="en-US" dirty="0"/>
              <a:t>.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memanfaatkan</a:t>
            </a:r>
            <a:r>
              <a:rPr lang="en-US" dirty="0"/>
              <a:t> </a:t>
            </a:r>
            <a:r>
              <a:rPr lang="en-US" dirty="0" err="1"/>
              <a:t>kapasitas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seefektif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saat-saat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yang </a:t>
            </a:r>
            <a:r>
              <a:rPr lang="en-US" dirty="0" err="1"/>
              <a:t>tepat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8393"/>
            <a:ext cx="3810000" cy="25261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68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Refleksi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 smtClean="0"/>
              <a:t>dasarnyatipe</a:t>
            </a:r>
            <a:r>
              <a:rPr lang="en-US" sz="2000" dirty="0" smtClean="0"/>
              <a:t> </a:t>
            </a:r>
            <a:r>
              <a:rPr lang="en-US" sz="2000" dirty="0" err="1" smtClean="0"/>
              <a:t>kepemimpinan</a:t>
            </a:r>
            <a:r>
              <a:rPr lang="en-US" sz="2000" dirty="0" smtClean="0"/>
              <a:t> </a:t>
            </a:r>
            <a:r>
              <a:rPr lang="en-US" sz="2000" dirty="0"/>
              <a:t> 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bukan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hal</a:t>
            </a:r>
            <a:r>
              <a:rPr lang="en-US" sz="2000" dirty="0"/>
              <a:t> yang </a:t>
            </a:r>
            <a:r>
              <a:rPr lang="en-US" sz="2000" dirty="0" err="1"/>
              <a:t>mutlak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diterapkan</a:t>
            </a:r>
            <a:r>
              <a:rPr lang="en-US" sz="2000" dirty="0"/>
              <a:t>, </a:t>
            </a:r>
            <a:r>
              <a:rPr lang="en-US" sz="2000" dirty="0" err="1"/>
              <a:t>karena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dasarnya</a:t>
            </a:r>
            <a:r>
              <a:rPr lang="en-US" sz="2000" dirty="0"/>
              <a:t> </a:t>
            </a:r>
            <a:r>
              <a:rPr lang="en-US" sz="2000" dirty="0" err="1"/>
              <a:t>semua</a:t>
            </a:r>
            <a:r>
              <a:rPr lang="en-US" sz="2000" dirty="0"/>
              <a:t> </a:t>
            </a:r>
            <a:r>
              <a:rPr lang="en-US" sz="2000" dirty="0" err="1"/>
              <a:t>jenis</a:t>
            </a:r>
            <a:r>
              <a:rPr lang="en-US" sz="2000" dirty="0"/>
              <a:t> </a:t>
            </a:r>
            <a:r>
              <a:rPr lang="en-US" sz="2000" dirty="0" err="1"/>
              <a:t>gaya</a:t>
            </a:r>
            <a:r>
              <a:rPr lang="en-US" sz="2000" dirty="0"/>
              <a:t> </a:t>
            </a:r>
            <a:r>
              <a:rPr lang="en-US" sz="2000" dirty="0" err="1"/>
              <a:t>kepemimpinan</a:t>
            </a:r>
            <a:r>
              <a:rPr lang="en-US" sz="2000" dirty="0"/>
              <a:t> </a:t>
            </a:r>
            <a:r>
              <a:rPr lang="en-US" sz="2000" dirty="0" err="1"/>
              <a:t>itu</a:t>
            </a:r>
            <a:r>
              <a:rPr lang="en-US" sz="2000" dirty="0"/>
              <a:t>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keunggulan</a:t>
            </a:r>
            <a:r>
              <a:rPr lang="en-US" sz="2000" dirty="0"/>
              <a:t> </a:t>
            </a:r>
            <a:r>
              <a:rPr lang="en-US" sz="2000" dirty="0" err="1"/>
              <a:t>masing-masing</a:t>
            </a:r>
            <a:r>
              <a:rPr lang="en-US" sz="2000" dirty="0"/>
              <a:t>.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situasi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keadaan</a:t>
            </a:r>
            <a:r>
              <a:rPr lang="en-US" sz="2000" dirty="0"/>
              <a:t> </a:t>
            </a:r>
            <a:r>
              <a:rPr lang="en-US" sz="2000" dirty="0" err="1"/>
              <a:t>tertentu</a:t>
            </a:r>
            <a:r>
              <a:rPr lang="en-US" sz="2000" dirty="0"/>
              <a:t> </a:t>
            </a:r>
            <a:r>
              <a:rPr lang="en-US" sz="2000" dirty="0" err="1"/>
              <a:t>dibutuhkan</a:t>
            </a:r>
            <a:r>
              <a:rPr lang="en-US" sz="2000" dirty="0"/>
              <a:t> </a:t>
            </a:r>
            <a:r>
              <a:rPr lang="en-US" sz="2000" dirty="0" err="1"/>
              <a:t>gaya</a:t>
            </a:r>
            <a:r>
              <a:rPr lang="en-US" sz="2000" dirty="0"/>
              <a:t> </a:t>
            </a:r>
            <a:r>
              <a:rPr lang="en-US" sz="2000" dirty="0" err="1"/>
              <a:t>kepemimpinan</a:t>
            </a:r>
            <a:r>
              <a:rPr lang="en-US" sz="2000" dirty="0"/>
              <a:t> yang </a:t>
            </a:r>
            <a:r>
              <a:rPr lang="en-US" sz="2000" dirty="0" err="1"/>
              <a:t>otoriter</a:t>
            </a:r>
            <a:r>
              <a:rPr lang="en-US" sz="2000" dirty="0"/>
              <a:t>, </a:t>
            </a:r>
            <a:r>
              <a:rPr lang="en-US" sz="2000" dirty="0" err="1"/>
              <a:t>walaupun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umumnya</a:t>
            </a:r>
            <a:r>
              <a:rPr lang="en-US" sz="2000" dirty="0"/>
              <a:t> </a:t>
            </a:r>
            <a:r>
              <a:rPr lang="en-US" sz="2000" dirty="0" err="1"/>
              <a:t>gaya</a:t>
            </a:r>
            <a:r>
              <a:rPr lang="en-US" sz="2000" dirty="0"/>
              <a:t> </a:t>
            </a:r>
            <a:r>
              <a:rPr lang="en-US" sz="2000" dirty="0" err="1"/>
              <a:t>kepemimpinan</a:t>
            </a:r>
            <a:r>
              <a:rPr lang="en-US" sz="2000" dirty="0"/>
              <a:t> yang </a:t>
            </a:r>
            <a:r>
              <a:rPr lang="en-US" sz="2000" dirty="0" err="1"/>
              <a:t>demokratis</a:t>
            </a:r>
            <a:r>
              <a:rPr lang="en-US" sz="2000" dirty="0"/>
              <a:t>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bermanfaat</a:t>
            </a:r>
            <a:r>
              <a:rPr lang="en-US" sz="2000" dirty="0"/>
              <a:t>.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karena</a:t>
            </a:r>
            <a:r>
              <a:rPr lang="en-US" sz="2000" dirty="0"/>
              <a:t> </a:t>
            </a:r>
            <a:r>
              <a:rPr lang="en-US" sz="2000" dirty="0" err="1"/>
              <a:t>itu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aplikasinya</a:t>
            </a:r>
            <a:r>
              <a:rPr lang="en-US" sz="2000" dirty="0"/>
              <a:t>, </a:t>
            </a:r>
            <a:r>
              <a:rPr lang="en-US" sz="2000" dirty="0" err="1"/>
              <a:t>tinggal</a:t>
            </a:r>
            <a:r>
              <a:rPr lang="en-US" sz="2000" dirty="0"/>
              <a:t> </a:t>
            </a:r>
            <a:r>
              <a:rPr lang="en-US" sz="2000" dirty="0" err="1"/>
              <a:t>bagaimana</a:t>
            </a:r>
            <a:r>
              <a:rPr lang="en-US" sz="2000" dirty="0"/>
              <a:t> </a:t>
            </a:r>
            <a:r>
              <a:rPr lang="en-US" sz="2000" dirty="0" err="1"/>
              <a:t>kita</a:t>
            </a:r>
            <a:r>
              <a:rPr lang="en-US" sz="2000" dirty="0"/>
              <a:t> </a:t>
            </a:r>
            <a:r>
              <a:rPr lang="en-US" sz="2000" dirty="0" err="1"/>
              <a:t>menyesuaikan</a:t>
            </a:r>
            <a:r>
              <a:rPr lang="en-US" sz="2000" dirty="0"/>
              <a:t> </a:t>
            </a:r>
            <a:r>
              <a:rPr lang="en-US" sz="2000" dirty="0" err="1"/>
              <a:t>gaya</a:t>
            </a:r>
            <a:r>
              <a:rPr lang="en-US" sz="2000" dirty="0"/>
              <a:t> </a:t>
            </a:r>
            <a:r>
              <a:rPr lang="en-US" sz="2000" dirty="0" err="1"/>
              <a:t>kepemimpinan</a:t>
            </a:r>
            <a:r>
              <a:rPr lang="en-US" sz="2000" dirty="0"/>
              <a:t> yang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diterapkan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keluarga</a:t>
            </a:r>
            <a:r>
              <a:rPr lang="en-US" sz="2000" dirty="0"/>
              <a:t>, </a:t>
            </a:r>
            <a:r>
              <a:rPr lang="en-US" sz="2000" dirty="0" err="1"/>
              <a:t>organisasi</a:t>
            </a:r>
            <a:r>
              <a:rPr lang="en-US" sz="2000" dirty="0"/>
              <a:t>/</a:t>
            </a:r>
            <a:r>
              <a:rPr lang="en-US" sz="2000" dirty="0" err="1"/>
              <a:t>perusahan</a:t>
            </a:r>
            <a:r>
              <a:rPr lang="en-US" sz="2000" dirty="0"/>
              <a:t> </a:t>
            </a:r>
            <a:r>
              <a:rPr lang="en-US" sz="2000" dirty="0" err="1"/>
              <a:t>sesuai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situasi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kondisi</a:t>
            </a:r>
            <a:r>
              <a:rPr lang="en-US" sz="2000" dirty="0"/>
              <a:t> yang </a:t>
            </a:r>
            <a:r>
              <a:rPr lang="en-US" sz="2000" dirty="0" err="1"/>
              <a:t>menuntut</a:t>
            </a:r>
            <a:r>
              <a:rPr lang="en-US" sz="2000" dirty="0"/>
              <a:t> </a:t>
            </a:r>
            <a:r>
              <a:rPr lang="en-US" sz="2000" dirty="0" err="1"/>
              <a:t>diterapkannnya</a:t>
            </a:r>
            <a:r>
              <a:rPr lang="en-US" sz="2000" dirty="0"/>
              <a:t> </a:t>
            </a:r>
            <a:r>
              <a:rPr lang="en-US" sz="2000" dirty="0" err="1"/>
              <a:t>gaya</a:t>
            </a:r>
            <a:r>
              <a:rPr lang="en-US" sz="2000" dirty="0"/>
              <a:t> </a:t>
            </a:r>
            <a:r>
              <a:rPr lang="en-US" sz="2000" dirty="0" err="1"/>
              <a:t>kepemimpinan</a:t>
            </a:r>
            <a:r>
              <a:rPr lang="en-US" sz="2000" dirty="0"/>
              <a:t> </a:t>
            </a:r>
            <a:r>
              <a:rPr lang="en-US" sz="2000" dirty="0" err="1"/>
              <a:t>tertentu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mendapatkan</a:t>
            </a:r>
            <a:r>
              <a:rPr lang="en-US" sz="2000" dirty="0"/>
              <a:t> </a:t>
            </a:r>
            <a:r>
              <a:rPr lang="en-US" sz="2000" dirty="0" err="1"/>
              <a:t>manfaat</a:t>
            </a:r>
            <a:r>
              <a:rPr lang="en-US" sz="2000" dirty="0"/>
              <a:t>.</a:t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267200"/>
            <a:ext cx="17526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270142"/>
            <a:ext cx="3048000" cy="2283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44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Kunjungan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LSM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Observasi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wawancara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Badan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Daur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Visi</a:t>
            </a:r>
            <a:r>
              <a:rPr lang="en-US" dirty="0" smtClean="0"/>
              <a:t>, </a:t>
            </a:r>
            <a:r>
              <a:rPr lang="en-US" dirty="0" err="1" smtClean="0"/>
              <a:t>misi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strategi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kepemimpinan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67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75" y="198437"/>
            <a:ext cx="8658225" cy="50593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2200" b="1" dirty="0" smtClean="0">
                <a:latin typeface="Cambria" pitchFamily="18" charset="0"/>
              </a:rPr>
              <a:t>Lembaga </a:t>
            </a:r>
            <a:r>
              <a:rPr lang="id-ID" sz="2200" b="1" dirty="0">
                <a:latin typeface="Cambria" pitchFamily="18" charset="0"/>
              </a:rPr>
              <a:t>swadaya masyarakat</a:t>
            </a:r>
            <a:r>
              <a:rPr lang="id-ID" sz="2200" dirty="0">
                <a:latin typeface="Cambria" pitchFamily="18" charset="0"/>
              </a:rPr>
              <a:t> </a:t>
            </a:r>
            <a:r>
              <a:rPr lang="id-ID" sz="2200" dirty="0" smtClean="0">
                <a:latin typeface="Cambria" pitchFamily="18" charset="0"/>
              </a:rPr>
              <a:t> </a:t>
            </a:r>
            <a:r>
              <a:rPr lang="id-ID" sz="2200" dirty="0">
                <a:latin typeface="Cambria" pitchFamily="18" charset="0"/>
              </a:rPr>
              <a:t>adalah </a:t>
            </a:r>
            <a:r>
              <a:rPr lang="id-ID" sz="2200" dirty="0" smtClean="0">
                <a:latin typeface="Cambria" pitchFamily="18" charset="0"/>
              </a:rPr>
              <a:t>sebuah</a:t>
            </a:r>
            <a:r>
              <a:rPr lang="en-US" sz="2200" dirty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organisasi</a:t>
            </a:r>
            <a:r>
              <a:rPr lang="id-ID" sz="2200" dirty="0">
                <a:latin typeface="Cambria" pitchFamily="18" charset="0"/>
              </a:rPr>
              <a:t> yang didirikan oleh perorangan ataupun sekelompok orang yang secara sukarela yang memberikan pelayanan kepada </a:t>
            </a:r>
            <a:r>
              <a:rPr lang="en-US" sz="2200" dirty="0" err="1" smtClean="0">
                <a:latin typeface="Cambria" pitchFamily="18" charset="0"/>
              </a:rPr>
              <a:t>masyarakat</a:t>
            </a:r>
            <a:r>
              <a:rPr lang="id-ID" sz="2200" dirty="0">
                <a:latin typeface="Cambria" pitchFamily="18" charset="0"/>
              </a:rPr>
              <a:t> umum tanpa bertujuan untuk memperoleh keuntungan dari kegiatannya</a:t>
            </a:r>
            <a:r>
              <a:rPr lang="id-ID" sz="2200" dirty="0" smtClean="0">
                <a:latin typeface="Cambria" pitchFamily="18" charset="0"/>
              </a:rPr>
              <a:t>.</a:t>
            </a:r>
            <a:endParaRPr lang="en-US" sz="2200" dirty="0" smtClean="0">
              <a:latin typeface="Cambria" pitchFamily="18" charset="0"/>
            </a:endParaRPr>
          </a:p>
          <a:p>
            <a:pPr marL="0" indent="0">
              <a:buNone/>
            </a:pPr>
            <a:endParaRPr lang="id-ID" sz="400" dirty="0">
              <a:latin typeface="Cambria" pitchFamily="18" charset="0"/>
            </a:endParaRPr>
          </a:p>
          <a:p>
            <a:pPr marL="0" indent="0">
              <a:buNone/>
            </a:pPr>
            <a:r>
              <a:rPr lang="id-ID" sz="2200" dirty="0">
                <a:latin typeface="Cambria" pitchFamily="18" charset="0"/>
              </a:rPr>
              <a:t>Organisasi ini dalam terjemahan harfiahnya dari Bahasa Inggris dikenal juga sebagai Organisasi </a:t>
            </a:r>
            <a:r>
              <a:rPr lang="en-US" sz="2200" dirty="0" smtClean="0">
                <a:latin typeface="Cambria" pitchFamily="18" charset="0"/>
              </a:rPr>
              <a:t>N</a:t>
            </a:r>
            <a:r>
              <a:rPr lang="id-ID" sz="2200" dirty="0" smtClean="0">
                <a:latin typeface="Cambria" pitchFamily="18" charset="0"/>
              </a:rPr>
              <a:t>on </a:t>
            </a:r>
            <a:r>
              <a:rPr lang="en-US" sz="2200" dirty="0" smtClean="0">
                <a:latin typeface="Cambria" pitchFamily="18" charset="0"/>
              </a:rPr>
              <a:t>P</a:t>
            </a:r>
            <a:r>
              <a:rPr lang="id-ID" sz="2200" dirty="0" smtClean="0">
                <a:latin typeface="Cambria" pitchFamily="18" charset="0"/>
              </a:rPr>
              <a:t>emerintah (</a:t>
            </a:r>
            <a:r>
              <a:rPr lang="id-ID" sz="2200" b="1" dirty="0" smtClean="0">
                <a:latin typeface="Cambria" pitchFamily="18" charset="0"/>
              </a:rPr>
              <a:t>ORNOP</a:t>
            </a:r>
            <a:r>
              <a:rPr lang="en-US" sz="2200" dirty="0" smtClean="0">
                <a:latin typeface="Cambria" pitchFamily="18" charset="0"/>
              </a:rPr>
              <a:t>/ </a:t>
            </a:r>
            <a:r>
              <a:rPr lang="id-ID" sz="2200" b="1" dirty="0" smtClean="0">
                <a:latin typeface="Cambria" pitchFamily="18" charset="0"/>
              </a:rPr>
              <a:t>ONP</a:t>
            </a:r>
            <a:r>
              <a:rPr lang="en-US" sz="2200" b="1" dirty="0">
                <a:latin typeface="Cambria" pitchFamily="18" charset="0"/>
              </a:rPr>
              <a:t>/</a:t>
            </a:r>
            <a:r>
              <a:rPr lang="en-US" sz="2200" b="1" dirty="0" smtClean="0">
                <a:latin typeface="Cambria" pitchFamily="18" charset="0"/>
              </a:rPr>
              <a:t> </a:t>
            </a:r>
            <a:r>
              <a:rPr lang="id-ID" sz="2200" b="1" i="1" dirty="0" smtClean="0">
                <a:latin typeface="Cambria" pitchFamily="18" charset="0"/>
              </a:rPr>
              <a:t>NGO</a:t>
            </a:r>
            <a:r>
              <a:rPr lang="id-ID" sz="2200" dirty="0" smtClean="0">
                <a:latin typeface="Cambria" pitchFamily="18" charset="0"/>
              </a:rPr>
              <a:t>).</a:t>
            </a:r>
            <a:endParaRPr lang="en-US" sz="2200" dirty="0" smtClean="0">
              <a:latin typeface="Cambria" pitchFamily="18" charset="0"/>
            </a:endParaRPr>
          </a:p>
          <a:p>
            <a:pPr marL="0" indent="0">
              <a:buNone/>
            </a:pPr>
            <a:endParaRPr lang="id-ID" sz="2200" dirty="0">
              <a:latin typeface="Cambria" pitchFamily="18" charset="0"/>
            </a:endParaRPr>
          </a:p>
          <a:p>
            <a:pPr marL="0" indent="0">
              <a:buNone/>
            </a:pPr>
            <a:endParaRPr lang="en-US" sz="100" dirty="0" smtClean="0">
              <a:latin typeface="Cambria" pitchFamily="18" charset="0"/>
            </a:endParaRPr>
          </a:p>
          <a:p>
            <a:pPr marL="0" indent="0">
              <a:buNone/>
            </a:pPr>
            <a:r>
              <a:rPr lang="en-US" sz="2200" b="1" dirty="0" err="1" smtClean="0">
                <a:latin typeface="Cambria" pitchFamily="18" charset="0"/>
              </a:rPr>
              <a:t>Ciri-ciri</a:t>
            </a:r>
            <a:r>
              <a:rPr lang="en-US" sz="2200" b="1" dirty="0" smtClean="0">
                <a:latin typeface="Cambria" pitchFamily="18" charset="0"/>
              </a:rPr>
              <a:t> :</a:t>
            </a:r>
            <a:endParaRPr lang="id-ID" sz="2200" b="1" dirty="0">
              <a:latin typeface="Cambria" pitchFamily="18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id-ID" sz="2200" dirty="0" smtClean="0">
                <a:latin typeface="Cambria" pitchFamily="18" charset="0"/>
              </a:rPr>
              <a:t>Organisasi </a:t>
            </a:r>
            <a:r>
              <a:rPr lang="id-ID" sz="2200" dirty="0">
                <a:latin typeface="Cambria" pitchFamily="18" charset="0"/>
              </a:rPr>
              <a:t>ini bukan bagian dari pemerintah, </a:t>
            </a:r>
            <a:r>
              <a:rPr lang="id-ID" sz="2200" dirty="0" smtClean="0">
                <a:latin typeface="Cambria" pitchFamily="18" charset="0"/>
              </a:rPr>
              <a:t>birokrasi</a:t>
            </a:r>
            <a:r>
              <a:rPr lang="en-US" sz="2200" dirty="0" smtClean="0">
                <a:latin typeface="Cambria" pitchFamily="18" charset="0"/>
              </a:rPr>
              <a:t>/</a:t>
            </a:r>
            <a:r>
              <a:rPr lang="id-ID" sz="2200" dirty="0" smtClean="0">
                <a:latin typeface="Cambria" pitchFamily="18" charset="0"/>
              </a:rPr>
              <a:t>negara</a:t>
            </a:r>
            <a:endParaRPr lang="id-ID" sz="2200" dirty="0">
              <a:latin typeface="Cambria" pitchFamily="18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sz="2200" dirty="0" smtClean="0">
                <a:latin typeface="Cambria" pitchFamily="18" charset="0"/>
              </a:rPr>
              <a:t>K</a:t>
            </a:r>
            <a:r>
              <a:rPr lang="id-ID" sz="2200" dirty="0" smtClean="0">
                <a:latin typeface="Cambria" pitchFamily="18" charset="0"/>
              </a:rPr>
              <a:t>egiatan </a:t>
            </a:r>
            <a:r>
              <a:rPr lang="id-ID" sz="2200" dirty="0">
                <a:latin typeface="Cambria" pitchFamily="18" charset="0"/>
              </a:rPr>
              <a:t>tidak bertujuan </a:t>
            </a:r>
            <a:r>
              <a:rPr lang="id-ID" sz="2200" dirty="0" smtClean="0">
                <a:latin typeface="Cambria" pitchFamily="18" charset="0"/>
              </a:rPr>
              <a:t>memperoleh </a:t>
            </a:r>
            <a:r>
              <a:rPr lang="id-ID" sz="2200" dirty="0">
                <a:latin typeface="Cambria" pitchFamily="18" charset="0"/>
              </a:rPr>
              <a:t>keuntungan </a:t>
            </a:r>
            <a:r>
              <a:rPr lang="en-US" sz="2200" dirty="0" smtClean="0">
                <a:latin typeface="Cambria" pitchFamily="18" charset="0"/>
              </a:rPr>
              <a:t>(</a:t>
            </a:r>
            <a:r>
              <a:rPr lang="en-US" sz="2200" dirty="0" err="1" smtClean="0">
                <a:latin typeface="Cambria" pitchFamily="18" charset="0"/>
              </a:rPr>
              <a:t>nirlaba</a:t>
            </a:r>
            <a:r>
              <a:rPr lang="en-US" sz="2200" dirty="0" smtClean="0">
                <a:latin typeface="Cambria" pitchFamily="18" charset="0"/>
              </a:rPr>
              <a:t>)</a:t>
            </a:r>
            <a:endParaRPr lang="id-ID" sz="2200" dirty="0">
              <a:latin typeface="Cambria" pitchFamily="18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id-ID" sz="2200" dirty="0" smtClean="0">
                <a:latin typeface="Cambria" pitchFamily="18" charset="0"/>
              </a:rPr>
              <a:t>Kegiatan </a:t>
            </a:r>
            <a:r>
              <a:rPr lang="id-ID" sz="2200" dirty="0">
                <a:latin typeface="Cambria" pitchFamily="18" charset="0"/>
              </a:rPr>
              <a:t>dilakukan untuk kepentingan masyarakat umum, tidak hanya untuk kepentingan para anggota seperti yang di </a:t>
            </a:r>
            <a:r>
              <a:rPr lang="id-ID" sz="2200" dirty="0" smtClean="0">
                <a:latin typeface="Cambria" pitchFamily="18" charset="0"/>
              </a:rPr>
              <a:t>lakukan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koperasi</a:t>
            </a:r>
            <a:r>
              <a:rPr lang="id-ID" sz="2200" dirty="0">
                <a:latin typeface="Cambria" pitchFamily="18" charset="0"/>
              </a:rPr>
              <a:t> ataupun </a:t>
            </a:r>
            <a:r>
              <a:rPr lang="en-US" sz="2200" dirty="0" err="1" smtClean="0">
                <a:latin typeface="Cambria" pitchFamily="18" charset="0"/>
              </a:rPr>
              <a:t>organisasi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profesi</a:t>
            </a:r>
            <a:endParaRPr lang="en-US" sz="2200" dirty="0" smtClean="0">
              <a:latin typeface="Cambria" pitchFamily="18" charset="0"/>
            </a:endParaRPr>
          </a:p>
        </p:txBody>
      </p:sp>
      <p:sp>
        <p:nvSpPr>
          <p:cNvPr id="4" name="AutoShape 2" descr="Image result for char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40357"/>
            <a:ext cx="1440081" cy="1383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428999"/>
            <a:ext cx="1447800" cy="1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5023"/>
            <a:ext cx="1368425" cy="131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5" y="5533067"/>
            <a:ext cx="1368425" cy="131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5" y="5543356"/>
            <a:ext cx="1368425" cy="131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75" y="5511400"/>
            <a:ext cx="1368425" cy="131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099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4512060"/>
            <a:ext cx="5943600" cy="23459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d-ID" sz="2000" dirty="0" smtClean="0">
                <a:latin typeface="Cambria" pitchFamily="18" charset="0"/>
              </a:rPr>
              <a:t>Sebuah laporan </a:t>
            </a:r>
            <a:r>
              <a:rPr lang="en-US" sz="2000" dirty="0" smtClean="0">
                <a:latin typeface="Cambria" pitchFamily="18" charset="0"/>
              </a:rPr>
              <a:t>PBB</a:t>
            </a:r>
            <a:r>
              <a:rPr lang="id-ID" sz="2000" dirty="0" smtClean="0">
                <a:latin typeface="Cambria" pitchFamily="18" charset="0"/>
              </a:rPr>
              <a:t> tahun 1995 mengenai </a:t>
            </a:r>
            <a:r>
              <a:rPr lang="en-US" sz="2000" dirty="0" err="1" smtClean="0">
                <a:latin typeface="Cambria" pitchFamily="18" charset="0"/>
              </a:rPr>
              <a:t>pemerintah</a:t>
            </a:r>
            <a:r>
              <a:rPr lang="en-US" sz="2000" dirty="0" smtClean="0">
                <a:latin typeface="Cambria" pitchFamily="18" charset="0"/>
              </a:rPr>
              <a:t> global</a:t>
            </a:r>
            <a:r>
              <a:rPr lang="id-ID" sz="2000" dirty="0" smtClean="0">
                <a:latin typeface="Cambria" pitchFamily="18" charset="0"/>
              </a:rPr>
              <a:t> memperkirakan ada sekitar 29.000 ONP internasional. Jumlah di tingkat nasional jauh lebih tinggi: Amerika Serikat memiliki kira-kira 2 juta ONP, kebanyakan dibentuk dalam 30 tahun terakhir. </a:t>
            </a:r>
            <a:endParaRPr lang="en-US" sz="2000" dirty="0" smtClean="0">
              <a:latin typeface="Cambr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106918"/>
            <a:ext cx="2716923" cy="27169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6200" y="218090"/>
            <a:ext cx="8965323" cy="427771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d-ID" b="1" dirty="0" smtClean="0">
                <a:latin typeface="Cambria" pitchFamily="18" charset="0"/>
              </a:rPr>
              <a:t>Jenis dan kategori </a:t>
            </a:r>
            <a:r>
              <a:rPr lang="en-US" b="1" dirty="0" smtClean="0">
                <a:latin typeface="Cambria" pitchFamily="18" charset="0"/>
              </a:rPr>
              <a:t>LSM</a:t>
            </a:r>
            <a:endParaRPr lang="id-ID" dirty="0" smtClean="0">
              <a:latin typeface="Cambria" pitchFamily="18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id-ID" dirty="0" smtClean="0">
                <a:latin typeface="Cambria" pitchFamily="18" charset="0"/>
              </a:rPr>
              <a:t>Organisasi</a:t>
            </a:r>
            <a:r>
              <a:rPr lang="en-US" dirty="0" smtClean="0">
                <a:latin typeface="Cambria" pitchFamily="18" charset="0"/>
              </a:rPr>
              <a:t> Donor </a:t>
            </a:r>
            <a:r>
              <a:rPr lang="id-ID" dirty="0" smtClean="0">
                <a:latin typeface="Cambria" pitchFamily="18" charset="0"/>
              </a:rPr>
              <a:t>, adalah organisasi non pemerintah yang memberikan dukungan biaya bagi kegiatan ornop lain.</a:t>
            </a:r>
          </a:p>
          <a:p>
            <a:pPr marL="514350" indent="-514350">
              <a:buFont typeface="+mj-lt"/>
              <a:buAutoNum type="alphaLcParenR"/>
            </a:pPr>
            <a:r>
              <a:rPr lang="id-ID" dirty="0" smtClean="0">
                <a:latin typeface="Cambria" pitchFamily="18" charset="0"/>
              </a:rPr>
              <a:t>Organisasi mitra pemerintah, adalah organisasi non pemerintah yang melakukan kegiatan dengan bermitra dengan pemerintah dalam menjalankan kegiatanya.</a:t>
            </a:r>
          </a:p>
          <a:p>
            <a:pPr marL="514350" indent="-514350">
              <a:buFont typeface="+mj-lt"/>
              <a:buAutoNum type="alphaLcParenR"/>
            </a:pPr>
            <a:r>
              <a:rPr lang="id-ID" dirty="0" smtClean="0">
                <a:latin typeface="Cambria" pitchFamily="18" charset="0"/>
              </a:rPr>
              <a:t>Organisasi profesional, adalah organisasi non pemerintah yang melakukan kegiatan berdasarkan kemampuan profesional tertentu sepert</a:t>
            </a:r>
            <a:endParaRPr lang="en-US" dirty="0" smtClean="0">
              <a:latin typeface="Cambria" pitchFamily="18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id-ID" dirty="0" smtClean="0">
                <a:latin typeface="Cambria" pitchFamily="18" charset="0"/>
              </a:rPr>
              <a:t>Organisasi oposisi, adalah organisasi non pemerintah yang melakukan kegiatan dengan memilih untuk menjadi penyeimbang dari kebijakan pemerintah. Ornop ini bertindak melakukan kritik dan pengawasan terhadap keberlangsungan kegiatan pemerintah</a:t>
            </a:r>
          </a:p>
        </p:txBody>
      </p:sp>
    </p:spTree>
    <p:extLst>
      <p:ext uri="{BB962C8B-B14F-4D97-AF65-F5344CB8AC3E}">
        <p14:creationId xmlns:p14="http://schemas.microsoft.com/office/powerpoint/2010/main" val="281898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667000"/>
            <a:ext cx="8991600" cy="41148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dirty="0" smtClean="0">
              <a:latin typeface="Cambria" pitchFamily="18" charset="0"/>
            </a:endParaRPr>
          </a:p>
          <a:p>
            <a:pPr marL="0" indent="0">
              <a:buNone/>
            </a:pPr>
            <a:r>
              <a:rPr lang="en-US" b="1" dirty="0" err="1" smtClean="0">
                <a:latin typeface="Cambria" pitchFamily="18" charset="0"/>
              </a:rPr>
              <a:t>Dasar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Hukum</a:t>
            </a:r>
            <a:endParaRPr lang="id-ID" b="1" dirty="0" smtClean="0">
              <a:latin typeface="Cambria" pitchFamily="18" charset="0"/>
            </a:endParaRPr>
          </a:p>
          <a:p>
            <a:pPr marL="0" indent="0">
              <a:buNone/>
            </a:pPr>
            <a:endParaRPr lang="en-US" dirty="0" smtClean="0">
              <a:latin typeface="Cambria" pitchFamily="18" charset="0"/>
            </a:endParaRPr>
          </a:p>
          <a:p>
            <a:pPr marL="0" indent="0">
              <a:buNone/>
            </a:pPr>
            <a:r>
              <a:rPr lang="id-ID" dirty="0" smtClean="0">
                <a:latin typeface="Cambria" pitchFamily="18" charset="0"/>
              </a:rPr>
              <a:t>Lembaga swadaya masyarakat secara hukum dapat didirikan dalam dua bentuk:</a:t>
            </a:r>
          </a:p>
          <a:p>
            <a:pPr marL="514350" indent="-514350">
              <a:buFont typeface="+mj-lt"/>
              <a:buAutoNum type="alphaLcParenR"/>
            </a:pPr>
            <a:r>
              <a:rPr lang="id-ID" dirty="0" smtClean="0">
                <a:latin typeface="Cambria" pitchFamily="18" charset="0"/>
              </a:rPr>
              <a:t>Organisasi Massa, yakni berdasarkan Pasal 1663-1664 Kitab Undang-Undang Hukum Perdata (KUHPerdata), serta UU No. 8 Tahun 1985 tentang Organisasi Kemasyarakatan ("UU Ormas").</a:t>
            </a:r>
          </a:p>
          <a:p>
            <a:pPr marL="514350" indent="-514350">
              <a:buFont typeface="+mj-lt"/>
              <a:buAutoNum type="alphaLcParenR"/>
            </a:pPr>
            <a:r>
              <a:rPr lang="id-ID" dirty="0" smtClean="0">
                <a:latin typeface="Cambria" pitchFamily="18" charset="0"/>
              </a:rPr>
              <a:t>Badan Hukum, yakni berdasarkan Staatsblad 1870 No. 64, serta UU No. 16 Tahun 2001 tentang Yayasan sebagaimana telah diubah dengan UU No. 28 Tahun 2004 ("UU Yayasan").</a:t>
            </a:r>
          </a:p>
          <a:p>
            <a:pPr marL="514350" indent="-514350">
              <a:buFont typeface="+mj-lt"/>
              <a:buAutoNum type="alphaLcParenR"/>
            </a:pPr>
            <a:endParaRPr lang="en-US" dirty="0" smtClean="0">
              <a:latin typeface="Cambria" pitchFamily="18" charset="0"/>
            </a:endParaRPr>
          </a:p>
          <a:p>
            <a:pPr marL="0" indent="0">
              <a:buNone/>
            </a:pPr>
            <a:endParaRPr lang="id-ID" dirty="0" smtClean="0">
              <a:latin typeface="Cambria" pitchFamily="18" charset="0"/>
            </a:endParaRPr>
          </a:p>
          <a:p>
            <a:pPr marL="0" indent="0">
              <a:buNone/>
            </a:pPr>
            <a:r>
              <a:rPr lang="id-ID" dirty="0" smtClean="0">
                <a:latin typeface="Cambria" pitchFamily="18" charset="0"/>
              </a:rPr>
              <a:t>Berdasarkan Undang-undang No.16 tahun 2001 tentang </a:t>
            </a:r>
            <a:r>
              <a:rPr lang="en-US" dirty="0" err="1" smtClean="0">
                <a:latin typeface="Cambria" pitchFamily="18" charset="0"/>
              </a:rPr>
              <a:t>Yayasan</a:t>
            </a:r>
            <a:r>
              <a:rPr lang="id-ID" dirty="0" smtClean="0">
                <a:latin typeface="Cambria" pitchFamily="18" charset="0"/>
              </a:rPr>
              <a:t>, maka secara umum organisasi non pemerintah di Indonesia berbentuk </a:t>
            </a:r>
            <a:r>
              <a:rPr lang="id-ID" b="1" dirty="0" smtClean="0">
                <a:latin typeface="Cambria" pitchFamily="18" charset="0"/>
              </a:rPr>
              <a:t>YAYASAN</a:t>
            </a:r>
            <a:r>
              <a:rPr lang="id-ID" dirty="0" smtClean="0">
                <a:latin typeface="Cambria" pitchFamily="18" charset="0"/>
              </a:rPr>
              <a:t>.</a:t>
            </a:r>
          </a:p>
          <a:p>
            <a:endParaRPr lang="en-US" dirty="0" smtClean="0">
              <a:latin typeface="Cambria" pitchFamily="18" charset="0"/>
            </a:endParaRPr>
          </a:p>
          <a:p>
            <a:pPr marL="0" indent="0">
              <a:buNone/>
            </a:pPr>
            <a:endParaRPr lang="en-US" dirty="0" smtClean="0">
              <a:latin typeface="Cambria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19812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066800"/>
            <a:ext cx="19812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31076"/>
            <a:ext cx="19812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090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37" y="609600"/>
            <a:ext cx="9186837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0" y="46038"/>
            <a:ext cx="3200400" cy="5635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DAUR HIDUP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4267200"/>
            <a:ext cx="2514600" cy="9144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Organizational </a:t>
            </a:r>
          </a:p>
          <a:p>
            <a:pPr marL="0" indent="0" algn="ctr">
              <a:buNone/>
            </a:pPr>
            <a:r>
              <a:rPr lang="en-US" dirty="0" smtClean="0"/>
              <a:t>Birth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3124200" y="2015336"/>
            <a:ext cx="5562600" cy="1718464"/>
          </a:xfrm>
          <a:custGeom>
            <a:avLst/>
            <a:gdLst>
              <a:gd name="connsiteX0" fmla="*/ 0 w 4256690"/>
              <a:gd name="connsiteY0" fmla="*/ 1718464 h 1718464"/>
              <a:gd name="connsiteX1" fmla="*/ 1261242 w 4256690"/>
              <a:gd name="connsiteY1" fmla="*/ 504520 h 1718464"/>
              <a:gd name="connsiteX2" fmla="*/ 2254469 w 4256690"/>
              <a:gd name="connsiteY2" fmla="*/ 23 h 1718464"/>
              <a:gd name="connsiteX3" fmla="*/ 3074276 w 4256690"/>
              <a:gd name="connsiteY3" fmla="*/ 520285 h 1718464"/>
              <a:gd name="connsiteX4" fmla="*/ 4020207 w 4256690"/>
              <a:gd name="connsiteY4" fmla="*/ 1529278 h 1718464"/>
              <a:gd name="connsiteX5" fmla="*/ 4177863 w 4256690"/>
              <a:gd name="connsiteY5" fmla="*/ 1671168 h 1718464"/>
              <a:gd name="connsiteX6" fmla="*/ 4256690 w 4256690"/>
              <a:gd name="connsiteY6" fmla="*/ 1686933 h 1718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56690" h="1718464">
                <a:moveTo>
                  <a:pt x="0" y="1718464"/>
                </a:moveTo>
                <a:cubicBezTo>
                  <a:pt x="442748" y="1254695"/>
                  <a:pt x="885497" y="790927"/>
                  <a:pt x="1261242" y="504520"/>
                </a:cubicBezTo>
                <a:cubicBezTo>
                  <a:pt x="1636987" y="218113"/>
                  <a:pt x="1952297" y="-2605"/>
                  <a:pt x="2254469" y="23"/>
                </a:cubicBezTo>
                <a:cubicBezTo>
                  <a:pt x="2556641" y="2650"/>
                  <a:pt x="2779986" y="265409"/>
                  <a:pt x="3074276" y="520285"/>
                </a:cubicBezTo>
                <a:cubicBezTo>
                  <a:pt x="3368566" y="775161"/>
                  <a:pt x="3836276" y="1337464"/>
                  <a:pt x="4020207" y="1529278"/>
                </a:cubicBezTo>
                <a:cubicBezTo>
                  <a:pt x="4204138" y="1721092"/>
                  <a:pt x="4138449" y="1644892"/>
                  <a:pt x="4177863" y="1671168"/>
                </a:cubicBezTo>
                <a:cubicBezTo>
                  <a:pt x="4217277" y="1697444"/>
                  <a:pt x="4236983" y="1692188"/>
                  <a:pt x="4256690" y="1686933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3124200" y="1752600"/>
            <a:ext cx="0" cy="22098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029200" y="1219200"/>
            <a:ext cx="0" cy="220980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162800" y="1219200"/>
            <a:ext cx="0" cy="3429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686800" y="1752600"/>
            <a:ext cx="0" cy="419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>
            <a:spLocks/>
          </p:cNvSpPr>
          <p:nvPr/>
        </p:nvSpPr>
        <p:spPr>
          <a:xfrm>
            <a:off x="3886200" y="3505200"/>
            <a:ext cx="2514600" cy="91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Organizational Growth</a:t>
            </a:r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715000" y="4724400"/>
            <a:ext cx="2514600" cy="91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Organizational 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Decline</a:t>
            </a:r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6608379" y="5943600"/>
            <a:ext cx="2514600" cy="91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Organizational 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Death</a:t>
            </a:r>
            <a:endParaRPr lang="en-US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7086600" y="1100936"/>
            <a:ext cx="12192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Blinded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7239000" y="1447800"/>
            <a:ext cx="12192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naction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7315201" y="1828800"/>
            <a:ext cx="1807778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Faulty action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7315200" y="2133600"/>
            <a:ext cx="12192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Crisis 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7620000" y="2438400"/>
            <a:ext cx="1524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Dissolution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2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79637"/>
            <a:ext cx="85344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 smtClean="0">
                <a:latin typeface="Cambria" pitchFamily="18" charset="0"/>
              </a:rPr>
              <a:t>Organizational Birth </a:t>
            </a:r>
            <a:r>
              <a:rPr lang="en-US" sz="2200" dirty="0" smtClean="0">
                <a:latin typeface="Cambria" pitchFamily="18" charset="0"/>
              </a:rPr>
              <a:t>(</a:t>
            </a:r>
            <a:r>
              <a:rPr lang="en-US" sz="2200" dirty="0" err="1" smtClean="0">
                <a:latin typeface="Cambria" pitchFamily="18" charset="0"/>
              </a:rPr>
              <a:t>Kelahiran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organisasi</a:t>
            </a:r>
            <a:r>
              <a:rPr lang="en-US" sz="2200" dirty="0" smtClean="0">
                <a:latin typeface="Cambria" pitchFamily="18" charset="0"/>
              </a:rPr>
              <a:t>) </a:t>
            </a:r>
            <a:r>
              <a:rPr lang="en-US" sz="2200" dirty="0" err="1" smtClean="0">
                <a:latin typeface="Cambria" pitchFamily="18" charset="0"/>
              </a:rPr>
              <a:t>memanfaatkan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keahlian</a:t>
            </a:r>
            <a:r>
              <a:rPr lang="en-US" sz="2200" dirty="0" smtClean="0">
                <a:latin typeface="Cambria" pitchFamily="18" charset="0"/>
              </a:rPr>
              <a:t>  </a:t>
            </a:r>
            <a:r>
              <a:rPr lang="en-US" sz="2200" dirty="0" err="1" smtClean="0">
                <a:latin typeface="Cambria" pitchFamily="18" charset="0"/>
              </a:rPr>
              <a:t>dan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kompetensi</a:t>
            </a:r>
            <a:r>
              <a:rPr lang="en-US" sz="2200" dirty="0" smtClean="0">
                <a:latin typeface="Cambria" pitchFamily="18" charset="0"/>
              </a:rPr>
              <a:t>, </a:t>
            </a:r>
            <a:r>
              <a:rPr lang="en-US" sz="2200" dirty="0" err="1" smtClean="0">
                <a:latin typeface="Cambria" pitchFamily="18" charset="0"/>
              </a:rPr>
              <a:t>beberapa</a:t>
            </a:r>
            <a:r>
              <a:rPr lang="en-US" sz="2200" dirty="0" smtClean="0">
                <a:latin typeface="Cambria" pitchFamily="18" charset="0"/>
              </a:rPr>
              <a:t> orang </a:t>
            </a:r>
            <a:r>
              <a:rPr lang="en-US" sz="2200" dirty="0" err="1" smtClean="0">
                <a:latin typeface="Cambria" pitchFamily="18" charset="0"/>
              </a:rPr>
              <a:t>kemudian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dapat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menciptakan</a:t>
            </a:r>
            <a:r>
              <a:rPr lang="en-US" sz="2200" dirty="0" smtClean="0">
                <a:latin typeface="Cambria" pitchFamily="18" charset="0"/>
              </a:rPr>
              <a:t> value/ </a:t>
            </a:r>
            <a:r>
              <a:rPr lang="en-US" sz="2200" dirty="0" err="1" smtClean="0">
                <a:latin typeface="Cambria" pitchFamily="18" charset="0"/>
              </a:rPr>
              <a:t>nilai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sehingga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dapat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disebut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kelahiran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organisasi</a:t>
            </a:r>
            <a:r>
              <a:rPr lang="en-US" sz="2200" dirty="0">
                <a:latin typeface="Cambria" pitchFamily="18" charset="0"/>
              </a:rPr>
              <a:t>.</a:t>
            </a:r>
            <a:endParaRPr lang="en-US" sz="2200" dirty="0" smtClean="0">
              <a:latin typeface="Cambria" pitchFamily="18" charset="0"/>
            </a:endParaRPr>
          </a:p>
          <a:p>
            <a:pPr marL="0" indent="0">
              <a:buNone/>
            </a:pPr>
            <a:r>
              <a:rPr lang="en-US" sz="2200" b="1" dirty="0" smtClean="0">
                <a:latin typeface="Cambria" pitchFamily="18" charset="0"/>
              </a:rPr>
              <a:t>Organizational Growth</a:t>
            </a:r>
            <a:r>
              <a:rPr lang="en-US" sz="2200" dirty="0" smtClean="0">
                <a:latin typeface="Cambria" pitchFamily="18" charset="0"/>
              </a:rPr>
              <a:t> (</a:t>
            </a:r>
            <a:r>
              <a:rPr lang="en-US" sz="2200" dirty="0" err="1" smtClean="0">
                <a:latin typeface="Cambria" pitchFamily="18" charset="0"/>
              </a:rPr>
              <a:t>pertumbuhan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organisasi</a:t>
            </a:r>
            <a:r>
              <a:rPr lang="en-US" sz="2200" dirty="0" smtClean="0">
                <a:latin typeface="Cambria" pitchFamily="18" charset="0"/>
              </a:rPr>
              <a:t>) </a:t>
            </a:r>
            <a:r>
              <a:rPr lang="en-US" sz="2200" dirty="0" err="1" smtClean="0">
                <a:latin typeface="Cambria" pitchFamily="18" charset="0"/>
              </a:rPr>
              <a:t>Menumbuhkan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organisasi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bisa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dengan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cara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meniru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strategi</a:t>
            </a:r>
            <a:r>
              <a:rPr lang="en-US" sz="2200" dirty="0" smtClean="0">
                <a:latin typeface="Cambria" pitchFamily="18" charset="0"/>
              </a:rPr>
              <a:t>, </a:t>
            </a:r>
            <a:r>
              <a:rPr lang="en-US" sz="2200" dirty="0" err="1" smtClean="0">
                <a:latin typeface="Cambria" pitchFamily="18" charset="0"/>
              </a:rPr>
              <a:t>struktur</a:t>
            </a:r>
            <a:r>
              <a:rPr lang="en-US" sz="2200" dirty="0" smtClean="0">
                <a:latin typeface="Cambria" pitchFamily="18" charset="0"/>
              </a:rPr>
              <a:t> , </a:t>
            </a:r>
            <a:r>
              <a:rPr lang="en-US" sz="2200" dirty="0" err="1" smtClean="0">
                <a:latin typeface="Cambria" pitchFamily="18" charset="0"/>
              </a:rPr>
              <a:t>budaya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organisasi</a:t>
            </a:r>
            <a:r>
              <a:rPr lang="en-US" sz="2200" dirty="0" smtClean="0">
                <a:latin typeface="Cambria" pitchFamily="18" charset="0"/>
              </a:rPr>
              <a:t> yang </a:t>
            </a:r>
            <a:r>
              <a:rPr lang="en-US" sz="2200" dirty="0" err="1" smtClean="0">
                <a:latin typeface="Cambria" pitchFamily="18" charset="0"/>
              </a:rPr>
              <a:t>telah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sukses</a:t>
            </a:r>
            <a:r>
              <a:rPr lang="en-US" sz="2200" dirty="0" smtClean="0">
                <a:latin typeface="Cambria" pitchFamily="18" charset="0"/>
              </a:rPr>
              <a:t>.</a:t>
            </a:r>
          </a:p>
          <a:p>
            <a:pPr marL="0" indent="0">
              <a:buNone/>
            </a:pPr>
            <a:r>
              <a:rPr lang="en-US" sz="2200" b="1" dirty="0" smtClean="0">
                <a:latin typeface="Cambria" pitchFamily="18" charset="0"/>
              </a:rPr>
              <a:t>Organizational  Decline</a:t>
            </a:r>
            <a:r>
              <a:rPr lang="en-US" sz="2200" dirty="0" smtClean="0">
                <a:latin typeface="Cambria" pitchFamily="18" charset="0"/>
              </a:rPr>
              <a:t> (</a:t>
            </a:r>
            <a:r>
              <a:rPr lang="en-US" sz="2200" dirty="0" err="1" smtClean="0">
                <a:latin typeface="Cambria" pitchFamily="18" charset="0"/>
              </a:rPr>
              <a:t>Penurunan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Organisasi</a:t>
            </a:r>
            <a:r>
              <a:rPr lang="en-US" sz="2200" dirty="0" smtClean="0">
                <a:latin typeface="Cambria" pitchFamily="18" charset="0"/>
              </a:rPr>
              <a:t>) </a:t>
            </a:r>
            <a:r>
              <a:rPr lang="en-US" sz="2200" dirty="0" err="1" smtClean="0">
                <a:latin typeface="Cambria" pitchFamily="18" charset="0"/>
              </a:rPr>
              <a:t>Organisasi</a:t>
            </a:r>
            <a:r>
              <a:rPr lang="en-US" sz="2200" dirty="0" smtClean="0">
                <a:latin typeface="Cambria" pitchFamily="18" charset="0"/>
              </a:rPr>
              <a:t> yang </a:t>
            </a:r>
            <a:r>
              <a:rPr lang="en-US" sz="2200" dirty="0" err="1" smtClean="0">
                <a:latin typeface="Cambria" pitchFamily="18" charset="0"/>
              </a:rPr>
              <a:t>gagal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dalam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mengantisipasi</a:t>
            </a:r>
            <a:r>
              <a:rPr lang="en-US" sz="2200" dirty="0" smtClean="0">
                <a:latin typeface="Cambria" pitchFamily="18" charset="0"/>
              </a:rPr>
              <a:t>, </a:t>
            </a:r>
            <a:r>
              <a:rPr lang="en-US" sz="2200" dirty="0" err="1" smtClean="0">
                <a:latin typeface="Cambria" pitchFamily="18" charset="0"/>
              </a:rPr>
              <a:t>mengenal</a:t>
            </a:r>
            <a:r>
              <a:rPr lang="en-US" sz="2200" dirty="0" smtClean="0">
                <a:latin typeface="Cambria" pitchFamily="18" charset="0"/>
              </a:rPr>
              <a:t>, </a:t>
            </a:r>
            <a:r>
              <a:rPr lang="en-US" sz="2200" dirty="0" err="1" smtClean="0">
                <a:latin typeface="Cambria" pitchFamily="18" charset="0"/>
              </a:rPr>
              <a:t>menghindari</a:t>
            </a:r>
            <a:r>
              <a:rPr lang="en-US" sz="2200" dirty="0" smtClean="0">
                <a:latin typeface="Cambria" pitchFamily="18" charset="0"/>
              </a:rPr>
              <a:t>, </a:t>
            </a:r>
            <a:r>
              <a:rPr lang="en-US" sz="2200" dirty="0" err="1" smtClean="0">
                <a:latin typeface="Cambria" pitchFamily="18" charset="0"/>
              </a:rPr>
              <a:t>menetralisir</a:t>
            </a:r>
            <a:r>
              <a:rPr lang="en-US" sz="2200" dirty="0" smtClean="0">
                <a:latin typeface="Cambria" pitchFamily="18" charset="0"/>
              </a:rPr>
              <a:t>, </a:t>
            </a:r>
            <a:r>
              <a:rPr lang="en-US" sz="2200" dirty="0" err="1" smtClean="0">
                <a:latin typeface="Cambria" pitchFamily="18" charset="0"/>
              </a:rPr>
              <a:t>atau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menyesuaikan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diri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dengan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tekanan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eksternal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maupun</a:t>
            </a:r>
            <a:r>
              <a:rPr lang="en-US" sz="2200" dirty="0" smtClean="0">
                <a:latin typeface="Cambria" pitchFamily="18" charset="0"/>
              </a:rPr>
              <a:t> internal yang </a:t>
            </a:r>
            <a:r>
              <a:rPr lang="en-US" sz="2200" dirty="0" err="1" smtClean="0">
                <a:latin typeface="Cambria" pitchFamily="18" charset="0"/>
              </a:rPr>
              <a:t>mengancamnya</a:t>
            </a:r>
            <a:r>
              <a:rPr lang="en-US" sz="2200" dirty="0" smtClean="0">
                <a:latin typeface="Cambria" pitchFamily="18" charset="0"/>
              </a:rPr>
              <a:t>.</a:t>
            </a:r>
          </a:p>
          <a:p>
            <a:pPr marL="0" indent="0">
              <a:buNone/>
            </a:pPr>
            <a:r>
              <a:rPr lang="en-US" sz="2200" b="1" dirty="0" smtClean="0">
                <a:latin typeface="Cambria" pitchFamily="18" charset="0"/>
              </a:rPr>
              <a:t>Organizational Death</a:t>
            </a:r>
            <a:r>
              <a:rPr lang="en-US" sz="2200" dirty="0" smtClean="0">
                <a:latin typeface="Cambria" pitchFamily="18" charset="0"/>
              </a:rPr>
              <a:t> (</a:t>
            </a:r>
            <a:r>
              <a:rPr lang="en-US" sz="2200" dirty="0" err="1" smtClean="0">
                <a:latin typeface="Cambria" pitchFamily="18" charset="0"/>
              </a:rPr>
              <a:t>kematian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organisasi</a:t>
            </a:r>
            <a:r>
              <a:rPr lang="en-US" sz="2200" dirty="0" smtClean="0">
                <a:latin typeface="Cambria" pitchFamily="18" charset="0"/>
              </a:rPr>
              <a:t>) </a:t>
            </a:r>
            <a:r>
              <a:rPr lang="en-US" sz="2200" dirty="0" err="1" smtClean="0">
                <a:latin typeface="Cambria" pitchFamily="18" charset="0"/>
              </a:rPr>
              <a:t>Organisasi</a:t>
            </a:r>
            <a:r>
              <a:rPr lang="en-US" sz="2200" dirty="0" smtClean="0">
                <a:latin typeface="Cambria" pitchFamily="18" charset="0"/>
              </a:rPr>
              <a:t> yang </a:t>
            </a:r>
            <a:r>
              <a:rPr lang="en-US" sz="2200" dirty="0" err="1" smtClean="0">
                <a:latin typeface="Cambria" pitchFamily="18" charset="0"/>
              </a:rPr>
              <a:t>tidak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lagi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beroperasi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dan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beraktivitas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lagi</a:t>
            </a:r>
            <a:r>
              <a:rPr lang="en-US" sz="2200" dirty="0" smtClean="0">
                <a:latin typeface="Cambria" pitchFamily="18" charset="0"/>
              </a:rPr>
              <a:t>. </a:t>
            </a:r>
            <a:endParaRPr lang="en-US" sz="2200" dirty="0">
              <a:latin typeface="Cambria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156434" cy="20000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0749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971800"/>
            <a:ext cx="8763000" cy="3657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Cambria" pitchFamily="18" charset="0"/>
              </a:rPr>
              <a:t>b</a:t>
            </a:r>
            <a:r>
              <a:rPr lang="en-US" sz="2000" dirty="0">
                <a:latin typeface="Cambria" pitchFamily="18" charset="0"/>
              </a:rPr>
              <a:t>.      </a:t>
            </a:r>
            <a:r>
              <a:rPr lang="en-US" sz="2000" i="1" dirty="0">
                <a:latin typeface="Cambria" pitchFamily="18" charset="0"/>
              </a:rPr>
              <a:t>Program strategy</a:t>
            </a:r>
            <a:r>
              <a:rPr lang="en-US" sz="2000" dirty="0">
                <a:latin typeface="Cambria" pitchFamily="18" charset="0"/>
              </a:rPr>
              <a:t> (</a:t>
            </a:r>
            <a:r>
              <a:rPr lang="en-US" sz="2000" dirty="0" err="1">
                <a:latin typeface="Cambria" pitchFamily="18" charset="0"/>
              </a:rPr>
              <a:t>strategi</a:t>
            </a:r>
            <a:r>
              <a:rPr lang="en-US" sz="2000" dirty="0">
                <a:latin typeface="Cambria" pitchFamily="18" charset="0"/>
              </a:rPr>
              <a:t> program)</a:t>
            </a:r>
          </a:p>
          <a:p>
            <a:pPr marL="0" indent="0">
              <a:buNone/>
            </a:pPr>
            <a:r>
              <a:rPr lang="en-US" sz="2000" dirty="0" err="1">
                <a:latin typeface="Cambria" pitchFamily="18" charset="0"/>
              </a:rPr>
              <a:t>strategi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ini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lebih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memberi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perhatian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pada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implikasi-implikasi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strategik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dari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suatu</a:t>
            </a:r>
            <a:r>
              <a:rPr lang="en-US" sz="2000" dirty="0">
                <a:latin typeface="Cambria" pitchFamily="18" charset="0"/>
              </a:rPr>
              <a:t> program </a:t>
            </a:r>
            <a:r>
              <a:rPr lang="en-US" sz="2000" dirty="0" err="1">
                <a:latin typeface="Cambria" pitchFamily="18" charset="0"/>
              </a:rPr>
              <a:t>tertentu</a:t>
            </a:r>
            <a:r>
              <a:rPr lang="en-US" sz="2000" dirty="0" smtClean="0">
                <a:latin typeface="Cambria" pitchFamily="18" charset="0"/>
              </a:rPr>
              <a:t>.</a:t>
            </a:r>
          </a:p>
          <a:p>
            <a:pPr marL="0" indent="0">
              <a:buNone/>
            </a:pPr>
            <a:r>
              <a:rPr lang="en-US" sz="2000" dirty="0" smtClean="0">
                <a:latin typeface="Cambria" pitchFamily="18" charset="0"/>
              </a:rPr>
              <a:t>c</a:t>
            </a:r>
            <a:r>
              <a:rPr lang="en-US" sz="2000" dirty="0">
                <a:latin typeface="Cambria" pitchFamily="18" charset="0"/>
              </a:rPr>
              <a:t>.       </a:t>
            </a:r>
            <a:r>
              <a:rPr lang="en-US" sz="2000" i="1" dirty="0">
                <a:latin typeface="Cambria" pitchFamily="18" charset="0"/>
              </a:rPr>
              <a:t>Resource support strategy</a:t>
            </a:r>
            <a:r>
              <a:rPr lang="en-US" sz="2000" dirty="0">
                <a:latin typeface="Cambria" pitchFamily="18" charset="0"/>
              </a:rPr>
              <a:t> (</a:t>
            </a:r>
            <a:r>
              <a:rPr lang="en-US" sz="2000" dirty="0" err="1">
                <a:latin typeface="Cambria" pitchFamily="18" charset="0"/>
              </a:rPr>
              <a:t>strategi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pendukung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sumber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daya</a:t>
            </a:r>
            <a:r>
              <a:rPr lang="en-US" sz="2000" dirty="0">
                <a:latin typeface="Cambria" pitchFamily="18" charset="0"/>
              </a:rPr>
              <a:t>)</a:t>
            </a:r>
          </a:p>
          <a:p>
            <a:pPr marL="0" indent="0">
              <a:buNone/>
            </a:pPr>
            <a:r>
              <a:rPr lang="en-US" sz="2000" dirty="0" err="1">
                <a:latin typeface="Cambria" pitchFamily="18" charset="0"/>
              </a:rPr>
              <a:t>Strategi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sumber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daya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ini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memusatkan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perhatian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pada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memaksimalkan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pemanfaatan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sumber-sumber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daya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esensial</a:t>
            </a:r>
            <a:r>
              <a:rPr lang="en-US" sz="2000" dirty="0">
                <a:latin typeface="Cambria" pitchFamily="18" charset="0"/>
              </a:rPr>
              <a:t> yang </a:t>
            </a:r>
            <a:r>
              <a:rPr lang="en-US" sz="2000" dirty="0" err="1">
                <a:latin typeface="Cambria" pitchFamily="18" charset="0"/>
              </a:rPr>
              <a:t>tersedia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guna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meningkatkan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kualitas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kinerja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organisasi</a:t>
            </a:r>
            <a:r>
              <a:rPr lang="en-US" sz="2000" dirty="0" smtClean="0">
                <a:latin typeface="Cambria" pitchFamily="18" charset="0"/>
              </a:rPr>
              <a:t>.</a:t>
            </a:r>
          </a:p>
          <a:p>
            <a:pPr marL="0" indent="0">
              <a:buNone/>
            </a:pPr>
            <a:r>
              <a:rPr lang="en-US" sz="2000" dirty="0" smtClean="0">
                <a:latin typeface="Cambria" pitchFamily="18" charset="0"/>
              </a:rPr>
              <a:t>d</a:t>
            </a:r>
            <a:r>
              <a:rPr lang="en-US" sz="2000" dirty="0">
                <a:latin typeface="Cambria" pitchFamily="18" charset="0"/>
              </a:rPr>
              <a:t>.      </a:t>
            </a:r>
            <a:r>
              <a:rPr lang="en-US" sz="2000" i="1" dirty="0" err="1">
                <a:latin typeface="Cambria" pitchFamily="18" charset="0"/>
              </a:rPr>
              <a:t>Institusioanal</a:t>
            </a:r>
            <a:r>
              <a:rPr lang="en-US" sz="2000" i="1" dirty="0">
                <a:latin typeface="Cambria" pitchFamily="18" charset="0"/>
              </a:rPr>
              <a:t> strategy</a:t>
            </a:r>
            <a:r>
              <a:rPr lang="en-US" sz="2000" dirty="0">
                <a:latin typeface="Cambria" pitchFamily="18" charset="0"/>
              </a:rPr>
              <a:t> (</a:t>
            </a:r>
            <a:r>
              <a:rPr lang="en-US" sz="2000" dirty="0" err="1">
                <a:latin typeface="Cambria" pitchFamily="18" charset="0"/>
              </a:rPr>
              <a:t>strategi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kelembagaan</a:t>
            </a:r>
            <a:r>
              <a:rPr lang="en-US" sz="2000" dirty="0">
                <a:latin typeface="Cambria" pitchFamily="18" charset="0"/>
              </a:rPr>
              <a:t>)</a:t>
            </a:r>
          </a:p>
          <a:p>
            <a:pPr marL="0" indent="0">
              <a:buNone/>
            </a:pPr>
            <a:r>
              <a:rPr lang="en-US" sz="2000" dirty="0" err="1">
                <a:latin typeface="Cambria" pitchFamily="18" charset="0"/>
              </a:rPr>
              <a:t>Fokus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dari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strategi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institusonal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ialah</a:t>
            </a:r>
            <a:r>
              <a:rPr lang="en-US" sz="2000" dirty="0">
                <a:latin typeface="Cambria" pitchFamily="18" charset="0"/>
              </a:rPr>
              <a:t>  </a:t>
            </a:r>
            <a:r>
              <a:rPr lang="en-US" sz="2000" dirty="0" err="1">
                <a:latin typeface="Cambria" pitchFamily="18" charset="0"/>
              </a:rPr>
              <a:t>mengembangkan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kemampuan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organisasi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untuk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melaksanakan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inisiatif-inisiatif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strategik</a:t>
            </a:r>
            <a:r>
              <a:rPr lang="en-US" sz="2000" dirty="0">
                <a:latin typeface="Cambria" pitchFamily="18" charset="0"/>
              </a:rPr>
              <a:t>.</a:t>
            </a:r>
          </a:p>
          <a:p>
            <a:endParaRPr lang="en-US" sz="2000" dirty="0">
              <a:latin typeface="Cambria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20329">
            <a:off x="5638800" y="867572"/>
            <a:ext cx="3251638" cy="18209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52400"/>
            <a:ext cx="5867400" cy="289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 err="1" smtClean="0">
                <a:latin typeface="Cambria" pitchFamily="18" charset="0"/>
              </a:rPr>
              <a:t>Menurut</a:t>
            </a:r>
            <a:r>
              <a:rPr lang="en-US" sz="2000" b="1" dirty="0" smtClean="0">
                <a:latin typeface="Cambria" pitchFamily="18" charset="0"/>
              </a:rPr>
              <a:t> </a:t>
            </a:r>
            <a:r>
              <a:rPr lang="en-US" sz="2000" b="1" dirty="0" err="1" smtClean="0">
                <a:latin typeface="Cambria" pitchFamily="18" charset="0"/>
              </a:rPr>
              <a:t>Koteen</a:t>
            </a:r>
            <a:r>
              <a:rPr lang="en-US" sz="2000" b="1" dirty="0" smtClean="0">
                <a:latin typeface="Cambria" pitchFamily="18" charset="0"/>
              </a:rPr>
              <a:t> (1991), </a:t>
            </a:r>
            <a:r>
              <a:rPr lang="en-US" sz="2000" b="1" dirty="0" err="1" smtClean="0">
                <a:latin typeface="Cambria" pitchFamily="18" charset="0"/>
              </a:rPr>
              <a:t>terdapat</a:t>
            </a:r>
            <a:r>
              <a:rPr lang="en-US" sz="2000" b="1" dirty="0" smtClean="0">
                <a:latin typeface="Cambria" pitchFamily="18" charset="0"/>
              </a:rPr>
              <a:t> </a:t>
            </a:r>
            <a:r>
              <a:rPr lang="en-US" sz="2000" b="1" dirty="0" err="1" smtClean="0">
                <a:latin typeface="Cambria" pitchFamily="18" charset="0"/>
              </a:rPr>
              <a:t>tipe-tipe</a:t>
            </a:r>
            <a:r>
              <a:rPr lang="en-US" sz="2000" b="1" dirty="0" smtClean="0">
                <a:latin typeface="Cambria" pitchFamily="18" charset="0"/>
              </a:rPr>
              <a:t> </a:t>
            </a:r>
            <a:r>
              <a:rPr lang="en-US" sz="2000" b="1" dirty="0" err="1" smtClean="0">
                <a:latin typeface="Cambria" pitchFamily="18" charset="0"/>
              </a:rPr>
              <a:t>strategi</a:t>
            </a:r>
            <a:r>
              <a:rPr lang="en-US" sz="2000" b="1" dirty="0" smtClean="0">
                <a:latin typeface="Cambria" pitchFamily="18" charset="0"/>
              </a:rPr>
              <a:t>, </a:t>
            </a:r>
            <a:r>
              <a:rPr lang="en-US" sz="2000" b="1" dirty="0" err="1" smtClean="0">
                <a:latin typeface="Cambria" pitchFamily="18" charset="0"/>
              </a:rPr>
              <a:t>yaitu</a:t>
            </a:r>
            <a:r>
              <a:rPr lang="en-US" sz="2000" b="1" dirty="0" smtClean="0">
                <a:latin typeface="Cambria" pitchFamily="18" charset="0"/>
              </a:rPr>
              <a:t>: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 smtClean="0">
                <a:latin typeface="Cambria" pitchFamily="18" charset="0"/>
              </a:rPr>
              <a:t>a.       </a:t>
            </a:r>
            <a:r>
              <a:rPr lang="en-US" sz="2000" i="1" dirty="0" smtClean="0">
                <a:latin typeface="Cambria" pitchFamily="18" charset="0"/>
              </a:rPr>
              <a:t>Corporate strategy</a:t>
            </a:r>
            <a:r>
              <a:rPr lang="en-US" sz="2000" dirty="0" smtClean="0">
                <a:latin typeface="Cambria" pitchFamily="18" charset="0"/>
              </a:rPr>
              <a:t> (</a:t>
            </a:r>
            <a:r>
              <a:rPr lang="en-US" sz="2000" dirty="0" err="1" smtClean="0">
                <a:latin typeface="Cambria" pitchFamily="18" charset="0"/>
              </a:rPr>
              <a:t>strategi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organisasi</a:t>
            </a:r>
            <a:r>
              <a:rPr lang="en-US" sz="2000" dirty="0" smtClean="0">
                <a:latin typeface="Cambria" pitchFamily="18" charset="0"/>
              </a:rPr>
              <a:t>)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 err="1" smtClean="0">
                <a:latin typeface="Cambria" pitchFamily="18" charset="0"/>
              </a:rPr>
              <a:t>strategi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ini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berkaitan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dengan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perumusan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misi</a:t>
            </a:r>
            <a:r>
              <a:rPr lang="en-US" sz="2000" dirty="0" smtClean="0">
                <a:latin typeface="Cambria" pitchFamily="18" charset="0"/>
              </a:rPr>
              <a:t>, </a:t>
            </a:r>
            <a:r>
              <a:rPr lang="en-US" sz="2000" dirty="0" err="1" smtClean="0">
                <a:latin typeface="Cambria" pitchFamily="18" charset="0"/>
              </a:rPr>
              <a:t>tujuan</a:t>
            </a:r>
            <a:r>
              <a:rPr lang="en-US" sz="2000" dirty="0" smtClean="0">
                <a:latin typeface="Cambria" pitchFamily="18" charset="0"/>
              </a:rPr>
              <a:t>, </a:t>
            </a:r>
            <a:r>
              <a:rPr lang="en-US" sz="2000" dirty="0" err="1" smtClean="0">
                <a:latin typeface="Cambria" pitchFamily="18" charset="0"/>
              </a:rPr>
              <a:t>nilai-nilai</a:t>
            </a:r>
            <a:r>
              <a:rPr lang="en-US" sz="2000" dirty="0" smtClean="0">
                <a:latin typeface="Cambria" pitchFamily="18" charset="0"/>
              </a:rPr>
              <a:t>, </a:t>
            </a:r>
            <a:r>
              <a:rPr lang="en-US" sz="2000" dirty="0" err="1" smtClean="0">
                <a:latin typeface="Cambria" pitchFamily="18" charset="0"/>
              </a:rPr>
              <a:t>dan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inisiatif-inisiatif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strategik</a:t>
            </a:r>
            <a:r>
              <a:rPr lang="en-US" sz="2000" dirty="0" smtClean="0">
                <a:latin typeface="Cambria" pitchFamily="18" charset="0"/>
              </a:rPr>
              <a:t>  yang </a:t>
            </a:r>
            <a:r>
              <a:rPr lang="en-US" sz="2000" dirty="0" err="1" smtClean="0">
                <a:latin typeface="Cambria" pitchFamily="18" charset="0"/>
              </a:rPr>
              <a:t>baru</a:t>
            </a:r>
            <a:r>
              <a:rPr lang="en-US" sz="2000" dirty="0" smtClean="0">
                <a:latin typeface="Cambria" pitchFamily="18" charset="0"/>
              </a:rPr>
              <a:t>. </a:t>
            </a:r>
            <a:r>
              <a:rPr lang="en-US" sz="2000" dirty="0" err="1" smtClean="0">
                <a:latin typeface="Cambria" pitchFamily="18" charset="0"/>
              </a:rPr>
              <a:t>pembatasan-pembatasan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dilakukan</a:t>
            </a:r>
            <a:r>
              <a:rPr lang="en-US" sz="2000" dirty="0" smtClean="0">
                <a:latin typeface="Cambria" pitchFamily="18" charset="0"/>
              </a:rPr>
              <a:t>, </a:t>
            </a:r>
            <a:r>
              <a:rPr lang="en-US" sz="2000" dirty="0" err="1" smtClean="0">
                <a:latin typeface="Cambria" pitchFamily="18" charset="0"/>
              </a:rPr>
              <a:t>yaitu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apa</a:t>
            </a:r>
            <a:r>
              <a:rPr lang="en-US" sz="2000" dirty="0" smtClean="0">
                <a:latin typeface="Cambria" pitchFamily="18" charset="0"/>
              </a:rPr>
              <a:t> yang </a:t>
            </a:r>
            <a:r>
              <a:rPr lang="en-US" sz="2000" dirty="0" err="1" smtClean="0">
                <a:latin typeface="Cambria" pitchFamily="18" charset="0"/>
              </a:rPr>
              <a:t>dilakukan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dan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untuk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siapa</a:t>
            </a:r>
            <a:r>
              <a:rPr lang="en-US" sz="2000" dirty="0" smtClean="0">
                <a:latin typeface="Cambri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297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419600"/>
            <a:ext cx="8686800" cy="2133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err="1" smtClean="0"/>
              <a:t>Misi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i="1" dirty="0" smtClean="0"/>
              <a:t>guidelines</a:t>
            </a:r>
            <a:r>
              <a:rPr lang="en-US" dirty="0" smtClean="0"/>
              <a:t> 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visi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err="1" smtClean="0"/>
              <a:t>Strategi</a:t>
            </a:r>
            <a:r>
              <a:rPr lang="en-US" b="1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seni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kecakapan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sasarannya</a:t>
            </a:r>
            <a:r>
              <a:rPr lang="en-US" dirty="0" smtClean="0"/>
              <a:t> </a:t>
            </a:r>
            <a:r>
              <a:rPr lang="en-US" dirty="0" err="1" smtClean="0"/>
              <a:t>melaui</a:t>
            </a:r>
            <a:r>
              <a:rPr lang="en-US" dirty="0" smtClean="0"/>
              <a:t> </a:t>
            </a:r>
            <a:r>
              <a:rPr lang="en-US" dirty="0" err="1" smtClean="0"/>
              <a:t>hubungannya</a:t>
            </a:r>
            <a:r>
              <a:rPr lang="en-US" dirty="0" smtClean="0"/>
              <a:t> yang </a:t>
            </a:r>
            <a:r>
              <a:rPr lang="en-US" dirty="0" err="1" smtClean="0"/>
              <a:t>efektif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yang paling </a:t>
            </a:r>
            <a:r>
              <a:rPr lang="en-US" dirty="0" err="1" smtClean="0"/>
              <a:t>menguntungkan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721" y="1524000"/>
            <a:ext cx="3893279" cy="2590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295400"/>
            <a:ext cx="4869721" cy="3124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err="1" smtClean="0"/>
              <a:t>Visi</a:t>
            </a:r>
            <a:r>
              <a:rPr lang="en-US" b="1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depan</a:t>
            </a:r>
            <a:r>
              <a:rPr lang="en-US" dirty="0" smtClean="0"/>
              <a:t> yang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abstrak</a:t>
            </a:r>
            <a:r>
              <a:rPr lang="en-US" dirty="0" smtClean="0"/>
              <a:t>,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konsepsi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dibaca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orang (</a:t>
            </a:r>
            <a:r>
              <a:rPr lang="en-US" dirty="0" err="1" smtClean="0"/>
              <a:t>Salusu</a:t>
            </a:r>
            <a:r>
              <a:rPr lang="en-US" dirty="0" smtClean="0"/>
              <a:t>, 1996:130)</a:t>
            </a:r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r>
              <a:rPr lang="en-US" b="1" dirty="0" err="1" smtClean="0"/>
              <a:t>Visi</a:t>
            </a:r>
            <a:r>
              <a:rPr lang="en-US" b="1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kerangka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gambaran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di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mendatang</a:t>
            </a:r>
            <a:r>
              <a:rPr lang="en-US" dirty="0" smtClean="0"/>
              <a:t> yang </a:t>
            </a:r>
            <a:r>
              <a:rPr lang="en-US" dirty="0" err="1" smtClean="0"/>
              <a:t>penetapannya</a:t>
            </a:r>
            <a:r>
              <a:rPr lang="en-US" dirty="0" smtClean="0"/>
              <a:t> </a:t>
            </a:r>
            <a:r>
              <a:rPr lang="en-US" dirty="0" err="1" smtClean="0"/>
              <a:t>didasarkan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keadaan</a:t>
            </a:r>
            <a:r>
              <a:rPr lang="en-US" dirty="0" smtClean="0"/>
              <a:t> internal </a:t>
            </a:r>
            <a:r>
              <a:rPr lang="en-US" dirty="0" err="1" smtClean="0"/>
              <a:t>organisasi</a:t>
            </a:r>
            <a:r>
              <a:rPr lang="en-US" dirty="0" smtClean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411162"/>
          </a:xfrm>
        </p:spPr>
        <p:txBody>
          <a:bodyPr>
            <a:noAutofit/>
          </a:bodyPr>
          <a:lstStyle/>
          <a:p>
            <a:pPr algn="l"/>
            <a:r>
              <a:rPr lang="en-US" sz="2000" dirty="0" err="1" smtClean="0">
                <a:latin typeface="Cooper Black" pitchFamily="18" charset="0"/>
              </a:rPr>
              <a:t>Tipe</a:t>
            </a:r>
            <a:r>
              <a:rPr lang="en-US" sz="2000" dirty="0" smtClean="0">
                <a:latin typeface="Cooper Black" pitchFamily="18" charset="0"/>
              </a:rPr>
              <a:t> </a:t>
            </a:r>
            <a:r>
              <a:rPr lang="en-US" sz="2000" dirty="0" err="1" smtClean="0">
                <a:latin typeface="Cooper Black" pitchFamily="18" charset="0"/>
              </a:rPr>
              <a:t>kepemimpinan</a:t>
            </a:r>
            <a:r>
              <a:rPr lang="en-US" sz="2000" dirty="0" smtClean="0">
                <a:latin typeface="Cooper Black" pitchFamily="18" charset="0"/>
              </a:rPr>
              <a:t> </a:t>
            </a:r>
            <a:r>
              <a:rPr lang="en-US" sz="2000" dirty="0" err="1" smtClean="0">
                <a:latin typeface="Cooper Black" pitchFamily="18" charset="0"/>
              </a:rPr>
              <a:t>menurut</a:t>
            </a:r>
            <a:r>
              <a:rPr lang="en-US" sz="2000" dirty="0" smtClean="0">
                <a:latin typeface="Cooper Black" pitchFamily="18" charset="0"/>
              </a:rPr>
              <a:t>  (</a:t>
            </a:r>
            <a:r>
              <a:rPr lang="en-US" sz="2000" dirty="0" err="1" smtClean="0">
                <a:latin typeface="Cooper Black" pitchFamily="18" charset="0"/>
              </a:rPr>
              <a:t>Kartono</a:t>
            </a:r>
            <a:r>
              <a:rPr lang="en-US" sz="2000" dirty="0">
                <a:latin typeface="Cooper Black" pitchFamily="18" charset="0"/>
              </a:rPr>
              <a:t>, 2003); </a:t>
            </a:r>
            <a:r>
              <a:rPr lang="en-US" sz="2000" dirty="0" err="1">
                <a:latin typeface="Cooper Black" pitchFamily="18" charset="0"/>
              </a:rPr>
              <a:t>Shinta</a:t>
            </a:r>
            <a:r>
              <a:rPr lang="en-US" sz="2000" dirty="0">
                <a:latin typeface="Cooper Black" pitchFamily="18" charset="0"/>
              </a:rPr>
              <a:t> (2002</a:t>
            </a:r>
            <a:r>
              <a:rPr lang="en-US" sz="2000" dirty="0" smtClean="0">
                <a:latin typeface="Cooper Black" pitchFamily="18" charset="0"/>
              </a:rPr>
              <a:t>):</a:t>
            </a:r>
            <a:endParaRPr lang="en-US" sz="2000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229600" cy="4525963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sz="2000" b="1" dirty="0" err="1">
                <a:latin typeface="Cambria" pitchFamily="18" charset="0"/>
              </a:rPr>
              <a:t>Tipe</a:t>
            </a:r>
            <a:r>
              <a:rPr lang="en-US" sz="2000" b="1" dirty="0">
                <a:latin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</a:rPr>
              <a:t>Kepemimpinan</a:t>
            </a:r>
            <a:r>
              <a:rPr lang="en-US" sz="2000" b="1" dirty="0">
                <a:latin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</a:rPr>
              <a:t>Kharismatis</a:t>
            </a:r>
            <a:endParaRPr lang="en-US" sz="2000" dirty="0">
              <a:latin typeface="Cambria" pitchFamily="18" charset="0"/>
            </a:endParaRPr>
          </a:p>
          <a:p>
            <a:pPr marL="0" indent="0" fontAlgn="base">
              <a:buNone/>
            </a:pPr>
            <a:r>
              <a:rPr lang="en-US" sz="2000" dirty="0" err="1">
                <a:latin typeface="Cambria" pitchFamily="18" charset="0"/>
              </a:rPr>
              <a:t>Tipe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kepemimpinan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karismatis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memiliki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kekuatan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energi</a:t>
            </a:r>
            <a:r>
              <a:rPr lang="en-US" sz="2000" dirty="0">
                <a:latin typeface="Cambria" pitchFamily="18" charset="0"/>
              </a:rPr>
              <a:t>, </a:t>
            </a:r>
            <a:r>
              <a:rPr lang="en-US" sz="2000" dirty="0" err="1">
                <a:latin typeface="Cambria" pitchFamily="18" charset="0"/>
              </a:rPr>
              <a:t>daya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tarik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dan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pembawaan</a:t>
            </a:r>
            <a:r>
              <a:rPr lang="en-US" sz="2000" dirty="0">
                <a:latin typeface="Cambria" pitchFamily="18" charset="0"/>
              </a:rPr>
              <a:t> yang </a:t>
            </a:r>
            <a:r>
              <a:rPr lang="en-US" sz="2000" dirty="0" err="1">
                <a:latin typeface="Cambria" pitchFamily="18" charset="0"/>
              </a:rPr>
              <a:t>luar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biasa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untuk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mempengaruhi</a:t>
            </a:r>
            <a:r>
              <a:rPr lang="en-US" sz="2000" dirty="0">
                <a:latin typeface="Cambria" pitchFamily="18" charset="0"/>
              </a:rPr>
              <a:t> orang lain, </a:t>
            </a:r>
            <a:r>
              <a:rPr lang="en-US" sz="2000" dirty="0" err="1">
                <a:latin typeface="Cambria" pitchFamily="18" charset="0"/>
              </a:rPr>
              <a:t>sehingga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ia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mempunyai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pengikut</a:t>
            </a:r>
            <a:r>
              <a:rPr lang="en-US" sz="2000" dirty="0">
                <a:latin typeface="Cambria" pitchFamily="18" charset="0"/>
              </a:rPr>
              <a:t> yang </a:t>
            </a:r>
            <a:r>
              <a:rPr lang="en-US" sz="2000" dirty="0" err="1">
                <a:latin typeface="Cambria" pitchFamily="18" charset="0"/>
              </a:rPr>
              <a:t>sangat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besar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jumlahnya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dan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pengawal-pengawal</a:t>
            </a:r>
            <a:r>
              <a:rPr lang="en-US" sz="2000" dirty="0">
                <a:latin typeface="Cambria" pitchFamily="18" charset="0"/>
              </a:rPr>
              <a:t> yang </a:t>
            </a:r>
            <a:r>
              <a:rPr lang="en-US" sz="2000" dirty="0" err="1">
                <a:latin typeface="Cambria" pitchFamily="18" charset="0"/>
              </a:rPr>
              <a:t>bisa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dipercaya</a:t>
            </a:r>
            <a:r>
              <a:rPr lang="en-US" sz="2000" dirty="0">
                <a:latin typeface="Cambria" pitchFamily="18" charset="0"/>
              </a:rPr>
              <a:t>. </a:t>
            </a:r>
            <a:endParaRPr lang="en-US" sz="2000" dirty="0" smtClean="0">
              <a:latin typeface="Cambria" pitchFamily="18" charset="0"/>
            </a:endParaRPr>
          </a:p>
          <a:p>
            <a:pPr marL="0" indent="0" fontAlgn="base">
              <a:buNone/>
            </a:pPr>
            <a:r>
              <a:rPr lang="en-US" sz="2000" dirty="0" err="1" smtClean="0">
                <a:latin typeface="Cambria" pitchFamily="18" charset="0"/>
              </a:rPr>
              <a:t>Kepemimpinan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kharismatik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dianggap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memiliki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kekuatan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ghaib</a:t>
            </a:r>
            <a:r>
              <a:rPr lang="en-US" sz="2000" dirty="0">
                <a:latin typeface="Cambria" pitchFamily="18" charset="0"/>
              </a:rPr>
              <a:t> (supernatural power) </a:t>
            </a:r>
            <a:r>
              <a:rPr lang="en-US" sz="2000" dirty="0" err="1">
                <a:latin typeface="Cambria" pitchFamily="18" charset="0"/>
              </a:rPr>
              <a:t>dan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kemampuan-kemampuan</a:t>
            </a:r>
            <a:r>
              <a:rPr lang="en-US" sz="2000" dirty="0">
                <a:latin typeface="Cambria" pitchFamily="18" charset="0"/>
              </a:rPr>
              <a:t> yang superhuman, yang </a:t>
            </a:r>
            <a:r>
              <a:rPr lang="en-US" sz="2000" dirty="0" err="1">
                <a:latin typeface="Cambria" pitchFamily="18" charset="0"/>
              </a:rPr>
              <a:t>diperolehnya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sebagai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karunia</a:t>
            </a:r>
            <a:r>
              <a:rPr lang="en-US" sz="2000" dirty="0">
                <a:latin typeface="Cambria" pitchFamily="18" charset="0"/>
              </a:rPr>
              <a:t> Yang </a:t>
            </a:r>
            <a:r>
              <a:rPr lang="en-US" sz="2000" dirty="0" err="1">
                <a:latin typeface="Cambria" pitchFamily="18" charset="0"/>
              </a:rPr>
              <a:t>Maha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Kuasa</a:t>
            </a:r>
            <a:r>
              <a:rPr lang="en-US" sz="2000" dirty="0">
                <a:latin typeface="Cambria" pitchFamily="18" charset="0"/>
              </a:rPr>
              <a:t>. </a:t>
            </a:r>
            <a:endParaRPr lang="en-US" sz="2000" dirty="0" smtClean="0">
              <a:latin typeface="Cambria" pitchFamily="18" charset="0"/>
            </a:endParaRPr>
          </a:p>
          <a:p>
            <a:pPr marL="0" indent="0" fontAlgn="base">
              <a:buNone/>
            </a:pPr>
            <a:r>
              <a:rPr lang="en-US" sz="2000" dirty="0" err="1" smtClean="0">
                <a:latin typeface="Cambria" pitchFamily="18" charset="0"/>
              </a:rPr>
              <a:t>Kepemimpinan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>
                <a:latin typeface="Cambria" pitchFamily="18" charset="0"/>
              </a:rPr>
              <a:t>yang </a:t>
            </a:r>
            <a:r>
              <a:rPr lang="en-US" sz="2000" dirty="0" err="1">
                <a:latin typeface="Cambria" pitchFamily="18" charset="0"/>
              </a:rPr>
              <a:t>kharismatik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memiliki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inspirasi</a:t>
            </a:r>
            <a:r>
              <a:rPr lang="en-US" sz="2000" dirty="0">
                <a:latin typeface="Cambria" pitchFamily="18" charset="0"/>
              </a:rPr>
              <a:t>, </a:t>
            </a:r>
            <a:r>
              <a:rPr lang="en-US" sz="2000" dirty="0" err="1">
                <a:latin typeface="Cambria" pitchFamily="18" charset="0"/>
              </a:rPr>
              <a:t>keberanian</a:t>
            </a:r>
            <a:r>
              <a:rPr lang="en-US" sz="2000" dirty="0">
                <a:latin typeface="Cambria" pitchFamily="18" charset="0"/>
              </a:rPr>
              <a:t>, </a:t>
            </a:r>
            <a:r>
              <a:rPr lang="en-US" sz="2000" dirty="0" err="1">
                <a:latin typeface="Cambria" pitchFamily="18" charset="0"/>
              </a:rPr>
              <a:t>dan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berkeyakinan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teguh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pada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pendirian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sendiri</a:t>
            </a:r>
            <a:r>
              <a:rPr lang="en-US" sz="2000" dirty="0">
                <a:latin typeface="Cambria" pitchFamily="18" charset="0"/>
              </a:rPr>
              <a:t>. </a:t>
            </a:r>
            <a:r>
              <a:rPr lang="en-US" sz="2000" dirty="0" err="1">
                <a:latin typeface="Cambria" pitchFamily="18" charset="0"/>
              </a:rPr>
              <a:t>Totalitas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kepemimpinan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kharismatik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memancarkan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pengaruh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dan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daya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tarik</a:t>
            </a:r>
            <a:r>
              <a:rPr lang="en-US" sz="2000" dirty="0">
                <a:latin typeface="Cambria" pitchFamily="18" charset="0"/>
              </a:rPr>
              <a:t> yang </a:t>
            </a:r>
            <a:r>
              <a:rPr lang="en-US" sz="2000" dirty="0" err="1">
                <a:latin typeface="Cambria" pitchFamily="18" charset="0"/>
              </a:rPr>
              <a:t>amat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besar</a:t>
            </a:r>
            <a:r>
              <a:rPr lang="en-US" sz="2000" dirty="0">
                <a:latin typeface="Cambria" pitchFamily="18" charset="0"/>
              </a:rPr>
              <a:t>.</a:t>
            </a:r>
          </a:p>
          <a:p>
            <a:pPr marL="0" indent="0">
              <a:buNone/>
            </a:pPr>
            <a:endParaRPr lang="en-US" sz="2000" dirty="0">
              <a:latin typeface="Cambria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1000"/>
            <a:ext cx="3712179" cy="6165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381000"/>
            <a:ext cx="4062862" cy="6183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534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1055</Words>
  <Application>Microsoft Office PowerPoint</Application>
  <PresentationFormat>On-screen Show (4:3)</PresentationFormat>
  <Paragraphs>108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 </vt:lpstr>
      <vt:lpstr>PowerPoint Presentation</vt:lpstr>
      <vt:lpstr>PowerPoint Presentation</vt:lpstr>
      <vt:lpstr>PowerPoint Presentation</vt:lpstr>
      <vt:lpstr>DAUR HIDUP</vt:lpstr>
      <vt:lpstr>PowerPoint Presentation</vt:lpstr>
      <vt:lpstr>PowerPoint Presentation</vt:lpstr>
      <vt:lpstr>PowerPoint Presentation</vt:lpstr>
      <vt:lpstr>Tipe kepemimpinan menurut  (Kartono, 2003); Shinta (2002):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Refleksi</vt:lpstr>
      <vt:lpstr>Kunjungan ke LSM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26</cp:revision>
  <dcterms:created xsi:type="dcterms:W3CDTF">2015-04-10T04:08:58Z</dcterms:created>
  <dcterms:modified xsi:type="dcterms:W3CDTF">2015-04-10T06:45:52Z</dcterms:modified>
</cp:coreProperties>
</file>