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23"/>
  </p:handoutMasterIdLst>
  <p:sldIdLst>
    <p:sldId id="280" r:id="rId2"/>
    <p:sldId id="257" r:id="rId3"/>
    <p:sldId id="258" r:id="rId4"/>
    <p:sldId id="260" r:id="rId5"/>
    <p:sldId id="262" r:id="rId6"/>
    <p:sldId id="264" r:id="rId7"/>
    <p:sldId id="265" r:id="rId8"/>
    <p:sldId id="266" r:id="rId9"/>
    <p:sldId id="267" r:id="rId10"/>
    <p:sldId id="268" r:id="rId11"/>
    <p:sldId id="269" r:id="rId12"/>
    <p:sldId id="270" r:id="rId13"/>
    <p:sldId id="271" r:id="rId14"/>
    <p:sldId id="272" r:id="rId15"/>
    <p:sldId id="273" r:id="rId16"/>
    <p:sldId id="275" r:id="rId17"/>
    <p:sldId id="282" r:id="rId18"/>
    <p:sldId id="276" r:id="rId19"/>
    <p:sldId id="277" r:id="rId20"/>
    <p:sldId id="278" r:id="rId21"/>
    <p:sldId id="279" r:id="rId22"/>
  </p:sldIdLst>
  <p:sldSz cx="9144000" cy="6858000" type="screen4x3"/>
  <p:notesSz cx="6858000" cy="99472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E2CA26B6-7F53-4380-83A6-5321EBA5EFC6}" type="datetimeFigureOut">
              <a:rPr lang="id-ID" smtClean="0"/>
              <a:t>01/10/2016</a:t>
            </a:fld>
            <a:endParaRPr lang="id-ID"/>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5A4EEBA3-2A63-4C7A-BA01-D14B766D218B}"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7271458-DAE0-43CA-AE9E-FE72B31FFAA6}" type="datetimeFigureOut">
              <a:rPr lang="id-ID" smtClean="0"/>
              <a:t>01/10/2016</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8DE7F01-E605-4F18-81F3-669E890B8AF7}"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71458-DAE0-43CA-AE9E-FE72B31FFAA6}" type="datetimeFigureOut">
              <a:rPr lang="id-ID" smtClean="0"/>
              <a:t>01/10/2016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8DE7F01-E605-4F18-81F3-669E890B8AF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7271458-DAE0-43CA-AE9E-FE72B31FFAA6}" type="datetimeFigureOut">
              <a:rPr lang="id-ID" smtClean="0"/>
              <a:t>01/10/2016</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8DE7F01-E605-4F18-81F3-669E890B8AF7}"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7271458-DAE0-43CA-AE9E-FE72B31FFAA6}" type="datetimeFigureOut">
              <a:rPr lang="id-ID" smtClean="0"/>
              <a:t>01/10/2016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8DE7F01-E605-4F18-81F3-669E890B8AF7}" type="slidenum">
              <a:rPr lang="id-ID" smtClean="0"/>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7271458-DAE0-43CA-AE9E-FE72B31FFAA6}" type="datetimeFigureOut">
              <a:rPr lang="id-ID" smtClean="0"/>
              <a:t>01/10/2016</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8DE7F01-E605-4F18-81F3-669E890B8AF7}" type="slidenum">
              <a:rPr lang="id-ID" smtClean="0"/>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7271458-DAE0-43CA-AE9E-FE72B31FFAA6}" type="datetimeFigureOut">
              <a:rPr lang="id-ID" smtClean="0"/>
              <a:t>01/10/2016</a:t>
            </a:fld>
            <a:endParaRPr lang="id-ID"/>
          </a:p>
        </p:txBody>
      </p:sp>
      <p:sp>
        <p:nvSpPr>
          <p:cNvPr id="10" name="Slide Number Placeholder 9"/>
          <p:cNvSpPr>
            <a:spLocks noGrp="1"/>
          </p:cNvSpPr>
          <p:nvPr>
            <p:ph type="sldNum" sz="quarter" idx="16"/>
          </p:nvPr>
        </p:nvSpPr>
        <p:spPr/>
        <p:txBody>
          <a:bodyPr rtlCol="0"/>
          <a:lstStyle/>
          <a:p>
            <a:fld id="{08DE7F01-E605-4F18-81F3-669E890B8AF7}" type="slidenum">
              <a:rPr lang="id-ID" smtClean="0"/>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7271458-DAE0-43CA-AE9E-FE72B31FFAA6}" type="datetimeFigureOut">
              <a:rPr lang="id-ID" smtClean="0"/>
              <a:t>01/10/2016</a:t>
            </a:fld>
            <a:endParaRPr lang="id-ID"/>
          </a:p>
        </p:txBody>
      </p:sp>
      <p:sp>
        <p:nvSpPr>
          <p:cNvPr id="12" name="Slide Number Placeholder 11"/>
          <p:cNvSpPr>
            <a:spLocks noGrp="1"/>
          </p:cNvSpPr>
          <p:nvPr>
            <p:ph type="sldNum" sz="quarter" idx="16"/>
          </p:nvPr>
        </p:nvSpPr>
        <p:spPr/>
        <p:txBody>
          <a:bodyPr rtlCol="0"/>
          <a:lstStyle/>
          <a:p>
            <a:fld id="{08DE7F01-E605-4F18-81F3-669E890B8AF7}" type="slidenum">
              <a:rPr lang="id-ID" smtClean="0"/>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271458-DAE0-43CA-AE9E-FE72B31FFAA6}" type="datetimeFigureOut">
              <a:rPr lang="id-ID" smtClean="0"/>
              <a:t>01/10/2016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8DE7F01-E605-4F18-81F3-669E890B8AF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71458-DAE0-43CA-AE9E-FE72B31FFAA6}" type="datetimeFigureOut">
              <a:rPr lang="id-ID" smtClean="0"/>
              <a:t>01/10/2016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8DE7F01-E605-4F18-81F3-669E890B8AF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7271458-DAE0-43CA-AE9E-FE72B31FFAA6}" type="datetimeFigureOut">
              <a:rPr lang="id-ID" smtClean="0"/>
              <a:t>01/10/2016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8DE7F01-E605-4F18-81F3-669E890B8AF7}" type="slidenum">
              <a:rPr lang="id-ID" smtClean="0"/>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7271458-DAE0-43CA-AE9E-FE72B31FFAA6}" type="datetimeFigureOut">
              <a:rPr lang="id-ID" smtClean="0"/>
              <a:t>01/10/2016</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8DE7F01-E605-4F18-81F3-669E890B8AF7}" type="slidenum">
              <a:rPr lang="id-ID" smtClean="0"/>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7271458-DAE0-43CA-AE9E-FE72B31FFAA6}" type="datetimeFigureOut">
              <a:rPr lang="id-ID" smtClean="0"/>
              <a:t>01/10/2016</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8DE7F01-E605-4F18-81F3-669E890B8AF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solidFill>
                  <a:schemeClr val="tx1"/>
                </a:solidFill>
              </a:rPr>
              <a:t>MANAGEMENT OF EVENT</a:t>
            </a:r>
            <a:endParaRPr lang="id-ID" b="1" dirty="0">
              <a:solidFill>
                <a:schemeClr val="tx1"/>
              </a:solidFill>
            </a:endParaRPr>
          </a:p>
        </p:txBody>
      </p:sp>
      <p:sp>
        <p:nvSpPr>
          <p:cNvPr id="3" name="Content Placeholder 2"/>
          <p:cNvSpPr>
            <a:spLocks noGrp="1"/>
          </p:cNvSpPr>
          <p:nvPr>
            <p:ph sz="quarter" idx="1"/>
          </p:nvPr>
        </p:nvSpPr>
        <p:spPr/>
        <p:txBody>
          <a:bodyPr/>
          <a:lstStyle/>
          <a:p>
            <a:pPr algn="ctr">
              <a:buNone/>
            </a:pPr>
            <a:endParaRPr lang="id-ID" dirty="0" smtClean="0"/>
          </a:p>
          <a:p>
            <a:pPr algn="ctr">
              <a:buNone/>
            </a:pPr>
            <a:endParaRPr lang="id-ID" dirty="0"/>
          </a:p>
          <a:p>
            <a:pPr algn="ctr">
              <a:buNone/>
            </a:pPr>
            <a:endParaRPr lang="id-ID" dirty="0" smtClean="0"/>
          </a:p>
          <a:p>
            <a:pPr algn="ctr">
              <a:buNone/>
            </a:pPr>
            <a:endParaRPr lang="id-ID" dirty="0"/>
          </a:p>
          <a:p>
            <a:pPr algn="ctr">
              <a:buNone/>
            </a:pPr>
            <a:r>
              <a:rPr lang="id-ID" dirty="0" smtClean="0"/>
              <a:t>Manajemen Perhotelan</a:t>
            </a:r>
          </a:p>
          <a:p>
            <a:pPr algn="ctr">
              <a:buNone/>
            </a:pPr>
            <a:r>
              <a:rPr lang="id-ID" dirty="0" smtClean="0"/>
              <a:t>Universitas Dian Nuswantoro</a:t>
            </a:r>
          </a:p>
          <a:p>
            <a:pPr algn="ctr">
              <a:buNone/>
            </a:pPr>
            <a:r>
              <a:rPr lang="id-ID" dirty="0" smtClean="0"/>
              <a:t>2016</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dirty="0">
                <a:solidFill>
                  <a:schemeClr val="tx1"/>
                </a:solidFill>
              </a:rPr>
              <a:t>24 – 36 Weeks </a:t>
            </a:r>
          </a:p>
        </p:txBody>
      </p:sp>
      <p:sp>
        <p:nvSpPr>
          <p:cNvPr id="14339" name="Rectangle 3"/>
          <p:cNvSpPr>
            <a:spLocks noGrp="1" noChangeArrowheads="1"/>
          </p:cNvSpPr>
          <p:nvPr>
            <p:ph sz="quarter" idx="1"/>
          </p:nvPr>
        </p:nvSpPr>
        <p:spPr/>
        <p:txBody>
          <a:bodyPr>
            <a:normAutofit/>
          </a:bodyPr>
          <a:lstStyle/>
          <a:p>
            <a:pPr>
              <a:lnSpc>
                <a:spcPct val="90000"/>
              </a:lnSpc>
            </a:pPr>
            <a:r>
              <a:rPr lang="en-US" sz="2800" dirty="0"/>
              <a:t>Review website</a:t>
            </a:r>
          </a:p>
          <a:p>
            <a:pPr>
              <a:lnSpc>
                <a:spcPct val="90000"/>
              </a:lnSpc>
            </a:pPr>
            <a:r>
              <a:rPr lang="en-US" sz="2800" dirty="0"/>
              <a:t>Review speaker suggestions</a:t>
            </a:r>
          </a:p>
          <a:p>
            <a:pPr>
              <a:lnSpc>
                <a:spcPct val="90000"/>
              </a:lnSpc>
            </a:pPr>
            <a:r>
              <a:rPr lang="en-US" sz="2800" dirty="0"/>
              <a:t>Finalize sponsor package and review sponsor suggestions</a:t>
            </a:r>
          </a:p>
          <a:p>
            <a:pPr>
              <a:lnSpc>
                <a:spcPct val="90000"/>
              </a:lnSpc>
            </a:pPr>
            <a:r>
              <a:rPr lang="en-US" sz="2800" dirty="0"/>
              <a:t>Start pursuing/booking Keynote Speakers</a:t>
            </a:r>
          </a:p>
          <a:p>
            <a:pPr>
              <a:lnSpc>
                <a:spcPct val="90000"/>
              </a:lnSpc>
            </a:pPr>
            <a:r>
              <a:rPr lang="en-US" sz="2800" dirty="0"/>
              <a:t>Begin booking session speakers</a:t>
            </a:r>
          </a:p>
          <a:p>
            <a:pPr>
              <a:lnSpc>
                <a:spcPct val="90000"/>
              </a:lnSpc>
            </a:pPr>
            <a:r>
              <a:rPr lang="en-US" sz="2800" dirty="0"/>
              <a:t>Begin working with designer on conference program design</a:t>
            </a:r>
          </a:p>
          <a:p>
            <a:pPr>
              <a:lnSpc>
                <a:spcPct val="90000"/>
              </a:lnSpc>
            </a:pPr>
            <a:r>
              <a:rPr lang="en-US" sz="2800" dirty="0"/>
              <a:t>Begin working with designer on conference website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dirty="0">
                <a:solidFill>
                  <a:schemeClr val="tx1"/>
                </a:solidFill>
              </a:rPr>
              <a:t>12 – 16 Weeks prior</a:t>
            </a:r>
          </a:p>
        </p:txBody>
      </p:sp>
      <p:sp>
        <p:nvSpPr>
          <p:cNvPr id="13315" name="Rectangle 3"/>
          <p:cNvSpPr>
            <a:spLocks noGrp="1" noChangeArrowheads="1"/>
          </p:cNvSpPr>
          <p:nvPr>
            <p:ph sz="quarter" idx="1"/>
          </p:nvPr>
        </p:nvSpPr>
        <p:spPr/>
        <p:txBody>
          <a:bodyPr/>
          <a:lstStyle/>
          <a:p>
            <a:r>
              <a:rPr lang="en-US" dirty="0"/>
              <a:t>Arrange for any required payment of contractors, such as AV, Hotel of choice, table and tent rental companies. </a:t>
            </a:r>
          </a:p>
          <a:p>
            <a:r>
              <a:rPr lang="en-US" dirty="0"/>
              <a:t>Arrange </a:t>
            </a:r>
            <a:r>
              <a:rPr lang="en-US" dirty="0" err="1"/>
              <a:t>schwag</a:t>
            </a:r>
            <a:r>
              <a:rPr lang="en-US" dirty="0"/>
              <a:t> bags</a:t>
            </a:r>
          </a:p>
          <a:p>
            <a:r>
              <a:rPr lang="en-US" dirty="0"/>
              <a:t>Begin selling tickets, if appropriate.</a:t>
            </a:r>
          </a:p>
          <a:p>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dirty="0">
                <a:solidFill>
                  <a:schemeClr val="tx1"/>
                </a:solidFill>
              </a:rPr>
              <a:t>One Week Before</a:t>
            </a:r>
          </a:p>
        </p:txBody>
      </p:sp>
      <p:sp>
        <p:nvSpPr>
          <p:cNvPr id="22531" name="Rectangle 3"/>
          <p:cNvSpPr>
            <a:spLocks noGrp="1" noChangeArrowheads="1"/>
          </p:cNvSpPr>
          <p:nvPr>
            <p:ph sz="quarter" idx="1"/>
          </p:nvPr>
        </p:nvSpPr>
        <p:spPr/>
        <p:txBody>
          <a:bodyPr/>
          <a:lstStyle/>
          <a:p>
            <a:r>
              <a:rPr lang="en-US" dirty="0"/>
              <a:t>Send a copy of your press release and an information kit to every media contact. Call to confirm coverage of your event. </a:t>
            </a:r>
          </a:p>
          <a:p>
            <a:r>
              <a:rPr lang="en-US" dirty="0"/>
              <a:t>Confirm all deliveries and pickups. </a:t>
            </a:r>
          </a:p>
          <a:p>
            <a:r>
              <a:rPr lang="en-US" dirty="0"/>
              <a:t>Give the Food Committee a final count of how many people are expected to attend.</a:t>
            </a:r>
          </a:p>
          <a:p>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en-US" dirty="0">
                <a:solidFill>
                  <a:schemeClr val="tx1"/>
                </a:solidFill>
              </a:rPr>
              <a:t>One Day Before</a:t>
            </a:r>
          </a:p>
        </p:txBody>
      </p:sp>
      <p:sp>
        <p:nvSpPr>
          <p:cNvPr id="23555" name="Rectangle 3"/>
          <p:cNvSpPr>
            <a:spLocks noGrp="1" noChangeArrowheads="1"/>
          </p:cNvSpPr>
          <p:nvPr>
            <p:ph sz="quarter" idx="1"/>
          </p:nvPr>
        </p:nvSpPr>
        <p:spPr/>
        <p:txBody>
          <a:bodyPr/>
          <a:lstStyle/>
          <a:p>
            <a:r>
              <a:rPr lang="en-US" dirty="0"/>
              <a:t>Pick up orders and arrange deliveries. </a:t>
            </a:r>
          </a:p>
          <a:p>
            <a:r>
              <a:rPr lang="en-US" dirty="0"/>
              <a:t>Test audiovisual, sound, and other equipment. </a:t>
            </a:r>
          </a:p>
          <a:p>
            <a:r>
              <a:rPr lang="en-US" dirty="0"/>
              <a:t>Review set up tables and decorations with hotel </a:t>
            </a:r>
          </a:p>
          <a:p>
            <a:r>
              <a:rPr lang="en-US" dirty="0"/>
              <a:t>Do a final review to make sure all checklist items have been completed.</a:t>
            </a:r>
          </a:p>
          <a:p>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US" dirty="0">
                <a:solidFill>
                  <a:schemeClr val="tx1"/>
                </a:solidFill>
              </a:rPr>
              <a:t>EVENT DAY</a:t>
            </a:r>
          </a:p>
        </p:txBody>
      </p:sp>
      <p:sp>
        <p:nvSpPr>
          <p:cNvPr id="24579" name="Rectangle 3"/>
          <p:cNvSpPr>
            <a:spLocks noGrp="1" noChangeArrowheads="1"/>
          </p:cNvSpPr>
          <p:nvPr>
            <p:ph sz="quarter" idx="1"/>
          </p:nvPr>
        </p:nvSpPr>
        <p:spPr/>
        <p:txBody>
          <a:bodyPr>
            <a:normAutofit/>
          </a:bodyPr>
          <a:lstStyle/>
          <a:p>
            <a:pPr>
              <a:lnSpc>
                <a:spcPct val="80000"/>
              </a:lnSpc>
            </a:pPr>
            <a:r>
              <a:rPr lang="en-US" sz="2400" dirty="0"/>
              <a:t>Complete decorations. </a:t>
            </a:r>
          </a:p>
          <a:p>
            <a:pPr>
              <a:lnSpc>
                <a:spcPct val="80000"/>
              </a:lnSpc>
            </a:pPr>
            <a:r>
              <a:rPr lang="en-US" sz="2400" dirty="0"/>
              <a:t>Ensure hotel has all tables, stage, and audiovisual equipment completed</a:t>
            </a:r>
          </a:p>
          <a:p>
            <a:pPr>
              <a:lnSpc>
                <a:spcPct val="80000"/>
              </a:lnSpc>
            </a:pPr>
            <a:r>
              <a:rPr lang="en-US" sz="2400" dirty="0"/>
              <a:t>Put first-aid kits, fire extinguishers, phones, and emergency phone numbers in locations that are readily accessible but out of the way. Tell volunteers where to find these items. </a:t>
            </a:r>
          </a:p>
          <a:p>
            <a:pPr>
              <a:lnSpc>
                <a:spcPct val="80000"/>
              </a:lnSpc>
            </a:pPr>
            <a:r>
              <a:rPr lang="en-US" sz="2400" dirty="0"/>
              <a:t>Approximately 30 minutes before your event begins, brief volunteer greeters, helpers, and runners. Answer any questions and make sure everyone is ready to go. </a:t>
            </a:r>
          </a:p>
          <a:p>
            <a:pPr>
              <a:lnSpc>
                <a:spcPct val="80000"/>
              </a:lnSpc>
            </a:pPr>
            <a:r>
              <a:rPr lang="en-US" sz="2400" dirty="0"/>
              <a:t>Thank all donors, volunteers, partners, media representatives, and celebrities. </a:t>
            </a:r>
          </a:p>
          <a:p>
            <a:pPr>
              <a:lnSpc>
                <a:spcPct val="80000"/>
              </a:lnSpc>
            </a:pPr>
            <a:r>
              <a:rPr lang="en-US" sz="2400" dirty="0"/>
              <a:t>Relax and have a great event!</a:t>
            </a:r>
          </a:p>
          <a:p>
            <a:pPr>
              <a:lnSpc>
                <a:spcPct val="80000"/>
              </a:lnSpc>
            </a:pPr>
            <a:endParaRPr lang="en-US" sz="24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US" dirty="0">
                <a:solidFill>
                  <a:schemeClr val="tx1"/>
                </a:solidFill>
              </a:rPr>
              <a:t>AFTER </a:t>
            </a:r>
          </a:p>
        </p:txBody>
      </p:sp>
      <p:sp>
        <p:nvSpPr>
          <p:cNvPr id="25603" name="Rectangle 3"/>
          <p:cNvSpPr>
            <a:spLocks noGrp="1" noChangeArrowheads="1"/>
          </p:cNvSpPr>
          <p:nvPr>
            <p:ph sz="quarter" idx="1"/>
          </p:nvPr>
        </p:nvSpPr>
        <p:spPr/>
        <p:txBody>
          <a:bodyPr>
            <a:normAutofit/>
          </a:bodyPr>
          <a:lstStyle/>
          <a:p>
            <a:pPr>
              <a:lnSpc>
                <a:spcPct val="90000"/>
              </a:lnSpc>
              <a:buFont typeface="Wingdings" pitchFamily="2" charset="2"/>
              <a:buNone/>
            </a:pPr>
            <a:endParaRPr lang="en-US" sz="2400" dirty="0"/>
          </a:p>
          <a:p>
            <a:pPr>
              <a:lnSpc>
                <a:spcPct val="90000"/>
              </a:lnSpc>
            </a:pPr>
            <a:r>
              <a:rPr lang="en-US" sz="2400" dirty="0"/>
              <a:t>Return all borrowed equipment and supplies</a:t>
            </a:r>
          </a:p>
          <a:p>
            <a:pPr>
              <a:lnSpc>
                <a:spcPct val="90000"/>
              </a:lnSpc>
            </a:pPr>
            <a:r>
              <a:rPr lang="en-US" sz="2400" dirty="0"/>
              <a:t>Deliver unused food and beverages to the local shelter or facility that agreed to accept your donation. </a:t>
            </a:r>
          </a:p>
          <a:p>
            <a:pPr>
              <a:lnSpc>
                <a:spcPct val="90000"/>
              </a:lnSpc>
            </a:pPr>
            <a:r>
              <a:rPr lang="en-US" sz="2400" dirty="0"/>
              <a:t>Send thank-you letters to all who helped make the event a success. </a:t>
            </a:r>
          </a:p>
          <a:p>
            <a:pPr>
              <a:lnSpc>
                <a:spcPct val="90000"/>
              </a:lnSpc>
            </a:pPr>
            <a:r>
              <a:rPr lang="en-US" sz="2400" dirty="0"/>
              <a:t>Take notes about what you experienced, writing down what to do differently in the future and what went especially well. </a:t>
            </a:r>
          </a:p>
          <a:p>
            <a:pPr>
              <a:lnSpc>
                <a:spcPct val="90000"/>
              </a:lnSpc>
            </a:pPr>
            <a:r>
              <a:rPr lang="en-US" sz="2400" dirty="0"/>
              <a:t>Meet with your committee chairpersons for a post event evaluation.</a:t>
            </a:r>
          </a:p>
          <a:p>
            <a:pPr>
              <a:lnSpc>
                <a:spcPct val="90000"/>
              </a:lnSpc>
              <a:buFont typeface="Wingdings" pitchFamily="2" charset="2"/>
              <a:buNone/>
            </a:pPr>
            <a:endParaRPr lang="en-US" sz="24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solidFill>
                  <a:schemeClr val="tx1"/>
                </a:solidFill>
              </a:rPr>
              <a:t>Post Event</a:t>
            </a:r>
          </a:p>
        </p:txBody>
      </p:sp>
      <p:sp>
        <p:nvSpPr>
          <p:cNvPr id="26627" name="Rectangle 3"/>
          <p:cNvSpPr>
            <a:spLocks noGrp="1" noChangeArrowheads="1"/>
          </p:cNvSpPr>
          <p:nvPr>
            <p:ph sz="quarter" idx="1"/>
          </p:nvPr>
        </p:nvSpPr>
        <p:spPr/>
        <p:txBody>
          <a:bodyPr/>
          <a:lstStyle/>
          <a:p>
            <a:pPr>
              <a:lnSpc>
                <a:spcPct val="80000"/>
              </a:lnSpc>
            </a:pPr>
            <a:r>
              <a:rPr lang="en-US" sz="2400" dirty="0"/>
              <a:t>The best way to start evaluating your event is to reflect on your original goals. </a:t>
            </a:r>
          </a:p>
          <a:p>
            <a:pPr>
              <a:lnSpc>
                <a:spcPct val="80000"/>
              </a:lnSpc>
            </a:pPr>
            <a:r>
              <a:rPr lang="en-US" sz="2400" dirty="0"/>
              <a:t>Did you plan an event and host it? </a:t>
            </a:r>
          </a:p>
          <a:p>
            <a:pPr>
              <a:lnSpc>
                <a:spcPct val="80000"/>
              </a:lnSpc>
            </a:pPr>
            <a:r>
              <a:rPr lang="en-US" sz="2400" dirty="0"/>
              <a:t>Was it well attended? </a:t>
            </a:r>
          </a:p>
          <a:p>
            <a:pPr>
              <a:lnSpc>
                <a:spcPct val="80000"/>
              </a:lnSpc>
            </a:pPr>
            <a:r>
              <a:rPr lang="en-US" sz="2400" dirty="0"/>
              <a:t>Did your community get involved? Be sure to include an evaluation step -- such as a survey for attendees or exhibitors to complete at the end of the event -- in your overall plan. </a:t>
            </a:r>
          </a:p>
          <a:p>
            <a:pPr>
              <a:lnSpc>
                <a:spcPct val="80000"/>
              </a:lnSpc>
            </a:pPr>
            <a:r>
              <a:rPr lang="en-US" sz="2400" dirty="0"/>
              <a:t>Ask yourself what you can do better to reach your goals, to involve more people in your project, and to spread your message to a wider audience. Then, make adjustments to your activities to improve your special event.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Post Event Debrief</a:t>
            </a:r>
          </a:p>
        </p:txBody>
      </p:sp>
      <p:sp>
        <p:nvSpPr>
          <p:cNvPr id="27651" name="Rectangle 3"/>
          <p:cNvSpPr>
            <a:spLocks noGrp="1" noChangeArrowheads="1"/>
          </p:cNvSpPr>
          <p:nvPr>
            <p:ph type="body" idx="1"/>
          </p:nvPr>
        </p:nvSpPr>
        <p:spPr/>
        <p:txBody>
          <a:bodyPr/>
          <a:lstStyle/>
          <a:p>
            <a:pPr>
              <a:lnSpc>
                <a:spcPct val="90000"/>
              </a:lnSpc>
            </a:pPr>
            <a:r>
              <a:rPr lang="en-US" sz="2400" dirty="0"/>
              <a:t>One very good way to capture feedback while celebrating successes is to organize a post event debriefing. </a:t>
            </a:r>
          </a:p>
          <a:p>
            <a:pPr>
              <a:lnSpc>
                <a:spcPct val="90000"/>
              </a:lnSpc>
            </a:pPr>
            <a:r>
              <a:rPr lang="en-US" sz="2400" dirty="0"/>
              <a:t>Attendance should be mandatory for committee chairpersons and important operational people and optional for all other volunteers. </a:t>
            </a:r>
          </a:p>
          <a:p>
            <a:pPr>
              <a:lnSpc>
                <a:spcPct val="90000"/>
              </a:lnSpc>
            </a:pPr>
            <a:r>
              <a:rPr lang="en-US" sz="2400" dirty="0"/>
              <a:t>Make the debriefing a pleasant experience. Serve refreshments, welcome and thank everyone, and explain the process for the meeting. </a:t>
            </a:r>
          </a:p>
          <a:p>
            <a:pPr>
              <a:lnSpc>
                <a:spcPct val="90000"/>
              </a:lnSpc>
            </a:pPr>
            <a:r>
              <a:rPr lang="en-US" sz="2400" dirty="0"/>
              <a:t>All staff and volunteers will share their ideas on the positive and the negative aspects of your special event.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solidFill>
                  <a:schemeClr val="tx1"/>
                </a:solidFill>
              </a:rPr>
              <a:t>Post Event Debrief </a:t>
            </a:r>
            <a:r>
              <a:rPr lang="en-US" dirty="0" err="1">
                <a:solidFill>
                  <a:schemeClr val="tx1"/>
                </a:solidFill>
              </a:rPr>
              <a:t>con’t</a:t>
            </a:r>
            <a:endParaRPr lang="en-US" dirty="0">
              <a:solidFill>
                <a:schemeClr val="tx1"/>
              </a:solidFill>
            </a:endParaRPr>
          </a:p>
        </p:txBody>
      </p:sp>
      <p:sp>
        <p:nvSpPr>
          <p:cNvPr id="28675" name="Rectangle 3"/>
          <p:cNvSpPr>
            <a:spLocks noGrp="1" noChangeArrowheads="1"/>
          </p:cNvSpPr>
          <p:nvPr>
            <p:ph sz="quarter" idx="1"/>
          </p:nvPr>
        </p:nvSpPr>
        <p:spPr/>
        <p:txBody>
          <a:bodyPr/>
          <a:lstStyle/>
          <a:p>
            <a:r>
              <a:rPr lang="en-US" sz="2800" dirty="0"/>
              <a:t>At the start of your meeting, choose someone to write everyone's comments on a flip chart and appoint a record keeper who will take careful notes and type them later for distribution to the whole group. </a:t>
            </a:r>
          </a:p>
          <a:p>
            <a:r>
              <a:rPr lang="en-US" sz="2800" dirty="0"/>
              <a:t>Ask everyone to take a few minutes and write two lists: what the group should continue doing when planning and hosting its next special event (and why); and what it should change (and how).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Post Event</a:t>
            </a:r>
          </a:p>
        </p:txBody>
      </p:sp>
      <p:sp>
        <p:nvSpPr>
          <p:cNvPr id="29699" name="Rectangle 3"/>
          <p:cNvSpPr>
            <a:spLocks noGrp="1" noChangeArrowheads="1"/>
          </p:cNvSpPr>
          <p:nvPr>
            <p:ph sz="quarter" idx="1"/>
          </p:nvPr>
        </p:nvSpPr>
        <p:spPr/>
        <p:txBody>
          <a:bodyPr/>
          <a:lstStyle/>
          <a:p>
            <a:r>
              <a:rPr lang="en-US" dirty="0"/>
              <a:t>Send thank you letters to </a:t>
            </a:r>
            <a:r>
              <a:rPr lang="en-US" dirty="0" smtClean="0"/>
              <a:t>chair</a:t>
            </a:r>
            <a:r>
              <a:rPr lang="id-ID" dirty="0" smtClean="0"/>
              <a:t>man</a:t>
            </a:r>
            <a:r>
              <a:rPr lang="en-US" dirty="0" smtClean="0"/>
              <a:t>, </a:t>
            </a:r>
            <a:r>
              <a:rPr lang="en-US" dirty="0"/>
              <a:t>presenters, speakers and sponsors </a:t>
            </a:r>
          </a:p>
          <a:p>
            <a:r>
              <a:rPr lang="en-US" dirty="0"/>
              <a:t>Review itemized bills from hotel and AV provider and send to Office for payment</a:t>
            </a:r>
          </a:p>
          <a:p>
            <a:r>
              <a:rPr lang="en-US" dirty="0"/>
              <a:t>Compile evaluation results</a:t>
            </a:r>
          </a:p>
          <a:p>
            <a:r>
              <a:rPr lang="en-US" dirty="0"/>
              <a:t>Create final expense budget. Submit to Steering Committee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n-US" sz="3400" b="1" i="1" dirty="0">
                <a:solidFill>
                  <a:schemeClr val="tx1"/>
                </a:solidFill>
              </a:rPr>
              <a:t>Invitations and Hospitality Committee</a:t>
            </a:r>
            <a:r>
              <a:rPr lang="en-US" sz="3400" dirty="0">
                <a:solidFill>
                  <a:schemeClr val="tx1"/>
                </a:solidFill>
              </a:rPr>
              <a:t> </a:t>
            </a:r>
          </a:p>
        </p:txBody>
      </p:sp>
      <p:sp>
        <p:nvSpPr>
          <p:cNvPr id="17411" name="Rectangle 3"/>
          <p:cNvSpPr>
            <a:spLocks noGrp="1" noChangeArrowheads="1"/>
          </p:cNvSpPr>
          <p:nvPr>
            <p:ph sz="quarter" idx="1"/>
          </p:nvPr>
        </p:nvSpPr>
        <p:spPr/>
        <p:txBody>
          <a:bodyPr>
            <a:normAutofit/>
          </a:bodyPr>
          <a:lstStyle/>
          <a:p>
            <a:pPr>
              <a:lnSpc>
                <a:spcPct val="80000"/>
              </a:lnSpc>
              <a:buFont typeface="Wingdings" pitchFamily="2" charset="2"/>
              <a:buNone/>
            </a:pPr>
            <a:endParaRPr lang="en-US" sz="1800" dirty="0"/>
          </a:p>
          <a:p>
            <a:pPr>
              <a:lnSpc>
                <a:spcPct val="80000"/>
              </a:lnSpc>
            </a:pPr>
            <a:r>
              <a:rPr lang="en-US" sz="1800" dirty="0"/>
              <a:t>Give the Food Committee a preliminary estimate of how many people will attend. </a:t>
            </a:r>
          </a:p>
          <a:p>
            <a:pPr>
              <a:lnSpc>
                <a:spcPct val="80000"/>
              </a:lnSpc>
            </a:pPr>
            <a:r>
              <a:rPr lang="en-US" sz="1800" dirty="0"/>
              <a:t>Working with the Chair to ensure invitations to guests are done</a:t>
            </a:r>
          </a:p>
          <a:p>
            <a:pPr>
              <a:lnSpc>
                <a:spcPct val="80000"/>
              </a:lnSpc>
            </a:pPr>
            <a:r>
              <a:rPr lang="en-US" sz="1800" dirty="0"/>
              <a:t>Keep details on guest lists, where they are seated, guests of guests, special requirements</a:t>
            </a:r>
          </a:p>
          <a:p>
            <a:pPr>
              <a:lnSpc>
                <a:spcPct val="80000"/>
              </a:lnSpc>
            </a:pPr>
            <a:r>
              <a:rPr lang="en-US" sz="1800" dirty="0"/>
              <a:t>Make sure you have adequate parking, handicapped access, restrooms, and a secure place for coats (don't forget hangers). </a:t>
            </a:r>
          </a:p>
          <a:p>
            <a:pPr>
              <a:lnSpc>
                <a:spcPct val="80000"/>
              </a:lnSpc>
            </a:pPr>
            <a:r>
              <a:rPr lang="en-US" sz="1800" dirty="0"/>
              <a:t>Purchase or secure donations of first-aid kits, fire extinguishers, and cell phones. Make a list of emergency phone numbers to have on hand. </a:t>
            </a:r>
          </a:p>
          <a:p>
            <a:pPr>
              <a:lnSpc>
                <a:spcPct val="80000"/>
              </a:lnSpc>
            </a:pPr>
            <a:r>
              <a:rPr lang="en-US" sz="1800" dirty="0"/>
              <a:t>Make name tags and site maps for workers and exhibitors. </a:t>
            </a:r>
          </a:p>
          <a:p>
            <a:pPr>
              <a:lnSpc>
                <a:spcPct val="80000"/>
              </a:lnSpc>
            </a:pPr>
            <a:r>
              <a:rPr lang="en-US" sz="1800" dirty="0"/>
              <a:t>Tell the Decorations Committee how many tables will be needed. </a:t>
            </a:r>
          </a:p>
          <a:p>
            <a:pPr>
              <a:lnSpc>
                <a:spcPct val="80000"/>
              </a:lnSpc>
            </a:pPr>
            <a:r>
              <a:rPr lang="en-US" sz="1800" dirty="0"/>
              <a:t>Recruit volunteers to be greeters and runners. Assign greeters to accompany celebrity guests.</a:t>
            </a:r>
          </a:p>
          <a:p>
            <a:pPr>
              <a:lnSpc>
                <a:spcPct val="80000"/>
              </a:lnSpc>
            </a:pPr>
            <a:r>
              <a:rPr lang="en-US" sz="1800" dirty="0"/>
              <a:t>Ensure guests, keynote speakers, sponsors are greeted and managed through out the event</a:t>
            </a:r>
          </a:p>
          <a:p>
            <a:pPr>
              <a:lnSpc>
                <a:spcPct val="80000"/>
              </a:lnSpc>
            </a:pPr>
            <a:endParaRPr lang="en-US" sz="18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solidFill>
                  <a:schemeClr val="tx1"/>
                </a:solidFill>
              </a:rPr>
              <a:t>NEXT</a:t>
            </a:r>
          </a:p>
        </p:txBody>
      </p:sp>
      <p:sp>
        <p:nvSpPr>
          <p:cNvPr id="30723" name="Rectangle 3"/>
          <p:cNvSpPr>
            <a:spLocks noGrp="1" noChangeArrowheads="1"/>
          </p:cNvSpPr>
          <p:nvPr>
            <p:ph sz="quarter" idx="1"/>
          </p:nvPr>
        </p:nvSpPr>
        <p:spPr/>
        <p:txBody>
          <a:bodyPr/>
          <a:lstStyle/>
          <a:p>
            <a:r>
              <a:rPr lang="en-US" dirty="0"/>
              <a:t>After ten months, the big event, the committees, the cost, the evaluations</a:t>
            </a:r>
          </a:p>
          <a:p>
            <a:r>
              <a:rPr lang="en-US" dirty="0"/>
              <a:t>Are you going to do it again?</a:t>
            </a:r>
          </a:p>
          <a:p>
            <a:r>
              <a:rPr lang="en-US" dirty="0"/>
              <a:t>Implement the recommendations from the evaluations and start again!</a:t>
            </a:r>
          </a:p>
          <a:p>
            <a:pPr>
              <a:buFont typeface="Wingdings" pitchFamily="2" charset="2"/>
              <a:buNone/>
            </a:pP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a:solidFill>
                  <a:schemeClr val="tx1"/>
                </a:solidFill>
              </a:rPr>
              <a:t>Good Luck</a:t>
            </a:r>
          </a:p>
        </p:txBody>
      </p:sp>
      <p:sp>
        <p:nvSpPr>
          <p:cNvPr id="31747" name="Rectangle 3"/>
          <p:cNvSpPr>
            <a:spLocks noGrp="1" noChangeArrowheads="1"/>
          </p:cNvSpPr>
          <p:nvPr>
            <p:ph sz="quarter" idx="1"/>
          </p:nvPr>
        </p:nvSpPr>
        <p:spPr/>
        <p:txBody>
          <a:bodyPr/>
          <a:lstStyle/>
          <a:p>
            <a:r>
              <a:rPr lang="en-US" dirty="0"/>
              <a:t>And remember to have fun along the way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z="3400" b="1" i="1" dirty="0">
                <a:solidFill>
                  <a:schemeClr val="tx1"/>
                </a:solidFill>
              </a:rPr>
              <a:t>Entertainment and Publicity Committee</a:t>
            </a:r>
            <a:r>
              <a:rPr lang="en-US" sz="3400" dirty="0">
                <a:solidFill>
                  <a:schemeClr val="tx1"/>
                </a:solidFill>
              </a:rPr>
              <a:t> </a:t>
            </a:r>
          </a:p>
        </p:txBody>
      </p:sp>
      <p:sp>
        <p:nvSpPr>
          <p:cNvPr id="18435" name="Rectangle 3"/>
          <p:cNvSpPr>
            <a:spLocks noGrp="1" noChangeArrowheads="1"/>
          </p:cNvSpPr>
          <p:nvPr>
            <p:ph sz="quarter" idx="1"/>
          </p:nvPr>
        </p:nvSpPr>
        <p:spPr/>
        <p:txBody>
          <a:bodyPr>
            <a:normAutofit/>
          </a:bodyPr>
          <a:lstStyle/>
          <a:p>
            <a:pPr>
              <a:lnSpc>
                <a:spcPct val="80000"/>
              </a:lnSpc>
            </a:pPr>
            <a:r>
              <a:rPr lang="en-US" sz="2000" dirty="0"/>
              <a:t>Plan activities and entertainment. Arrange for any necessary stage, sound, and audiovisual equipment. </a:t>
            </a:r>
          </a:p>
          <a:p>
            <a:pPr>
              <a:lnSpc>
                <a:spcPct val="80000"/>
              </a:lnSpc>
            </a:pPr>
            <a:r>
              <a:rPr lang="en-US" sz="2000" dirty="0"/>
              <a:t>Develop a media contact list. Introduce yourself to contacts at local radio stations and newspapers and ask them to publicize your event. Radio stations may accept and broadcast public service announcements (PSA's) on your event at no cost. </a:t>
            </a:r>
          </a:p>
          <a:p>
            <a:pPr>
              <a:lnSpc>
                <a:spcPct val="80000"/>
              </a:lnSpc>
            </a:pPr>
            <a:r>
              <a:rPr lang="en-US" sz="2000" dirty="0"/>
              <a:t>Usually one person at a radio station is in charge of PSA's. For each station, find out who that person is and work with him or her to arrange free air time. Most radio stations require groups wishing to broadcast PSA's to submit proof of their nonprofit status, a script of the 30-60 second announcement, and a statement about the importance of the message. Submit this information approximately 3-4 weeks before the event. </a:t>
            </a:r>
          </a:p>
          <a:p>
            <a:pPr>
              <a:lnSpc>
                <a:spcPct val="80000"/>
              </a:lnSpc>
            </a:pPr>
            <a:r>
              <a:rPr lang="en-US" sz="2000" dirty="0"/>
              <a:t>Newspapers similarly set aside space to list community events at no charge. Find out who is in charge of these listings at your local paper and submit all necessary information to him or her. </a:t>
            </a:r>
          </a:p>
          <a:p>
            <a:pPr>
              <a:lnSpc>
                <a:spcPct val="80000"/>
              </a:lnSpc>
            </a:pPr>
            <a:endParaRPr lang="en-US" sz="2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US" sz="3400" b="1" i="1" dirty="0">
                <a:solidFill>
                  <a:schemeClr val="tx1"/>
                </a:solidFill>
              </a:rPr>
              <a:t>Exhibits and Information Committee</a:t>
            </a:r>
            <a:r>
              <a:rPr lang="en-US" sz="3400" dirty="0">
                <a:solidFill>
                  <a:schemeClr val="tx1"/>
                </a:solidFill>
              </a:rPr>
              <a:t> </a:t>
            </a:r>
          </a:p>
        </p:txBody>
      </p:sp>
      <p:sp>
        <p:nvSpPr>
          <p:cNvPr id="20483" name="Rectangle 3"/>
          <p:cNvSpPr>
            <a:spLocks noGrp="1" noChangeArrowheads="1"/>
          </p:cNvSpPr>
          <p:nvPr>
            <p:ph sz="quarter" idx="1"/>
          </p:nvPr>
        </p:nvSpPr>
        <p:spPr/>
        <p:txBody>
          <a:bodyPr>
            <a:normAutofit/>
          </a:bodyPr>
          <a:lstStyle/>
          <a:p>
            <a:pPr>
              <a:lnSpc>
                <a:spcPct val="80000"/>
              </a:lnSpc>
            </a:pPr>
            <a:r>
              <a:rPr lang="en-US" sz="2800" dirty="0"/>
              <a:t>Follow up on invitations to exhibitors and verify who will attend. Send confirmation letters. </a:t>
            </a:r>
          </a:p>
          <a:p>
            <a:pPr>
              <a:lnSpc>
                <a:spcPct val="80000"/>
              </a:lnSpc>
            </a:pPr>
            <a:r>
              <a:rPr lang="en-US" sz="2800" dirty="0"/>
              <a:t>Estimate the total number of exhibitors and determine space/table requirements. Be sure to include a display table for brochures and product giveaways. </a:t>
            </a:r>
          </a:p>
          <a:p>
            <a:pPr>
              <a:lnSpc>
                <a:spcPct val="80000"/>
              </a:lnSpc>
            </a:pPr>
            <a:r>
              <a:rPr lang="en-US" sz="2800" dirty="0"/>
              <a:t>Recruit volunteers to help exhibitors unload, set up, and pack up materials. </a:t>
            </a:r>
          </a:p>
          <a:p>
            <a:pPr>
              <a:lnSpc>
                <a:spcPct val="80000"/>
              </a:lnSpc>
            </a:pPr>
            <a:r>
              <a:rPr lang="en-US" sz="2800" dirty="0"/>
              <a:t>Develop event-day instructions for all volunteers, addressing such subjects as when to arrive, where to report, and how to deal with an emergency.</a:t>
            </a:r>
          </a:p>
          <a:p>
            <a:pPr>
              <a:lnSpc>
                <a:spcPct val="80000"/>
              </a:lnSpc>
            </a:pPr>
            <a:endParaRPr lang="en-US" sz="28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2648" y="228600"/>
            <a:ext cx="8531352" cy="990600"/>
          </a:xfrm>
        </p:spPr>
        <p:txBody>
          <a:bodyPr>
            <a:normAutofit fontScale="90000"/>
          </a:bodyPr>
          <a:lstStyle/>
          <a:p>
            <a:r>
              <a:rPr lang="en-US" b="1" i="1" dirty="0">
                <a:solidFill>
                  <a:schemeClr val="tx1"/>
                </a:solidFill>
              </a:rPr>
              <a:t>Food and Decorations Committee</a:t>
            </a:r>
            <a:r>
              <a:rPr lang="en-US" dirty="0">
                <a:solidFill>
                  <a:schemeClr val="tx1"/>
                </a:solidFill>
              </a:rPr>
              <a:t> </a:t>
            </a:r>
          </a:p>
        </p:txBody>
      </p:sp>
      <p:sp>
        <p:nvSpPr>
          <p:cNvPr id="21507" name="Rectangle 3"/>
          <p:cNvSpPr>
            <a:spLocks noGrp="1" noChangeArrowheads="1"/>
          </p:cNvSpPr>
          <p:nvPr>
            <p:ph sz="quarter" idx="1"/>
          </p:nvPr>
        </p:nvSpPr>
        <p:spPr/>
        <p:txBody>
          <a:bodyPr>
            <a:normAutofit/>
          </a:bodyPr>
          <a:lstStyle/>
          <a:p>
            <a:pPr>
              <a:lnSpc>
                <a:spcPct val="80000"/>
              </a:lnSpc>
            </a:pPr>
            <a:r>
              <a:rPr lang="en-US" sz="2000" dirty="0"/>
              <a:t>Decide what type of decorations to use and where they will be placed. </a:t>
            </a:r>
          </a:p>
          <a:p>
            <a:pPr>
              <a:lnSpc>
                <a:spcPct val="80000"/>
              </a:lnSpc>
            </a:pPr>
            <a:r>
              <a:rPr lang="en-US" sz="2000" dirty="0"/>
              <a:t>Map out where to set up exhibits, displays, food, entertainment, and registration. Pay attention to the location of electrical outlets. </a:t>
            </a:r>
          </a:p>
          <a:p>
            <a:pPr>
              <a:lnSpc>
                <a:spcPct val="80000"/>
              </a:lnSpc>
            </a:pPr>
            <a:r>
              <a:rPr lang="en-US" sz="2000" dirty="0"/>
              <a:t>Working with your designer, make promotional signs, directional signs, and posters. </a:t>
            </a:r>
          </a:p>
          <a:p>
            <a:pPr>
              <a:lnSpc>
                <a:spcPct val="80000"/>
              </a:lnSpc>
            </a:pPr>
            <a:r>
              <a:rPr lang="en-US" sz="2000" dirty="0"/>
              <a:t>If outside of a hotel environment; If serving refreshments, arrange for all required tables, tablecloths, chairs, napkins, cups, plates, and utensils for food, and recruit and organize volunteers to prepare and serve food. </a:t>
            </a:r>
          </a:p>
          <a:p>
            <a:pPr>
              <a:lnSpc>
                <a:spcPct val="80000"/>
              </a:lnSpc>
            </a:pPr>
            <a:r>
              <a:rPr lang="en-US" sz="2000" dirty="0"/>
              <a:t>Arrange for the delivery and placement of tables, chairs, and other supplies needed for exhibits, awards, and other displays. </a:t>
            </a:r>
          </a:p>
          <a:p>
            <a:pPr>
              <a:lnSpc>
                <a:spcPct val="80000"/>
              </a:lnSpc>
            </a:pPr>
            <a:r>
              <a:rPr lang="en-US" sz="2000" dirty="0"/>
              <a:t>Recruit volunteers for setup and cleanup. </a:t>
            </a:r>
          </a:p>
          <a:p>
            <a:pPr>
              <a:lnSpc>
                <a:spcPct val="80000"/>
              </a:lnSpc>
            </a:pPr>
            <a:r>
              <a:rPr lang="en-US" sz="2000" dirty="0"/>
              <a:t>Arrange to have any unused food or drink delivered to a shelter or other facility in your area that accepts such donations.</a:t>
            </a:r>
          </a:p>
          <a:p>
            <a:pPr>
              <a:lnSpc>
                <a:spcPct val="80000"/>
              </a:lnSpc>
            </a:pPr>
            <a:endParaRPr lang="en-US" sz="20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b="1" dirty="0">
                <a:solidFill>
                  <a:schemeClr val="tx1"/>
                </a:solidFill>
              </a:rPr>
              <a:t>36 to 40 Weeks Before the Event</a:t>
            </a:r>
            <a:r>
              <a:rPr lang="en-US" dirty="0">
                <a:solidFill>
                  <a:schemeClr val="tx1"/>
                </a:solidFill>
              </a:rPr>
              <a:t> </a:t>
            </a:r>
          </a:p>
        </p:txBody>
      </p:sp>
      <p:sp>
        <p:nvSpPr>
          <p:cNvPr id="9219" name="Rectangle 3"/>
          <p:cNvSpPr>
            <a:spLocks noGrp="1" noChangeArrowheads="1"/>
          </p:cNvSpPr>
          <p:nvPr>
            <p:ph sz="quarter" idx="1"/>
          </p:nvPr>
        </p:nvSpPr>
        <p:spPr/>
        <p:txBody>
          <a:bodyPr>
            <a:normAutofit lnSpcReduction="10000"/>
          </a:bodyPr>
          <a:lstStyle/>
          <a:p>
            <a:pPr>
              <a:lnSpc>
                <a:spcPct val="90000"/>
              </a:lnSpc>
            </a:pPr>
            <a:r>
              <a:rPr lang="en-US" sz="2400" dirty="0"/>
              <a:t>Decide who will chair the event. </a:t>
            </a:r>
          </a:p>
          <a:p>
            <a:pPr>
              <a:lnSpc>
                <a:spcPct val="90000"/>
              </a:lnSpc>
            </a:pPr>
            <a:r>
              <a:rPr lang="en-US" sz="2400" dirty="0"/>
              <a:t>Recruit key volunteers, board members, staff and possible event contractor</a:t>
            </a:r>
          </a:p>
          <a:p>
            <a:pPr>
              <a:lnSpc>
                <a:spcPct val="90000"/>
              </a:lnSpc>
            </a:pPr>
            <a:r>
              <a:rPr lang="en-US" sz="2400" dirty="0"/>
              <a:t>Decide whether to sponsor the event with a partner </a:t>
            </a:r>
            <a:r>
              <a:rPr lang="en-US" sz="1200" dirty="0"/>
              <a:t>(that is, another group or organization in your community that would be willing to plan and host the event with you).</a:t>
            </a:r>
          </a:p>
          <a:p>
            <a:pPr>
              <a:lnSpc>
                <a:spcPct val="90000"/>
              </a:lnSpc>
            </a:pPr>
            <a:r>
              <a:rPr lang="en-US" sz="2400" dirty="0"/>
              <a:t>Think about the possible resources and special skills that a partner would bring to your event and the type of publicity or special attention that a partner would generate. </a:t>
            </a:r>
          </a:p>
          <a:p>
            <a:pPr>
              <a:lnSpc>
                <a:spcPct val="90000"/>
              </a:lnSpc>
            </a:pPr>
            <a:r>
              <a:rPr lang="en-US" sz="2400" dirty="0"/>
              <a:t>If your group decides to have a partner, consider selecting an honorary chairperson who may -- depending on his or her position and prior experience -- be able to generate added publicity and enthusiasm for your event. </a:t>
            </a:r>
          </a:p>
          <a:p>
            <a:pPr>
              <a:lnSpc>
                <a:spcPct val="90000"/>
              </a:lnSpc>
            </a:pPr>
            <a:endParaRPr lang="en-US" sz="24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dirty="0">
                <a:solidFill>
                  <a:schemeClr val="tx1"/>
                </a:solidFill>
              </a:rPr>
              <a:t>36 – 40 Weeks Before</a:t>
            </a:r>
          </a:p>
        </p:txBody>
      </p:sp>
      <p:sp>
        <p:nvSpPr>
          <p:cNvPr id="10243" name="Rectangle 3"/>
          <p:cNvSpPr>
            <a:spLocks noGrp="1" noChangeArrowheads="1"/>
          </p:cNvSpPr>
          <p:nvPr>
            <p:ph sz="quarter" idx="1"/>
          </p:nvPr>
        </p:nvSpPr>
        <p:spPr/>
        <p:txBody>
          <a:bodyPr>
            <a:normAutofit/>
          </a:bodyPr>
          <a:lstStyle/>
          <a:p>
            <a:r>
              <a:rPr lang="en-US" sz="2800" dirty="0"/>
              <a:t>Bring everyone together and answer the following questions: </a:t>
            </a:r>
          </a:p>
          <a:p>
            <a:pPr lvl="1"/>
            <a:r>
              <a:rPr lang="en-US" sz="2300" dirty="0"/>
              <a:t>What are your goals? How will you measure success? </a:t>
            </a:r>
          </a:p>
          <a:p>
            <a:pPr lvl="1"/>
            <a:r>
              <a:rPr lang="en-US" sz="2300" dirty="0"/>
              <a:t>When do you want to have your event? Will any other events conflict with your date? Do you have a rain date? </a:t>
            </a:r>
          </a:p>
          <a:p>
            <a:pPr lvl="1"/>
            <a:r>
              <a:rPr lang="en-US" sz="2300" dirty="0"/>
              <a:t>Where will you hold your event? Is the place available? Consider seating, parking, accessibility for people with disabilities, transportation, and any permit that may be required. </a:t>
            </a:r>
          </a:p>
          <a:p>
            <a:pPr lvl="1"/>
            <a:r>
              <a:rPr lang="en-US" sz="2300" dirty="0"/>
              <a:t>How much money will you need? How can you obtain donations? Do you need a fundraiser? </a:t>
            </a:r>
          </a:p>
          <a:p>
            <a:endParaRPr lang="en-US" sz="28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dirty="0">
                <a:solidFill>
                  <a:schemeClr val="tx1"/>
                </a:solidFill>
              </a:rPr>
              <a:t>36 – 40 Weeks Continued</a:t>
            </a:r>
          </a:p>
        </p:txBody>
      </p:sp>
      <p:sp>
        <p:nvSpPr>
          <p:cNvPr id="11267" name="Rectangle 3"/>
          <p:cNvSpPr>
            <a:spLocks noGrp="1" noChangeArrowheads="1"/>
          </p:cNvSpPr>
          <p:nvPr>
            <p:ph sz="quarter" idx="1"/>
          </p:nvPr>
        </p:nvSpPr>
        <p:spPr/>
        <p:txBody>
          <a:bodyPr>
            <a:normAutofit lnSpcReduction="10000"/>
          </a:bodyPr>
          <a:lstStyle/>
          <a:p>
            <a:pPr lvl="1">
              <a:lnSpc>
                <a:spcPct val="90000"/>
              </a:lnSpc>
            </a:pPr>
            <a:r>
              <a:rPr lang="en-US" sz="2300" dirty="0"/>
              <a:t>Who will attend your event? How many people can you accommodate? </a:t>
            </a:r>
          </a:p>
          <a:p>
            <a:pPr lvl="1">
              <a:lnSpc>
                <a:spcPct val="90000"/>
              </a:lnSpc>
            </a:pPr>
            <a:r>
              <a:rPr lang="en-US" sz="2300" dirty="0"/>
              <a:t>How long will your event last? </a:t>
            </a:r>
          </a:p>
          <a:p>
            <a:pPr lvl="1">
              <a:lnSpc>
                <a:spcPct val="90000"/>
              </a:lnSpc>
            </a:pPr>
            <a:r>
              <a:rPr lang="en-US" sz="2300" dirty="0"/>
              <a:t>Who will serve on what committee? Typical committees include: workshops, entertainment and publicity, exhibits and information, food, decorations, and invitations and hospitality. </a:t>
            </a:r>
          </a:p>
          <a:p>
            <a:pPr lvl="1">
              <a:lnSpc>
                <a:spcPct val="90000"/>
              </a:lnSpc>
            </a:pPr>
            <a:r>
              <a:rPr lang="en-US" sz="2300" dirty="0"/>
              <a:t>Recruit volunteers for each committee and appoint committee chairpersons who have the time, energy, and commitment to do the work.</a:t>
            </a:r>
          </a:p>
          <a:p>
            <a:pPr>
              <a:lnSpc>
                <a:spcPct val="90000"/>
              </a:lnSpc>
            </a:pPr>
            <a:r>
              <a:rPr lang="en-US" sz="2400" dirty="0"/>
              <a:t>Decide if tickets will be required for admission and, if so, how much they will cost, and where and when they will be sold.</a:t>
            </a:r>
          </a:p>
          <a:p>
            <a:pPr>
              <a:lnSpc>
                <a:spcPct val="90000"/>
              </a:lnSpc>
            </a:pPr>
            <a:endParaRPr lang="en-US" sz="24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en-US" dirty="0">
                <a:solidFill>
                  <a:schemeClr val="tx1"/>
                </a:solidFill>
              </a:rPr>
              <a:t>24-36 Weeks</a:t>
            </a:r>
          </a:p>
        </p:txBody>
      </p:sp>
      <p:sp>
        <p:nvSpPr>
          <p:cNvPr id="12291" name="Rectangle 3"/>
          <p:cNvSpPr>
            <a:spLocks noGrp="1" noChangeArrowheads="1"/>
          </p:cNvSpPr>
          <p:nvPr>
            <p:ph sz="quarter" idx="1"/>
          </p:nvPr>
        </p:nvSpPr>
        <p:spPr/>
        <p:txBody>
          <a:bodyPr>
            <a:normAutofit/>
          </a:bodyPr>
          <a:lstStyle/>
          <a:p>
            <a:pPr>
              <a:lnSpc>
                <a:spcPct val="80000"/>
              </a:lnSpc>
            </a:pPr>
            <a:r>
              <a:rPr lang="en-US" sz="2800" dirty="0"/>
              <a:t>Direct the committee to send invitations to groups or individuals who may want to attend your event. The personal invitation should include the purpose, date, time, and place of your event; who to contact for tickets </a:t>
            </a:r>
          </a:p>
          <a:p>
            <a:pPr>
              <a:lnSpc>
                <a:spcPct val="80000"/>
              </a:lnSpc>
            </a:pPr>
            <a:r>
              <a:rPr lang="en-US" sz="2800" dirty="0"/>
              <a:t>Appoint a lead person to be in charge of publicity and drawing people (such as local TV and radio station personalities) to your event. This person should work closely with any honorary chairperson your group has selected. </a:t>
            </a:r>
          </a:p>
          <a:p>
            <a:pPr>
              <a:lnSpc>
                <a:spcPct val="80000"/>
              </a:lnSpc>
            </a:pPr>
            <a:r>
              <a:rPr lang="en-US" sz="2800" dirty="0"/>
              <a:t>Meet with committee heads regularly, offer help when needed, and monitor their progress.</a:t>
            </a:r>
          </a:p>
          <a:p>
            <a:pPr>
              <a:lnSpc>
                <a:spcPct val="80000"/>
              </a:lnSpc>
            </a:pPr>
            <a:endParaRPr lang="en-US" sz="2800" dirty="0"/>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TotalTime>
  <Words>1712</Words>
  <Application>Microsoft Office PowerPoint</Application>
  <PresentationFormat>On-screen Show (4:3)</PresentationFormat>
  <Paragraphs>119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MANAGEMENT OF EVENT</vt:lpstr>
      <vt:lpstr>Invitations and Hospitality Committee </vt:lpstr>
      <vt:lpstr>Entertainment and Publicity Committee </vt:lpstr>
      <vt:lpstr>Exhibits and Information Committee </vt:lpstr>
      <vt:lpstr>Food and Decorations Committee </vt:lpstr>
      <vt:lpstr>36 to 40 Weeks Before the Event </vt:lpstr>
      <vt:lpstr>36 – 40 Weeks Before</vt:lpstr>
      <vt:lpstr>36 – 40 Weeks Continued</vt:lpstr>
      <vt:lpstr>24-36 Weeks</vt:lpstr>
      <vt:lpstr>24 – 36 Weeks </vt:lpstr>
      <vt:lpstr>12 – 16 Weeks prior</vt:lpstr>
      <vt:lpstr>One Week Before</vt:lpstr>
      <vt:lpstr>One Day Before</vt:lpstr>
      <vt:lpstr>EVENT DAY</vt:lpstr>
      <vt:lpstr>AFTER </vt:lpstr>
      <vt:lpstr>Post Event</vt:lpstr>
      <vt:lpstr>Post Event Debrief</vt:lpstr>
      <vt:lpstr>Post Event Debrief con’t</vt:lpstr>
      <vt:lpstr>Post Event</vt:lpstr>
      <vt:lpstr>NEXT</vt:lpstr>
      <vt:lpstr>Good Luck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EVENT</dc:title>
  <dc:creator>user</dc:creator>
  <cp:lastModifiedBy>user</cp:lastModifiedBy>
  <cp:revision>3</cp:revision>
  <dcterms:created xsi:type="dcterms:W3CDTF">2016-10-01T00:59:51Z</dcterms:created>
  <dcterms:modified xsi:type="dcterms:W3CDTF">2016-10-01T00:53:47Z</dcterms:modified>
</cp:coreProperties>
</file>