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95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AEDD6-7300-4E92-9A06-62FBCE7FFCE5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B44D5E-E42A-4972-AB5B-9A501CD78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AEDD6-7300-4E92-9A06-62FBCE7FFCE5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B44D5E-E42A-4972-AB5B-9A501CD78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AEDD6-7300-4E92-9A06-62FBCE7FFCE5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B44D5E-E42A-4972-AB5B-9A501CD78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AEDD6-7300-4E92-9A06-62FBCE7FFCE5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B44D5E-E42A-4972-AB5B-9A501CD78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AEDD6-7300-4E92-9A06-62FBCE7FFCE5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B44D5E-E42A-4972-AB5B-9A501CD78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AEDD6-7300-4E92-9A06-62FBCE7FFCE5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B44D5E-E42A-4972-AB5B-9A501CD78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AEDD6-7300-4E92-9A06-62FBCE7FFCE5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B44D5E-E42A-4972-AB5B-9A501CD78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AEDD6-7300-4E92-9A06-62FBCE7FFCE5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B44D5E-E42A-4972-AB5B-9A501CD78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AEDD6-7300-4E92-9A06-62FBCE7FFCE5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B44D5E-E42A-4972-AB5B-9A501CD78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AEDD6-7300-4E92-9A06-62FBCE7FFCE5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B44D5E-E42A-4972-AB5B-9A501CD78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AEDD6-7300-4E92-9A06-62FBCE7FFCE5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B44D5E-E42A-4972-AB5B-9A501CD78A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ABAEDD6-7300-4E92-9A06-62FBCE7FFCE5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1B44D5E-E42A-4972-AB5B-9A501CD78A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9999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PEMASARAN MELALUI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BIRO IKLAN</a:t>
            </a:r>
            <a:r>
              <a:rPr lang="en-US" b="1" dirty="0" smtClean="0"/>
              <a:t> </a:t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Perencana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 1) </a:t>
            </a:r>
            <a:r>
              <a:rPr lang="en-US" dirty="0" err="1" smtClean="0"/>
              <a:t>pemahaman</a:t>
            </a:r>
            <a:r>
              <a:rPr lang="en-US" dirty="0" smtClean="0"/>
              <a:t> yang </a:t>
            </a:r>
            <a:r>
              <a:rPr lang="en-US" dirty="0" err="1" smtClean="0"/>
              <a:t>mendalam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/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2) </a:t>
            </a:r>
            <a:r>
              <a:rPr lang="en-US" dirty="0" err="1" smtClean="0"/>
              <a:t>pemahaman</a:t>
            </a:r>
            <a:r>
              <a:rPr lang="en-US" dirty="0" smtClean="0"/>
              <a:t> yang </a:t>
            </a:r>
            <a:r>
              <a:rPr lang="en-US" dirty="0" err="1" smtClean="0"/>
              <a:t>mendalam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   </a:t>
            </a:r>
            <a:r>
              <a:rPr lang="en-US" dirty="0" err="1" smtClean="0"/>
              <a:t>produk</a:t>
            </a:r>
            <a:r>
              <a:rPr lang="en-US" dirty="0" smtClean="0"/>
              <a:t>/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.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“</a:t>
            </a:r>
            <a:r>
              <a:rPr lang="en-US" dirty="0" err="1" smtClean="0"/>
              <a:t>produk</a:t>
            </a:r>
            <a:r>
              <a:rPr lang="en-US" dirty="0" smtClean="0"/>
              <a:t>/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”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pesaing-pesaingnya</a:t>
            </a:r>
            <a:r>
              <a:rPr lang="en-US" dirty="0" smtClean="0"/>
              <a:t>. </a:t>
            </a:r>
            <a:r>
              <a:rPr lang="en-US" dirty="0" err="1" smtClean="0"/>
              <a:t>Bagaikan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jenderal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medan</a:t>
            </a:r>
            <a:r>
              <a:rPr lang="en-US" dirty="0" smtClean="0"/>
              <a:t> </a:t>
            </a:r>
            <a:r>
              <a:rPr lang="en-US" dirty="0" err="1" smtClean="0"/>
              <a:t>perang</a:t>
            </a:r>
            <a:r>
              <a:rPr lang="en-US" dirty="0" smtClean="0"/>
              <a:t>, </a:t>
            </a:r>
            <a:r>
              <a:rPr lang="en-US" dirty="0" err="1" smtClean="0"/>
              <a:t>Perencana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yang </a:t>
            </a:r>
            <a:r>
              <a:rPr lang="en-US" dirty="0" err="1" smtClean="0"/>
              <a:t>kritikal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periklanan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/</a:t>
            </a:r>
            <a:r>
              <a:rPr lang="en-US" dirty="0" err="1" smtClean="0"/>
              <a:t>jasa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kualifikasi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mengawali</a:t>
            </a:r>
            <a:r>
              <a:rPr lang="en-US" dirty="0" smtClean="0"/>
              <a:t> </a:t>
            </a:r>
            <a:r>
              <a:rPr lang="en-US" dirty="0" err="1" smtClean="0"/>
              <a:t>karirnya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analitis</a:t>
            </a:r>
            <a:r>
              <a:rPr lang="en-US" dirty="0" smtClean="0"/>
              <a:t> (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kuantitatif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kualitatif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konseptual</a:t>
            </a:r>
            <a:r>
              <a:rPr lang="en-US" dirty="0" smtClean="0"/>
              <a:t> yang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tajam</a:t>
            </a:r>
            <a:endParaRPr lang="en-US" dirty="0" smtClean="0"/>
          </a:p>
          <a:p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teknik-teknik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/</a:t>
            </a:r>
            <a:r>
              <a:rPr lang="en-US" dirty="0" err="1" smtClean="0"/>
              <a:t>riset</a:t>
            </a:r>
            <a:endParaRPr lang="en-US" dirty="0" smtClean="0"/>
          </a:p>
          <a:p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apreasi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/</a:t>
            </a:r>
            <a:r>
              <a:rPr lang="en-US" dirty="0" err="1" smtClean="0"/>
              <a:t>kreatifitas</a:t>
            </a:r>
            <a:endParaRPr lang="en-US" dirty="0" smtClean="0"/>
          </a:p>
          <a:p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wawasan</a:t>
            </a:r>
            <a:r>
              <a:rPr lang="en-US" dirty="0" smtClean="0"/>
              <a:t> yang </a:t>
            </a:r>
            <a:r>
              <a:rPr lang="en-US" dirty="0" err="1" smtClean="0"/>
              <a:t>luas</a:t>
            </a:r>
            <a:endParaRPr lang="en-US" dirty="0" smtClean="0"/>
          </a:p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disini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’</a:t>
            </a:r>
            <a:r>
              <a:rPr lang="en-US" dirty="0" err="1" smtClean="0"/>
              <a:t>menjual</a:t>
            </a:r>
            <a:r>
              <a:rPr lang="en-US" dirty="0" smtClean="0"/>
              <a:t>’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3.Kreatif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Departemen</a:t>
            </a:r>
            <a:r>
              <a:rPr lang="en-US" dirty="0" smtClean="0"/>
              <a:t> = </a:t>
            </a:r>
            <a:r>
              <a:rPr lang="en-US" dirty="0" err="1" smtClean="0"/>
              <a:t>sebagai</a:t>
            </a:r>
            <a:r>
              <a:rPr lang="en-US" dirty="0" smtClean="0"/>
              <a:t> ‘</a:t>
            </a:r>
            <a:r>
              <a:rPr lang="en-US" dirty="0" err="1" smtClean="0"/>
              <a:t>dapur</a:t>
            </a:r>
            <a:r>
              <a:rPr lang="en-US" dirty="0" smtClean="0"/>
              <a:t>’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biro </a:t>
            </a:r>
            <a:r>
              <a:rPr lang="en-US" dirty="0" err="1" smtClean="0"/>
              <a:t>iklan</a:t>
            </a:r>
            <a:r>
              <a:rPr lang="en-US" dirty="0" smtClean="0"/>
              <a:t>. Di dep.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dicoba</a:t>
            </a:r>
            <a:r>
              <a:rPr lang="en-US" dirty="0" smtClean="0"/>
              <a:t> </a:t>
            </a:r>
            <a:r>
              <a:rPr lang="en-US" dirty="0" err="1" smtClean="0"/>
              <a:t>dipecahkan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	Tim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Perencana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.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taklimat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Perencana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</a:t>
            </a:r>
            <a:r>
              <a:rPr lang="en-US" dirty="0" err="1" smtClean="0"/>
              <a:t>inilah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keluaran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ide-ide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memikirkan</a:t>
            </a:r>
            <a:r>
              <a:rPr lang="en-US" dirty="0" smtClean="0"/>
              <a:t> media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/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Biasanya</a:t>
            </a:r>
            <a:r>
              <a:rPr lang="en-US" dirty="0" smtClean="0"/>
              <a:t>,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kerja-sama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Media.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Tim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2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;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Pengarah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(Art Director)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r>
              <a:rPr lang="en-US" dirty="0" smtClean="0"/>
              <a:t> (Copywriter).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Pengarah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bertanggung-jawab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ide-ide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visual.</a:t>
            </a:r>
          </a:p>
          <a:p>
            <a:pPr>
              <a:buNone/>
            </a:pPr>
            <a:r>
              <a:rPr lang="en-US" dirty="0" smtClean="0"/>
              <a:t>	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ide-ide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verbal (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lisan</a:t>
            </a:r>
            <a:r>
              <a:rPr lang="en-US" dirty="0" smtClean="0"/>
              <a:t>,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media </a:t>
            </a:r>
            <a:r>
              <a:rPr lang="en-US" dirty="0" err="1" smtClean="0"/>
              <a:t>iklan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). 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media radio yang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verbal, </a:t>
            </a:r>
            <a:r>
              <a:rPr lang="en-US" dirty="0" err="1" smtClean="0"/>
              <a:t>kebanyakan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media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kerja-sama</a:t>
            </a:r>
            <a:r>
              <a:rPr lang="en-US" dirty="0" smtClean="0"/>
              <a:t> yang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kualifikasi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mendukung</a:t>
            </a:r>
            <a:r>
              <a:rPr lang="en-US" sz="2400" dirty="0" smtClean="0"/>
              <a:t> </a:t>
            </a:r>
            <a:r>
              <a:rPr lang="en-US" sz="2400" dirty="0" err="1" smtClean="0"/>
              <a:t>keberhasilan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mengawali</a:t>
            </a:r>
            <a:r>
              <a:rPr lang="en-US" sz="2400" dirty="0" smtClean="0"/>
              <a:t> </a:t>
            </a:r>
            <a:r>
              <a:rPr lang="en-US" sz="2400" dirty="0" err="1" smtClean="0"/>
              <a:t>karirnya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 ; 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berpikir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kreatif</a:t>
            </a:r>
            <a:r>
              <a:rPr lang="en-US" sz="2400" dirty="0" smtClean="0"/>
              <a:t> (</a:t>
            </a:r>
            <a:r>
              <a:rPr lang="en-US" sz="2400" dirty="0" err="1" smtClean="0"/>
              <a:t>secara</a:t>
            </a:r>
            <a:r>
              <a:rPr lang="en-US" sz="2400" dirty="0" smtClean="0"/>
              <a:t> visual </a:t>
            </a:r>
            <a:r>
              <a:rPr lang="en-US" sz="2400" dirty="0" err="1" smtClean="0"/>
              <a:t>ataupun</a:t>
            </a:r>
            <a:r>
              <a:rPr lang="en-US" sz="2400" dirty="0" smtClean="0"/>
              <a:t> verbal)</a:t>
            </a:r>
          </a:p>
          <a:p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wawasan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luas</a:t>
            </a:r>
            <a:r>
              <a:rPr lang="en-US" sz="2400" dirty="0" smtClean="0"/>
              <a:t>, </a:t>
            </a:r>
            <a:r>
              <a:rPr lang="en-US" sz="2400" dirty="0" err="1" smtClean="0"/>
              <a:t>khususnya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berkaitan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kreatifitas</a:t>
            </a:r>
            <a:endParaRPr lang="en-US" sz="2400" dirty="0" smtClean="0"/>
          </a:p>
          <a:p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cepat</a:t>
            </a:r>
            <a:r>
              <a:rPr lang="en-US" sz="2400" dirty="0" smtClean="0"/>
              <a:t> </a:t>
            </a:r>
            <a:r>
              <a:rPr lang="en-US" sz="2400" dirty="0" err="1" smtClean="0"/>
              <a:t>putus</a:t>
            </a:r>
            <a:r>
              <a:rPr lang="en-US" sz="2400" dirty="0" smtClean="0"/>
              <a:t> </a:t>
            </a:r>
            <a:r>
              <a:rPr lang="en-US" sz="2400" dirty="0" err="1" smtClean="0"/>
              <a:t>asa</a:t>
            </a:r>
            <a:r>
              <a:rPr lang="en-US" sz="2400" dirty="0" smtClean="0"/>
              <a:t>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ide</a:t>
            </a:r>
            <a:r>
              <a:rPr lang="en-US" sz="2400" dirty="0" smtClean="0"/>
              <a:t>/</a:t>
            </a:r>
            <a:r>
              <a:rPr lang="en-US" sz="2400" dirty="0" err="1" smtClean="0"/>
              <a:t>solusinya</a:t>
            </a:r>
            <a:r>
              <a:rPr lang="en-US" sz="2400" dirty="0" smtClean="0"/>
              <a:t> </a:t>
            </a:r>
            <a:r>
              <a:rPr lang="en-US" sz="2400" dirty="0" err="1" smtClean="0"/>
              <a:t>ditolak</a:t>
            </a:r>
            <a:endParaRPr lang="en-US" sz="2400" dirty="0" smtClean="0"/>
          </a:p>
          <a:p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stres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tinggi</a:t>
            </a:r>
            <a:endParaRPr lang="en-US" sz="2400" dirty="0" smtClean="0"/>
          </a:p>
          <a:p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tim</a:t>
            </a:r>
            <a:endParaRPr lang="en-US" sz="2400" dirty="0" smtClean="0"/>
          </a:p>
          <a:p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presentasi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next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229600" cy="4953000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/>
              <a:t>4.Media</a:t>
            </a:r>
            <a:endParaRPr lang="en-US" dirty="0" smtClean="0"/>
          </a:p>
          <a:p>
            <a:r>
              <a:rPr lang="en-US" dirty="0" smtClean="0"/>
              <a:t>Dep.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bertanggung-jawab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/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pemasangan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media </a:t>
            </a:r>
            <a:r>
              <a:rPr lang="en-US" dirty="0" err="1" smtClean="0"/>
              <a:t>massa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Dep.ini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sub-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Perencanaan</a:t>
            </a:r>
            <a:r>
              <a:rPr lang="en-US" dirty="0" smtClean="0"/>
              <a:t> Media (Media Planning),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Negosiasi</a:t>
            </a:r>
            <a:r>
              <a:rPr lang="en-US" dirty="0" smtClean="0"/>
              <a:t> Media (Media Negotiation),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Pelaksanaan</a:t>
            </a:r>
            <a:r>
              <a:rPr lang="en-US" dirty="0" smtClean="0"/>
              <a:t> Media (Media </a:t>
            </a:r>
            <a:r>
              <a:rPr lang="en-US" dirty="0" err="1" smtClean="0"/>
              <a:t>Implemention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Media Buyer).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Perencana</a:t>
            </a:r>
            <a:r>
              <a:rPr lang="en-US" dirty="0" smtClean="0"/>
              <a:t> Media (Media Planner)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/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pemasangan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/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efektifitas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media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menjangkau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yang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menjangkau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konsumuen</a:t>
            </a:r>
            <a:r>
              <a:rPr lang="en-US" dirty="0" smtClean="0"/>
              <a:t> </a:t>
            </a:r>
            <a:r>
              <a:rPr lang="en-US" dirty="0" err="1" smtClean="0"/>
              <a:t>utamanya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efektifitas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Perencana</a:t>
            </a:r>
            <a:r>
              <a:rPr lang="en-US" dirty="0" smtClean="0"/>
              <a:t> Media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bauran</a:t>
            </a:r>
            <a:r>
              <a:rPr lang="en-US" dirty="0" smtClean="0"/>
              <a:t> media (media mix)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optimal yang </a:t>
            </a:r>
            <a:r>
              <a:rPr lang="en-US" dirty="0" err="1" smtClean="0"/>
              <a:t>diharapkannya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Negosiator</a:t>
            </a:r>
            <a:r>
              <a:rPr lang="en-US" dirty="0" smtClean="0"/>
              <a:t> Media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negosiasi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pemasangan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media </a:t>
            </a:r>
            <a:r>
              <a:rPr lang="en-US" dirty="0" err="1" smtClean="0"/>
              <a:t>massa</a:t>
            </a:r>
            <a:r>
              <a:rPr lang="en-US" dirty="0" smtClean="0"/>
              <a:t>,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pemasangan</a:t>
            </a:r>
            <a:r>
              <a:rPr lang="en-US" dirty="0" smtClean="0"/>
              <a:t>,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‘</a:t>
            </a:r>
            <a:r>
              <a:rPr lang="en-US" dirty="0" err="1" smtClean="0"/>
              <a:t>ukuran</a:t>
            </a:r>
            <a:r>
              <a:rPr lang="en-US" dirty="0" smtClean="0"/>
              <a:t>’ (space)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media </a:t>
            </a:r>
            <a:r>
              <a:rPr lang="en-US" dirty="0" err="1" smtClean="0"/>
              <a:t>massa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Idealnya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dipasang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semurah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/</a:t>
            </a:r>
            <a:r>
              <a:rPr lang="en-US" dirty="0" err="1" smtClean="0"/>
              <a:t>waktu</a:t>
            </a:r>
            <a:r>
              <a:rPr lang="en-US" dirty="0" smtClean="0"/>
              <a:t> yang paling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menjangkau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konsumennya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‘</a:t>
            </a:r>
            <a:r>
              <a:rPr lang="en-US" dirty="0" err="1" smtClean="0"/>
              <a:t>ukuran</a:t>
            </a:r>
            <a:r>
              <a:rPr lang="en-US" dirty="0" smtClean="0"/>
              <a:t>’ (space) </a:t>
            </a:r>
            <a:r>
              <a:rPr lang="en-US" dirty="0" err="1" smtClean="0"/>
              <a:t>iklan</a:t>
            </a:r>
            <a:r>
              <a:rPr lang="en-US" dirty="0" smtClean="0"/>
              <a:t> yang </a:t>
            </a:r>
            <a:r>
              <a:rPr lang="en-US" dirty="0" err="1" smtClean="0"/>
              <a:t>seluas</a:t>
            </a:r>
            <a:r>
              <a:rPr lang="en-US" dirty="0" smtClean="0"/>
              <a:t>/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mungkin.Pelaksana</a:t>
            </a:r>
            <a:r>
              <a:rPr lang="en-US" dirty="0" smtClean="0"/>
              <a:t> Media (Media </a:t>
            </a:r>
            <a:r>
              <a:rPr lang="en-US" dirty="0" err="1" smtClean="0"/>
              <a:t>Implementor</a:t>
            </a:r>
            <a:r>
              <a:rPr lang="en-US" dirty="0" smtClean="0"/>
              <a:t>/Buyer) </a:t>
            </a:r>
            <a:r>
              <a:rPr lang="en-US" dirty="0" err="1" smtClean="0"/>
              <a:t>bertanggung-jawab</a:t>
            </a:r>
            <a:r>
              <a:rPr lang="en-US" dirty="0" smtClean="0"/>
              <a:t> </a:t>
            </a:r>
            <a:r>
              <a:rPr lang="en-US" dirty="0" err="1" smtClean="0"/>
              <a:t>mengimple-mentasikan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pemasangan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yang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Perencana</a:t>
            </a:r>
            <a:r>
              <a:rPr lang="en-US" dirty="0" smtClean="0"/>
              <a:t> Media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target </a:t>
            </a:r>
            <a:r>
              <a:rPr lang="en-US" dirty="0" err="1" smtClean="0"/>
              <a:t>efektifitas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disepakati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tercapai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kualifikasi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mendukung</a:t>
            </a:r>
            <a:r>
              <a:rPr lang="en-US" sz="2400" dirty="0" smtClean="0"/>
              <a:t> </a:t>
            </a:r>
            <a:r>
              <a:rPr lang="en-US" sz="2400" dirty="0" err="1" smtClean="0"/>
              <a:t>keberhasilan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mengawali</a:t>
            </a:r>
            <a:r>
              <a:rPr lang="en-US" sz="2400" dirty="0" smtClean="0"/>
              <a:t> </a:t>
            </a:r>
            <a:r>
              <a:rPr lang="en-US" sz="2400" dirty="0" err="1" smtClean="0"/>
              <a:t>karirnya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: 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(</a:t>
            </a:r>
            <a:r>
              <a:rPr lang="en-US" dirty="0" err="1" smtClean="0"/>
              <a:t>pengolahan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data </a:t>
            </a:r>
            <a:r>
              <a:rPr lang="en-US" dirty="0" err="1" smtClean="0"/>
              <a:t>kuantitatif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wawasan</a:t>
            </a:r>
            <a:r>
              <a:rPr lang="en-US" dirty="0" smtClean="0"/>
              <a:t> yang </a:t>
            </a:r>
            <a:r>
              <a:rPr lang="en-US" dirty="0" err="1" smtClean="0"/>
              <a:t>luas</a:t>
            </a:r>
            <a:r>
              <a:rPr lang="en-US" dirty="0" smtClean="0"/>
              <a:t>,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media </a:t>
            </a:r>
            <a:r>
              <a:rPr lang="en-US" dirty="0" err="1" smtClean="0"/>
              <a:t>massa</a:t>
            </a:r>
            <a:endParaRPr lang="en-US" dirty="0" smtClean="0"/>
          </a:p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endParaRPr lang="en-US" dirty="0" smtClean="0"/>
          </a:p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(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Perencana</a:t>
            </a:r>
            <a:r>
              <a:rPr lang="en-US" dirty="0" smtClean="0"/>
              <a:t> Media)</a:t>
            </a:r>
          </a:p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bernegosiasi</a:t>
            </a:r>
            <a:r>
              <a:rPr lang="en-US" dirty="0" smtClean="0"/>
              <a:t> (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Negosiasi</a:t>
            </a:r>
            <a:r>
              <a:rPr lang="en-US" dirty="0" smtClean="0"/>
              <a:t> Media)</a:t>
            </a:r>
          </a:p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detil</a:t>
            </a:r>
            <a:r>
              <a:rPr lang="en-US" dirty="0" smtClean="0"/>
              <a:t>/</a:t>
            </a:r>
            <a:r>
              <a:rPr lang="en-US" dirty="0" err="1" smtClean="0"/>
              <a:t>teliti</a:t>
            </a:r>
            <a:r>
              <a:rPr lang="en-US" dirty="0" smtClean="0"/>
              <a:t>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endParaRPr lang="en-US" dirty="0" smtClean="0"/>
          </a:p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singkat</a:t>
            </a:r>
            <a:r>
              <a:rPr lang="en-US" dirty="0" smtClean="0"/>
              <a:t> (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Pelaksana</a:t>
            </a:r>
            <a:r>
              <a:rPr lang="en-US" dirty="0" smtClean="0"/>
              <a:t> Media)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pilar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biro </a:t>
            </a:r>
            <a:r>
              <a:rPr lang="en-US" dirty="0" err="1" smtClean="0"/>
              <a:t>iklan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perkembangannya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suatu</a:t>
            </a:r>
            <a:r>
              <a:rPr lang="en-US" dirty="0" smtClean="0"/>
              <a:t> biro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pilar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digabungkannya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Bina</a:t>
            </a:r>
            <a:r>
              <a:rPr lang="en-US" dirty="0" smtClean="0"/>
              <a:t> Usaha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biro </a:t>
            </a:r>
            <a:r>
              <a:rPr lang="en-US" dirty="0" err="1" smtClean="0"/>
              <a:t>iklan</a:t>
            </a:r>
            <a:r>
              <a:rPr lang="en-US" dirty="0" smtClean="0"/>
              <a:t> yang </a:t>
            </a:r>
            <a:r>
              <a:rPr lang="en-US" dirty="0" err="1" smtClean="0"/>
              <a:t>melepaskan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medianya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menyerahkan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pemasangan</a:t>
            </a:r>
            <a:r>
              <a:rPr lang="en-US" dirty="0" smtClean="0"/>
              <a:t> </a:t>
            </a:r>
            <a:r>
              <a:rPr lang="en-US" dirty="0" err="1" smtClean="0"/>
              <a:t>iklannya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biro </a:t>
            </a:r>
            <a:r>
              <a:rPr lang="en-US" dirty="0" err="1" smtClean="0"/>
              <a:t>iklan</a:t>
            </a:r>
            <a:r>
              <a:rPr lang="en-US" dirty="0" smtClean="0"/>
              <a:t> media (media agency).</a:t>
            </a:r>
          </a:p>
          <a:p>
            <a:endParaRPr lang="en-US" dirty="0" smtClean="0"/>
          </a:p>
          <a:p>
            <a:r>
              <a:rPr lang="en-US" dirty="0" smtClean="0"/>
              <a:t> Biro </a:t>
            </a:r>
            <a:r>
              <a:rPr lang="en-US" dirty="0" err="1" smtClean="0"/>
              <a:t>iklan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akibatnya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biro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(creative agency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pula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brand agency).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mengirimkan</a:t>
            </a:r>
            <a:r>
              <a:rPr lang="en-US" dirty="0" smtClean="0"/>
              <a:t> </a:t>
            </a:r>
            <a:r>
              <a:rPr lang="en-US" dirty="0" err="1" smtClean="0"/>
              <a:t>lamaran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biro </a:t>
            </a:r>
            <a:r>
              <a:rPr lang="en-US" dirty="0" err="1" smtClean="0"/>
              <a:t>iklan</a:t>
            </a:r>
            <a:r>
              <a:rPr lang="en-US" dirty="0" smtClean="0"/>
              <a:t>, </a:t>
            </a:r>
            <a:r>
              <a:rPr lang="en-US" dirty="0" err="1" smtClean="0"/>
              <a:t>pastikan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incar</a:t>
            </a:r>
            <a:r>
              <a:rPr lang="en-US" dirty="0" smtClean="0"/>
              <a:t> </a:t>
            </a:r>
            <a:r>
              <a:rPr lang="en-US" dirty="0" err="1" smtClean="0"/>
              <a:t>memang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pilar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menunjang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uraian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penunjang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: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1.Studio </a:t>
            </a:r>
            <a:r>
              <a:rPr lang="en-US" b="1" dirty="0" err="1" smtClean="0"/>
              <a:t>Kreatif</a:t>
            </a:r>
            <a:endParaRPr lang="en-US" dirty="0" smtClean="0"/>
          </a:p>
          <a:p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bertanggung-jawab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merubah</a:t>
            </a:r>
            <a:r>
              <a:rPr lang="en-US" dirty="0" smtClean="0"/>
              <a:t> </a:t>
            </a:r>
            <a:r>
              <a:rPr lang="en-US" dirty="0" err="1" smtClean="0"/>
              <a:t>ide-ide</a:t>
            </a:r>
            <a:r>
              <a:rPr lang="en-US" dirty="0" smtClean="0"/>
              <a:t> yang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(</a:t>
            </a:r>
            <a:r>
              <a:rPr lang="en-US" dirty="0" err="1" smtClean="0"/>
              <a:t>Pengarah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r>
              <a:rPr lang="en-US" dirty="0" smtClean="0"/>
              <a:t>)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“</a:t>
            </a:r>
            <a:r>
              <a:rPr lang="en-US" dirty="0" err="1" smtClean="0"/>
              <a:t>mudah</a:t>
            </a:r>
            <a:r>
              <a:rPr lang="en-US" dirty="0" smtClean="0"/>
              <a:t>”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kebanyakan</a:t>
            </a:r>
            <a:r>
              <a:rPr lang="en-US" dirty="0" smtClean="0"/>
              <a:t>. </a:t>
            </a:r>
            <a:r>
              <a:rPr lang="en-US" dirty="0" err="1" smtClean="0"/>
              <a:t>Sederhananya</a:t>
            </a:r>
            <a:r>
              <a:rPr lang="en-US" dirty="0" smtClean="0"/>
              <a:t>: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memvisualisasikan</a:t>
            </a:r>
            <a:r>
              <a:rPr lang="en-US" dirty="0" smtClean="0"/>
              <a:t> </a:t>
            </a:r>
            <a:r>
              <a:rPr lang="en-US" dirty="0" err="1" smtClean="0"/>
              <a:t>ide-ide</a:t>
            </a:r>
            <a:r>
              <a:rPr lang="en-US" dirty="0" smtClean="0"/>
              <a:t> yang </a:t>
            </a:r>
            <a:r>
              <a:rPr lang="en-US" dirty="0" err="1" smtClean="0"/>
              <a:t>awalnya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“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angan-angan</a:t>
            </a:r>
            <a:r>
              <a:rPr lang="en-US" dirty="0" smtClean="0"/>
              <a:t>”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coretan-coretan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. </a:t>
            </a:r>
            <a:r>
              <a:rPr lang="en-US" dirty="0" err="1" smtClean="0"/>
              <a:t>Jadi</a:t>
            </a:r>
            <a:r>
              <a:rPr lang="en-US" dirty="0" smtClean="0"/>
              <a:t>,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audio (</a:t>
            </a:r>
            <a:r>
              <a:rPr lang="en-US" dirty="0" err="1" smtClean="0"/>
              <a:t>suara</a:t>
            </a:r>
            <a:r>
              <a:rPr lang="en-US" dirty="0" smtClean="0"/>
              <a:t>),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materi-materi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peran</a:t>
            </a:r>
            <a:r>
              <a:rPr lang="en-US" dirty="0" smtClean="0"/>
              <a:t> studio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0" y="304800"/>
            <a:ext cx="8183880" cy="1051560"/>
          </a:xfrm>
        </p:spPr>
        <p:txBody>
          <a:bodyPr/>
          <a:lstStyle/>
          <a:p>
            <a:r>
              <a:rPr lang="en-US" dirty="0" smtClean="0"/>
              <a:t>BIRO IKLAN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83880" cy="449275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Biro </a:t>
            </a:r>
            <a:r>
              <a:rPr lang="en-US" dirty="0" err="1" smtClean="0"/>
              <a:t>iklan</a:t>
            </a:r>
            <a:r>
              <a:rPr lang="en-US" dirty="0" smtClean="0"/>
              <a:t> (advertising agency) =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merancang</a:t>
            </a:r>
            <a:r>
              <a:rPr lang="en-US" dirty="0" smtClean="0"/>
              <a:t>, </a:t>
            </a:r>
            <a:r>
              <a:rPr lang="en-US" dirty="0" err="1" smtClean="0"/>
              <a:t>mengkoordinasi</a:t>
            </a:r>
            <a:r>
              <a:rPr lang="en-US" dirty="0" smtClean="0"/>
              <a:t>, </a:t>
            </a:r>
            <a:r>
              <a:rPr lang="en-US" dirty="0" err="1" smtClean="0"/>
              <a:t>mengelola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memajukan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, </a:t>
            </a:r>
            <a:r>
              <a:rPr lang="en-US" dirty="0" err="1" smtClean="0"/>
              <a:t>pesan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pengiklan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imbalan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layanannya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Perusahaan </a:t>
            </a:r>
            <a:r>
              <a:rPr lang="en-US" dirty="0" err="1" smtClean="0"/>
              <a:t>periklanan</a:t>
            </a:r>
            <a:r>
              <a:rPr lang="en-US" dirty="0" smtClean="0"/>
              <a:t> ;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.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periklanan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yang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pesat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Persatuan</a:t>
            </a:r>
            <a:r>
              <a:rPr lang="en-US" dirty="0" smtClean="0"/>
              <a:t> Perusahaan </a:t>
            </a:r>
            <a:r>
              <a:rPr lang="en-US" dirty="0" err="1" smtClean="0"/>
              <a:t>Periklanan</a:t>
            </a:r>
            <a:r>
              <a:rPr lang="en-US" dirty="0" smtClean="0"/>
              <a:t> Indonesia (PPPI)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menunjukan</a:t>
            </a:r>
            <a:r>
              <a:rPr lang="en-US" dirty="0" smtClean="0"/>
              <a:t> </a:t>
            </a:r>
            <a:r>
              <a:rPr lang="en-US" dirty="0" err="1" smtClean="0"/>
              <a:t>kenaikan</a:t>
            </a:r>
            <a:r>
              <a:rPr lang="en-US" dirty="0" smtClean="0"/>
              <a:t> (total per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smtClean="0"/>
              <a:t>2014 </a:t>
            </a:r>
            <a:r>
              <a:rPr lang="en-US" dirty="0" err="1" smtClean="0"/>
              <a:t>terdaftar</a:t>
            </a:r>
            <a:r>
              <a:rPr lang="en-US" dirty="0" smtClean="0"/>
              <a:t> &gt; 1000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periklanan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Indonesia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nyaris</a:t>
            </a:r>
            <a:r>
              <a:rPr lang="en-US" dirty="0" smtClean="0"/>
              <a:t> 50%-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DKI Jakarta).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Staf</a:t>
            </a:r>
            <a:r>
              <a:rPr lang="en-US" dirty="0" smtClean="0"/>
              <a:t> Studio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tangannya</a:t>
            </a:r>
            <a:r>
              <a:rPr lang="en-US" dirty="0" smtClean="0"/>
              <a:t> (</a:t>
            </a:r>
            <a:r>
              <a:rPr lang="en-US" dirty="0" err="1" smtClean="0"/>
              <a:t>secara</a:t>
            </a:r>
            <a:r>
              <a:rPr lang="en-US" dirty="0" smtClean="0"/>
              <a:t> manual)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memvisualisasikan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Visualizer</a:t>
            </a:r>
            <a:r>
              <a:rPr lang="en-US" dirty="0" smtClean="0"/>
              <a:t>.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r>
              <a:rPr lang="en-US" dirty="0" smtClean="0"/>
              <a:t> </a:t>
            </a:r>
            <a:r>
              <a:rPr lang="en-US" dirty="0" err="1" smtClean="0"/>
              <a:t>menggambar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kreatifnya</a:t>
            </a:r>
            <a:r>
              <a:rPr lang="en-US" dirty="0" smtClean="0"/>
              <a:t>.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manual, </a:t>
            </a:r>
            <a:r>
              <a:rPr lang="en-US" dirty="0" err="1" smtClean="0"/>
              <a:t>visualiasi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. </a:t>
            </a:r>
            <a:r>
              <a:rPr lang="en-US" dirty="0" err="1" smtClean="0"/>
              <a:t>Individu</a:t>
            </a:r>
            <a:r>
              <a:rPr lang="en-US" dirty="0" smtClean="0"/>
              <a:t> yang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Graphic Designer. </a:t>
            </a:r>
            <a:r>
              <a:rPr lang="en-US" dirty="0" err="1" smtClean="0"/>
              <a:t>Seorang</a:t>
            </a:r>
            <a:r>
              <a:rPr lang="en-US" dirty="0" smtClean="0"/>
              <a:t> Graphic Designer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menangkap</a:t>
            </a:r>
            <a:r>
              <a:rPr lang="en-US" dirty="0" smtClean="0"/>
              <a:t> </a:t>
            </a:r>
            <a:r>
              <a:rPr lang="en-US" dirty="0" err="1" smtClean="0"/>
              <a:t>ide-ide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kreatifnya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kemampuannya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penguasaannya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kreatifnya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materi-materi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gambar-gambar</a:t>
            </a:r>
            <a:r>
              <a:rPr lang="en-US" dirty="0" smtClean="0"/>
              <a:t> visual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patokan</a:t>
            </a:r>
            <a:r>
              <a:rPr lang="en-US" dirty="0" smtClean="0"/>
              <a:t>/</a:t>
            </a:r>
            <a:r>
              <a:rPr lang="en-US" dirty="0" err="1" smtClean="0"/>
              <a:t>bimbingan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penuntasan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(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story-board).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 Studio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/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, </a:t>
            </a:r>
            <a:r>
              <a:rPr lang="en-US" dirty="0" err="1" smtClean="0"/>
              <a:t>komposisi</a:t>
            </a:r>
            <a:r>
              <a:rPr lang="en-US" dirty="0" smtClean="0"/>
              <a:t> </a:t>
            </a:r>
            <a:r>
              <a:rPr lang="en-US" dirty="0" err="1" smtClean="0"/>
              <a:t>disain</a:t>
            </a:r>
            <a:r>
              <a:rPr lang="en-US" dirty="0" smtClean="0"/>
              <a:t>, </a:t>
            </a:r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(font),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, </a:t>
            </a:r>
            <a:r>
              <a:rPr lang="en-US" dirty="0" err="1" smtClean="0"/>
              <a:t>jenis-jenis</a:t>
            </a:r>
            <a:r>
              <a:rPr lang="en-US" dirty="0" smtClean="0"/>
              <a:t> media </a:t>
            </a:r>
            <a:r>
              <a:rPr lang="en-US" dirty="0" err="1" smtClean="0"/>
              <a:t>iklan</a:t>
            </a:r>
            <a:r>
              <a:rPr lang="en-US" dirty="0" smtClean="0"/>
              <a:t> (</a:t>
            </a:r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, </a:t>
            </a:r>
            <a:r>
              <a:rPr lang="en-US" dirty="0" err="1" smtClean="0"/>
              <a:t>plastik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bahan-bahan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media </a:t>
            </a:r>
            <a:r>
              <a:rPr lang="en-US" dirty="0" err="1" smtClean="0"/>
              <a:t>iklan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penugasan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pula </a:t>
            </a:r>
            <a:r>
              <a:rPr lang="en-US" dirty="0" err="1" smtClean="0"/>
              <a:t>keahlian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3 </a:t>
            </a:r>
            <a:r>
              <a:rPr lang="en-US" dirty="0" err="1" smtClean="0"/>
              <a:t>dimensi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yang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sampaikan</a:t>
            </a:r>
            <a:r>
              <a:rPr lang="en-US" dirty="0" smtClean="0"/>
              <a:t> </a:t>
            </a:r>
            <a:r>
              <a:rPr lang="en-US" dirty="0" err="1" smtClean="0"/>
              <a:t>disini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kesalah-pahaman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pelamar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biro </a:t>
            </a:r>
            <a:r>
              <a:rPr lang="en-US" dirty="0" err="1" smtClean="0"/>
              <a:t>iklan</a:t>
            </a:r>
            <a:r>
              <a:rPr lang="en-US" dirty="0" smtClean="0"/>
              <a:t> yang </a:t>
            </a:r>
            <a:r>
              <a:rPr lang="en-US" dirty="0" err="1" smtClean="0"/>
              <a:t>mencampur-adukan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Pengarah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(Art Director) </a:t>
            </a:r>
            <a:r>
              <a:rPr lang="en-US" dirty="0" err="1" smtClean="0"/>
              <a:t>dengan</a:t>
            </a:r>
            <a:r>
              <a:rPr lang="en-US" dirty="0" smtClean="0"/>
              <a:t> Graphic Designer.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Pengarah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tidaklah</a:t>
            </a:r>
            <a:r>
              <a:rPr lang="en-US" dirty="0" smtClean="0"/>
              <a:t> </a:t>
            </a:r>
            <a:r>
              <a:rPr lang="en-US" dirty="0" err="1" smtClean="0"/>
              <a:t>dituntut</a:t>
            </a:r>
            <a:r>
              <a:rPr lang="en-US" dirty="0" smtClean="0"/>
              <a:t> </a:t>
            </a:r>
            <a:r>
              <a:rPr lang="en-US" dirty="0" err="1" smtClean="0"/>
              <a:t>kemampuannya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menggambar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manual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disain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.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Pengarah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dituntut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memfokuskan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pikirnya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penciptaan</a:t>
            </a:r>
            <a:r>
              <a:rPr lang="en-US" dirty="0" smtClean="0"/>
              <a:t> </a:t>
            </a:r>
            <a:r>
              <a:rPr lang="en-US" dirty="0" err="1" smtClean="0"/>
              <a:t>ide-ide</a:t>
            </a:r>
            <a:r>
              <a:rPr lang="en-US" dirty="0" smtClean="0"/>
              <a:t> yang </a:t>
            </a:r>
            <a:r>
              <a:rPr lang="en-US" dirty="0" err="1" smtClean="0"/>
              <a:t>orisinil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. 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2.Produksi </a:t>
            </a:r>
            <a:r>
              <a:rPr lang="en-US" b="1" dirty="0" err="1" smtClean="0"/>
              <a:t>Cetak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Audio Visual</a:t>
            </a:r>
            <a:endParaRPr lang="en-US" dirty="0" smtClean="0"/>
          </a:p>
          <a:p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bertanggung-jawab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meneruskan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ditayangkan</a:t>
            </a:r>
            <a:r>
              <a:rPr lang="en-US" dirty="0" smtClean="0"/>
              <a:t>.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Cetak</a:t>
            </a:r>
            <a:r>
              <a:rPr lang="en-US" dirty="0" smtClean="0"/>
              <a:t> </a:t>
            </a:r>
            <a:r>
              <a:rPr lang="en-US" dirty="0" err="1" smtClean="0"/>
              <a:t>bertanggung-jawab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percetakan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materi-materi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cetak</a:t>
            </a:r>
            <a:r>
              <a:rPr lang="en-US" dirty="0" smtClean="0"/>
              <a:t>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Audio Visual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TV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radio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iklan-iklan</a:t>
            </a:r>
            <a:r>
              <a:rPr lang="en-US" dirty="0" smtClean="0"/>
              <a:t> TV </a:t>
            </a:r>
            <a:r>
              <a:rPr lang="en-US" dirty="0" err="1" smtClean="0"/>
              <a:t>atau</a:t>
            </a:r>
            <a:r>
              <a:rPr lang="en-US" dirty="0" smtClean="0"/>
              <a:t> radio. 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Kualitas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endParaRPr lang="en-US" dirty="0" smtClean="0"/>
          </a:p>
          <a:p>
            <a:r>
              <a:rPr lang="en-US" dirty="0" err="1" smtClean="0"/>
              <a:t>Harga</a:t>
            </a:r>
            <a:r>
              <a:rPr lang="en-US" dirty="0" smtClean="0"/>
              <a:t>/</a:t>
            </a: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kompetitif</a:t>
            </a:r>
            <a:endParaRPr lang="en-US" dirty="0" smtClean="0"/>
          </a:p>
          <a:p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menunjang</a:t>
            </a:r>
            <a:r>
              <a:rPr lang="en-US" dirty="0" smtClean="0"/>
              <a:t> </a:t>
            </a:r>
            <a:r>
              <a:rPr lang="en-US" dirty="0" err="1" smtClean="0"/>
              <a:t>keberhasilannya</a:t>
            </a:r>
            <a:r>
              <a:rPr lang="en-US" dirty="0" smtClean="0"/>
              <a:t>,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Produser</a:t>
            </a:r>
            <a:r>
              <a:rPr lang="en-US" dirty="0" smtClean="0"/>
              <a:t> </a:t>
            </a:r>
            <a:r>
              <a:rPr lang="en-US" dirty="0" err="1" smtClean="0"/>
              <a:t>Cetak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detil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cetak</a:t>
            </a:r>
            <a:r>
              <a:rPr lang="en-US" dirty="0" smtClean="0"/>
              <a:t> (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,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cetak</a:t>
            </a:r>
            <a:r>
              <a:rPr lang="en-US" dirty="0" smtClean="0"/>
              <a:t>, </a:t>
            </a:r>
            <a:r>
              <a:rPr lang="en-US" dirty="0" err="1" smtClean="0"/>
              <a:t>pencampuran</a:t>
            </a:r>
            <a:r>
              <a:rPr lang="en-US" dirty="0" smtClean="0"/>
              <a:t> </a:t>
            </a:r>
            <a:r>
              <a:rPr lang="en-US" dirty="0" err="1" smtClean="0"/>
              <a:t>tinta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lain-lain).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Produser</a:t>
            </a:r>
            <a:r>
              <a:rPr lang="en-US" dirty="0" smtClean="0"/>
              <a:t> Audio Visual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,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alat-alat</a:t>
            </a:r>
            <a:r>
              <a:rPr lang="en-US" dirty="0" smtClean="0"/>
              <a:t>/</a:t>
            </a:r>
            <a:r>
              <a:rPr lang="en-US" dirty="0" err="1" smtClean="0"/>
              <a:t>teknologi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wawasan</a:t>
            </a:r>
            <a:r>
              <a:rPr lang="en-US" dirty="0" smtClean="0"/>
              <a:t> yang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sutradara</a:t>
            </a:r>
            <a:r>
              <a:rPr lang="en-US" dirty="0" smtClean="0"/>
              <a:t> film </a:t>
            </a:r>
            <a:r>
              <a:rPr lang="en-US" dirty="0" err="1" smtClean="0"/>
              <a:t>iklan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3.Pencarian Model (Casting/Talent Department)</a:t>
            </a:r>
            <a:endParaRPr lang="en-US" dirty="0" smtClean="0"/>
          </a:p>
          <a:p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Cetak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Audio Visual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model </a:t>
            </a:r>
            <a:r>
              <a:rPr lang="en-US" dirty="0" err="1" smtClean="0"/>
              <a:t>iklan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. Model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yang </a:t>
            </a:r>
            <a:r>
              <a:rPr lang="en-US" dirty="0" err="1" smtClean="0"/>
              <a:t>seluas-luasnya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,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model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, </a:t>
            </a:r>
            <a:r>
              <a:rPr lang="en-US" dirty="0" err="1" smtClean="0"/>
              <a:t>bisa</a:t>
            </a:r>
            <a:r>
              <a:rPr lang="en-US" dirty="0" smtClean="0"/>
              <a:t> pula </a:t>
            </a:r>
            <a:r>
              <a:rPr lang="en-US" dirty="0" err="1" smtClean="0"/>
              <a:t>hanya</a:t>
            </a:r>
            <a:r>
              <a:rPr lang="en-US" dirty="0" smtClean="0"/>
              <a:t> model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(model </a:t>
            </a:r>
            <a:r>
              <a:rPr lang="en-US" dirty="0" err="1" smtClean="0"/>
              <a:t>rambut</a:t>
            </a:r>
            <a:r>
              <a:rPr lang="en-US" dirty="0" smtClean="0"/>
              <a:t>, model </a:t>
            </a:r>
            <a:r>
              <a:rPr lang="en-US" dirty="0" err="1" smtClean="0"/>
              <a:t>tangan</a:t>
            </a:r>
            <a:r>
              <a:rPr lang="en-US" dirty="0" smtClean="0"/>
              <a:t>, model kaki </a:t>
            </a:r>
            <a:r>
              <a:rPr lang="en-US" dirty="0" err="1" smtClean="0"/>
              <a:t>dan</a:t>
            </a:r>
            <a:r>
              <a:rPr lang="en-US" dirty="0" smtClean="0"/>
              <a:t> lain-lain),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model </a:t>
            </a:r>
            <a:r>
              <a:rPr lang="en-US" dirty="0" err="1" smtClean="0"/>
              <a:t>suara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pencari</a:t>
            </a:r>
            <a:r>
              <a:rPr lang="en-US" dirty="0" smtClean="0"/>
              <a:t> model yang </a:t>
            </a:r>
            <a:r>
              <a:rPr lang="en-US" dirty="0" err="1" smtClean="0"/>
              <a:t>handal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menerjemahkan</a:t>
            </a:r>
            <a:r>
              <a:rPr lang="en-US" dirty="0" smtClean="0"/>
              <a:t> </a:t>
            </a:r>
            <a:r>
              <a:rPr lang="en-US" dirty="0" err="1" smtClean="0"/>
              <a:t>ide-ide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saran-saran </a:t>
            </a:r>
            <a:r>
              <a:rPr lang="en-US" dirty="0" err="1" smtClean="0"/>
              <a:t>profesionalnya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model </a:t>
            </a:r>
            <a:r>
              <a:rPr lang="en-US" dirty="0" err="1" smtClean="0"/>
              <a:t>iklan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.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wawasan</a:t>
            </a:r>
            <a:r>
              <a:rPr lang="en-US" dirty="0" smtClean="0"/>
              <a:t> yang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yang ‘</a:t>
            </a:r>
            <a:r>
              <a:rPr lang="en-US" dirty="0" err="1" smtClean="0"/>
              <a:t>tajam</a:t>
            </a:r>
            <a:r>
              <a:rPr lang="en-US" dirty="0" smtClean="0"/>
              <a:t>’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model </a:t>
            </a:r>
            <a:r>
              <a:rPr lang="en-US" dirty="0" err="1" smtClean="0"/>
              <a:t>iklan</a:t>
            </a:r>
            <a:r>
              <a:rPr lang="en-US" dirty="0" smtClean="0"/>
              <a:t> yang </a:t>
            </a:r>
            <a:r>
              <a:rPr lang="en-US" dirty="0" err="1" smtClean="0"/>
              <a:t>cocok</a:t>
            </a:r>
            <a:r>
              <a:rPr lang="en-US" dirty="0" smtClean="0"/>
              <a:t>. </a:t>
            </a:r>
            <a:r>
              <a:rPr lang="en-US" dirty="0" err="1" smtClean="0"/>
              <a:t>Tidaklah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model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fisiknya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/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ataukah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model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. </a:t>
            </a:r>
            <a:r>
              <a:rPr lang="en-US" dirty="0" err="1" smtClean="0"/>
              <a:t>Pencari</a:t>
            </a:r>
            <a:r>
              <a:rPr lang="en-US" dirty="0" smtClean="0"/>
              <a:t> model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dibekali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membujuk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agar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model </a:t>
            </a:r>
            <a:r>
              <a:rPr lang="en-US" dirty="0" err="1" smtClean="0"/>
              <a:t>iklan</a:t>
            </a:r>
            <a:r>
              <a:rPr lang="en-US" dirty="0" smtClean="0"/>
              <a:t>. 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4.Manajemen </a:t>
            </a:r>
            <a:r>
              <a:rPr lang="en-US" b="1" dirty="0" err="1" smtClean="0"/>
              <a:t>Proyek</a:t>
            </a:r>
            <a:r>
              <a:rPr lang="en-US" b="1" dirty="0" smtClean="0"/>
              <a:t> (Project Management)</a:t>
            </a:r>
            <a:endParaRPr lang="en-US" dirty="0" smtClean="0"/>
          </a:p>
          <a:p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‘</a:t>
            </a:r>
            <a:r>
              <a:rPr lang="en-US" dirty="0" err="1" smtClean="0"/>
              <a:t>pengawas</a:t>
            </a:r>
            <a:r>
              <a:rPr lang="en-US" dirty="0" smtClean="0"/>
              <a:t>’ (controller)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berlangsungnya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periklanan</a:t>
            </a:r>
            <a:r>
              <a:rPr lang="en-US" dirty="0" smtClean="0"/>
              <a:t>. 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kriteria-kriteria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(on-time)</a:t>
            </a:r>
          </a:p>
          <a:p>
            <a:r>
              <a:rPr lang="en-US" dirty="0" err="1" smtClean="0"/>
              <a:t>Anggaran</a:t>
            </a:r>
            <a:r>
              <a:rPr lang="en-US" dirty="0" smtClean="0"/>
              <a:t>/</a:t>
            </a: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melebihi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(on-budget)</a:t>
            </a:r>
          </a:p>
          <a:p>
            <a:r>
              <a:rPr lang="en-US" dirty="0" err="1" smtClean="0"/>
              <a:t>Kualitas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/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pesanan</a:t>
            </a:r>
            <a:r>
              <a:rPr lang="en-US" dirty="0" smtClean="0"/>
              <a:t> (on-quality)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fungsinya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,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periklanan</a:t>
            </a:r>
            <a:r>
              <a:rPr lang="en-US" dirty="0" smtClean="0"/>
              <a:t>.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kuantitas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saat-saat</a:t>
            </a:r>
            <a:r>
              <a:rPr lang="en-US" dirty="0" smtClean="0"/>
              <a:t> yang </a:t>
            </a:r>
            <a:r>
              <a:rPr lang="en-US" dirty="0" err="1" smtClean="0"/>
              <a:t>genting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terpaksa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pihak-pihak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(out-sourcing).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0" y="3048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Next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83880" cy="418795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Media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bermunculan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stasiun</a:t>
            </a:r>
            <a:r>
              <a:rPr lang="en-US" dirty="0" smtClean="0"/>
              <a:t> TV </a:t>
            </a:r>
            <a:r>
              <a:rPr lang="en-US" dirty="0" err="1" smtClean="0"/>
              <a:t>maupun</a:t>
            </a:r>
            <a:r>
              <a:rPr lang="en-US" dirty="0" smtClean="0"/>
              <a:t> media </a:t>
            </a:r>
            <a:r>
              <a:rPr lang="en-US" dirty="0" err="1" smtClean="0"/>
              <a:t>cetak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err="1" smtClean="0"/>
              <a:t>Berkarir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biro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biro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kreatif</a:t>
            </a:r>
            <a:r>
              <a:rPr lang="en-US" dirty="0" smtClean="0"/>
              <a:t>, </a:t>
            </a:r>
            <a:r>
              <a:rPr lang="en-US" dirty="0" err="1" smtClean="0"/>
              <a:t>dinamis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berjiwa</a:t>
            </a:r>
            <a:r>
              <a:rPr lang="en-US" dirty="0" smtClean="0"/>
              <a:t> </a:t>
            </a:r>
            <a:r>
              <a:rPr lang="en-US" dirty="0" err="1" smtClean="0"/>
              <a:t>muda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dipungkiri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biro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stress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5.Departemen </a:t>
            </a:r>
            <a:r>
              <a:rPr lang="en-US" b="1" dirty="0" err="1" smtClean="0"/>
              <a:t>Lini</a:t>
            </a:r>
            <a:r>
              <a:rPr lang="en-US" b="1" dirty="0" smtClean="0"/>
              <a:t> </a:t>
            </a:r>
            <a:r>
              <a:rPr lang="en-US" b="1" dirty="0" err="1" smtClean="0"/>
              <a:t>Bawah</a:t>
            </a:r>
            <a:r>
              <a:rPr lang="en-US" b="1" dirty="0" smtClean="0"/>
              <a:t> (Below-The-Line Department)</a:t>
            </a:r>
            <a:endParaRPr lang="en-US" dirty="0" smtClean="0"/>
          </a:p>
          <a:p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bervariasi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biro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biro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didorong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derasnya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“</a:t>
            </a:r>
            <a:r>
              <a:rPr lang="en-US" dirty="0" err="1" smtClean="0"/>
              <a:t>lini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”. </a:t>
            </a:r>
            <a:r>
              <a:rPr lang="en-US" dirty="0" err="1" smtClean="0"/>
              <a:t>Promosi</a:t>
            </a:r>
            <a:r>
              <a:rPr lang="en-US" dirty="0" smtClean="0"/>
              <a:t> “</a:t>
            </a:r>
            <a:r>
              <a:rPr lang="en-US" dirty="0" err="1" smtClean="0"/>
              <a:t>lini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”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dikaitkan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media-media yang </a:t>
            </a:r>
            <a:r>
              <a:rPr lang="en-US" dirty="0" err="1" smtClean="0"/>
              <a:t>konvensional</a:t>
            </a:r>
            <a:r>
              <a:rPr lang="en-US" dirty="0" smtClean="0"/>
              <a:t>; </a:t>
            </a:r>
            <a:r>
              <a:rPr lang="en-US" dirty="0" err="1" smtClean="0"/>
              <a:t>seperti</a:t>
            </a:r>
            <a:r>
              <a:rPr lang="en-US" dirty="0" smtClean="0"/>
              <a:t> media </a:t>
            </a:r>
            <a:r>
              <a:rPr lang="en-US" dirty="0" err="1" smtClean="0"/>
              <a:t>cetak</a:t>
            </a:r>
            <a:r>
              <a:rPr lang="en-US" dirty="0" smtClean="0"/>
              <a:t> (</a:t>
            </a:r>
            <a:r>
              <a:rPr lang="en-US" dirty="0" err="1" smtClean="0"/>
              <a:t>koran</a:t>
            </a:r>
            <a:r>
              <a:rPr lang="en-US" dirty="0" smtClean="0"/>
              <a:t>, </a:t>
            </a:r>
            <a:r>
              <a:rPr lang="en-US" dirty="0" err="1" smtClean="0"/>
              <a:t>majalah</a:t>
            </a:r>
            <a:r>
              <a:rPr lang="en-US" dirty="0" smtClean="0"/>
              <a:t>, tabloid, billboard </a:t>
            </a:r>
            <a:r>
              <a:rPr lang="en-US" dirty="0" err="1" smtClean="0"/>
              <a:t>dan</a:t>
            </a:r>
            <a:r>
              <a:rPr lang="en-US" dirty="0" smtClean="0"/>
              <a:t> lain </a:t>
            </a:r>
            <a:r>
              <a:rPr lang="en-US" dirty="0" err="1" smtClean="0"/>
              <a:t>sebagainya</a:t>
            </a:r>
            <a:r>
              <a:rPr lang="en-US" dirty="0" smtClean="0"/>
              <a:t>), media audio (radio), </a:t>
            </a:r>
            <a:r>
              <a:rPr lang="en-US" dirty="0" err="1" smtClean="0"/>
              <a:t>dan</a:t>
            </a:r>
            <a:r>
              <a:rPr lang="en-US" dirty="0" smtClean="0"/>
              <a:t> media audio visual (</a:t>
            </a:r>
            <a:r>
              <a:rPr lang="en-US" dirty="0" err="1" smtClean="0"/>
              <a:t>televisi</a:t>
            </a:r>
            <a:r>
              <a:rPr lang="en-US" dirty="0" smtClean="0"/>
              <a:t>, </a:t>
            </a:r>
            <a:r>
              <a:rPr lang="en-US" dirty="0" err="1" smtClean="0"/>
              <a:t>bioskop</a:t>
            </a:r>
            <a:r>
              <a:rPr lang="en-US" dirty="0" smtClean="0"/>
              <a:t>).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detil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periklanan</a:t>
            </a:r>
            <a:r>
              <a:rPr lang="en-US" dirty="0" smtClean="0"/>
              <a:t>.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’</a:t>
            </a:r>
            <a:r>
              <a:rPr lang="en-US" dirty="0" err="1" smtClean="0"/>
              <a:t>lini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’ </a:t>
            </a:r>
            <a:r>
              <a:rPr lang="en-US" dirty="0" err="1" smtClean="0"/>
              <a:t>inipun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pesat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areanya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diuraikan</a:t>
            </a:r>
            <a:r>
              <a:rPr lang="en-US" dirty="0" smtClean="0"/>
              <a:t> </a:t>
            </a:r>
            <a:r>
              <a:rPr lang="en-US" dirty="0" err="1" smtClean="0"/>
              <a:t>disini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: 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Events Marketing:</a:t>
            </a:r>
            <a:endParaRPr lang="en-US" dirty="0" smtClean="0"/>
          </a:p>
          <a:p>
            <a:r>
              <a:rPr lang="en-US" dirty="0" err="1" smtClean="0"/>
              <a:t>Bertugas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bentuk-bentuk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(events)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.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: </a:t>
            </a:r>
            <a:r>
              <a:rPr lang="en-US" dirty="0" err="1" smtClean="0"/>
              <a:t>pertunjukan</a:t>
            </a:r>
            <a:r>
              <a:rPr lang="en-US" dirty="0" smtClean="0"/>
              <a:t> </a:t>
            </a:r>
            <a:r>
              <a:rPr lang="en-US" dirty="0" err="1" smtClean="0"/>
              <a:t>musik</a:t>
            </a:r>
            <a:r>
              <a:rPr lang="en-US" dirty="0" smtClean="0"/>
              <a:t>, demo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, </a:t>
            </a:r>
            <a:r>
              <a:rPr lang="en-US" dirty="0" err="1" smtClean="0"/>
              <a:t>lomba</a:t>
            </a:r>
            <a:r>
              <a:rPr lang="en-US" dirty="0" smtClean="0"/>
              <a:t> </a:t>
            </a:r>
            <a:r>
              <a:rPr lang="en-US" dirty="0" err="1" smtClean="0"/>
              <a:t>olah</a:t>
            </a:r>
            <a:r>
              <a:rPr lang="en-US" dirty="0" smtClean="0"/>
              <a:t>-raga, </a:t>
            </a:r>
            <a:r>
              <a:rPr lang="en-US" dirty="0" err="1" smtClean="0"/>
              <a:t>pameran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Retail Marketing:</a:t>
            </a:r>
            <a:endParaRPr lang="en-US" dirty="0" smtClean="0"/>
          </a:p>
          <a:p>
            <a:r>
              <a:rPr lang="en-US" dirty="0" err="1" smtClean="0"/>
              <a:t>Bertugas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celah-celah</a:t>
            </a:r>
            <a:r>
              <a:rPr lang="en-US" dirty="0" smtClean="0"/>
              <a:t> media </a:t>
            </a:r>
            <a:r>
              <a:rPr lang="en-US" dirty="0" err="1" smtClean="0"/>
              <a:t>baru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area </a:t>
            </a:r>
            <a:r>
              <a:rPr lang="en-US" dirty="0" err="1" smtClean="0"/>
              <a:t>transaksi</a:t>
            </a:r>
            <a:r>
              <a:rPr lang="en-US" dirty="0" smtClean="0"/>
              <a:t> (retail area)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menggugah</a:t>
            </a:r>
            <a:r>
              <a:rPr lang="en-US" dirty="0" smtClean="0"/>
              <a:t> </a:t>
            </a:r>
            <a:r>
              <a:rPr lang="en-US" dirty="0" err="1" smtClean="0"/>
              <a:t>minat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sederhananya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lain: </a:t>
            </a:r>
            <a:r>
              <a:rPr lang="en-US" dirty="0" err="1" smtClean="0"/>
              <a:t>pemasangan</a:t>
            </a:r>
            <a:r>
              <a:rPr lang="en-US" dirty="0" smtClean="0"/>
              <a:t> poster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dekat</a:t>
            </a:r>
            <a:r>
              <a:rPr lang="en-US" dirty="0" smtClean="0"/>
              <a:t> </a:t>
            </a:r>
            <a:r>
              <a:rPr lang="en-US" dirty="0" err="1" smtClean="0"/>
              <a:t>konter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, </a:t>
            </a:r>
            <a:r>
              <a:rPr lang="en-US" dirty="0" err="1" smtClean="0"/>
              <a:t>pemasangan</a:t>
            </a:r>
            <a:r>
              <a:rPr lang="en-US" dirty="0" smtClean="0"/>
              <a:t> </a:t>
            </a:r>
            <a:r>
              <a:rPr lang="en-US" dirty="0" err="1" smtClean="0"/>
              <a:t>materi-materi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warung</a:t>
            </a:r>
            <a:r>
              <a:rPr lang="en-US" dirty="0" smtClean="0"/>
              <a:t>, </a:t>
            </a:r>
            <a:r>
              <a:rPr lang="en-US" dirty="0" err="1" smtClean="0"/>
              <a:t>pemasangan</a:t>
            </a:r>
            <a:r>
              <a:rPr lang="en-US" dirty="0" smtClean="0"/>
              <a:t> </a:t>
            </a:r>
            <a:r>
              <a:rPr lang="en-US" dirty="0" err="1" smtClean="0"/>
              <a:t>stiker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lantai</a:t>
            </a:r>
            <a:r>
              <a:rPr lang="en-US" dirty="0" smtClean="0"/>
              <a:t> </a:t>
            </a:r>
            <a:r>
              <a:rPr lang="en-US" dirty="0" err="1" smtClean="0"/>
              <a:t>sautu</a:t>
            </a:r>
            <a:r>
              <a:rPr lang="en-US" dirty="0" smtClean="0"/>
              <a:t> </a:t>
            </a:r>
            <a:r>
              <a:rPr lang="en-US" dirty="0" err="1" smtClean="0"/>
              <a:t>toko</a:t>
            </a:r>
            <a:r>
              <a:rPr lang="en-US" dirty="0" smtClean="0"/>
              <a:t>, </a:t>
            </a:r>
            <a:r>
              <a:rPr lang="en-US" dirty="0" err="1" smtClean="0"/>
              <a:t>pemasangan</a:t>
            </a:r>
            <a:r>
              <a:rPr lang="en-US" dirty="0" smtClean="0"/>
              <a:t> </a:t>
            </a:r>
            <a:r>
              <a:rPr lang="en-US" dirty="0" err="1" smtClean="0"/>
              <a:t>rak</a:t>
            </a:r>
            <a:r>
              <a:rPr lang="en-US" dirty="0" smtClean="0"/>
              <a:t>/</a:t>
            </a:r>
            <a:r>
              <a:rPr lang="en-US" dirty="0" err="1" smtClean="0"/>
              <a:t>lemari</a:t>
            </a:r>
            <a:r>
              <a:rPr lang="en-US" dirty="0" smtClean="0"/>
              <a:t> </a:t>
            </a:r>
            <a:r>
              <a:rPr lang="en-US" dirty="0" err="1" smtClean="0"/>
              <a:t>pajang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(booth) </a:t>
            </a:r>
            <a:r>
              <a:rPr lang="en-US" dirty="0" err="1" smtClean="0"/>
              <a:t>disuatu</a:t>
            </a:r>
            <a:r>
              <a:rPr lang="en-US" dirty="0" smtClean="0"/>
              <a:t> supermarket </a:t>
            </a:r>
            <a:r>
              <a:rPr lang="en-US" dirty="0" err="1" smtClean="0"/>
              <a:t>dan</a:t>
            </a:r>
            <a:r>
              <a:rPr lang="en-US" dirty="0" smtClean="0"/>
              <a:t> lain </a:t>
            </a:r>
            <a:r>
              <a:rPr lang="en-US" dirty="0" err="1" smtClean="0"/>
              <a:t>sebagainya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 smtClean="0"/>
              <a:t>Sponsored Program:</a:t>
            </a:r>
            <a:endParaRPr lang="en-US" dirty="0" smtClean="0"/>
          </a:p>
          <a:p>
            <a:r>
              <a:rPr lang="en-US" dirty="0" err="1" smtClean="0"/>
              <a:t>Bertugas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”</a:t>
            </a:r>
            <a:r>
              <a:rPr lang="en-US" dirty="0" err="1" smtClean="0"/>
              <a:t>ditempelkan</a:t>
            </a:r>
            <a:r>
              <a:rPr lang="en-US" dirty="0" smtClean="0"/>
              <a:t>”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mensponsori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/program </a:t>
            </a:r>
            <a:r>
              <a:rPr lang="en-US" dirty="0" err="1" smtClean="0"/>
              <a:t>khusus</a:t>
            </a:r>
            <a:r>
              <a:rPr lang="en-US" dirty="0" smtClean="0"/>
              <a:t>. Program yang paling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disponsori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film-film </a:t>
            </a:r>
            <a:r>
              <a:rPr lang="en-US" dirty="0" err="1" smtClean="0"/>
              <a:t>atau</a:t>
            </a:r>
            <a:r>
              <a:rPr lang="en-US" dirty="0" smtClean="0"/>
              <a:t> program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program </a:t>
            </a:r>
            <a:r>
              <a:rPr lang="en-US" dirty="0" err="1" smtClean="0"/>
              <a:t>di</a:t>
            </a:r>
            <a:r>
              <a:rPr lang="en-US" dirty="0" smtClean="0"/>
              <a:t> radio.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film </a:t>
            </a:r>
            <a:r>
              <a:rPr lang="en-US" dirty="0" err="1" smtClean="0"/>
              <a:t>bioskop</a:t>
            </a:r>
            <a:r>
              <a:rPr lang="en-US" dirty="0" smtClean="0"/>
              <a:t>-pun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disponsori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. 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Interactive &amp; Direct Marketing</a:t>
            </a:r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Interactive Marketing/Promotion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sedemikan</a:t>
            </a:r>
            <a:r>
              <a:rPr lang="en-US" dirty="0" smtClean="0"/>
              <a:t> </a:t>
            </a:r>
            <a:r>
              <a:rPr lang="en-US" dirty="0" err="1" smtClean="0"/>
              <a:t>rupa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memunculkan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konsumennya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. Program-program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interaktif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paling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ditemui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maya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penampilan</a:t>
            </a:r>
            <a:r>
              <a:rPr lang="en-US" dirty="0" smtClean="0"/>
              <a:t> web-site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disponsori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(events) yang </a:t>
            </a:r>
            <a:r>
              <a:rPr lang="en-US" dirty="0" err="1" smtClean="0"/>
              <a:t>mempertemukan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konsumennya</a:t>
            </a:r>
            <a:r>
              <a:rPr lang="en-US" dirty="0" smtClean="0"/>
              <a:t> pula.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Direct Marketing/Promotion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mengirimkan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(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kurir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SMS/MMS)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pemesanan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/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/>
              <a:t>6.Riset Media (Media Research)</a:t>
            </a:r>
            <a:endParaRPr lang="en-US" dirty="0" smtClean="0"/>
          </a:p>
          <a:p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Media.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Perencana</a:t>
            </a:r>
            <a:r>
              <a:rPr lang="en-US" dirty="0" smtClean="0"/>
              <a:t> Media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masukan-masukan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media </a:t>
            </a:r>
            <a:r>
              <a:rPr lang="en-US" dirty="0" err="1" smtClean="0"/>
              <a:t>massa</a:t>
            </a:r>
            <a:r>
              <a:rPr lang="en-US" dirty="0" smtClean="0"/>
              <a:t> (</a:t>
            </a:r>
            <a:r>
              <a:rPr lang="en-US" dirty="0" err="1" smtClean="0"/>
              <a:t>misalnya</a:t>
            </a:r>
            <a:r>
              <a:rPr lang="en-US" dirty="0" smtClean="0"/>
              <a:t>: </a:t>
            </a: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koran</a:t>
            </a:r>
            <a:r>
              <a:rPr lang="en-US" dirty="0" smtClean="0"/>
              <a:t> per </a:t>
            </a:r>
            <a:r>
              <a:rPr lang="en-US" dirty="0" err="1" smtClean="0"/>
              <a:t>minggunya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paling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koran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lain </a:t>
            </a:r>
            <a:r>
              <a:rPr lang="en-US" dirty="0" err="1" smtClean="0"/>
              <a:t>sebagainya</a:t>
            </a:r>
            <a:r>
              <a:rPr lang="en-US" dirty="0" smtClean="0"/>
              <a:t>).</a:t>
            </a:r>
          </a:p>
          <a:p>
            <a:r>
              <a:rPr lang="en-US" dirty="0" smtClean="0"/>
              <a:t>Di Indonesia,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biro </a:t>
            </a:r>
            <a:r>
              <a:rPr lang="en-US" dirty="0" err="1" smtClean="0"/>
              <a:t>riset</a:t>
            </a:r>
            <a:r>
              <a:rPr lang="en-US" dirty="0" smtClean="0"/>
              <a:t> media </a:t>
            </a:r>
            <a:r>
              <a:rPr lang="en-US" dirty="0" err="1" smtClean="0"/>
              <a:t>independen</a:t>
            </a:r>
            <a:r>
              <a:rPr lang="en-US" dirty="0" smtClean="0"/>
              <a:t> yang </a:t>
            </a:r>
            <a:r>
              <a:rPr lang="en-US" dirty="0" err="1" smtClean="0"/>
              <a:t>datanya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dibeli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biro </a:t>
            </a:r>
            <a:r>
              <a:rPr lang="en-US" dirty="0" err="1" smtClean="0"/>
              <a:t>iklan</a:t>
            </a:r>
            <a:r>
              <a:rPr lang="en-US" dirty="0" smtClean="0"/>
              <a:t>.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pula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data-data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biro </a:t>
            </a:r>
            <a:r>
              <a:rPr lang="en-US" dirty="0" err="1" smtClean="0"/>
              <a:t>riset</a:t>
            </a:r>
            <a:r>
              <a:rPr lang="en-US" dirty="0" smtClean="0"/>
              <a:t> media </a:t>
            </a:r>
            <a:r>
              <a:rPr lang="en-US" dirty="0" err="1" smtClean="0"/>
              <a:t>independen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menyajikan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telaah</a:t>
            </a:r>
            <a:r>
              <a:rPr lang="en-US" dirty="0" smtClean="0"/>
              <a:t>/</a:t>
            </a:r>
            <a:r>
              <a:rPr lang="en-US" dirty="0" err="1" smtClean="0"/>
              <a:t>analisanya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Perencana</a:t>
            </a:r>
            <a:r>
              <a:rPr lang="en-US" dirty="0" smtClean="0"/>
              <a:t> Media.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7.Jasa </a:t>
            </a:r>
            <a:r>
              <a:rPr lang="en-US" b="1" dirty="0" err="1" smtClean="0"/>
              <a:t>Terpadu</a:t>
            </a:r>
            <a:r>
              <a:rPr lang="en-US" b="1" dirty="0" smtClean="0"/>
              <a:t> (Central Service Division)</a:t>
            </a: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Divisi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gabungan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penunjang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(</a:t>
            </a:r>
            <a:r>
              <a:rPr lang="en-US" dirty="0" err="1" smtClean="0"/>
              <a:t>nyaris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manapun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).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divisi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, </a:t>
            </a:r>
            <a:r>
              <a:rPr lang="en-US" dirty="0" err="1" smtClean="0"/>
              <a:t>pajak</a:t>
            </a:r>
            <a:r>
              <a:rPr lang="en-US" dirty="0" smtClean="0"/>
              <a:t>, </a:t>
            </a:r>
            <a:r>
              <a:rPr lang="en-US" dirty="0" err="1" smtClean="0"/>
              <a:t>akunting</a:t>
            </a:r>
            <a:r>
              <a:rPr lang="en-US" dirty="0" smtClean="0"/>
              <a:t>,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personalia</a:t>
            </a:r>
            <a:r>
              <a:rPr lang="en-US" dirty="0" smtClean="0"/>
              <a:t>/SDM,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Penulis</a:t>
            </a:r>
            <a:r>
              <a:rPr lang="en-US" dirty="0" smtClean="0"/>
              <a:t> rasa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dijabarkan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sini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baca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,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/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periklanan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Dan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kinipun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yang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mencetak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periklanan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fungsi-fungsi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berakibat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periklanan</a:t>
            </a:r>
            <a:r>
              <a:rPr lang="en-US" dirty="0" smtClean="0"/>
              <a:t> yang </a:t>
            </a:r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program 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agar </a:t>
            </a:r>
            <a:r>
              <a:rPr lang="en-US" dirty="0" err="1" smtClean="0"/>
              <a:t>individu-individu</a:t>
            </a:r>
            <a:r>
              <a:rPr lang="en-US" dirty="0" smtClean="0"/>
              <a:t> yang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sana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secepatnya</a:t>
            </a:r>
            <a:r>
              <a:rPr lang="en-US" dirty="0" smtClean="0"/>
              <a:t> </a:t>
            </a:r>
            <a:r>
              <a:rPr lang="en-US" dirty="0" err="1" smtClean="0"/>
              <a:t>beradaptasi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pekerjaan-pekerjaan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 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periklanan</a:t>
            </a:r>
            <a:r>
              <a:rPr lang="en-US" dirty="0" smtClean="0"/>
              <a:t>: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kompleks</a:t>
            </a:r>
            <a:endParaRPr lang="en-US" dirty="0" smtClean="0"/>
          </a:p>
          <a:p>
            <a:r>
              <a:rPr lang="en-US" dirty="0" err="1" smtClean="0"/>
              <a:t>Dinamika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yang </a:t>
            </a:r>
            <a:r>
              <a:rPr lang="en-US" dirty="0" err="1" smtClean="0"/>
              <a:t>cepat</a:t>
            </a:r>
            <a:endParaRPr lang="en-US" dirty="0" smtClean="0"/>
          </a:p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endParaRPr lang="en-US" dirty="0" smtClean="0"/>
          </a:p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internal </a:t>
            </a:r>
            <a:r>
              <a:rPr lang="en-US" dirty="0" err="1" smtClean="0"/>
              <a:t>perusahaan</a:t>
            </a:r>
            <a:endParaRPr lang="en-US" dirty="0" smtClean="0"/>
          </a:p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mitra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 smtClean="0"/>
          </a:p>
          <a:p>
            <a:r>
              <a:rPr lang="en-US" dirty="0" err="1" smtClean="0"/>
              <a:t>Tenggat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singkat</a:t>
            </a:r>
            <a:endParaRPr lang="en-US" dirty="0" smtClean="0"/>
          </a:p>
          <a:p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endParaRPr lang="en-US" dirty="0" smtClean="0"/>
          </a:p>
          <a:p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relatif</a:t>
            </a:r>
            <a:r>
              <a:rPr lang="en-US" dirty="0" smtClean="0"/>
              <a:t> informal</a:t>
            </a:r>
          </a:p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datar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endParaRPr lang="en-US" dirty="0" smtClean="0"/>
          </a:p>
          <a:p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yang </a:t>
            </a:r>
            <a:r>
              <a:rPr lang="en-US" dirty="0" err="1" smtClean="0"/>
              <a:t>luas</a:t>
            </a:r>
            <a:r>
              <a:rPr lang="en-US" dirty="0" smtClean="0"/>
              <a:t> (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intelektual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Tingginya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keluar-masuk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(employee turn-over rate)</a:t>
            </a:r>
          </a:p>
          <a:p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berusia</a:t>
            </a:r>
            <a:r>
              <a:rPr lang="en-US" dirty="0" smtClean="0"/>
              <a:t> </a:t>
            </a:r>
            <a:r>
              <a:rPr lang="en-US" dirty="0" err="1" smtClean="0"/>
              <a:t>muda</a:t>
            </a:r>
            <a:r>
              <a:rPr lang="en-US" dirty="0" smtClean="0"/>
              <a:t> (rata-rata 30-32 </a:t>
            </a:r>
            <a:r>
              <a:rPr lang="en-US" dirty="0" err="1" smtClean="0"/>
              <a:t>tahun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Tantangan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memunculkan</a:t>
            </a:r>
            <a:r>
              <a:rPr lang="en-US" dirty="0" smtClean="0"/>
              <a:t> </a:t>
            </a:r>
            <a:r>
              <a:rPr lang="en-US" dirty="0" err="1" smtClean="0"/>
              <a:t>ide-ide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pula.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menunjang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karir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periklanan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1. </a:t>
            </a:r>
            <a:r>
              <a:rPr lang="en-US" b="1" dirty="0" err="1" smtClean="0"/>
              <a:t>Kreatifitas</a:t>
            </a:r>
            <a:r>
              <a:rPr lang="en-US" b="1" dirty="0" smtClean="0"/>
              <a:t> (Creativity):</a:t>
            </a:r>
            <a:endParaRPr lang="en-US" dirty="0" smtClean="0"/>
          </a:p>
          <a:p>
            <a:r>
              <a:rPr lang="en-US" dirty="0" err="1" smtClean="0"/>
              <a:t>Kreatifitas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periklanan</a:t>
            </a:r>
            <a:r>
              <a:rPr lang="en-US" dirty="0" smtClean="0"/>
              <a:t>. </a:t>
            </a:r>
            <a:r>
              <a:rPr lang="en-US" dirty="0" err="1" smtClean="0"/>
              <a:t>Jiwa</a:t>
            </a:r>
            <a:r>
              <a:rPr lang="en-US" dirty="0" smtClean="0"/>
              <a:t> </a:t>
            </a:r>
            <a:r>
              <a:rPr lang="en-US" dirty="0" err="1" smtClean="0"/>
              <a:t>kreatifitas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mengalir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periklanan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/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 smtClean="0"/>
              <a:t>2. </a:t>
            </a:r>
            <a:r>
              <a:rPr lang="en-US" b="1" dirty="0" err="1" smtClean="0"/>
              <a:t>Semangat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Kecintaan</a:t>
            </a:r>
            <a:r>
              <a:rPr lang="en-US" b="1" dirty="0" smtClean="0"/>
              <a:t> </a:t>
            </a:r>
            <a:r>
              <a:rPr lang="en-US" b="1" dirty="0" err="1" smtClean="0"/>
              <a:t>Terhadap</a:t>
            </a:r>
            <a:r>
              <a:rPr lang="en-US" b="1" dirty="0" smtClean="0"/>
              <a:t> </a:t>
            </a:r>
            <a:r>
              <a:rPr lang="en-US" b="1" dirty="0" err="1" smtClean="0"/>
              <a:t>Pekerjaan</a:t>
            </a:r>
            <a:r>
              <a:rPr lang="en-US" b="1" dirty="0" smtClean="0"/>
              <a:t> (Passionate): </a:t>
            </a:r>
            <a:endParaRPr lang="en-US" dirty="0" smtClean="0"/>
          </a:p>
          <a:p>
            <a:r>
              <a:rPr lang="en-US" dirty="0" smtClean="0"/>
              <a:t>yang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semangat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yang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kekaguman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3. </a:t>
            </a:r>
            <a:r>
              <a:rPr lang="en-US" b="1" dirty="0" err="1" smtClean="0"/>
              <a:t>Berani</a:t>
            </a:r>
            <a:r>
              <a:rPr lang="en-US" b="1" dirty="0" smtClean="0"/>
              <a:t> </a:t>
            </a:r>
            <a:r>
              <a:rPr lang="en-US" b="1" dirty="0" err="1" smtClean="0"/>
              <a:t>Mengambil</a:t>
            </a:r>
            <a:r>
              <a:rPr lang="en-US" b="1" dirty="0" smtClean="0"/>
              <a:t> </a:t>
            </a:r>
            <a:r>
              <a:rPr lang="en-US" b="1" dirty="0" err="1" smtClean="0"/>
              <a:t>Resiko</a:t>
            </a:r>
            <a:r>
              <a:rPr lang="en-US" b="1" dirty="0" smtClean="0"/>
              <a:t> (Risk Taking):</a:t>
            </a:r>
            <a:endParaRPr lang="en-US" dirty="0" smtClean="0"/>
          </a:p>
          <a:p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wajar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kreatifitas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. Perusahaan </a:t>
            </a:r>
            <a:r>
              <a:rPr lang="en-US" dirty="0" err="1" smtClean="0"/>
              <a:t>periklanan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menghargai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yang </a:t>
            </a:r>
            <a:r>
              <a:rPr lang="en-US" dirty="0" err="1" smtClean="0"/>
              <a:t>berhasil</a:t>
            </a:r>
            <a:r>
              <a:rPr lang="en-US" dirty="0" smtClean="0"/>
              <a:t> (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`</a:t>
            </a:r>
            <a:r>
              <a:rPr lang="en-US" dirty="0" err="1" smtClean="0"/>
              <a:t>hukuman</a:t>
            </a:r>
            <a:r>
              <a:rPr lang="en-US" dirty="0" smtClean="0"/>
              <a:t>`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yang </a:t>
            </a:r>
            <a:r>
              <a:rPr lang="en-US" dirty="0" err="1" smtClean="0"/>
              <a:t>gagal</a:t>
            </a:r>
            <a:r>
              <a:rPr lang="en-US" dirty="0" smtClean="0"/>
              <a:t>).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4. </a:t>
            </a:r>
            <a:r>
              <a:rPr lang="en-US" b="1" dirty="0" err="1" smtClean="0"/>
              <a:t>Dorongan</a:t>
            </a:r>
            <a:r>
              <a:rPr lang="en-US" b="1" dirty="0" smtClean="0"/>
              <a:t> &amp; </a:t>
            </a:r>
            <a:r>
              <a:rPr lang="en-US" b="1" dirty="0" err="1" smtClean="0"/>
              <a:t>Kepercayaan</a:t>
            </a:r>
            <a:r>
              <a:rPr lang="en-US" b="1" dirty="0" smtClean="0"/>
              <a:t> (Empowerment &amp; Trust):</a:t>
            </a: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Menghargai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kontribusi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suasana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memunculkan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pontensi-potensi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semaksimal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0" y="533400"/>
            <a:ext cx="8183880" cy="1051560"/>
          </a:xfrm>
        </p:spPr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24384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biro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digambarkan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5. </a:t>
            </a:r>
            <a:r>
              <a:rPr lang="en-US" b="1" dirty="0" err="1" smtClean="0"/>
              <a:t>Proaktif</a:t>
            </a:r>
            <a:r>
              <a:rPr lang="en-US" b="1" dirty="0" smtClean="0"/>
              <a:t> (Proactive):</a:t>
            </a:r>
            <a:endParaRPr lang="en-US" dirty="0" smtClean="0"/>
          </a:p>
          <a:p>
            <a:r>
              <a:rPr lang="en-US" dirty="0" err="1" smtClean="0"/>
              <a:t>Individu</a:t>
            </a:r>
            <a:r>
              <a:rPr lang="en-US" dirty="0" smtClean="0"/>
              <a:t> yang </a:t>
            </a:r>
            <a:r>
              <a:rPr lang="en-US" dirty="0" err="1" smtClean="0"/>
              <a:t>proaktif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yang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berprestasi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ide-ide</a:t>
            </a:r>
            <a:r>
              <a:rPr lang="en-US" dirty="0" smtClean="0"/>
              <a:t> yang </a:t>
            </a:r>
            <a:r>
              <a:rPr lang="en-US" dirty="0" err="1" smtClean="0"/>
              <a:t>mengagumkan</a:t>
            </a:r>
            <a:r>
              <a:rPr lang="en-US" dirty="0" smtClean="0"/>
              <a:t>. Perusahaan </a:t>
            </a:r>
            <a:r>
              <a:rPr lang="en-US" dirty="0" err="1" smtClean="0"/>
              <a:t>periklanan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karyawannya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inisiatif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bertanggung-jawab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ide-ide</a:t>
            </a:r>
            <a:r>
              <a:rPr lang="en-US" dirty="0" smtClean="0"/>
              <a:t> yang </a:t>
            </a:r>
            <a:r>
              <a:rPr lang="en-US" dirty="0" err="1" smtClean="0"/>
              <a:t>cemerlang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6. Ceria (Fun):</a:t>
            </a:r>
            <a:endParaRPr lang="en-US" dirty="0" smtClean="0"/>
          </a:p>
          <a:p>
            <a:r>
              <a:rPr lang="en-US" dirty="0" err="1" smtClean="0"/>
              <a:t>Suasana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menyenangkan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merangsang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enerji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kreatifitas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diciptakan</a:t>
            </a:r>
            <a:r>
              <a:rPr lang="en-US" dirty="0" smtClean="0"/>
              <a:t> </a:t>
            </a:r>
            <a:r>
              <a:rPr lang="en-US" dirty="0" err="1" smtClean="0"/>
              <a:t>suasana</a:t>
            </a:r>
            <a:r>
              <a:rPr lang="en-US" dirty="0" smtClean="0"/>
              <a:t> yang </a:t>
            </a:r>
            <a:r>
              <a:rPr lang="en-US" dirty="0" err="1" smtClean="0"/>
              <a:t>menyenangkan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rasa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menghargai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lain.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1554480" cy="746760"/>
          </a:xfrm>
        </p:spPr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183880" cy="5638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3800" b="1" dirty="0" smtClean="0"/>
              <a:t>1.Bina Usaha (Account Management)</a:t>
            </a:r>
          </a:p>
          <a:p>
            <a:pPr>
              <a:buNone/>
            </a:pPr>
            <a:endParaRPr lang="en-US" sz="3800" dirty="0" smtClean="0"/>
          </a:p>
          <a:p>
            <a:r>
              <a:rPr lang="en-US" sz="3600" dirty="0" err="1" smtClean="0"/>
              <a:t>Secara</a:t>
            </a:r>
            <a:r>
              <a:rPr lang="en-US" sz="3600" dirty="0" smtClean="0"/>
              <a:t> </a:t>
            </a:r>
            <a:r>
              <a:rPr lang="en-US" sz="3600" dirty="0" err="1" smtClean="0"/>
              <a:t>singkat</a:t>
            </a:r>
            <a:r>
              <a:rPr lang="en-US" sz="3600" dirty="0" smtClean="0"/>
              <a:t>, </a:t>
            </a:r>
            <a:r>
              <a:rPr lang="en-US" sz="3600" dirty="0" err="1" smtClean="0"/>
              <a:t>departemen</a:t>
            </a:r>
            <a:r>
              <a:rPr lang="en-US" sz="3600" dirty="0" smtClean="0"/>
              <a:t> </a:t>
            </a:r>
            <a:r>
              <a:rPr lang="en-US" sz="3600" dirty="0" err="1" smtClean="0"/>
              <a:t>ini</a:t>
            </a:r>
            <a:r>
              <a:rPr lang="en-US" sz="3600" dirty="0" smtClean="0"/>
              <a:t> </a:t>
            </a:r>
            <a:r>
              <a:rPr lang="en-US" sz="3600" dirty="0" err="1" smtClean="0"/>
              <a:t>berfungsi</a:t>
            </a:r>
            <a:r>
              <a:rPr lang="en-US" sz="3600" dirty="0" smtClean="0"/>
              <a:t> </a:t>
            </a:r>
            <a:r>
              <a:rPr lang="en-US" sz="3600" dirty="0" err="1" smtClean="0"/>
              <a:t>sebagai</a:t>
            </a:r>
            <a:r>
              <a:rPr lang="en-US" sz="3600" dirty="0" smtClean="0"/>
              <a:t> ‘</a:t>
            </a:r>
            <a:r>
              <a:rPr lang="en-US" sz="3600" dirty="0" err="1" smtClean="0"/>
              <a:t>jembatan</a:t>
            </a:r>
            <a:r>
              <a:rPr lang="en-US" sz="3600" dirty="0" smtClean="0"/>
              <a:t>’ </a:t>
            </a:r>
            <a:r>
              <a:rPr lang="en-US" sz="3600" dirty="0" err="1" smtClean="0"/>
              <a:t>antara</a:t>
            </a:r>
            <a:r>
              <a:rPr lang="en-US" sz="3600" dirty="0" smtClean="0"/>
              <a:t> </a:t>
            </a:r>
            <a:r>
              <a:rPr lang="en-US" sz="3600" dirty="0" err="1" smtClean="0"/>
              <a:t>klien-klien</a:t>
            </a:r>
            <a:r>
              <a:rPr lang="en-US" sz="3600" dirty="0" smtClean="0"/>
              <a:t> </a:t>
            </a:r>
            <a:r>
              <a:rPr lang="en-US" sz="3600" dirty="0" err="1" smtClean="0"/>
              <a:t>suatu</a:t>
            </a:r>
            <a:r>
              <a:rPr lang="en-US" sz="3600" dirty="0" smtClean="0"/>
              <a:t> biro </a:t>
            </a:r>
            <a:r>
              <a:rPr lang="en-US" sz="3600" dirty="0" err="1" smtClean="0"/>
              <a:t>iklan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departemen-departemen</a:t>
            </a:r>
            <a:r>
              <a:rPr lang="en-US" sz="3600" dirty="0" smtClean="0"/>
              <a:t> </a:t>
            </a:r>
            <a:r>
              <a:rPr lang="en-US" sz="3600" dirty="0" err="1" smtClean="0"/>
              <a:t>lainnya</a:t>
            </a:r>
            <a:r>
              <a:rPr lang="en-US" sz="3600" dirty="0" smtClean="0"/>
              <a:t> </a:t>
            </a:r>
            <a:r>
              <a:rPr lang="en-US" sz="3600" dirty="0" err="1" smtClean="0"/>
              <a:t>di</a:t>
            </a:r>
            <a:r>
              <a:rPr lang="en-US" sz="3600" dirty="0" smtClean="0"/>
              <a:t> biro </a:t>
            </a:r>
            <a:r>
              <a:rPr lang="en-US" sz="3600" dirty="0" err="1" smtClean="0"/>
              <a:t>iklan</a:t>
            </a:r>
            <a:r>
              <a:rPr lang="en-US" sz="3600" dirty="0" smtClean="0"/>
              <a:t> </a:t>
            </a:r>
            <a:r>
              <a:rPr lang="en-US" sz="3600" dirty="0" err="1" smtClean="0"/>
              <a:t>tersebut</a:t>
            </a:r>
            <a:r>
              <a:rPr lang="en-US" sz="3600" dirty="0" smtClean="0"/>
              <a:t>. </a:t>
            </a:r>
          </a:p>
          <a:p>
            <a:endParaRPr lang="en-US" sz="3600" dirty="0" smtClean="0"/>
          </a:p>
          <a:p>
            <a:r>
              <a:rPr lang="en-US" sz="3600" dirty="0" err="1" smtClean="0"/>
              <a:t>Saat</a:t>
            </a:r>
            <a:r>
              <a:rPr lang="en-US" sz="3600" dirty="0" smtClean="0"/>
              <a:t> </a:t>
            </a:r>
            <a:r>
              <a:rPr lang="en-US" sz="3600" dirty="0" err="1" smtClean="0"/>
              <a:t>ia</a:t>
            </a:r>
            <a:r>
              <a:rPr lang="en-US" sz="3600" dirty="0" smtClean="0"/>
              <a:t> </a:t>
            </a:r>
            <a:r>
              <a:rPr lang="en-US" sz="3600" dirty="0" err="1" smtClean="0"/>
              <a:t>menghadapi</a:t>
            </a:r>
            <a:r>
              <a:rPr lang="en-US" sz="3600" dirty="0" smtClean="0"/>
              <a:t> </a:t>
            </a:r>
            <a:r>
              <a:rPr lang="en-US" sz="3600" dirty="0" err="1" smtClean="0"/>
              <a:t>klien</a:t>
            </a:r>
            <a:r>
              <a:rPr lang="en-US" sz="3600" dirty="0" smtClean="0"/>
              <a:t>, </a:t>
            </a:r>
            <a:r>
              <a:rPr lang="en-US" sz="3600" dirty="0" err="1" smtClean="0"/>
              <a:t>maka</a:t>
            </a:r>
            <a:r>
              <a:rPr lang="en-US" sz="3600" dirty="0" smtClean="0"/>
              <a:t> </a:t>
            </a:r>
            <a:r>
              <a:rPr lang="en-US" sz="3600" dirty="0" err="1" smtClean="0"/>
              <a:t>ia</a:t>
            </a:r>
            <a:r>
              <a:rPr lang="en-US" sz="3600" dirty="0" smtClean="0"/>
              <a:t> </a:t>
            </a:r>
            <a:r>
              <a:rPr lang="en-US" sz="3600" dirty="0" err="1" smtClean="0"/>
              <a:t>mewakili</a:t>
            </a:r>
            <a:r>
              <a:rPr lang="en-US" sz="3600" dirty="0" smtClean="0"/>
              <a:t> biro </a:t>
            </a:r>
            <a:r>
              <a:rPr lang="en-US" sz="3600" dirty="0" err="1" smtClean="0"/>
              <a:t>iklannya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mendapatkan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informasi</a:t>
            </a:r>
            <a:r>
              <a:rPr lang="en-US" sz="3600" dirty="0" smtClean="0"/>
              <a:t> </a:t>
            </a:r>
            <a:r>
              <a:rPr lang="en-US" sz="3600" dirty="0" err="1" smtClean="0"/>
              <a:t>tentang</a:t>
            </a:r>
            <a:r>
              <a:rPr lang="en-US" sz="3600" dirty="0" smtClean="0"/>
              <a:t> </a:t>
            </a:r>
            <a:r>
              <a:rPr lang="en-US" sz="3600" dirty="0" err="1" smtClean="0"/>
              <a:t>apa</a:t>
            </a:r>
            <a:r>
              <a:rPr lang="en-US" sz="3600" dirty="0" smtClean="0"/>
              <a:t> </a:t>
            </a:r>
            <a:r>
              <a:rPr lang="en-US" sz="3600" dirty="0" err="1" smtClean="0"/>
              <a:t>saja</a:t>
            </a:r>
            <a:r>
              <a:rPr lang="en-US" sz="3600" dirty="0" smtClean="0"/>
              <a:t> </a:t>
            </a:r>
            <a:r>
              <a:rPr lang="en-US" sz="3600" dirty="0" err="1" smtClean="0"/>
              <a:t>kebutuhan</a:t>
            </a:r>
            <a:r>
              <a:rPr lang="en-US" sz="3600" dirty="0" smtClean="0"/>
              <a:t> </a:t>
            </a:r>
            <a:r>
              <a:rPr lang="en-US" sz="3600" dirty="0" err="1" smtClean="0"/>
              <a:t>klien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suatu</a:t>
            </a:r>
            <a:r>
              <a:rPr lang="en-US" sz="3600" dirty="0" smtClean="0"/>
              <a:t> program </a:t>
            </a:r>
            <a:r>
              <a:rPr lang="en-US" sz="3600" dirty="0" err="1" smtClean="0"/>
              <a:t>komunikasi</a:t>
            </a:r>
            <a:r>
              <a:rPr lang="en-US" sz="3600" dirty="0" smtClean="0"/>
              <a:t> </a:t>
            </a:r>
            <a:r>
              <a:rPr lang="en-US" sz="3600" dirty="0" err="1" smtClean="0"/>
              <a:t>pemasaran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produk</a:t>
            </a:r>
            <a:r>
              <a:rPr lang="en-US" sz="3600" dirty="0" smtClean="0"/>
              <a:t>/</a:t>
            </a:r>
            <a:r>
              <a:rPr lang="en-US" sz="3600" dirty="0" err="1" smtClean="0"/>
              <a:t>jasa</a:t>
            </a:r>
            <a:r>
              <a:rPr lang="en-US" sz="3600" dirty="0" smtClean="0"/>
              <a:t> </a:t>
            </a:r>
            <a:r>
              <a:rPr lang="en-US" sz="3600" dirty="0" err="1" smtClean="0"/>
              <a:t>klien</a:t>
            </a:r>
            <a:r>
              <a:rPr lang="en-US" sz="3600" dirty="0" smtClean="0"/>
              <a:t> </a:t>
            </a:r>
            <a:r>
              <a:rPr lang="en-US" sz="3600" dirty="0" err="1" smtClean="0"/>
              <a:t>tersebut</a:t>
            </a:r>
            <a:r>
              <a:rPr lang="en-US" sz="3600" dirty="0" smtClean="0"/>
              <a:t>. </a:t>
            </a:r>
          </a:p>
          <a:p>
            <a:r>
              <a:rPr lang="en-US" sz="3600" dirty="0" err="1" smtClean="0"/>
              <a:t>Ia</a:t>
            </a:r>
            <a:r>
              <a:rPr lang="en-US" sz="3600" dirty="0" smtClean="0"/>
              <a:t> </a:t>
            </a:r>
            <a:r>
              <a:rPr lang="en-US" sz="3600" dirty="0" err="1" smtClean="0"/>
              <a:t>harus</a:t>
            </a:r>
            <a:r>
              <a:rPr lang="en-US" sz="3600" dirty="0" smtClean="0"/>
              <a:t> </a:t>
            </a:r>
            <a:r>
              <a:rPr lang="en-US" sz="3600" dirty="0" err="1" smtClean="0"/>
              <a:t>dapat</a:t>
            </a:r>
            <a:r>
              <a:rPr lang="en-US" sz="3600" dirty="0" smtClean="0"/>
              <a:t> </a:t>
            </a:r>
            <a:r>
              <a:rPr lang="en-US" sz="3600" dirty="0" err="1" smtClean="0"/>
              <a:t>menangkap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jeli</a:t>
            </a:r>
            <a:r>
              <a:rPr lang="en-US" sz="3600" dirty="0" smtClean="0"/>
              <a:t> </a:t>
            </a:r>
            <a:r>
              <a:rPr lang="en-US" sz="3600" dirty="0" err="1" smtClean="0"/>
              <a:t>peluang-peluang</a:t>
            </a:r>
            <a:r>
              <a:rPr lang="en-US" sz="3600" dirty="0" smtClean="0"/>
              <a:t> </a:t>
            </a:r>
            <a:r>
              <a:rPr lang="en-US" sz="3600" dirty="0" err="1" smtClean="0"/>
              <a:t>usaha</a:t>
            </a:r>
            <a:r>
              <a:rPr lang="en-US" sz="3600" dirty="0" smtClean="0"/>
              <a:t> yang </a:t>
            </a:r>
            <a:r>
              <a:rPr lang="en-US" sz="3600" dirty="0" err="1" smtClean="0"/>
              <a:t>mungkin</a:t>
            </a:r>
            <a:r>
              <a:rPr lang="en-US" sz="3600" dirty="0" smtClean="0"/>
              <a:t> </a:t>
            </a:r>
            <a:r>
              <a:rPr lang="en-US" sz="3600" dirty="0" err="1" smtClean="0"/>
              <a:t>dapat</a:t>
            </a:r>
            <a:r>
              <a:rPr lang="en-US" sz="3600" dirty="0" smtClean="0"/>
              <a:t> </a:t>
            </a:r>
            <a:r>
              <a:rPr lang="en-US" sz="3600" dirty="0" err="1" smtClean="0"/>
              <a:t>ia</a:t>
            </a:r>
            <a:r>
              <a:rPr lang="en-US" sz="3600" dirty="0" smtClean="0"/>
              <a:t> </a:t>
            </a:r>
            <a:r>
              <a:rPr lang="en-US" sz="3600" dirty="0" err="1" smtClean="0"/>
              <a:t>peroleh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klien-kliennya</a:t>
            </a:r>
            <a:r>
              <a:rPr lang="en-US" sz="3600" dirty="0" smtClean="0"/>
              <a:t>.</a:t>
            </a:r>
          </a:p>
          <a:p>
            <a:endParaRPr lang="en-US" sz="3600" dirty="0" smtClean="0"/>
          </a:p>
          <a:p>
            <a:r>
              <a:rPr lang="en-US" sz="3600" dirty="0" smtClean="0"/>
              <a:t> </a:t>
            </a:r>
            <a:r>
              <a:rPr lang="en-US" sz="3600" dirty="0" err="1" smtClean="0"/>
              <a:t>Ia</a:t>
            </a:r>
            <a:r>
              <a:rPr lang="en-US" sz="3600" dirty="0" smtClean="0"/>
              <a:t> </a:t>
            </a:r>
            <a:r>
              <a:rPr lang="en-US" sz="3600" dirty="0" err="1" smtClean="0"/>
              <a:t>juga</a:t>
            </a:r>
            <a:r>
              <a:rPr lang="en-US" sz="3600" dirty="0" smtClean="0"/>
              <a:t> </a:t>
            </a:r>
            <a:r>
              <a:rPr lang="en-US" sz="3600" dirty="0" err="1" smtClean="0"/>
              <a:t>harus</a:t>
            </a:r>
            <a:r>
              <a:rPr lang="en-US" sz="3600" dirty="0" smtClean="0"/>
              <a:t> </a:t>
            </a:r>
            <a:r>
              <a:rPr lang="en-US" sz="3600" dirty="0" err="1" smtClean="0"/>
              <a:t>mampu</a:t>
            </a:r>
            <a:r>
              <a:rPr lang="en-US" sz="3600" dirty="0" smtClean="0"/>
              <a:t> </a:t>
            </a:r>
            <a:r>
              <a:rPr lang="en-US" sz="3600" dirty="0" err="1" smtClean="0"/>
              <a:t>berpikir</a:t>
            </a:r>
            <a:r>
              <a:rPr lang="en-US" sz="3600" dirty="0" smtClean="0"/>
              <a:t> </a:t>
            </a:r>
            <a:r>
              <a:rPr lang="en-US" sz="3600" dirty="0" err="1" smtClean="0"/>
              <a:t>secara</a:t>
            </a:r>
            <a:r>
              <a:rPr lang="en-US" sz="3600" dirty="0" smtClean="0"/>
              <a:t> </a:t>
            </a:r>
            <a:r>
              <a:rPr lang="en-US" sz="3600" dirty="0" err="1" smtClean="0"/>
              <a:t>strategis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membantu</a:t>
            </a:r>
            <a:r>
              <a:rPr lang="en-US" sz="3600" dirty="0" smtClean="0"/>
              <a:t> </a:t>
            </a:r>
            <a:r>
              <a:rPr lang="en-US" sz="3600" dirty="0" err="1" smtClean="0"/>
              <a:t>memecahkan</a:t>
            </a:r>
            <a:r>
              <a:rPr lang="en-US" sz="3600" dirty="0" smtClean="0"/>
              <a:t> </a:t>
            </a:r>
            <a:r>
              <a:rPr lang="en-US" sz="3600" dirty="0" err="1" smtClean="0"/>
              <a:t>masalah</a:t>
            </a:r>
            <a:r>
              <a:rPr lang="en-US" sz="3600" dirty="0" smtClean="0"/>
              <a:t> </a:t>
            </a:r>
            <a:r>
              <a:rPr lang="en-US" sz="3600" dirty="0" err="1" smtClean="0"/>
              <a:t>komunikasi</a:t>
            </a:r>
            <a:r>
              <a:rPr lang="en-US" sz="3600" dirty="0" smtClean="0"/>
              <a:t> </a:t>
            </a:r>
            <a:r>
              <a:rPr lang="en-US" sz="3600" dirty="0" err="1" smtClean="0"/>
              <a:t>pemasaran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kliennya</a:t>
            </a:r>
            <a:r>
              <a:rPr lang="en-US" sz="3600" dirty="0" smtClean="0"/>
              <a:t>. 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183880" cy="1051560"/>
          </a:xfrm>
        </p:spPr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83880" cy="4187952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bertemu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rekan-rekannya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biro </a:t>
            </a:r>
            <a:r>
              <a:rPr lang="en-US" dirty="0" err="1" smtClean="0"/>
              <a:t>iklan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menjabarkan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sebaik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penugasan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terlaksana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,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kualifikasi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mengawali</a:t>
            </a:r>
            <a:r>
              <a:rPr lang="en-US" dirty="0" smtClean="0"/>
              <a:t> </a:t>
            </a:r>
            <a:r>
              <a:rPr lang="en-US" dirty="0" err="1" smtClean="0"/>
              <a:t>karirnya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800" y="0"/>
            <a:ext cx="1600200" cy="762000"/>
          </a:xfrm>
        </p:spPr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183880" cy="426415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1800" dirty="0" err="1" smtClean="0"/>
              <a:t>Memilkiki</a:t>
            </a:r>
            <a:r>
              <a:rPr lang="en-US" sz="1800" dirty="0" smtClean="0"/>
              <a:t> </a:t>
            </a:r>
            <a:r>
              <a:rPr lang="en-US" sz="1800" dirty="0" err="1" smtClean="0"/>
              <a:t>Kemampuan</a:t>
            </a:r>
            <a:r>
              <a:rPr lang="en-US" sz="1800" dirty="0" smtClean="0"/>
              <a:t> 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800" dirty="0" err="1" smtClean="0"/>
              <a:t>Berhubungan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individu</a:t>
            </a:r>
            <a:r>
              <a:rPr lang="en-US" sz="1800" dirty="0" smtClean="0"/>
              <a:t> (human relation)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1800" dirty="0" err="1" smtClean="0"/>
              <a:t>Presentasi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menyakinkan</a:t>
            </a:r>
            <a:endParaRPr lang="en-US" sz="1800" dirty="0" smtClean="0"/>
          </a:p>
          <a:p>
            <a:pPr>
              <a:lnSpc>
                <a:spcPct val="150000"/>
              </a:lnSpc>
            </a:pPr>
            <a:r>
              <a:rPr lang="en-US" sz="1800" dirty="0" err="1" smtClean="0"/>
              <a:t>Berbahasa</a:t>
            </a:r>
            <a:r>
              <a:rPr lang="en-US" sz="1800" dirty="0" smtClean="0"/>
              <a:t> </a:t>
            </a:r>
            <a:r>
              <a:rPr lang="en-US" sz="1800" dirty="0" err="1" smtClean="0"/>
              <a:t>asing</a:t>
            </a:r>
            <a:r>
              <a:rPr lang="en-US" sz="1800" dirty="0" smtClean="0"/>
              <a:t> (</a:t>
            </a:r>
            <a:r>
              <a:rPr lang="en-US" sz="1800" dirty="0" err="1" smtClean="0"/>
              <a:t>Inggris</a:t>
            </a:r>
            <a:r>
              <a:rPr lang="en-US" sz="1800" dirty="0" smtClean="0"/>
              <a:t>, Mandarin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sebagainya</a:t>
            </a:r>
            <a:r>
              <a:rPr lang="en-US" sz="18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sz="1800" dirty="0" err="1" smtClean="0"/>
              <a:t>Jiwa</a:t>
            </a:r>
            <a:r>
              <a:rPr lang="en-US" sz="1800" dirty="0" smtClean="0"/>
              <a:t> “</a:t>
            </a:r>
            <a:r>
              <a:rPr lang="en-US" sz="1800" dirty="0" err="1" smtClean="0"/>
              <a:t>melayani</a:t>
            </a:r>
            <a:r>
              <a:rPr lang="en-US" sz="1800" dirty="0" smtClean="0"/>
              <a:t>” dg </a:t>
            </a:r>
            <a:r>
              <a:rPr lang="en-US" sz="1800" dirty="0" err="1" smtClean="0"/>
              <a:t>penuh</a:t>
            </a:r>
            <a:r>
              <a:rPr lang="en-US" sz="1800" dirty="0" smtClean="0"/>
              <a:t> </a:t>
            </a:r>
            <a:r>
              <a:rPr lang="en-US" sz="1800" dirty="0" err="1" smtClean="0"/>
              <a:t>semangat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ceria</a:t>
            </a:r>
          </a:p>
          <a:p>
            <a:pPr>
              <a:lnSpc>
                <a:spcPct val="150000"/>
              </a:lnSpc>
            </a:pPr>
            <a:r>
              <a:rPr lang="en-US" sz="1800" dirty="0" err="1" smtClean="0"/>
              <a:t>Menganalisa</a:t>
            </a:r>
            <a:r>
              <a:rPr lang="en-US" sz="1800" dirty="0" smtClean="0"/>
              <a:t> </a:t>
            </a:r>
            <a:r>
              <a:rPr lang="en-US" sz="1800" dirty="0" err="1" smtClean="0"/>
              <a:t>kebutuhan-kebutuhan</a:t>
            </a:r>
            <a:r>
              <a:rPr lang="en-US" sz="1800" dirty="0" smtClean="0"/>
              <a:t> </a:t>
            </a:r>
            <a:r>
              <a:rPr lang="en-US" sz="1800" dirty="0" err="1" smtClean="0"/>
              <a:t>klien</a:t>
            </a:r>
            <a:endParaRPr lang="en-US" sz="1800" dirty="0" smtClean="0"/>
          </a:p>
          <a:p>
            <a:pPr>
              <a:lnSpc>
                <a:spcPct val="150000"/>
              </a:lnSpc>
            </a:pPr>
            <a:r>
              <a:rPr lang="en-US" sz="1800" dirty="0" err="1" smtClean="0"/>
              <a:t>Memahami</a:t>
            </a:r>
            <a:r>
              <a:rPr lang="en-US" sz="1800" dirty="0" smtClean="0"/>
              <a:t> </a:t>
            </a:r>
            <a:r>
              <a:rPr lang="en-US" sz="1800" dirty="0" err="1" smtClean="0"/>
              <a:t>strategi</a:t>
            </a:r>
            <a:r>
              <a:rPr lang="en-US" sz="1800" dirty="0" smtClean="0"/>
              <a:t> </a:t>
            </a:r>
            <a:r>
              <a:rPr lang="en-US" sz="1800" dirty="0" err="1" smtClean="0"/>
              <a:t>pemasaran</a:t>
            </a:r>
            <a:r>
              <a:rPr lang="en-US" sz="1800" dirty="0" smtClean="0"/>
              <a:t> </a:t>
            </a:r>
            <a:r>
              <a:rPr lang="en-US" sz="1800" dirty="0" err="1" smtClean="0"/>
              <a:t>klien</a:t>
            </a:r>
            <a:endParaRPr lang="en-US" sz="1800" dirty="0" smtClean="0"/>
          </a:p>
          <a:p>
            <a:pPr>
              <a:lnSpc>
                <a:spcPct val="150000"/>
              </a:lnSpc>
            </a:pPr>
            <a:endParaRPr lang="en-US" sz="1800" dirty="0" smtClean="0"/>
          </a:p>
          <a:p>
            <a:pPr>
              <a:lnSpc>
                <a:spcPct val="15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Mengapresiasi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/</a:t>
            </a:r>
            <a:r>
              <a:rPr lang="en-US" dirty="0" err="1" smtClean="0"/>
              <a:t>kreatifitas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Memimpin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singkat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biro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Tekun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teliti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tugas-tugas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2.Perencanaan </a:t>
            </a:r>
            <a:r>
              <a:rPr lang="en-US" b="1" dirty="0" err="1" smtClean="0"/>
              <a:t>Strategis</a:t>
            </a:r>
            <a:r>
              <a:rPr lang="en-US" b="1" dirty="0" smtClean="0"/>
              <a:t> (Strategic Planning)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Dep. </a:t>
            </a:r>
            <a:r>
              <a:rPr lang="en-US" dirty="0" err="1" smtClean="0"/>
              <a:t>Ini</a:t>
            </a:r>
            <a:r>
              <a:rPr lang="en-US" dirty="0" smtClean="0"/>
              <a:t> 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Bina</a:t>
            </a:r>
            <a:r>
              <a:rPr lang="en-US" dirty="0" smtClean="0"/>
              <a:t> Usaha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ide-ide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biro </a:t>
            </a:r>
            <a:r>
              <a:rPr lang="en-US" dirty="0" err="1" smtClean="0"/>
              <a:t>iklan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biro </a:t>
            </a:r>
            <a:r>
              <a:rPr lang="en-US" dirty="0" err="1" smtClean="0"/>
              <a:t>iklan</a:t>
            </a:r>
            <a:r>
              <a:rPr lang="en-US" dirty="0" smtClean="0"/>
              <a:t>,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digabungkan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Bina</a:t>
            </a:r>
            <a:r>
              <a:rPr lang="en-US" dirty="0" smtClean="0"/>
              <a:t> Usaha.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‘</a:t>
            </a:r>
            <a:r>
              <a:rPr lang="en-US" dirty="0" err="1" smtClean="0"/>
              <a:t>menerjemahkan</a:t>
            </a:r>
            <a:r>
              <a:rPr lang="en-US" dirty="0" smtClean="0"/>
              <a:t>’ </a:t>
            </a:r>
            <a:r>
              <a:rPr lang="en-US" dirty="0" err="1" smtClean="0"/>
              <a:t>taklimat</a:t>
            </a:r>
            <a:r>
              <a:rPr lang="en-US" dirty="0" smtClean="0"/>
              <a:t> (brief)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agar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ide-ide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taklimat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prinsipnya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problem.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Perencana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(Strategic Planner)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801</TotalTime>
  <Words>2206</Words>
  <Application>Microsoft Office PowerPoint</Application>
  <PresentationFormat>On-screen Show (4:3)</PresentationFormat>
  <Paragraphs>202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Aspect</vt:lpstr>
      <vt:lpstr>PEMASARAN MELALUI  BIRO IKLAN  </vt:lpstr>
      <vt:lpstr>BIRO IKLAN</vt:lpstr>
      <vt:lpstr>Next </vt:lpstr>
      <vt:lpstr>next</vt:lpstr>
      <vt:lpstr>next</vt:lpstr>
      <vt:lpstr>next</vt:lpstr>
      <vt:lpstr>next</vt:lpstr>
      <vt:lpstr>Slide 8</vt:lpstr>
      <vt:lpstr>next</vt:lpstr>
      <vt:lpstr>next</vt:lpstr>
      <vt:lpstr>next</vt:lpstr>
      <vt:lpstr>next</vt:lpstr>
      <vt:lpstr>next</vt:lpstr>
      <vt:lpstr>Beberapa kualifikasi yang akan mendukung keberhasilan seseorang dalam mengawali karirnya dalam fungsi ini  ;  </vt:lpstr>
      <vt:lpstr>next</vt:lpstr>
      <vt:lpstr>next</vt:lpstr>
      <vt:lpstr>Beberapa kualifikasi yang akan mendukung keberhasilan seseorang dalam mengawali karirnya dalam fungsi ini adalah:  </vt:lpstr>
      <vt:lpstr>next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BIRO IKLAN  </dc:title>
  <dc:creator>Lisa</dc:creator>
  <cp:lastModifiedBy>Owner</cp:lastModifiedBy>
  <cp:revision>14</cp:revision>
  <dcterms:created xsi:type="dcterms:W3CDTF">2011-06-16T07:44:46Z</dcterms:created>
  <dcterms:modified xsi:type="dcterms:W3CDTF">2015-03-30T08:48:13Z</dcterms:modified>
</cp:coreProperties>
</file>