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264" r:id="rId10"/>
    <p:sldId id="269" r:id="rId11"/>
    <p:sldId id="274" r:id="rId12"/>
    <p:sldId id="265" r:id="rId13"/>
    <p:sldId id="266" r:id="rId14"/>
    <p:sldId id="270" r:id="rId15"/>
    <p:sldId id="272" r:id="rId16"/>
    <p:sldId id="281" r:id="rId17"/>
    <p:sldId id="276" r:id="rId18"/>
    <p:sldId id="277" r:id="rId19"/>
    <p:sldId id="278" r:id="rId20"/>
    <p:sldId id="279" r:id="rId21"/>
    <p:sldId id="280" r:id="rId22"/>
    <p:sldId id="282" r:id="rId23"/>
  </p:sldIdLst>
  <p:sldSz cx="9144000" cy="6858000" type="screen4x3"/>
  <p:notesSz cx="6858000" cy="9947275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A0EB9E-5CA1-425F-86F0-3BD14E298849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19848A-533A-4AFF-8B45-C55242639D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2224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8F8194-DD1E-476B-B76E-5C50B1AABAC5}" type="datetimeFigureOut">
              <a:rPr lang="id-ID" smtClean="0"/>
              <a:pPr/>
              <a:t>05/04/2018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660DCC-FA72-4405-8FDD-81ACA6D84F0A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56224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660DCC-FA72-4405-8FDD-81ACA6D84F0A}" type="slidenum">
              <a:rPr lang="id-ID" smtClean="0"/>
              <a:pPr/>
              <a:t>8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05C1A-75B8-481D-BDD9-E4B7F00C2B62}" type="datetimeFigureOut">
              <a:rPr lang="id-ID" smtClean="0"/>
              <a:pPr/>
              <a:t>05/04/2018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752A-265E-4198-A16A-EE923C0C84E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05C1A-75B8-481D-BDD9-E4B7F00C2B62}" type="datetimeFigureOut">
              <a:rPr lang="id-ID" smtClean="0"/>
              <a:pPr/>
              <a:t>05/04/2018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752A-265E-4198-A16A-EE923C0C84E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05C1A-75B8-481D-BDD9-E4B7F00C2B62}" type="datetimeFigureOut">
              <a:rPr lang="id-ID" smtClean="0"/>
              <a:pPr/>
              <a:t>05/04/2018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752A-265E-4198-A16A-EE923C0C84E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05C1A-75B8-481D-BDD9-E4B7F00C2B62}" type="datetimeFigureOut">
              <a:rPr lang="id-ID" smtClean="0"/>
              <a:pPr/>
              <a:t>05/04/2018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752A-265E-4198-A16A-EE923C0C84E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05C1A-75B8-481D-BDD9-E4B7F00C2B62}" type="datetimeFigureOut">
              <a:rPr lang="id-ID" smtClean="0"/>
              <a:pPr/>
              <a:t>05/04/2018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752A-265E-4198-A16A-EE923C0C84E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05C1A-75B8-481D-BDD9-E4B7F00C2B62}" type="datetimeFigureOut">
              <a:rPr lang="id-ID" smtClean="0"/>
              <a:pPr/>
              <a:t>05/04/2018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752A-265E-4198-A16A-EE923C0C84E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05C1A-75B8-481D-BDD9-E4B7F00C2B62}" type="datetimeFigureOut">
              <a:rPr lang="id-ID" smtClean="0"/>
              <a:pPr/>
              <a:t>05/04/2018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752A-265E-4198-A16A-EE923C0C84E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05C1A-75B8-481D-BDD9-E4B7F00C2B62}" type="datetimeFigureOut">
              <a:rPr lang="id-ID" smtClean="0"/>
              <a:pPr/>
              <a:t>05/04/2018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752A-265E-4198-A16A-EE923C0C84E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05C1A-75B8-481D-BDD9-E4B7F00C2B62}" type="datetimeFigureOut">
              <a:rPr lang="id-ID" smtClean="0"/>
              <a:pPr/>
              <a:t>05/04/2018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752A-265E-4198-A16A-EE923C0C84E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05C1A-75B8-481D-BDD9-E4B7F00C2B62}" type="datetimeFigureOut">
              <a:rPr lang="id-ID" smtClean="0"/>
              <a:pPr/>
              <a:t>05/04/2018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752A-265E-4198-A16A-EE923C0C84E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05C1A-75B8-481D-BDD9-E4B7F00C2B62}" type="datetimeFigureOut">
              <a:rPr lang="id-ID" smtClean="0"/>
              <a:pPr/>
              <a:t>05/04/2018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B73752A-265E-4198-A16A-EE923C0C84EE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A05C1A-75B8-481D-BDD9-E4B7F00C2B62}" type="datetimeFigureOut">
              <a:rPr lang="id-ID" smtClean="0"/>
              <a:pPr/>
              <a:t>05/04/2018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B73752A-265E-4198-A16A-EE923C0C84EE}" type="slidenum">
              <a:rPr lang="id-ID" smtClean="0"/>
              <a:pPr/>
              <a:t>‹#›</a:t>
            </a:fld>
            <a:endParaRPr lang="id-ID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id-ID" b="1" dirty="0" smtClean="0">
                <a:solidFill>
                  <a:srgbClr val="FFFF00"/>
                </a:solidFill>
                <a:latin typeface="Constantia" pitchFamily="18" charset="0"/>
              </a:rPr>
              <a:t>MANAJEMEN DATA KESEHATAN</a:t>
            </a:r>
            <a:endParaRPr lang="id-ID" b="1" dirty="0">
              <a:solidFill>
                <a:srgbClr val="FFFF00"/>
              </a:solidFill>
              <a:latin typeface="Constanti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34" y="4000504"/>
            <a:ext cx="7854696" cy="1785950"/>
          </a:xfrm>
        </p:spPr>
        <p:txBody>
          <a:bodyPr>
            <a:normAutofit/>
          </a:bodyPr>
          <a:lstStyle/>
          <a:p>
            <a:pPr algn="ctr"/>
            <a:r>
              <a:rPr lang="id-ID" sz="3600" b="1" dirty="0" smtClean="0">
                <a:solidFill>
                  <a:schemeClr val="tx1">
                    <a:lumMod val="95000"/>
                  </a:schemeClr>
                </a:solidFill>
              </a:rPr>
              <a:t>Materi 2</a:t>
            </a:r>
          </a:p>
          <a:p>
            <a:pPr algn="ctr"/>
            <a:r>
              <a:rPr lang="id-ID" sz="3600" b="1" dirty="0" smtClean="0">
                <a:solidFill>
                  <a:schemeClr val="tx1">
                    <a:lumMod val="95000"/>
                  </a:schemeClr>
                </a:solidFill>
              </a:rPr>
              <a:t>Mata Kuliah MANDATKES 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ChangeArrowheads="1"/>
          </p:cNvSpPr>
          <p:nvPr/>
        </p:nvSpPr>
        <p:spPr bwMode="auto">
          <a:xfrm>
            <a:off x="500063" y="357188"/>
            <a:ext cx="3532187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aseline="0" dirty="0"/>
              <a:t>  </a:t>
            </a:r>
            <a:r>
              <a:rPr lang="id-ID" sz="2000" baseline="0" dirty="0">
                <a:solidFill>
                  <a:srgbClr val="FFFF00"/>
                </a:solidFill>
              </a:rPr>
              <a:t>Kode Provinsi</a:t>
            </a:r>
          </a:p>
          <a:p>
            <a:r>
              <a:rPr lang="id-ID" sz="2000" baseline="0" dirty="0"/>
              <a:t>    11 “NAD"</a:t>
            </a:r>
          </a:p>
          <a:p>
            <a:r>
              <a:rPr lang="id-ID" sz="2000" baseline="0" dirty="0"/>
              <a:t>    12 "Sumatra Utara"</a:t>
            </a:r>
          </a:p>
          <a:p>
            <a:r>
              <a:rPr lang="id-ID" sz="2000" baseline="0" dirty="0"/>
              <a:t>    13 "Sumatra Barat"</a:t>
            </a:r>
          </a:p>
          <a:p>
            <a:r>
              <a:rPr lang="id-ID" sz="2000" baseline="0" dirty="0"/>
              <a:t>    14 "Riau"</a:t>
            </a:r>
          </a:p>
          <a:p>
            <a:r>
              <a:rPr lang="id-ID" sz="2000" baseline="0" dirty="0"/>
              <a:t>    15 "Jambi"</a:t>
            </a:r>
          </a:p>
          <a:p>
            <a:r>
              <a:rPr lang="id-ID" sz="2000" baseline="0" dirty="0"/>
              <a:t>    16 "Sumatra Selatan"</a:t>
            </a:r>
          </a:p>
          <a:p>
            <a:r>
              <a:rPr lang="id-ID" sz="2000" baseline="0" dirty="0"/>
              <a:t>    17 "Bengkulu"</a:t>
            </a:r>
          </a:p>
          <a:p>
            <a:r>
              <a:rPr lang="id-ID" sz="2000" baseline="0" dirty="0"/>
              <a:t>    18 "Lampung"</a:t>
            </a:r>
          </a:p>
          <a:p>
            <a:r>
              <a:rPr lang="id-ID" sz="2000" baseline="0" dirty="0"/>
              <a:t>    19 "Bangka Belitung"</a:t>
            </a:r>
          </a:p>
          <a:p>
            <a:r>
              <a:rPr lang="id-ID" sz="2000" baseline="0" dirty="0"/>
              <a:t>    21 "Kepulauan Riau"</a:t>
            </a:r>
          </a:p>
          <a:p>
            <a:r>
              <a:rPr lang="id-ID" sz="2000" baseline="0" dirty="0"/>
              <a:t>    31 "DKI Jakarta"</a:t>
            </a:r>
          </a:p>
          <a:p>
            <a:r>
              <a:rPr lang="id-ID" sz="2000" baseline="0" dirty="0"/>
              <a:t>    32 "Jawa Barat"</a:t>
            </a:r>
          </a:p>
          <a:p>
            <a:r>
              <a:rPr lang="id-ID" sz="2000" baseline="0" dirty="0"/>
              <a:t>    33 "Jawa Tengah"</a:t>
            </a:r>
          </a:p>
          <a:p>
            <a:r>
              <a:rPr lang="id-ID" sz="2000" baseline="0" dirty="0"/>
              <a:t>    34 "DI Yogyakarta"</a:t>
            </a:r>
          </a:p>
          <a:p>
            <a:r>
              <a:rPr lang="id-ID" sz="2000" baseline="0" dirty="0"/>
              <a:t>    35 "Jawa Timur"</a:t>
            </a:r>
          </a:p>
          <a:p>
            <a:r>
              <a:rPr lang="id-ID" sz="2000" baseline="0" dirty="0"/>
              <a:t>    36 "Banten"</a:t>
            </a:r>
          </a:p>
          <a:p>
            <a:r>
              <a:rPr lang="id-ID" sz="2000" baseline="0" dirty="0"/>
              <a:t>    51 "Bali"</a:t>
            </a:r>
          </a:p>
          <a:p>
            <a:r>
              <a:rPr lang="id-ID" sz="2000" baseline="0" dirty="0"/>
              <a:t>    52 "Nusa Tenggara Barat"</a:t>
            </a:r>
          </a:p>
          <a:p>
            <a:r>
              <a:rPr lang="id-ID" sz="2000" baseline="0" dirty="0"/>
              <a:t>    53 "Nusa Tenggara Timur"</a:t>
            </a:r>
          </a:p>
          <a:p>
            <a:r>
              <a:rPr lang="id-ID" sz="2000" baseline="0" dirty="0"/>
              <a:t>    </a:t>
            </a:r>
          </a:p>
        </p:txBody>
      </p:sp>
      <p:sp>
        <p:nvSpPr>
          <p:cNvPr id="11267" name="Rectangle 2"/>
          <p:cNvSpPr>
            <a:spLocks noChangeArrowheads="1"/>
          </p:cNvSpPr>
          <p:nvPr/>
        </p:nvSpPr>
        <p:spPr bwMode="auto">
          <a:xfrm>
            <a:off x="4714875" y="285750"/>
            <a:ext cx="3857625" cy="618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baseline="0" dirty="0">
                <a:solidFill>
                  <a:srgbClr val="FFFF00"/>
                </a:solidFill>
              </a:rPr>
              <a:t>Kode Kabupaten/Kota, Prop.NAD</a:t>
            </a:r>
            <a:r>
              <a:rPr lang="id-ID" baseline="0" dirty="0"/>
              <a:t> </a:t>
            </a:r>
          </a:p>
          <a:p>
            <a:r>
              <a:rPr lang="id-ID" baseline="0" dirty="0"/>
              <a:t>1101	"Simeulue"	</a:t>
            </a:r>
          </a:p>
          <a:p>
            <a:r>
              <a:rPr lang="id-ID" baseline="0" dirty="0"/>
              <a:t>1102	"Aceh Singkil"	</a:t>
            </a:r>
          </a:p>
          <a:p>
            <a:r>
              <a:rPr lang="id-ID" baseline="0" dirty="0"/>
              <a:t>1103	"Aceh Selatan"	</a:t>
            </a:r>
          </a:p>
          <a:p>
            <a:r>
              <a:rPr lang="id-ID" baseline="0" dirty="0"/>
              <a:t>1104	"Aceh Tenggara"	</a:t>
            </a:r>
          </a:p>
          <a:p>
            <a:r>
              <a:rPr lang="id-ID" baseline="0" dirty="0"/>
              <a:t>1105	"Aceh Timur"	</a:t>
            </a:r>
          </a:p>
          <a:p>
            <a:r>
              <a:rPr lang="id-ID" baseline="0" dirty="0"/>
              <a:t>1106	"Aceh Tengah"	</a:t>
            </a:r>
          </a:p>
          <a:p>
            <a:r>
              <a:rPr lang="id-ID" baseline="0" dirty="0"/>
              <a:t>1107	"Aceh Barat"	</a:t>
            </a:r>
          </a:p>
          <a:p>
            <a:r>
              <a:rPr lang="id-ID" baseline="0" dirty="0"/>
              <a:t>1108	"Aceh Besar"	</a:t>
            </a:r>
          </a:p>
          <a:p>
            <a:r>
              <a:rPr lang="id-ID" baseline="0" dirty="0"/>
              <a:t>1109	"Pidie"	</a:t>
            </a:r>
          </a:p>
          <a:p>
            <a:r>
              <a:rPr lang="id-ID" baseline="0" dirty="0"/>
              <a:t>1110	"Bireuen"	</a:t>
            </a:r>
          </a:p>
          <a:p>
            <a:r>
              <a:rPr lang="id-ID" baseline="0" dirty="0"/>
              <a:t>1111	"Aceh Utara"	</a:t>
            </a:r>
          </a:p>
          <a:p>
            <a:r>
              <a:rPr lang="id-ID" baseline="0" dirty="0"/>
              <a:t>1112	"Aceh Barat Daya"	</a:t>
            </a:r>
          </a:p>
          <a:p>
            <a:r>
              <a:rPr lang="id-ID" baseline="0" dirty="0"/>
              <a:t>1113	"Gayo Lues"	</a:t>
            </a:r>
          </a:p>
          <a:p>
            <a:r>
              <a:rPr lang="id-ID" baseline="0" dirty="0"/>
              <a:t>1114	"Aceh Tamiang"	</a:t>
            </a:r>
          </a:p>
          <a:p>
            <a:r>
              <a:rPr lang="id-ID" baseline="0" dirty="0"/>
              <a:t>1115	"Nagan Raya"	</a:t>
            </a:r>
          </a:p>
          <a:p>
            <a:r>
              <a:rPr lang="id-ID" baseline="0" dirty="0"/>
              <a:t>1116	"Aceh Jaya"	</a:t>
            </a:r>
          </a:p>
          <a:p>
            <a:r>
              <a:rPr lang="id-ID" baseline="0" dirty="0"/>
              <a:t>1117	"Bener Meriah"	</a:t>
            </a:r>
          </a:p>
          <a:p>
            <a:r>
              <a:rPr lang="id-ID" baseline="0" dirty="0"/>
              <a:t>1171	"Banda Aceh"	</a:t>
            </a:r>
          </a:p>
          <a:p>
            <a:r>
              <a:rPr lang="id-ID" baseline="0" dirty="0"/>
              <a:t>1172	"Sabang"	</a:t>
            </a:r>
          </a:p>
          <a:p>
            <a:r>
              <a:rPr lang="id-ID" baseline="0" dirty="0"/>
              <a:t>1173	"Langsa	"</a:t>
            </a:r>
          </a:p>
          <a:p>
            <a:r>
              <a:rPr lang="id-ID" baseline="0" dirty="0"/>
              <a:t>1174	"Lhokseumawe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500034" y="785815"/>
          <a:ext cx="8215369" cy="5857894"/>
        </p:xfrm>
        <a:graphic>
          <a:graphicData uri="http://schemas.openxmlformats.org/drawingml/2006/table">
            <a:tbl>
              <a:tblPr/>
              <a:tblGrid>
                <a:gridCol w="1471352"/>
                <a:gridCol w="3152902"/>
                <a:gridCol w="1321214"/>
                <a:gridCol w="2269901"/>
              </a:tblGrid>
              <a:tr h="3000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latin typeface="Arial"/>
                          <a:ea typeface="Calibri"/>
                          <a:cs typeface="Times New Roman"/>
                        </a:rPr>
                        <a:t>Variabel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11" marR="52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latin typeface="Arial"/>
                          <a:ea typeface="Calibri"/>
                          <a:cs typeface="Times New Roman"/>
                        </a:rPr>
                        <a:t>Nama variabel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11" marR="52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>
                          <a:latin typeface="Arial"/>
                          <a:ea typeface="Calibri"/>
                          <a:cs typeface="Times New Roman"/>
                        </a:rPr>
                        <a:t>Tipe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11" marR="52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>
                          <a:latin typeface="Arial"/>
                          <a:ea typeface="Calibri"/>
                          <a:cs typeface="Times New Roman"/>
                        </a:rPr>
                        <a:t>Value Label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11" marR="52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079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latin typeface="Arial"/>
                          <a:ea typeface="Calibri"/>
                          <a:cs typeface="Times New Roman"/>
                        </a:rPr>
                        <a:t>Pengenalan tempat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11" marR="52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000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latin typeface="Arial"/>
                          <a:ea typeface="Calibri"/>
                          <a:cs typeface="Times New Roman"/>
                        </a:rPr>
                        <a:t>Prov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11" marR="52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latin typeface="Arial"/>
                          <a:ea typeface="Calibri"/>
                          <a:cs typeface="Times New Roman"/>
                        </a:rPr>
                        <a:t>Provinsi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11" marR="52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latin typeface="Arial"/>
                          <a:ea typeface="Calibri"/>
                          <a:cs typeface="Times New Roman"/>
                        </a:rPr>
                        <a:t>Numerik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11" marR="52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d-ID" sz="16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2311" marR="52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0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latin typeface="Arial"/>
                          <a:ea typeface="Calibri"/>
                          <a:cs typeface="Times New Roman"/>
                        </a:rPr>
                        <a:t>KabKota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11" marR="52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Arial"/>
                          <a:ea typeface="Calibri"/>
                          <a:cs typeface="Times New Roman"/>
                        </a:rPr>
                        <a:t>Kabupaten/Kota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11" marR="52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latin typeface="Arial"/>
                          <a:ea typeface="Calibri"/>
                          <a:cs typeface="Times New Roman"/>
                        </a:rPr>
                        <a:t>Numerik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11" marR="52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d-ID" sz="16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2311" marR="52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0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latin typeface="Arial"/>
                          <a:ea typeface="Calibri"/>
                          <a:cs typeface="Times New Roman"/>
                        </a:rPr>
                        <a:t>Keca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11" marR="52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latin typeface="Arial"/>
                          <a:ea typeface="Calibri"/>
                          <a:cs typeface="Times New Roman"/>
                        </a:rPr>
                        <a:t>Kecamatan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11" marR="52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latin typeface="Arial"/>
                          <a:ea typeface="Calibri"/>
                          <a:cs typeface="Times New Roman"/>
                        </a:rPr>
                        <a:t>Numerik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11" marR="52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d-ID" sz="16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2311" marR="52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6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Arial"/>
                          <a:ea typeface="Calibri"/>
                          <a:cs typeface="Times New Roman"/>
                        </a:rPr>
                        <a:t>Desa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11" marR="52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latin typeface="Arial"/>
                          <a:ea typeface="Calibri"/>
                          <a:cs typeface="Times New Roman"/>
                        </a:rPr>
                        <a:t>Desa/Kelurahan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11" marR="52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latin typeface="Arial"/>
                          <a:ea typeface="Calibri"/>
                          <a:cs typeface="Times New Roman"/>
                        </a:rPr>
                        <a:t>Numerik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11" marR="52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Arial"/>
                          <a:ea typeface="Calibri"/>
                          <a:cs typeface="Times New Roman"/>
                        </a:rPr>
                        <a:t>1.Kelurahan 2.Desa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11" marR="52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0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latin typeface="+mn-lt"/>
                          <a:ea typeface="Calibri"/>
                          <a:cs typeface="Times New Roman"/>
                        </a:rPr>
                        <a:t>KodeRT</a:t>
                      </a:r>
                      <a:endParaRPr lang="id-ID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311" marR="52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latin typeface="+mn-lt"/>
                          <a:ea typeface="Calibri"/>
                          <a:cs typeface="Times New Roman"/>
                        </a:rPr>
                        <a:t>Kode Rumah</a:t>
                      </a:r>
                      <a:r>
                        <a:rPr lang="id-ID" sz="1600" baseline="0" dirty="0" smtClean="0">
                          <a:latin typeface="+mn-lt"/>
                          <a:ea typeface="Calibri"/>
                          <a:cs typeface="Times New Roman"/>
                        </a:rPr>
                        <a:t> Tangga</a:t>
                      </a:r>
                      <a:endParaRPr lang="id-ID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311" marR="52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latin typeface="+mn-lt"/>
                          <a:ea typeface="Calibri"/>
                          <a:cs typeface="Times New Roman"/>
                        </a:rPr>
                        <a:t>Numerik</a:t>
                      </a:r>
                      <a:endParaRPr lang="id-ID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311" marR="52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d-ID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311" marR="52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0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Arial"/>
                          <a:ea typeface="Calibri"/>
                          <a:cs typeface="Times New Roman"/>
                        </a:rPr>
                        <a:t>Alamat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11" marR="52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d-ID" sz="16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2311" marR="52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Arial"/>
                          <a:ea typeface="Calibri"/>
                          <a:cs typeface="Times New Roman"/>
                        </a:rPr>
                        <a:t>String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11" marR="52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d-ID" sz="16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2311" marR="52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079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latin typeface="Arial"/>
                          <a:ea typeface="Calibri"/>
                          <a:cs typeface="Times New Roman"/>
                        </a:rPr>
                        <a:t>Keterangan Rumah Tangga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11" marR="52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000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latin typeface="Arial"/>
                          <a:ea typeface="Calibri"/>
                          <a:cs typeface="Times New Roman"/>
                        </a:rPr>
                        <a:t>NamKRT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11" marR="52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latin typeface="Arial"/>
                          <a:ea typeface="Calibri"/>
                          <a:cs typeface="Times New Roman"/>
                        </a:rPr>
                        <a:t>Nama Kepala Rumah Tangga 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11" marR="52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latin typeface="Arial"/>
                          <a:ea typeface="Calibri"/>
                          <a:cs typeface="Times New Roman"/>
                        </a:rPr>
                        <a:t>String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11" marR="52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d-ID" sz="16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2311" marR="52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6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Arial"/>
                          <a:ea typeface="Calibri"/>
                          <a:cs typeface="Times New Roman"/>
                        </a:rPr>
                        <a:t>JumART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11" marR="52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Arial"/>
                          <a:ea typeface="Calibri"/>
                          <a:cs typeface="Times New Roman"/>
                        </a:rPr>
                        <a:t>Jumlah Anggota Rumah Tangga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11" marR="52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Arial"/>
                          <a:ea typeface="Calibri"/>
                          <a:cs typeface="Times New Roman"/>
                        </a:rPr>
                        <a:t>Numerik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11" marR="52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d-ID" sz="16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2311" marR="52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Kode ART</a:t>
                      </a:r>
                      <a:endParaRPr lang="id-ID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311" marR="52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Kode Anggota Rumah Tangga</a:t>
                      </a:r>
                      <a:endParaRPr lang="id-ID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311" marR="52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Numerik</a:t>
                      </a:r>
                      <a:endParaRPr lang="id-ID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311" marR="52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d-ID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2311" marR="52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079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latin typeface="Arial"/>
                          <a:ea typeface="Calibri"/>
                          <a:cs typeface="Times New Roman"/>
                        </a:rPr>
                        <a:t>Pemanfaatan Pelayanan Kesehatan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11" marR="52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6001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latin typeface="Arial"/>
                          <a:ea typeface="Calibri"/>
                          <a:cs typeface="Times New Roman"/>
                        </a:rPr>
                        <a:t>Timbang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11" marR="52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latin typeface="Arial"/>
                          <a:ea typeface="Calibri"/>
                          <a:cs typeface="Times New Roman"/>
                        </a:rPr>
                        <a:t>Penimbangan Balita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11" marR="52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latin typeface="Arial"/>
                          <a:ea typeface="Calibri"/>
                          <a:cs typeface="Times New Roman"/>
                        </a:rPr>
                        <a:t>Numerik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11" marR="52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Arial"/>
                          <a:ea typeface="Calibri"/>
                          <a:cs typeface="Times New Roman"/>
                        </a:rPr>
                        <a:t>1.Ya  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Arial"/>
                          <a:ea typeface="Calibri"/>
                          <a:cs typeface="Times New Roman"/>
                        </a:rPr>
                        <a:t>2.Tidak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11" marR="52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2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latin typeface="Arial"/>
                          <a:ea typeface="Calibri"/>
                          <a:cs typeface="Times New Roman"/>
                        </a:rPr>
                        <a:t>Imuns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11" marR="52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latin typeface="Arial"/>
                          <a:ea typeface="Calibri"/>
                          <a:cs typeface="Times New Roman"/>
                        </a:rPr>
                        <a:t>Imunisasi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11" marR="52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latin typeface="Arial"/>
                          <a:ea typeface="Calibri"/>
                          <a:cs typeface="Times New Roman"/>
                        </a:rPr>
                        <a:t>Numerik</a:t>
                      </a:r>
                      <a:endParaRPr lang="id-ID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11" marR="52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Arial"/>
                          <a:ea typeface="Calibri"/>
                          <a:cs typeface="Times New Roman"/>
                        </a:rPr>
                        <a:t>1.Ya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Arial"/>
                          <a:ea typeface="Calibri"/>
                          <a:cs typeface="Times New Roman"/>
                        </a:rPr>
                        <a:t>2.Tidak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Arial"/>
                          <a:ea typeface="Calibri"/>
                          <a:cs typeface="Times New Roman"/>
                        </a:rPr>
                        <a:t>3.Tidak berlaku</a:t>
                      </a:r>
                      <a:endParaRPr lang="id-ID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11" marR="523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372" name="TextBox 4"/>
          <p:cNvSpPr txBox="1">
            <a:spLocks noChangeArrowheads="1"/>
          </p:cNvSpPr>
          <p:nvPr/>
        </p:nvSpPr>
        <p:spPr bwMode="auto">
          <a:xfrm>
            <a:off x="1714500" y="142875"/>
            <a:ext cx="535781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d-ID" sz="2800" b="1" baseline="0" dirty="0">
                <a:solidFill>
                  <a:srgbClr val="FFFF00"/>
                </a:solidFill>
              </a:rPr>
              <a:t>Buku Kode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57256"/>
          </a:xfrm>
        </p:spPr>
        <p:txBody>
          <a:bodyPr>
            <a:normAutofit/>
          </a:bodyPr>
          <a:lstStyle/>
          <a:p>
            <a:pPr algn="ctr"/>
            <a:r>
              <a:rPr lang="id-ID" sz="3600" b="1" dirty="0" smtClean="0">
                <a:latin typeface="Arial" pitchFamily="34" charset="0"/>
                <a:cs typeface="Arial" pitchFamily="34" charset="0"/>
              </a:rPr>
              <a:t>PEDOMAN </a:t>
            </a:r>
            <a:r>
              <a:rPr lang="id-ID" sz="3600" b="1" i="1" dirty="0" smtClean="0">
                <a:latin typeface="Arial" pitchFamily="34" charset="0"/>
                <a:cs typeface="Arial" pitchFamily="34" charset="0"/>
              </a:rPr>
              <a:t>ENTRY DATA</a:t>
            </a:r>
            <a:endParaRPr lang="id-ID" sz="36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714488"/>
            <a:ext cx="8501122" cy="48577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sz="2800" dirty="0" smtClean="0">
                <a:latin typeface="Arial" pitchFamily="34" charset="0"/>
                <a:cs typeface="Arial" pitchFamily="34" charset="0"/>
              </a:rPr>
              <a:t>MEMASUKAN DATA (</a:t>
            </a:r>
            <a:r>
              <a:rPr lang="id-ID" sz="2800" i="1" dirty="0" smtClean="0">
                <a:latin typeface="Arial" pitchFamily="34" charset="0"/>
                <a:cs typeface="Arial" pitchFamily="34" charset="0"/>
              </a:rPr>
              <a:t>ENTRY  DATA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) =</a:t>
            </a:r>
          </a:p>
          <a:p>
            <a:pPr>
              <a:buFontTx/>
              <a:buChar char="-"/>
            </a:pPr>
            <a:r>
              <a:rPr lang="id-ID" sz="2800" dirty="0" smtClean="0">
                <a:latin typeface="Arial" pitchFamily="34" charset="0"/>
                <a:cs typeface="Arial" pitchFamily="34" charset="0"/>
              </a:rPr>
              <a:t>Persiapan ruangan dengan pembuatan jaringan dan instalasi komputer untuk </a:t>
            </a:r>
            <a:r>
              <a:rPr lang="id-ID" sz="2800" i="1" dirty="0" smtClean="0">
                <a:latin typeface="Arial" pitchFamily="34" charset="0"/>
                <a:cs typeface="Arial" pitchFamily="34" charset="0"/>
              </a:rPr>
              <a:t>entry data</a:t>
            </a:r>
          </a:p>
          <a:p>
            <a:pPr>
              <a:buFontTx/>
              <a:buChar char="-"/>
            </a:pPr>
            <a:r>
              <a:rPr lang="id-ID" sz="2800" dirty="0" smtClean="0">
                <a:latin typeface="Arial" pitchFamily="34" charset="0"/>
                <a:cs typeface="Arial" pitchFamily="34" charset="0"/>
              </a:rPr>
              <a:t>Pembuatan program </a:t>
            </a:r>
            <a:r>
              <a:rPr lang="id-ID" sz="2800" i="1" dirty="0" smtClean="0">
                <a:latin typeface="Arial" pitchFamily="34" charset="0"/>
                <a:cs typeface="Arial" pitchFamily="34" charset="0"/>
              </a:rPr>
              <a:t>entry data 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dan check alur data, termasuk uji coba program</a:t>
            </a:r>
          </a:p>
          <a:p>
            <a:pPr>
              <a:buFontTx/>
              <a:buChar char="-"/>
            </a:pPr>
            <a:r>
              <a:rPr lang="id-ID" sz="2800" dirty="0" smtClean="0">
                <a:latin typeface="Arial" pitchFamily="34" charset="0"/>
                <a:cs typeface="Arial" pitchFamily="34" charset="0"/>
              </a:rPr>
              <a:t>Pembuatan buku kontrol untuk </a:t>
            </a:r>
            <a:r>
              <a:rPr lang="id-ID" sz="2800" i="1" dirty="0" smtClean="0">
                <a:latin typeface="Arial" pitchFamily="34" charset="0"/>
                <a:cs typeface="Arial" pitchFamily="34" charset="0"/>
              </a:rPr>
              <a:t>receiving-batching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 yang sesuai dengan daftar sampel yang digunakan</a:t>
            </a:r>
          </a:p>
          <a:p>
            <a:pPr>
              <a:buFontTx/>
              <a:buChar char="-"/>
            </a:pPr>
            <a:r>
              <a:rPr lang="id-ID" sz="2800" dirty="0" smtClean="0">
                <a:latin typeface="Arial" pitchFamily="34" charset="0"/>
                <a:cs typeface="Arial" pitchFamily="34" charset="0"/>
              </a:rPr>
              <a:t>Penyusunan pedoman editing dan koding </a:t>
            </a:r>
          </a:p>
          <a:p>
            <a:pPr>
              <a:buFontTx/>
              <a:buChar char="-"/>
            </a:pPr>
            <a:endParaRPr lang="id-ID" sz="2800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endParaRPr lang="id-ID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3906" t="10416" r="3125" b="625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1071562" y="357188"/>
            <a:ext cx="7143775" cy="785796"/>
          </a:xfrm>
        </p:spPr>
        <p:txBody>
          <a:bodyPr>
            <a:noAutofit/>
          </a:bodyPr>
          <a:lstStyle/>
          <a:p>
            <a:pPr algn="ctr" eaLnBrk="1" hangingPunct="1"/>
            <a:r>
              <a:rPr lang="id-ID" sz="3600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Memasukkan Data</a:t>
            </a:r>
          </a:p>
        </p:txBody>
      </p:sp>
      <p:sp>
        <p:nvSpPr>
          <p:cNvPr id="4" name="Rectangle 3"/>
          <p:cNvSpPr/>
          <p:nvPr/>
        </p:nvSpPr>
        <p:spPr>
          <a:xfrm>
            <a:off x="357158" y="1041023"/>
            <a:ext cx="8501122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sz="2800" baseline="0" dirty="0">
                <a:latin typeface="Arial" pitchFamily="34" charset="0"/>
                <a:cs typeface="Arial" pitchFamily="34" charset="0"/>
              </a:rPr>
              <a:t>Untuk memudahkan penelusuran kembali jika terjadi kesalahan dlm memasukkan data  (terutama jika sampel survei cukup besar/banyak)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d-ID" sz="2800" baseline="0" dirty="0">
              <a:latin typeface="Arial" pitchFamily="34" charset="0"/>
              <a:cs typeface="Arial" pitchFamily="34" charset="0"/>
            </a:endParaRPr>
          </a:p>
          <a:p>
            <a:pPr marL="342900" indent="-342900" algn="just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id-ID" sz="2800" baseline="0" dirty="0">
                <a:latin typeface="Arial" pitchFamily="34" charset="0"/>
                <a:cs typeface="Arial" pitchFamily="34" charset="0"/>
              </a:rPr>
              <a:t>File dibuat setiap hari. Jangan disambung dg yg kemarin tetapi membuat file baru lagi (biasanya diberi tanggal)</a:t>
            </a:r>
          </a:p>
          <a:p>
            <a:pPr marL="342900" indent="-342900" algn="just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endParaRPr lang="id-ID" sz="2800" baseline="0" dirty="0">
              <a:latin typeface="Arial" pitchFamily="34" charset="0"/>
              <a:cs typeface="Arial" pitchFamily="34" charset="0"/>
            </a:endParaRPr>
          </a:p>
          <a:p>
            <a:pPr marL="342900" indent="-342900" algn="just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id-ID" sz="2800" baseline="0" dirty="0">
                <a:latin typeface="Arial" pitchFamily="34" charset="0"/>
                <a:cs typeface="Arial" pitchFamily="34" charset="0"/>
              </a:rPr>
              <a:t>File dibuat setiap 1 minggu.  Jangan disambung lagi dg yg seminggu yll tetapi membuat file baru lagi (diberi kode, misalnya mei3=bulan mei minggu ke-3)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d-ID" baseline="0" dirty="0">
              <a:latin typeface="Arial" pitchFamily="34" charset="0"/>
              <a:cs typeface="Arial" pitchFamily="34" charset="0"/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d-ID" baseline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ctrTitle"/>
          </p:nvPr>
        </p:nvSpPr>
        <p:spPr>
          <a:xfrm>
            <a:off x="1071538" y="285750"/>
            <a:ext cx="6643734" cy="785813"/>
          </a:xfrm>
        </p:spPr>
        <p:txBody>
          <a:bodyPr>
            <a:noAutofit/>
          </a:bodyPr>
          <a:lstStyle/>
          <a:p>
            <a:pPr algn="ctr" eaLnBrk="1" hangingPunct="1"/>
            <a:r>
              <a:rPr lang="id-ID" sz="3600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MEMBERSIHKAN DATA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38" y="1500188"/>
            <a:ext cx="8001028" cy="4929208"/>
          </a:xfrm>
        </p:spPr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sz="24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Data variabel tunggal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sz="2400" dirty="0" smtClean="0">
                <a:latin typeface="Arial" pitchFamily="34" charset="0"/>
                <a:cs typeface="Arial" pitchFamily="34" charset="0"/>
              </a:rPr>
              <a:t>Variabel :  nama, status kawin, jenis kelamin, bb, tb, hamil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sz="2400" dirty="0" smtClean="0">
                <a:latin typeface="Arial" pitchFamily="34" charset="0"/>
                <a:cs typeface="Arial" pitchFamily="34" charset="0"/>
              </a:rPr>
              <a:t>Membersihkan data variabel jenis kelamin (jenkel).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sz="2400" dirty="0" smtClean="0">
                <a:latin typeface="Arial" pitchFamily="34" charset="0"/>
                <a:cs typeface="Arial" pitchFamily="34" charset="0"/>
              </a:rPr>
              <a:t>Data variabel jenkel hanya 1 atau 2.  Jika ada 0 atau 3 maka harus di cek.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id-ID" sz="2400" dirty="0" smtClean="0">
              <a:latin typeface="Arial" pitchFamily="34" charset="0"/>
              <a:cs typeface="Arial" pitchFamily="34" charset="0"/>
            </a:endParaRP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sz="2400" b="1" dirty="0" smtClean="0">
                <a:latin typeface="Arial" pitchFamily="34" charset="0"/>
                <a:cs typeface="Arial" pitchFamily="34" charset="0"/>
              </a:rPr>
              <a:t>Data variabel dg mengecek variabel lain yg terkait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sz="2400" dirty="0" smtClean="0">
                <a:latin typeface="Arial" pitchFamily="34" charset="0"/>
                <a:cs typeface="Arial" pitchFamily="34" charset="0"/>
              </a:rPr>
              <a:t> Variabel:  nama, status kawin, jenis kelamin, bb, tb, hamil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id-ID" sz="2400" dirty="0" smtClean="0">
                <a:latin typeface="Arial" pitchFamily="34" charset="0"/>
                <a:cs typeface="Arial" pitchFamily="34" charset="0"/>
              </a:rPr>
              <a:t>Membersihkan data variabel kehamilan (hamil).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id-ID" sz="2400" dirty="0" smtClean="0">
                <a:latin typeface="Arial" pitchFamily="34" charset="0"/>
                <a:cs typeface="Arial" pitchFamily="34" charset="0"/>
              </a:rPr>
              <a:t>Data variabel hamil hanya dari wanita (</a:t>
            </a:r>
            <a:r>
              <a:rPr lang="id-ID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jenkel=2).  Jika ada wanita hamil dg jenkel=1 harus di cek.  </a:t>
            </a:r>
            <a:endParaRPr lang="id-ID" sz="2400" dirty="0" smtClean="0">
              <a:latin typeface="Arial" pitchFamily="34" charset="0"/>
              <a:cs typeface="Arial" pitchFamily="34" charset="0"/>
            </a:endParaRP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id-ID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77" t="16791" r="30771" b="4851"/>
          <a:stretch/>
        </p:blipFill>
        <p:spPr bwMode="auto">
          <a:xfrm>
            <a:off x="0" y="1228299"/>
            <a:ext cx="9007522" cy="5732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4589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642942"/>
          </a:xfrm>
        </p:spPr>
        <p:txBody>
          <a:bodyPr>
            <a:normAutofit/>
          </a:bodyPr>
          <a:lstStyle/>
          <a:p>
            <a:pPr algn="ctr"/>
            <a:r>
              <a:rPr lang="id-ID" sz="3600" b="1" dirty="0" smtClean="0">
                <a:latin typeface="Arial" pitchFamily="34" charset="0"/>
                <a:cs typeface="Arial" pitchFamily="34" charset="0"/>
              </a:rPr>
              <a:t>MANAJEMEN DATA KESEHATAN</a:t>
            </a:r>
            <a:endParaRPr lang="id-ID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500174"/>
            <a:ext cx="8501122" cy="5072098"/>
          </a:xfrm>
        </p:spPr>
        <p:txBody>
          <a:bodyPr/>
          <a:lstStyle/>
          <a:p>
            <a:pPr>
              <a:buFont typeface="Wingdings"/>
              <a:buChar char="Ä"/>
            </a:pPr>
            <a:r>
              <a:rPr lang="id-ID" sz="2800" dirty="0" smtClean="0">
                <a:latin typeface="Arial" pitchFamily="34" charset="0"/>
                <a:cs typeface="Arial" pitchFamily="34" charset="0"/>
                <a:sym typeface="Wingdings"/>
              </a:rPr>
              <a:t>Sudut pandang data = sangat penting merupakan sumber daya yang harus dikontrol dan dikelola dengan baik</a:t>
            </a:r>
          </a:p>
          <a:p>
            <a:pPr>
              <a:buFont typeface="Wingdings"/>
              <a:buChar char="Ä"/>
            </a:pPr>
            <a:endParaRPr lang="id-ID" sz="2800" dirty="0" smtClean="0">
              <a:latin typeface="Arial" pitchFamily="34" charset="0"/>
              <a:cs typeface="Arial" pitchFamily="34" charset="0"/>
              <a:sym typeface="Wingdings"/>
            </a:endParaRPr>
          </a:p>
          <a:p>
            <a:pPr>
              <a:buFont typeface="Wingdings"/>
              <a:buChar char="Ä"/>
            </a:pPr>
            <a:r>
              <a:rPr lang="id-ID" sz="2800" dirty="0" smtClean="0">
                <a:latin typeface="Arial" pitchFamily="34" charset="0"/>
                <a:cs typeface="Arial" pitchFamily="34" charset="0"/>
                <a:sym typeface="Wingdings"/>
              </a:rPr>
              <a:t>Pengelolaan data yang baik/ profesional dimulai dari pengumpulan sumber data yang bisa diandalkan hingga dilakukan proses analisis data maka dapat menjadi dasar pengambilan keputusan  </a:t>
            </a:r>
          </a:p>
          <a:p>
            <a:pPr>
              <a:buFont typeface="Wingdings"/>
              <a:buChar char="Ä"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714380"/>
          </a:xfrm>
        </p:spPr>
        <p:txBody>
          <a:bodyPr>
            <a:normAutofit/>
          </a:bodyPr>
          <a:lstStyle/>
          <a:p>
            <a:pPr algn="ctr"/>
            <a:r>
              <a:rPr lang="id-ID" sz="3600" b="1" dirty="0" smtClean="0">
                <a:latin typeface="Arial" pitchFamily="34" charset="0"/>
                <a:cs typeface="Arial" pitchFamily="34" charset="0"/>
              </a:rPr>
              <a:t>MANAJEMEN DATA KESEHATAN</a:t>
            </a:r>
            <a:endParaRPr lang="id-ID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643050"/>
            <a:ext cx="8501122" cy="4857784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id-ID" sz="3200" i="1" dirty="0" smtClean="0">
                <a:latin typeface="Arial" pitchFamily="34" charset="0"/>
                <a:cs typeface="Arial" pitchFamily="34" charset="0"/>
              </a:rPr>
              <a:t>DATA BASE </a:t>
            </a:r>
            <a:r>
              <a:rPr lang="id-ID" sz="3200" dirty="0" smtClean="0">
                <a:latin typeface="Arial" pitchFamily="34" charset="0"/>
                <a:cs typeface="Arial" pitchFamily="34" charset="0"/>
              </a:rPr>
              <a:t>(BASIS DATA) = pangkalan data, struktur kumpulan data yang disimpan dalam suatu sistem komputer</a:t>
            </a:r>
          </a:p>
          <a:p>
            <a:pPr>
              <a:buFontTx/>
              <a:buChar char="-"/>
            </a:pPr>
            <a:r>
              <a:rPr lang="id-ID" sz="3200" i="1" dirty="0" smtClean="0">
                <a:latin typeface="Arial" pitchFamily="34" charset="0"/>
                <a:cs typeface="Arial" pitchFamily="34" charset="0"/>
              </a:rPr>
              <a:t>DATA BASE MANAGEMENT </a:t>
            </a:r>
          </a:p>
          <a:p>
            <a:pPr>
              <a:buFontTx/>
              <a:buChar char="-"/>
            </a:pPr>
            <a:r>
              <a:rPr lang="id-ID" sz="3200" i="1" dirty="0" smtClean="0">
                <a:latin typeface="Arial" pitchFamily="34" charset="0"/>
                <a:cs typeface="Arial" pitchFamily="34" charset="0"/>
              </a:rPr>
              <a:t>DATA BASE MANAGEMENT  SYSTEM</a:t>
            </a:r>
          </a:p>
          <a:p>
            <a:pPr>
              <a:buFontTx/>
              <a:buChar char="-"/>
            </a:pPr>
            <a:endParaRPr lang="id-ID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857256"/>
          </a:xfrm>
        </p:spPr>
        <p:txBody>
          <a:bodyPr>
            <a:normAutofit/>
          </a:bodyPr>
          <a:lstStyle/>
          <a:p>
            <a:pPr algn="ctr"/>
            <a:r>
              <a:rPr lang="id-ID" sz="3600" b="1" dirty="0" smtClean="0">
                <a:latin typeface="Arial" pitchFamily="34" charset="0"/>
                <a:cs typeface="Arial" pitchFamily="34" charset="0"/>
              </a:rPr>
              <a:t>JENIS DATA </a:t>
            </a:r>
            <a:endParaRPr lang="id-ID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571612"/>
            <a:ext cx="8501122" cy="492922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sz="3200" dirty="0" smtClean="0">
                <a:latin typeface="Arial" pitchFamily="34" charset="0"/>
                <a:cs typeface="Arial" pitchFamily="34" charset="0"/>
              </a:rPr>
              <a:t>1. </a:t>
            </a:r>
            <a:r>
              <a:rPr lang="id-ID" sz="3200" b="1" dirty="0" smtClean="0">
                <a:latin typeface="Arial" pitchFamily="34" charset="0"/>
                <a:cs typeface="Arial" pitchFamily="34" charset="0"/>
              </a:rPr>
              <a:t>DATA UMUM DAN LINGKUNGAN </a:t>
            </a:r>
            <a:r>
              <a:rPr lang="id-ID" sz="3200" dirty="0" smtClean="0">
                <a:latin typeface="Arial" pitchFamily="34" charset="0"/>
                <a:cs typeface="Arial" pitchFamily="34" charset="0"/>
              </a:rPr>
              <a:t>=</a:t>
            </a:r>
          </a:p>
          <a:p>
            <a:pPr>
              <a:buNone/>
            </a:pPr>
            <a:r>
              <a:rPr lang="id-ID" sz="3200" dirty="0" smtClean="0">
                <a:latin typeface="Arial" pitchFamily="34" charset="0"/>
                <a:cs typeface="Arial" pitchFamily="34" charset="0"/>
              </a:rPr>
              <a:t>	fisik, biologik, perilaku, kependudukan, sosbud, dan sebagainya</a:t>
            </a:r>
          </a:p>
          <a:p>
            <a:pPr>
              <a:buNone/>
            </a:pPr>
            <a:r>
              <a:rPr lang="id-ID" sz="3200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id-ID" sz="3200" b="1" dirty="0" smtClean="0">
                <a:latin typeface="Arial" pitchFamily="34" charset="0"/>
                <a:cs typeface="Arial" pitchFamily="34" charset="0"/>
              </a:rPr>
              <a:t>DATA KEGIATAN DAN CAKUPAN YANG DICAPAI </a:t>
            </a:r>
            <a:r>
              <a:rPr lang="id-ID" sz="3200" dirty="0" smtClean="0">
                <a:latin typeface="Arial" pitchFamily="34" charset="0"/>
                <a:cs typeface="Arial" pitchFamily="34" charset="0"/>
              </a:rPr>
              <a:t>= upaya yankes, PSM, </a:t>
            </a:r>
            <a:r>
              <a:rPr lang="id-ID" sz="3200" i="1" dirty="0" smtClean="0">
                <a:latin typeface="Arial" pitchFamily="34" charset="0"/>
                <a:cs typeface="Arial" pitchFamily="34" charset="0"/>
              </a:rPr>
              <a:t>Primary Health Care, </a:t>
            </a:r>
            <a:r>
              <a:rPr lang="id-ID" sz="3200" dirty="0" smtClean="0">
                <a:latin typeface="Arial" pitchFamily="34" charset="0"/>
                <a:cs typeface="Arial" pitchFamily="34" charset="0"/>
              </a:rPr>
              <a:t>tingkat rujukan </a:t>
            </a:r>
            <a:r>
              <a:rPr lang="id-ID" sz="3200" i="1" dirty="0" smtClean="0">
                <a:latin typeface="Arial" pitchFamily="34" charset="0"/>
                <a:cs typeface="Arial" pitchFamily="34" charset="0"/>
              </a:rPr>
              <a:t>(Secondary Health Care</a:t>
            </a:r>
            <a:r>
              <a:rPr lang="id-ID" sz="3200" dirty="0" smtClean="0">
                <a:latin typeface="Arial" pitchFamily="34" charset="0"/>
                <a:cs typeface="Arial" pitchFamily="34" charset="0"/>
              </a:rPr>
              <a:t>) yang mencakup bidang kedokteran (Klinis medis) maupun kesehatan masyarakat</a:t>
            </a:r>
            <a:endParaRPr lang="id-ID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/>
          </a:bodyPr>
          <a:lstStyle/>
          <a:p>
            <a:r>
              <a:rPr lang="id-ID" sz="4000" b="1" dirty="0" smtClean="0"/>
              <a:t>MANAJEMEN DATA</a:t>
            </a:r>
            <a:endParaRPr lang="id-ID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6815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sz="3200" b="1" dirty="0" smtClean="0">
                <a:latin typeface="Arial" pitchFamily="34" charset="0"/>
                <a:cs typeface="Arial" pitchFamily="34" charset="0"/>
              </a:rPr>
              <a:t>Pengertian</a:t>
            </a:r>
            <a:r>
              <a:rPr lang="id-ID" sz="3200" dirty="0" smtClean="0">
                <a:latin typeface="Arial" pitchFamily="34" charset="0"/>
                <a:cs typeface="Arial" pitchFamily="34" charset="0"/>
              </a:rPr>
              <a:t> =</a:t>
            </a:r>
          </a:p>
          <a:p>
            <a:pPr>
              <a:buNone/>
            </a:pPr>
            <a:r>
              <a:rPr lang="id-ID" sz="3200" dirty="0" smtClean="0">
                <a:latin typeface="Arial" pitchFamily="34" charset="0"/>
                <a:cs typeface="Arial" pitchFamily="34" charset="0"/>
              </a:rPr>
              <a:t>- Proses pengelolaan data sehingga dapat digunakan sebagai sumber (informasi/analisis) yang dapat dipercaya untuk perorangan atau umum</a:t>
            </a:r>
          </a:p>
          <a:p>
            <a:pPr>
              <a:buNone/>
            </a:pPr>
            <a:r>
              <a:rPr lang="id-ID" sz="3600" dirty="0"/>
              <a:t>	</a:t>
            </a:r>
            <a:r>
              <a:rPr lang="id-ID" sz="2800" b="1" dirty="0" smtClean="0">
                <a:latin typeface="Arial" pitchFamily="34" charset="0"/>
                <a:cs typeface="Arial" pitchFamily="34" charset="0"/>
              </a:rPr>
              <a:t>(Djoko Kartono, Pelatihan Metodologi Penelitian Kes Dasar, Balitbangkes, 2009)</a:t>
            </a:r>
            <a:endParaRPr lang="id-ID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/>
          </a:bodyPr>
          <a:lstStyle/>
          <a:p>
            <a:pPr algn="ctr"/>
            <a:r>
              <a:rPr lang="id-ID" sz="3600" b="1" dirty="0" smtClean="0">
                <a:latin typeface="Arial" pitchFamily="34" charset="0"/>
                <a:cs typeface="Arial" pitchFamily="34" charset="0"/>
              </a:rPr>
              <a:t>JENIS DATA </a:t>
            </a:r>
            <a:endParaRPr lang="id-ID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785926"/>
            <a:ext cx="8643998" cy="464347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sz="3200" dirty="0" smtClean="0">
                <a:latin typeface="Arial" pitchFamily="34" charset="0"/>
                <a:cs typeface="Arial" pitchFamily="34" charset="0"/>
              </a:rPr>
              <a:t>3. </a:t>
            </a:r>
            <a:r>
              <a:rPr lang="id-ID" sz="3200" b="1" dirty="0" smtClean="0">
                <a:latin typeface="Arial" pitchFamily="34" charset="0"/>
                <a:cs typeface="Arial" pitchFamily="34" charset="0"/>
              </a:rPr>
              <a:t>DATA STATUS ATAU DERAJAT KESEHATAN </a:t>
            </a:r>
            <a:r>
              <a:rPr lang="id-ID" sz="3200" dirty="0" smtClean="0">
                <a:latin typeface="Arial" pitchFamily="34" charset="0"/>
                <a:cs typeface="Arial" pitchFamily="34" charset="0"/>
              </a:rPr>
              <a:t>= mencakup indikator-indikator utama kesehatan, KB dan kependudukan, yang memuat angka kematian, penyakit, status gizi, manajemen yankes, dan sebagainya</a:t>
            </a:r>
            <a:endParaRPr lang="id-ID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/>
          </a:bodyPr>
          <a:lstStyle/>
          <a:p>
            <a:pPr algn="ctr"/>
            <a:r>
              <a:rPr lang="id-ID" sz="3600" b="1" dirty="0" smtClean="0">
                <a:latin typeface="Arial" pitchFamily="34" charset="0"/>
                <a:cs typeface="Arial" pitchFamily="34" charset="0"/>
              </a:rPr>
              <a:t>DISKUSI</a:t>
            </a:r>
            <a:endParaRPr lang="id-ID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d-ID" sz="3200" dirty="0" smtClean="0">
                <a:latin typeface="Arial" pitchFamily="34" charset="0"/>
                <a:cs typeface="Arial" pitchFamily="34" charset="0"/>
              </a:rPr>
              <a:t>1. Buatlah contoh kegiatan manajemen data dalam suatu sarana yankes!</a:t>
            </a:r>
          </a:p>
          <a:p>
            <a:pPr>
              <a:buNone/>
            </a:pPr>
            <a:r>
              <a:rPr lang="id-ID" sz="3200" dirty="0" smtClean="0">
                <a:latin typeface="Arial" pitchFamily="34" charset="0"/>
                <a:cs typeface="Arial" pitchFamily="34" charset="0"/>
              </a:rPr>
              <a:t>2. Manfaat yang didapatkan dalam manajemen data kesehatan!	</a:t>
            </a:r>
            <a:endParaRPr lang="id-ID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39503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pPr algn="just"/>
            <a:r>
              <a:rPr lang="id-ID" sz="3200" b="1" dirty="0" smtClean="0">
                <a:latin typeface="Arial" pitchFamily="34" charset="0"/>
                <a:cs typeface="Arial" pitchFamily="34" charset="0"/>
              </a:rPr>
              <a:t>MANAJEMEN DATA -Pengertian</a:t>
            </a:r>
            <a:endParaRPr lang="id-ID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id-ID" sz="3200" dirty="0" smtClean="0">
                <a:latin typeface="Arial" pitchFamily="34" charset="0"/>
                <a:cs typeface="Arial" pitchFamily="34" charset="0"/>
              </a:rPr>
              <a:t>Terkait dengan alur penelitian, merupakan suatu proses meliputi pengukuran atau pengambilan data yang selanjutnya dilakukan pengolahan data dengan tujuan untuk mendapatkan suatu konklusi hasil atau kesimpulan (statistik)</a:t>
            </a:r>
          </a:p>
          <a:p>
            <a:pPr>
              <a:buNone/>
            </a:pPr>
            <a:r>
              <a:rPr lang="id-ID" sz="3200" dirty="0" smtClean="0"/>
              <a:t>	</a:t>
            </a:r>
            <a:r>
              <a:rPr lang="id-ID" sz="2800" b="1" dirty="0" smtClean="0">
                <a:latin typeface="Arial" pitchFamily="34" charset="0"/>
                <a:cs typeface="Arial" pitchFamily="34" charset="0"/>
              </a:rPr>
              <a:t>(Henry Setyawan, Kuliah MetPen Residen IP anak FK UNDIP, 2003)  </a:t>
            </a:r>
            <a:endParaRPr lang="id-ID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8229600" cy="796908"/>
          </a:xfrm>
        </p:spPr>
        <p:txBody>
          <a:bodyPr>
            <a:normAutofit/>
          </a:bodyPr>
          <a:lstStyle/>
          <a:p>
            <a:pPr algn="just"/>
            <a:r>
              <a:rPr lang="id-ID" sz="3600" b="1" dirty="0" smtClean="0"/>
              <a:t>MANAJEMEN DATA -Pengertian</a:t>
            </a:r>
            <a:endParaRPr lang="id-ID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id-ID" sz="3200" dirty="0" smtClean="0">
                <a:latin typeface="Arial" pitchFamily="34" charset="0"/>
                <a:cs typeface="Arial" pitchFamily="34" charset="0"/>
              </a:rPr>
              <a:t>Proses pengelolaan data menjadi suatu informasi yang berguna untuk pengambilan keputusan  bagi organisasi maupun individu</a:t>
            </a:r>
          </a:p>
          <a:p>
            <a:pPr>
              <a:buNone/>
            </a:pPr>
            <a:r>
              <a:rPr lang="id-ID" sz="3200" dirty="0">
                <a:latin typeface="Arial" pitchFamily="34" charset="0"/>
                <a:cs typeface="Arial" pitchFamily="34" charset="0"/>
              </a:rPr>
              <a:t>	</a:t>
            </a:r>
            <a:r>
              <a:rPr lang="id-ID" sz="3200" dirty="0" smtClean="0">
                <a:latin typeface="Arial" pitchFamily="34" charset="0"/>
                <a:cs typeface="Arial" pitchFamily="34" charset="0"/>
              </a:rPr>
              <a:t>(hubungan ideal antara data, informasi, dan keputusan)</a:t>
            </a:r>
          </a:p>
          <a:p>
            <a:pPr>
              <a:buNone/>
            </a:pPr>
            <a:r>
              <a:rPr lang="id-ID" sz="2800" b="1" dirty="0">
                <a:latin typeface="Arial" pitchFamily="34" charset="0"/>
                <a:cs typeface="Arial" pitchFamily="34" charset="0"/>
              </a:rPr>
              <a:t>	</a:t>
            </a:r>
            <a:r>
              <a:rPr lang="id-ID" sz="2800" b="1" dirty="0" smtClean="0">
                <a:latin typeface="Arial" pitchFamily="34" charset="0"/>
                <a:cs typeface="Arial" pitchFamily="34" charset="0"/>
              </a:rPr>
              <a:t>( Boy Sabarguna, Sistem Informasi Manajemen Rumah Sakit, 2003)</a:t>
            </a:r>
            <a:endParaRPr lang="id-ID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785818"/>
          </a:xfrm>
        </p:spPr>
        <p:txBody>
          <a:bodyPr>
            <a:normAutofit/>
          </a:bodyPr>
          <a:lstStyle/>
          <a:p>
            <a:pPr algn="just"/>
            <a:r>
              <a:rPr lang="id-ID" sz="3600" b="1" dirty="0" smtClean="0">
                <a:latin typeface="Arial" pitchFamily="34" charset="0"/>
                <a:cs typeface="Arial" pitchFamily="34" charset="0"/>
              </a:rPr>
              <a:t>RUANG LINGKUP </a:t>
            </a:r>
            <a:endParaRPr lang="id-ID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610112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id-ID" sz="3200" dirty="0" smtClean="0">
                <a:latin typeface="Arial" pitchFamily="34" charset="0"/>
                <a:cs typeface="Arial" pitchFamily="34" charset="0"/>
              </a:rPr>
              <a:t>Tahapan kegiatan manajemen data</a:t>
            </a:r>
          </a:p>
          <a:p>
            <a:pPr marL="514350" indent="-514350">
              <a:buAutoNum type="arabicPeriod"/>
            </a:pPr>
            <a:r>
              <a:rPr lang="id-ID" sz="3200" dirty="0" smtClean="0">
                <a:latin typeface="Arial" pitchFamily="34" charset="0"/>
                <a:cs typeface="Arial" pitchFamily="34" charset="0"/>
              </a:rPr>
              <a:t>Kebutuhan dan penggunaan data kesehatan</a:t>
            </a:r>
          </a:p>
          <a:p>
            <a:pPr marL="514350" indent="-514350">
              <a:buAutoNum type="arabicPeriod"/>
            </a:pPr>
            <a:r>
              <a:rPr lang="id-ID" sz="3200" dirty="0" smtClean="0">
                <a:latin typeface="Arial" pitchFamily="34" charset="0"/>
                <a:cs typeface="Arial" pitchFamily="34" charset="0"/>
              </a:rPr>
              <a:t>Tehnologi pengelolaan data</a:t>
            </a:r>
            <a:endParaRPr lang="id-ID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572560" cy="868346"/>
          </a:xfrm>
        </p:spPr>
        <p:txBody>
          <a:bodyPr>
            <a:normAutofit/>
          </a:bodyPr>
          <a:lstStyle/>
          <a:p>
            <a:r>
              <a:rPr lang="id-ID" sz="4000" b="1" dirty="0" smtClean="0"/>
              <a:t>TAHAPAN KEGIATAN MANAJEMEN DATA</a:t>
            </a:r>
            <a:endParaRPr lang="id-ID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285860"/>
            <a:ext cx="8501122" cy="5214974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Program Data </a:t>
            </a:r>
            <a:r>
              <a:rPr lang="id-ID" i="1" dirty="0" smtClean="0">
                <a:latin typeface="Arial" pitchFamily="34" charset="0"/>
                <a:cs typeface="Arial" pitchFamily="34" charset="0"/>
              </a:rPr>
              <a:t>Entry</a:t>
            </a:r>
          </a:p>
          <a:p>
            <a:pPr>
              <a:buFontTx/>
              <a:buChar char="-"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Pedoman Data </a:t>
            </a:r>
            <a:r>
              <a:rPr lang="id-ID" i="1" dirty="0" smtClean="0">
                <a:latin typeface="Arial" pitchFamily="34" charset="0"/>
                <a:cs typeface="Arial" pitchFamily="34" charset="0"/>
              </a:rPr>
              <a:t>Entry</a:t>
            </a:r>
          </a:p>
          <a:p>
            <a:pPr>
              <a:buFontTx/>
              <a:buChar char="-"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Penerimaan Kuesioner/hasil lab</a:t>
            </a:r>
          </a:p>
          <a:p>
            <a:pPr>
              <a:buFontTx/>
              <a:buChar char="-"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Pedoman coding (</a:t>
            </a:r>
            <a:r>
              <a:rPr lang="id-ID" i="1" dirty="0" smtClean="0">
                <a:latin typeface="Arial" pitchFamily="34" charset="0"/>
                <a:cs typeface="Arial" pitchFamily="34" charset="0"/>
              </a:rPr>
              <a:t>Code Book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) </a:t>
            </a:r>
          </a:p>
          <a:p>
            <a:pPr>
              <a:buFontTx/>
              <a:buChar char="-"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Pedoman Editing</a:t>
            </a:r>
          </a:p>
          <a:p>
            <a:pPr>
              <a:buFontTx/>
              <a:buChar char="-"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Editing dan Coding </a:t>
            </a:r>
          </a:p>
          <a:p>
            <a:pPr>
              <a:buFontTx/>
              <a:buChar char="-"/>
            </a:pPr>
            <a:r>
              <a:rPr lang="id-ID" i="1" dirty="0" smtClean="0">
                <a:latin typeface="Arial" pitchFamily="34" charset="0"/>
                <a:cs typeface="Arial" pitchFamily="34" charset="0"/>
              </a:rPr>
              <a:t>Entry Data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id-ID" i="1" dirty="0" smtClean="0">
                <a:latin typeface="Arial" pitchFamily="34" charset="0"/>
                <a:cs typeface="Arial" pitchFamily="34" charset="0"/>
              </a:rPr>
              <a:t>Back up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FontTx/>
              <a:buChar char="-"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Penyimpanan kuesioner/hasil lab</a:t>
            </a:r>
          </a:p>
          <a:p>
            <a:pPr>
              <a:buFontTx/>
              <a:buChar char="-"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Pedoman cleaning data</a:t>
            </a:r>
          </a:p>
          <a:p>
            <a:pPr>
              <a:buFontTx/>
              <a:buChar char="-"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Cleaning data</a:t>
            </a:r>
          </a:p>
          <a:p>
            <a:pPr>
              <a:buFontTx/>
              <a:buChar char="-"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Data siap analisis (</a:t>
            </a:r>
            <a:r>
              <a:rPr lang="id-ID" i="1" dirty="0" smtClean="0">
                <a:latin typeface="Arial" pitchFamily="34" charset="0"/>
                <a:cs typeface="Arial" pitchFamily="34" charset="0"/>
              </a:rPr>
              <a:t>back up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)</a:t>
            </a:r>
            <a:endParaRPr lang="id-ID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285728"/>
            <a:ext cx="8572560" cy="614366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d-ID" sz="2400" dirty="0" smtClean="0"/>
              <a:t>Kuesioner                                                    Program memasukan data</a:t>
            </a:r>
          </a:p>
          <a:p>
            <a:pPr>
              <a:buNone/>
            </a:pPr>
            <a:r>
              <a:rPr lang="id-ID" sz="2400" dirty="0" smtClean="0"/>
              <a:t>					            Pedoman pengumpulan data</a:t>
            </a:r>
            <a:endParaRPr lang="id-ID" sz="2400" dirty="0"/>
          </a:p>
          <a:p>
            <a:pPr>
              <a:buNone/>
            </a:pPr>
            <a:r>
              <a:rPr lang="id-ID" sz="2400" dirty="0" smtClean="0"/>
              <a:t>Pengumpulan data</a:t>
            </a:r>
          </a:p>
          <a:p>
            <a:pPr>
              <a:buNone/>
            </a:pPr>
            <a:endParaRPr lang="id-ID" sz="2400" dirty="0"/>
          </a:p>
          <a:p>
            <a:pPr>
              <a:buNone/>
            </a:pPr>
            <a:r>
              <a:rPr lang="id-ID" sz="2400" dirty="0" smtClean="0"/>
              <a:t>Kuesioner terisi                   hasil laboratorium</a:t>
            </a:r>
          </a:p>
          <a:p>
            <a:pPr>
              <a:buNone/>
            </a:pPr>
            <a:r>
              <a:rPr lang="id-ID" sz="2400" dirty="0" smtClean="0"/>
              <a:t>						  Pedoman editing dan coding</a:t>
            </a:r>
          </a:p>
          <a:p>
            <a:pPr>
              <a:buNone/>
            </a:pPr>
            <a:r>
              <a:rPr lang="id-ID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Editing dan Pengkodean</a:t>
            </a:r>
          </a:p>
          <a:p>
            <a:pPr>
              <a:buNone/>
            </a:pPr>
            <a:r>
              <a:rPr lang="id-ID" sz="2400" dirty="0"/>
              <a:t>	</a:t>
            </a:r>
            <a:r>
              <a:rPr lang="id-ID" sz="2400" dirty="0" smtClean="0"/>
              <a:t>					  Buku Kode</a:t>
            </a:r>
          </a:p>
          <a:p>
            <a:pPr>
              <a:buNone/>
            </a:pPr>
            <a:r>
              <a:rPr lang="id-ID" sz="2400" dirty="0" smtClean="0"/>
              <a:t>Memasukan data</a:t>
            </a:r>
          </a:p>
          <a:p>
            <a:pPr>
              <a:buNone/>
            </a:pPr>
            <a:r>
              <a:rPr lang="id-ID" sz="2400" dirty="0"/>
              <a:t>	</a:t>
            </a:r>
            <a:r>
              <a:rPr lang="id-ID" sz="2400" dirty="0" smtClean="0"/>
              <a:t>					 Penambahan dan </a:t>
            </a:r>
          </a:p>
          <a:p>
            <a:pPr>
              <a:buNone/>
            </a:pPr>
            <a:r>
              <a:rPr lang="id-ID" sz="2400" dirty="0" smtClean="0"/>
              <a:t>Kompilasi data				 penggabungan</a:t>
            </a:r>
          </a:p>
          <a:p>
            <a:pPr>
              <a:buNone/>
            </a:pPr>
            <a:r>
              <a:rPr lang="id-ID" sz="2400" dirty="0"/>
              <a:t>	</a:t>
            </a:r>
            <a:r>
              <a:rPr lang="id-ID" sz="2400" dirty="0" smtClean="0"/>
              <a:t>					 Pedoman membersihkan data</a:t>
            </a:r>
          </a:p>
          <a:p>
            <a:pPr>
              <a:buNone/>
            </a:pPr>
            <a:r>
              <a:rPr lang="id-ID" sz="2400" dirty="0" smtClean="0"/>
              <a:t>Membersihkan data</a:t>
            </a:r>
          </a:p>
          <a:p>
            <a:pPr>
              <a:buNone/>
            </a:pPr>
            <a:endParaRPr lang="id-ID" sz="2400" dirty="0"/>
          </a:p>
          <a:p>
            <a:pPr>
              <a:buNone/>
            </a:pPr>
            <a:r>
              <a:rPr lang="id-ID" sz="2400" i="1" dirty="0" smtClean="0"/>
              <a:t>Electronic data</a:t>
            </a:r>
            <a:endParaRPr lang="id-ID" sz="2400" i="1" dirty="0"/>
          </a:p>
          <a:p>
            <a:pPr>
              <a:buNone/>
            </a:pPr>
            <a:r>
              <a:rPr lang="id-ID" sz="2400" i="1" dirty="0" smtClean="0"/>
              <a:t>                                  </a:t>
            </a:r>
            <a:endParaRPr lang="id-ID" sz="2400" i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714480" y="500042"/>
            <a:ext cx="278608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785918" y="857232"/>
            <a:ext cx="271464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857620" y="2285992"/>
            <a:ext cx="114300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857620" y="3000372"/>
            <a:ext cx="114300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3214678" y="2786058"/>
            <a:ext cx="128588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3357554" y="2714620"/>
            <a:ext cx="500066" cy="1588"/>
          </a:xfrm>
          <a:prstGeom prst="line">
            <a:avLst/>
          </a:prstGeom>
          <a:ln w="25400">
            <a:solidFill>
              <a:schemeClr val="tx1"/>
            </a:solidFill>
            <a:head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286116" y="3429000"/>
            <a:ext cx="571504" cy="1588"/>
          </a:xfrm>
          <a:prstGeom prst="line">
            <a:avLst/>
          </a:prstGeom>
          <a:ln w="25400">
            <a:solidFill>
              <a:schemeClr val="tx1"/>
            </a:solidFill>
            <a:head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 flipH="1" flipV="1">
            <a:off x="750861" y="821513"/>
            <a:ext cx="356396" cy="794"/>
          </a:xfrm>
          <a:prstGeom prst="line">
            <a:avLst/>
          </a:prstGeom>
          <a:ln w="25400">
            <a:solidFill>
              <a:schemeClr val="tx1"/>
            </a:solidFill>
            <a:head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5400000" flipH="1" flipV="1">
            <a:off x="750861" y="1677975"/>
            <a:ext cx="355602" cy="1588"/>
          </a:xfrm>
          <a:prstGeom prst="line">
            <a:avLst/>
          </a:prstGeom>
          <a:ln w="25400">
            <a:solidFill>
              <a:schemeClr val="tx1"/>
            </a:solidFill>
            <a:head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5400000" flipH="1" flipV="1">
            <a:off x="642910" y="2285992"/>
            <a:ext cx="428628" cy="1588"/>
          </a:xfrm>
          <a:prstGeom prst="line">
            <a:avLst/>
          </a:prstGeom>
          <a:ln w="25400">
            <a:solidFill>
              <a:schemeClr val="tx1"/>
            </a:solidFill>
            <a:head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5400000" flipH="1" flipV="1">
            <a:off x="643704" y="3072604"/>
            <a:ext cx="427040" cy="1588"/>
          </a:xfrm>
          <a:prstGeom prst="line">
            <a:avLst/>
          </a:prstGeom>
          <a:ln w="25400">
            <a:solidFill>
              <a:schemeClr val="tx1"/>
            </a:solidFill>
            <a:head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 flipH="1" flipV="1">
            <a:off x="608779" y="3820321"/>
            <a:ext cx="498478" cy="1588"/>
          </a:xfrm>
          <a:prstGeom prst="line">
            <a:avLst/>
          </a:prstGeom>
          <a:ln w="25400">
            <a:solidFill>
              <a:schemeClr val="tx1"/>
            </a:solidFill>
            <a:head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rot="5400000" flipH="1" flipV="1">
            <a:off x="572266" y="4499776"/>
            <a:ext cx="428628" cy="1588"/>
          </a:xfrm>
          <a:prstGeom prst="line">
            <a:avLst/>
          </a:prstGeom>
          <a:ln w="25400">
            <a:solidFill>
              <a:schemeClr val="tx1"/>
            </a:solidFill>
            <a:head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5400000" flipH="1" flipV="1">
            <a:off x="573060" y="5284800"/>
            <a:ext cx="427040" cy="1588"/>
          </a:xfrm>
          <a:prstGeom prst="line">
            <a:avLst/>
          </a:prstGeom>
          <a:ln w="25400">
            <a:solidFill>
              <a:schemeClr val="tx1"/>
            </a:solidFill>
            <a:head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2143108" y="3929066"/>
            <a:ext cx="271464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2143108" y="4500570"/>
            <a:ext cx="271464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id-ID" sz="3600" b="1" dirty="0" smtClean="0"/>
              <a:t>PEDOMAN PENGUMPULAN DATA</a:t>
            </a:r>
            <a:endParaRPr lang="id-ID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357298"/>
            <a:ext cx="8572560" cy="521497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d-ID" b="1" dirty="0" smtClean="0">
                <a:latin typeface="Arial" pitchFamily="34" charset="0"/>
                <a:cs typeface="Arial" pitchFamily="34" charset="0"/>
              </a:rPr>
              <a:t>A. Tata Cara Pengumpulan Data</a:t>
            </a:r>
          </a:p>
          <a:p>
            <a:pPr>
              <a:buNone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  Cara pengumpulan data :</a:t>
            </a:r>
          </a:p>
          <a:p>
            <a:pPr>
              <a:buNone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	1) wawancara </a:t>
            </a:r>
          </a:p>
          <a:p>
            <a:pPr>
              <a:buNone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	2) pengukuran (dengan alat :bb, tb)</a:t>
            </a:r>
          </a:p>
          <a:p>
            <a:pPr>
              <a:buNone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	3) pemeriksaan (dengan alat : urine, serum darah)</a:t>
            </a:r>
          </a:p>
          <a:p>
            <a:pPr>
              <a:buNone/>
            </a:pPr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	Persiapan ke lapangan :</a:t>
            </a:r>
          </a:p>
          <a:p>
            <a:pPr>
              <a:buNone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	surat ijin, surat tugas, kuesioner, alat</a:t>
            </a:r>
          </a:p>
          <a:p>
            <a:pPr>
              <a:buNone/>
            </a:pPr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	Langkah di lapangan :</a:t>
            </a:r>
          </a:p>
          <a:p>
            <a:pPr>
              <a:buNone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	kenali lokasi, pilih waktu yang tepat, hindari pengaruh orang ke-3 saat wawancara</a:t>
            </a:r>
          </a:p>
          <a:p>
            <a:pPr>
              <a:buNone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 </a:t>
            </a:r>
            <a:endParaRPr lang="id-ID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642942"/>
          </a:xfrm>
        </p:spPr>
        <p:txBody>
          <a:bodyPr>
            <a:normAutofit/>
          </a:bodyPr>
          <a:lstStyle/>
          <a:p>
            <a:r>
              <a:rPr lang="id-ID" sz="3600" b="1" dirty="0" smtClean="0">
                <a:latin typeface="Arial" pitchFamily="34" charset="0"/>
                <a:cs typeface="Arial" pitchFamily="34" charset="0"/>
              </a:rPr>
              <a:t>PEDOMAN </a:t>
            </a:r>
            <a:r>
              <a:rPr lang="id-ID" sz="3600" b="1" i="1" dirty="0" smtClean="0">
                <a:latin typeface="Arial" pitchFamily="34" charset="0"/>
                <a:cs typeface="Arial" pitchFamily="34" charset="0"/>
              </a:rPr>
              <a:t>EDITING</a:t>
            </a:r>
            <a:r>
              <a:rPr lang="id-ID" sz="3600" b="1" dirty="0" smtClean="0">
                <a:latin typeface="Arial" pitchFamily="34" charset="0"/>
                <a:cs typeface="Arial" pitchFamily="34" charset="0"/>
              </a:rPr>
              <a:t> Dan </a:t>
            </a:r>
            <a:r>
              <a:rPr lang="id-ID" sz="3600" b="1" i="1" dirty="0" smtClean="0">
                <a:latin typeface="Arial" pitchFamily="34" charset="0"/>
                <a:cs typeface="Arial" pitchFamily="34" charset="0"/>
              </a:rPr>
              <a:t>CODING</a:t>
            </a:r>
            <a:endParaRPr lang="id-ID" sz="36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500174"/>
            <a:ext cx="8429684" cy="50006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sz="2800" dirty="0" smtClean="0">
                <a:latin typeface="Arial" pitchFamily="34" charset="0"/>
                <a:cs typeface="Arial" pitchFamily="34" charset="0"/>
              </a:rPr>
              <a:t>EDITING DAN PENGKODEAN :</a:t>
            </a:r>
          </a:p>
          <a:p>
            <a:pPr>
              <a:buFontTx/>
              <a:buChar char="-"/>
            </a:pPr>
            <a:r>
              <a:rPr lang="id-ID" sz="2800" dirty="0" smtClean="0">
                <a:latin typeface="Arial" pitchFamily="34" charset="0"/>
                <a:cs typeface="Arial" pitchFamily="34" charset="0"/>
              </a:rPr>
              <a:t>Pedoman akan digunakan untuk para editor dalam memeriksa isian kuesioner, apakah sudah sesuai dengan alur dan pengkodean yang sudah disesuaikan dengan program </a:t>
            </a:r>
            <a:r>
              <a:rPr lang="id-ID" sz="2800" i="1" dirty="0" smtClean="0">
                <a:latin typeface="Arial" pitchFamily="34" charset="0"/>
                <a:cs typeface="Arial" pitchFamily="34" charset="0"/>
              </a:rPr>
              <a:t>entry</a:t>
            </a:r>
          </a:p>
          <a:p>
            <a:pPr>
              <a:buFontTx/>
              <a:buChar char="-"/>
            </a:pPr>
            <a:endParaRPr lang="id-ID" sz="2800" i="1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endParaRPr lang="id-ID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1608</TotalTime>
  <Words>735</Words>
  <Application>Microsoft Office PowerPoint</Application>
  <PresentationFormat>On-screen Show (4:3)</PresentationFormat>
  <Paragraphs>191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Flow</vt:lpstr>
      <vt:lpstr>MANAJEMEN DATA KESEHATAN</vt:lpstr>
      <vt:lpstr>MANAJEMEN DATA</vt:lpstr>
      <vt:lpstr>MANAJEMEN DATA -Pengertian</vt:lpstr>
      <vt:lpstr>MANAJEMEN DATA -Pengertian</vt:lpstr>
      <vt:lpstr>RUANG LINGKUP </vt:lpstr>
      <vt:lpstr>TAHAPAN KEGIATAN MANAJEMEN DATA</vt:lpstr>
      <vt:lpstr>PowerPoint Presentation</vt:lpstr>
      <vt:lpstr>PEDOMAN PENGUMPULAN DATA</vt:lpstr>
      <vt:lpstr>PEDOMAN EDITING Dan CODING</vt:lpstr>
      <vt:lpstr>PowerPoint Presentation</vt:lpstr>
      <vt:lpstr>PowerPoint Presentation</vt:lpstr>
      <vt:lpstr>PEDOMAN ENTRY DATA</vt:lpstr>
      <vt:lpstr>PowerPoint Presentation</vt:lpstr>
      <vt:lpstr>PowerPoint Presentation</vt:lpstr>
      <vt:lpstr>MEMBERSIHKAN DATA</vt:lpstr>
      <vt:lpstr>PowerPoint Presentation</vt:lpstr>
      <vt:lpstr>MANAJEMEN DATA KESEHATAN</vt:lpstr>
      <vt:lpstr>MANAJEMEN DATA KESEHATAN</vt:lpstr>
      <vt:lpstr>JENIS DATA </vt:lpstr>
      <vt:lpstr>JENIS DATA </vt:lpstr>
      <vt:lpstr>DISKUSI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MANAJEMEN DATA KESEHATAN</dc:title>
  <dc:creator>Yani</dc:creator>
  <cp:lastModifiedBy>Asus</cp:lastModifiedBy>
  <cp:revision>160</cp:revision>
  <cp:lastPrinted>2016-03-04T07:40:32Z</cp:lastPrinted>
  <dcterms:created xsi:type="dcterms:W3CDTF">2010-02-14T15:12:59Z</dcterms:created>
  <dcterms:modified xsi:type="dcterms:W3CDTF">2018-04-05T07:30:38Z</dcterms:modified>
</cp:coreProperties>
</file>